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75" r:id="rId3"/>
    <p:sldId id="281" r:id="rId4"/>
    <p:sldId id="263" r:id="rId5"/>
    <p:sldId id="273" r:id="rId6"/>
    <p:sldId id="276" r:id="rId7"/>
    <p:sldId id="265" r:id="rId8"/>
    <p:sldId id="269" r:id="rId9"/>
    <p:sldId id="271" r:id="rId10"/>
    <p:sldId id="270" r:id="rId11"/>
    <p:sldId id="283" r:id="rId12"/>
    <p:sldId id="277" r:id="rId13"/>
    <p:sldId id="272" r:id="rId14"/>
    <p:sldId id="266" r:id="rId15"/>
    <p:sldId id="259" r:id="rId16"/>
    <p:sldId id="260" r:id="rId17"/>
    <p:sldId id="261" r:id="rId18"/>
    <p:sldId id="262" r:id="rId19"/>
    <p:sldId id="274" r:id="rId20"/>
    <p:sldId id="257" r:id="rId21"/>
    <p:sldId id="258" r:id="rId22"/>
    <p:sldId id="267" r:id="rId23"/>
    <p:sldId id="268" r:id="rId24"/>
    <p:sldId id="282" r:id="rId25"/>
    <p:sldId id="279" r:id="rId26"/>
    <p:sldId id="280" r:id="rId2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0452" autoAdjust="0"/>
  </p:normalViewPr>
  <p:slideViewPr>
    <p:cSldViewPr>
      <p:cViewPr varScale="1">
        <p:scale>
          <a:sx n="46" d="100"/>
          <a:sy n="46" d="100"/>
        </p:scale>
        <p:origin x="-40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29EFA-37CD-47B1-88CE-09925259AD8D}" type="datetimeFigureOut">
              <a:rPr lang="es-CO" smtClean="0"/>
              <a:pPr/>
              <a:t>28/11/2012</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8CFFF-CD90-40A3-A10D-0E2EF79E9BAC}" type="slidenum">
              <a:rPr lang="es-CO" smtClean="0"/>
              <a:pPr/>
              <a:t>‹Nº›</a:t>
            </a:fld>
            <a:endParaRPr lang="es-CO"/>
          </a:p>
        </p:txBody>
      </p:sp>
    </p:spTree>
    <p:extLst>
      <p:ext uri="{BB962C8B-B14F-4D97-AF65-F5344CB8AC3E}">
        <p14:creationId xmlns:p14="http://schemas.microsoft.com/office/powerpoint/2010/main" xmlns="" val="120592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luniversal.com.co/cartagena/vida-sana/mas-de-20-mil-personas-con-dialisis-en-colombia-1362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b="1" dirty="0" smtClean="0"/>
              <a:t>Asociación Colombiana de Nefrología e Hipertensión Arterial (</a:t>
            </a:r>
            <a:r>
              <a:rPr lang="es-CO" b="1" dirty="0" err="1" smtClean="0"/>
              <a:t>Asocolnef</a:t>
            </a:r>
            <a:r>
              <a:rPr lang="es-CO" b="1" dirty="0" smtClean="0"/>
              <a:t>): </a:t>
            </a:r>
            <a:r>
              <a:rPr lang="es-CO" dirty="0" smtClean="0"/>
              <a:t>Cada año aumenta entre un 6 y 8% los pacientes con </a:t>
            </a:r>
            <a:r>
              <a:rPr lang="es-CO" b="1" dirty="0" smtClean="0"/>
              <a:t>insuficiencia renal crónica</a:t>
            </a:r>
            <a:r>
              <a:rPr lang="es-CO" dirty="0" smtClean="0"/>
              <a:t>  en el </a:t>
            </a:r>
            <a:r>
              <a:rPr lang="es-CO" u="sng" dirty="0" smtClean="0"/>
              <a:t>mundo</a:t>
            </a:r>
            <a:r>
              <a:rPr lang="es-CO" dirty="0" smtClean="0"/>
              <a:t>.</a:t>
            </a:r>
          </a:p>
          <a:p>
            <a:pPr lvl="0"/>
            <a:r>
              <a:rPr lang="es-CO" dirty="0" smtClean="0"/>
              <a:t>Igualmente afirma junto al Fondo Colombiano de Enfermedades de Alto Costo (Cuenta de Alto Costo), que en </a:t>
            </a:r>
            <a:r>
              <a:rPr lang="es-CO" u="sng" dirty="0" smtClean="0">
                <a:hlinkClick r:id="rId3"/>
              </a:rPr>
              <a:t>Colombia</a:t>
            </a:r>
            <a:r>
              <a:rPr lang="es-CO" dirty="0" smtClean="0"/>
              <a:t> se estima que </a:t>
            </a:r>
            <a:r>
              <a:rPr lang="es-CO" b="1" dirty="0" smtClean="0"/>
              <a:t>más de 20 mil personas</a:t>
            </a:r>
            <a:r>
              <a:rPr lang="es-CO" dirty="0" smtClean="0"/>
              <a:t> están en tratamientos de </a:t>
            </a:r>
            <a:r>
              <a:rPr lang="es-CO" b="1" dirty="0" smtClean="0"/>
              <a:t>diálisis</a:t>
            </a:r>
            <a:r>
              <a:rPr lang="es-CO" dirty="0" smtClean="0"/>
              <a:t> y una de cada diez personas puede tener algún compromiso de su riñón, pues quienes sufren de diabetes o hipertensión y que están en edades avanzadas, pueden ser más propensas a presentar la enfermedad.</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7</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134500B-18F2-44CA-BECD-9A929E0ACBB7}" type="slidenum">
              <a:rPr lang="es-CO"/>
              <a:pPr/>
              <a:t>24</a:t>
            </a:fld>
            <a:endParaRPr lang="es-CO"/>
          </a:p>
        </p:txBody>
      </p:sp>
      <p:sp>
        <p:nvSpPr>
          <p:cNvPr id="15361" name="Rectangle 1"/>
          <p:cNvSpPr txBox="1">
            <a:spLocks noGrp="1" noRot="1" noChangeAspect="1" noChangeArrowheads="1"/>
          </p:cNvSpPr>
          <p:nvPr>
            <p:ph type="sldImg"/>
          </p:nvPr>
        </p:nvSpPr>
        <p:spPr bwMode="auto">
          <a:xfrm>
            <a:off x="1143000" y="685800"/>
            <a:ext cx="4570413" cy="3427413"/>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5800" y="4343400"/>
            <a:ext cx="5484813" cy="4113213"/>
          </a:xfrm>
          <a:prstGeom prst="rect">
            <a:avLst/>
          </a:prstGeom>
          <a:noFill/>
          <a:ln>
            <a:round/>
            <a:headEnd/>
            <a:tailEnd/>
          </a:ln>
        </p:spPr>
        <p:txBody>
          <a:bodyPr wrap="none" anchor="ct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Germán Durán, miembro de la Asociación Colombiana de Nefrología: La insuficiencia renal crónica es una enfermedad que va en aumento en Colombia. “Cuando hablamos de su tratamiento, nos referimos a la diálisis o </a:t>
            </a:r>
            <a:r>
              <a:rPr lang="es-CO" sz="1200" kern="1200" dirty="0" err="1" smtClean="0">
                <a:solidFill>
                  <a:schemeClr val="tx1"/>
                </a:solidFill>
                <a:latin typeface="+mn-lt"/>
                <a:ea typeface="+mn-ea"/>
                <a:cs typeface="+mn-cs"/>
              </a:rPr>
              <a:t>transplante</a:t>
            </a:r>
            <a:r>
              <a:rPr lang="es-CO" sz="1200" kern="1200" dirty="0" smtClean="0">
                <a:solidFill>
                  <a:schemeClr val="tx1"/>
                </a:solidFill>
                <a:latin typeface="+mn-lt"/>
                <a:ea typeface="+mn-ea"/>
                <a:cs typeface="+mn-cs"/>
              </a:rPr>
              <a:t> renal. En la actualidad, hay en el país cerca de 17 mil o 18 mil personas a las que se les practica diálisis. Esta cifra aumenta casi al nivel de los países desarrollados”</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8</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De otro lado, el grupo poblacional entre los 15 y 44 años son los más afectados con la insuficiencia renal. Ellos constituyen el 35% de los casos. En las estadísticas, son seguidos por las personas entre los 45 y 60 años, que representan el 33.15%. Los mayores de 60 años son el 30.65%. Esto, según los datos del Instituto Nacional de Salud (INS)</a:t>
            </a:r>
          </a:p>
          <a:p>
            <a:pPr lvl="0"/>
            <a:r>
              <a:rPr lang="es-CO" sz="1200" kern="1200" dirty="0" smtClean="0">
                <a:solidFill>
                  <a:schemeClr val="tx1"/>
                </a:solidFill>
                <a:latin typeface="+mn-lt"/>
                <a:ea typeface="+mn-ea"/>
                <a:cs typeface="+mn-cs"/>
              </a:rPr>
              <a:t>Como se puede ver, el</a:t>
            </a:r>
            <a:r>
              <a:rPr lang="es-CO" sz="1200" kern="1200" baseline="0" dirty="0" smtClean="0">
                <a:solidFill>
                  <a:schemeClr val="tx1"/>
                </a:solidFill>
                <a:latin typeface="+mn-lt"/>
                <a:ea typeface="+mn-ea"/>
                <a:cs typeface="+mn-cs"/>
              </a:rPr>
              <a:t> grupo poblacional mayormente afectado son las personas que se encuentra en vida “laboral”</a:t>
            </a:r>
            <a:endParaRPr lang="es-CO" sz="1200" kern="1200" dirty="0" smtClean="0">
              <a:solidFill>
                <a:schemeClr val="tx1"/>
              </a:solidFill>
              <a:latin typeface="+mn-lt"/>
              <a:ea typeface="+mn-ea"/>
              <a:cs typeface="+mn-cs"/>
            </a:endParaRPr>
          </a:p>
          <a:p>
            <a:endParaRPr lang="es-CO" dirty="0" smtClean="0"/>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9</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Normalmente se sugiere referir al nefrólogo cualquier paciente con un </a:t>
            </a:r>
            <a:r>
              <a:rPr lang="es-CO" sz="1200" kern="1200" dirty="0" err="1" smtClean="0">
                <a:solidFill>
                  <a:schemeClr val="tx1"/>
                </a:solidFill>
                <a:latin typeface="+mn-lt"/>
                <a:ea typeface="+mn-ea"/>
                <a:cs typeface="+mn-cs"/>
              </a:rPr>
              <a:t>IFGe</a:t>
            </a:r>
            <a:r>
              <a:rPr lang="es-CO" sz="1200" kern="1200" dirty="0" smtClean="0">
                <a:solidFill>
                  <a:schemeClr val="tx1"/>
                </a:solidFill>
                <a:latin typeface="+mn-lt"/>
                <a:ea typeface="+mn-ea"/>
                <a:cs typeface="+mn-cs"/>
              </a:rPr>
              <a:t> ≤ a 30 ml/min/1.73 m2 SC, para el manejo compartido entre el médico de atención primaria y el nefrólogo, pero esto implica que ya se ha disminuido en 2/3 la IFG. Actualmente se sugiere que esta consulta se haga ya con valores  ≤ a 60 ml/min/1.73 m2 SC, dado que es en esos valores cuando comienza a aumentar el riesgo de </a:t>
            </a:r>
            <a:r>
              <a:rPr lang="es-CO" sz="1200" kern="1200" dirty="0" err="1" smtClean="0">
                <a:solidFill>
                  <a:schemeClr val="tx1"/>
                </a:solidFill>
                <a:latin typeface="+mn-lt"/>
                <a:ea typeface="+mn-ea"/>
                <a:cs typeface="+mn-cs"/>
              </a:rPr>
              <a:t>comorbilidad</a:t>
            </a:r>
            <a:r>
              <a:rPr lang="es-CO" sz="1200" kern="1200" dirty="0" smtClean="0">
                <a:solidFill>
                  <a:schemeClr val="tx1"/>
                </a:solidFill>
                <a:latin typeface="+mn-lt"/>
                <a:ea typeface="+mn-ea"/>
                <a:cs typeface="+mn-cs"/>
              </a:rPr>
              <a:t>. Por esta razón nuestro proyecto toma valores menores a 60 ml/min</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10</a:t>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“La insuficiencia renal crónica se conoce como la pérdida permanente de alguna función renal o un mal funcionamiento de los riñones, y la mayoría de los problemas renales no presentan ningún tipo de síntoma hasta que la enfermedad avanza y se descubre de manera tardía, por esta razón hay que estar alerta”, dijo </a:t>
            </a:r>
            <a:r>
              <a:rPr lang="es-CO" sz="1200" b="1" kern="1200" dirty="0" smtClean="0">
                <a:solidFill>
                  <a:schemeClr val="tx1"/>
                </a:solidFill>
                <a:latin typeface="+mn-lt"/>
                <a:ea typeface="+mn-ea"/>
                <a:cs typeface="+mn-cs"/>
              </a:rPr>
              <a:t>Rafael Gómez, presidente de </a:t>
            </a:r>
            <a:r>
              <a:rPr lang="es-CO" sz="1200" b="1" kern="1200" dirty="0" err="1" smtClean="0">
                <a:solidFill>
                  <a:schemeClr val="tx1"/>
                </a:solidFill>
                <a:latin typeface="+mn-lt"/>
                <a:ea typeface="+mn-ea"/>
                <a:cs typeface="+mn-cs"/>
              </a:rPr>
              <a:t>Asocolnef</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Además, se trata de una enfermedad silenciosa, pues una persona puede perder hasta el 75% de su funcionalidad renal sin darse cuenta, es decir, sin presentar ningún tipo de síntomas.</a:t>
            </a:r>
          </a:p>
          <a:p>
            <a:r>
              <a:rPr lang="es-CO" sz="1200" kern="1200" dirty="0" smtClean="0">
                <a:solidFill>
                  <a:schemeClr val="tx1"/>
                </a:solidFill>
                <a:latin typeface="+mn-lt"/>
                <a:ea typeface="+mn-ea"/>
                <a:cs typeface="+mn-cs"/>
              </a:rPr>
              <a:t>Según la Asociación Colombiana de Nefrología, en el país ya existe una atención de calidad para la población con enfermedad renal, tanto en diálisis como en trasplante renal. Sin embargo, falta aún lo más importante para disminuir la carga de la enfermedad renal: prevención.</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13</a:t>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Elevan: </a:t>
            </a:r>
            <a:r>
              <a:rPr lang="es-CO" baseline="0" dirty="0" smtClean="0"/>
              <a:t>Edad, dieta hiperproteica, mayor masa muscular, raza negra, medicamentos (TMP, cimetidina, </a:t>
            </a:r>
            <a:r>
              <a:rPr lang="es-CO" baseline="0" dirty="0" err="1" smtClean="0"/>
              <a:t>cefalosporinas</a:t>
            </a:r>
            <a:r>
              <a:rPr lang="es-CO" baseline="0" dirty="0" smtClean="0"/>
              <a:t>)</a:t>
            </a:r>
            <a:endParaRPr lang="es-CO" dirty="0" smtClean="0"/>
          </a:p>
          <a:p>
            <a:r>
              <a:rPr lang="es-CO" baseline="0" dirty="0" smtClean="0"/>
              <a:t> 	</a:t>
            </a:r>
            <a:r>
              <a:rPr lang="es-CO" sz="1200" b="0" i="0" u="none" strike="noStrike" kern="1200" dirty="0" smtClean="0">
                <a:solidFill>
                  <a:schemeClr val="tx1"/>
                </a:solidFill>
                <a:latin typeface="+mn-lt"/>
                <a:ea typeface="+mn-ea"/>
                <a:cs typeface="+mn-cs"/>
              </a:rPr>
              <a:t>El aumento en los resultados de creatinina sérica puede ser debido también a sustancias tipo no 		creatinina como</a:t>
            </a:r>
            <a:r>
              <a:rPr lang="es-CO" sz="1200" b="0" i="0" u="none" strike="noStrike" kern="1200" baseline="0" dirty="0" smtClean="0">
                <a:solidFill>
                  <a:schemeClr val="tx1"/>
                </a:solidFill>
                <a:latin typeface="+mn-lt"/>
                <a:ea typeface="+mn-ea"/>
                <a:cs typeface="+mn-cs"/>
              </a:rPr>
              <a:t> en la ingesta de </a:t>
            </a:r>
            <a:r>
              <a:rPr lang="es-CO" sz="1200" b="0" i="0" u="none" strike="noStrike" kern="1200" baseline="0" dirty="0" err="1" smtClean="0">
                <a:solidFill>
                  <a:schemeClr val="tx1"/>
                </a:solidFill>
                <a:latin typeface="+mn-lt"/>
                <a:ea typeface="+mn-ea"/>
                <a:cs typeface="+mn-cs"/>
              </a:rPr>
              <a:t>antibioticos</a:t>
            </a:r>
            <a:r>
              <a:rPr lang="es-CO" sz="1200" b="0" i="0" u="none" strike="noStrike" kern="1200" baseline="0" dirty="0" smtClean="0">
                <a:solidFill>
                  <a:schemeClr val="tx1"/>
                </a:solidFill>
                <a:latin typeface="+mn-lt"/>
                <a:ea typeface="+mn-ea"/>
                <a:cs typeface="+mn-cs"/>
              </a:rPr>
              <a:t> como las </a:t>
            </a:r>
            <a:r>
              <a:rPr lang="es-CO" sz="1200" b="0" i="0" u="none" strike="noStrike" kern="1200" baseline="0" dirty="0" err="1" smtClean="0">
                <a:solidFill>
                  <a:schemeClr val="tx1"/>
                </a:solidFill>
                <a:latin typeface="+mn-lt"/>
                <a:ea typeface="+mn-ea"/>
                <a:cs typeface="+mn-cs"/>
              </a:rPr>
              <a:t>cefalosporinas</a:t>
            </a:r>
            <a:endParaRPr lang="es-CO" b="0" baseline="0" dirty="0" smtClean="0"/>
          </a:p>
          <a:p>
            <a:r>
              <a:rPr lang="es-CO" baseline="0" dirty="0" smtClean="0"/>
              <a:t>Disminuyen: Sexo femenino, </a:t>
            </a:r>
            <a:r>
              <a:rPr lang="es-CO" baseline="0" dirty="0" err="1" smtClean="0"/>
              <a:t>desnutricion</a:t>
            </a:r>
            <a:r>
              <a:rPr lang="es-CO" baseline="0" dirty="0" smtClean="0"/>
              <a:t>, dietas vegetarianas</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16</a:t>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La creatinina se excreta no sólo por filtración glomerular, sino que posee también un componente secretor tubular que hace que la depuración renal de creatinina sobreestime al verdadero FG en alrededor de un 20% cuando éste tiene valores normales. Esta brecha se agranda a medida que cae el FG verdadero, pudiendo llegar a duplicarlo (a expensas del aumento progresivo de la secreción tubular de creatinina) en un intento de mantener la creatinina plasmática en valores normales o cercanos a él</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17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CO" sz="1200" kern="1200" dirty="0" smtClean="0">
                <a:solidFill>
                  <a:schemeClr val="tx1"/>
                </a:solidFill>
                <a:latin typeface="+mn-lt"/>
                <a:ea typeface="+mn-ea"/>
                <a:cs typeface="+mn-cs"/>
              </a:rPr>
              <a:t>La creatinina plasmática es un marcador poco sensible de la función renal en la insuficiencia renal crónica.</a:t>
            </a:r>
          </a:p>
          <a:p>
            <a:pPr lvl="0"/>
            <a:r>
              <a:rPr lang="es-CO" sz="1200" kern="1200" dirty="0" smtClean="0">
                <a:solidFill>
                  <a:schemeClr val="tx1"/>
                </a:solidFill>
                <a:latin typeface="+mn-lt"/>
                <a:ea typeface="+mn-ea"/>
                <a:cs typeface="+mn-cs"/>
              </a:rPr>
              <a:t>Es necesaria una reducción del 50 % de la función renal para que los valores de creatinina superen los límites considerados normales (1.4 mg%)</a:t>
            </a:r>
          </a:p>
          <a:p>
            <a:pPr lvl="0"/>
            <a:r>
              <a:rPr lang="es-CO" sz="1200" kern="1200" dirty="0" smtClean="0">
                <a:solidFill>
                  <a:schemeClr val="tx1"/>
                </a:solidFill>
                <a:latin typeface="+mn-lt"/>
                <a:ea typeface="+mn-ea"/>
                <a:cs typeface="+mn-cs"/>
              </a:rPr>
              <a:t>Muchos pacientes con creatinina normal tienen insuficiencia renal crónica (IRC “oculta”)</a:t>
            </a:r>
          </a:p>
          <a:p>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18</a:t>
            </a:fld>
            <a:endParaRPr 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b="0" i="0" kern="1200" dirty="0" smtClean="0">
                <a:solidFill>
                  <a:schemeClr val="tx1"/>
                </a:solidFill>
                <a:latin typeface="+mn-lt"/>
                <a:ea typeface="+mn-ea"/>
                <a:cs typeface="+mn-cs"/>
              </a:rPr>
              <a:t>IRC</a:t>
            </a:r>
            <a:r>
              <a:rPr lang="es-CO" sz="1200" b="0" i="0" kern="1200" baseline="0" dirty="0" smtClean="0">
                <a:solidFill>
                  <a:schemeClr val="tx1"/>
                </a:solidFill>
                <a:latin typeface="+mn-lt"/>
                <a:ea typeface="+mn-ea"/>
                <a:cs typeface="+mn-cs"/>
              </a:rPr>
              <a:t> </a:t>
            </a:r>
            <a:r>
              <a:rPr lang="es-CO" sz="1200" b="0" i="0" kern="1200" dirty="0" smtClean="0">
                <a:solidFill>
                  <a:schemeClr val="tx1"/>
                </a:solidFill>
                <a:latin typeface="+mn-lt"/>
                <a:ea typeface="+mn-ea"/>
                <a:cs typeface="+mn-cs"/>
              </a:rPr>
              <a:t>y </a:t>
            </a:r>
            <a:r>
              <a:rPr lang="es-CO" sz="1200" b="0" i="0" kern="1200" dirty="0" err="1" smtClean="0">
                <a:solidFill>
                  <a:schemeClr val="tx1"/>
                </a:solidFill>
                <a:latin typeface="+mn-lt"/>
                <a:ea typeface="+mn-ea"/>
                <a:cs typeface="+mn-cs"/>
              </a:rPr>
              <a:t>justificacion</a:t>
            </a:r>
            <a:r>
              <a:rPr lang="es-CO" sz="1200" b="0" i="0" kern="1200" dirty="0" smtClean="0">
                <a:solidFill>
                  <a:schemeClr val="tx1"/>
                </a:solidFill>
                <a:latin typeface="+mn-lt"/>
                <a:ea typeface="+mn-ea"/>
                <a:cs typeface="+mn-cs"/>
              </a:rPr>
              <a:t>, el planteamiento del problema, la </a:t>
            </a:r>
            <a:r>
              <a:rPr lang="es-CO" sz="1200" b="0" i="0" kern="1200" dirty="0" err="1" smtClean="0">
                <a:solidFill>
                  <a:schemeClr val="tx1"/>
                </a:solidFill>
                <a:latin typeface="+mn-lt"/>
                <a:ea typeface="+mn-ea"/>
                <a:cs typeface="+mn-cs"/>
              </a:rPr>
              <a:t>meotdoliga</a:t>
            </a:r>
            <a:r>
              <a:rPr lang="es-CO" sz="1200" b="0" i="0" kern="1200" dirty="0" smtClean="0">
                <a:solidFill>
                  <a:schemeClr val="tx1"/>
                </a:solidFill>
                <a:latin typeface="+mn-lt"/>
                <a:ea typeface="+mn-ea"/>
                <a:cs typeface="+mn-cs"/>
              </a:rPr>
              <a:t> o el</a:t>
            </a:r>
            <a:endParaRPr lang="es-CO" dirty="0"/>
          </a:p>
        </p:txBody>
      </p:sp>
      <p:sp>
        <p:nvSpPr>
          <p:cNvPr id="4" name="3 Marcador de número de diapositiva"/>
          <p:cNvSpPr>
            <a:spLocks noGrp="1"/>
          </p:cNvSpPr>
          <p:nvPr>
            <p:ph type="sldNum" sz="quarter" idx="10"/>
          </p:nvPr>
        </p:nvSpPr>
        <p:spPr/>
        <p:txBody>
          <a:bodyPr/>
          <a:lstStyle/>
          <a:p>
            <a:fld id="{7C48CFFF-CD90-40A3-A10D-0E2EF79E9BAC}" type="slidenum">
              <a:rPr lang="es-CO" smtClean="0"/>
              <a:pPr/>
              <a:t>21</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BB90D4E6-1C90-44AC-BDEC-FF2100422C16}" type="datetimeFigureOut">
              <a:rPr lang="es-CO" smtClean="0"/>
              <a:pPr/>
              <a:t>28/11/2012</a:t>
            </a:fld>
            <a:endParaRPr lang="es-C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99067160-AAA0-479E-B1B9-8682FA8B07BB}"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B90D4E6-1C90-44AC-BDEC-FF2100422C16}" type="datetimeFigureOut">
              <a:rPr lang="es-CO" smtClean="0"/>
              <a:pPr/>
              <a:t>28/11/2012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B90D4E6-1C90-44AC-BDEC-FF2100422C16}" type="datetimeFigureOut">
              <a:rPr lang="es-CO" smtClean="0"/>
              <a:pPr/>
              <a:t>28/11/2012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BB90D4E6-1C90-44AC-BDEC-FF2100422C16}" type="datetimeFigureOut">
              <a:rPr lang="es-CO" smtClean="0"/>
              <a:pPr/>
              <a:t>28/11/2012</a:t>
            </a:fld>
            <a:endParaRPr lang="es-CO"/>
          </a:p>
        </p:txBody>
      </p:sp>
      <p:sp>
        <p:nvSpPr>
          <p:cNvPr id="9" name="8 Marcador de número de diapositiva"/>
          <p:cNvSpPr>
            <a:spLocks noGrp="1"/>
          </p:cNvSpPr>
          <p:nvPr>
            <p:ph type="sldNum" sz="quarter" idx="15"/>
          </p:nvPr>
        </p:nvSpPr>
        <p:spPr/>
        <p:txBody>
          <a:bodyPr rtlCol="0"/>
          <a:lstStyle/>
          <a:p>
            <a:fld id="{99067160-AAA0-479E-B1B9-8682FA8B07BB}" type="slidenum">
              <a:rPr lang="es-CO" smtClean="0"/>
              <a:pPr/>
              <a:t>‹Nº›</a:t>
            </a:fld>
            <a:endParaRPr lang="es-CO"/>
          </a:p>
        </p:txBody>
      </p:sp>
      <p:sp>
        <p:nvSpPr>
          <p:cNvPr id="10" name="9 Marcador de pie de página"/>
          <p:cNvSpPr>
            <a:spLocks noGrp="1"/>
          </p:cNvSpPr>
          <p:nvPr>
            <p:ph type="ftr" sz="quarter" idx="16"/>
          </p:nvPr>
        </p:nvSpPr>
        <p:spPr/>
        <p:txBody>
          <a:bodyPr rtlCol="0"/>
          <a:lstStyle/>
          <a:p>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B90D4E6-1C90-44AC-BDEC-FF2100422C16}" type="datetimeFigureOut">
              <a:rPr lang="es-CO" smtClean="0"/>
              <a:pPr/>
              <a:t>28/11/2012</a:t>
            </a:fld>
            <a:endParaRPr lang="es-C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99067160-AAA0-479E-B1B9-8682FA8B07BB}" type="slidenum">
              <a:rPr lang="es-CO" smtClean="0"/>
              <a:pPr/>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B90D4E6-1C90-44AC-BDEC-FF2100422C16}" type="datetimeFigureOut">
              <a:rPr lang="es-CO" smtClean="0"/>
              <a:pPr/>
              <a:t>28/11/2012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B90D4E6-1C90-44AC-BDEC-FF2100422C16}" type="datetimeFigureOut">
              <a:rPr lang="es-CO" smtClean="0"/>
              <a:pPr/>
              <a:t>28/11/2012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BB90D4E6-1C90-44AC-BDEC-FF2100422C16}" type="datetimeFigureOut">
              <a:rPr lang="es-CO" smtClean="0"/>
              <a:pPr/>
              <a:t>28/11/2012</a:t>
            </a:fld>
            <a:endParaRPr lang="es-CO"/>
          </a:p>
        </p:txBody>
      </p:sp>
      <p:sp>
        <p:nvSpPr>
          <p:cNvPr id="7" name="6 Marcador de número de diapositiva"/>
          <p:cNvSpPr>
            <a:spLocks noGrp="1"/>
          </p:cNvSpPr>
          <p:nvPr>
            <p:ph type="sldNum" sz="quarter" idx="11"/>
          </p:nvPr>
        </p:nvSpPr>
        <p:spPr/>
        <p:txBody>
          <a:bodyPr rtlCol="0"/>
          <a:lstStyle/>
          <a:p>
            <a:fld id="{99067160-AAA0-479E-B1B9-8682FA8B07BB}" type="slidenum">
              <a:rPr lang="es-CO" smtClean="0"/>
              <a:pPr/>
              <a:t>‹Nº›</a:t>
            </a:fld>
            <a:endParaRPr lang="es-CO"/>
          </a:p>
        </p:txBody>
      </p:sp>
      <p:sp>
        <p:nvSpPr>
          <p:cNvPr id="8" name="7 Marcador de pie de página"/>
          <p:cNvSpPr>
            <a:spLocks noGrp="1"/>
          </p:cNvSpPr>
          <p:nvPr>
            <p:ph type="ftr" sz="quarter" idx="12"/>
          </p:nvPr>
        </p:nvSpPr>
        <p:spPr/>
        <p:txBody>
          <a:bodyPr rtlCol="0"/>
          <a:lstStyle/>
          <a:p>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90D4E6-1C90-44AC-BDEC-FF2100422C16}" type="datetimeFigureOut">
              <a:rPr lang="es-CO" smtClean="0"/>
              <a:pPr/>
              <a:t>28/11/2012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9067160-AAA0-479E-B1B9-8682FA8B07BB}"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BB90D4E6-1C90-44AC-BDEC-FF2100422C16}" type="datetimeFigureOut">
              <a:rPr lang="es-CO" smtClean="0"/>
              <a:pPr/>
              <a:t>28/11/2012</a:t>
            </a:fld>
            <a:endParaRPr lang="es-CO"/>
          </a:p>
        </p:txBody>
      </p:sp>
      <p:sp>
        <p:nvSpPr>
          <p:cNvPr id="22" name="21 Marcador de número de diapositiva"/>
          <p:cNvSpPr>
            <a:spLocks noGrp="1"/>
          </p:cNvSpPr>
          <p:nvPr>
            <p:ph type="sldNum" sz="quarter" idx="15"/>
          </p:nvPr>
        </p:nvSpPr>
        <p:spPr/>
        <p:txBody>
          <a:bodyPr rtlCol="0"/>
          <a:lstStyle/>
          <a:p>
            <a:fld id="{99067160-AAA0-479E-B1B9-8682FA8B07BB}" type="slidenum">
              <a:rPr lang="es-CO" smtClean="0"/>
              <a:pPr/>
              <a:t>‹Nº›</a:t>
            </a:fld>
            <a:endParaRPr lang="es-CO"/>
          </a:p>
        </p:txBody>
      </p:sp>
      <p:sp>
        <p:nvSpPr>
          <p:cNvPr id="23" name="22 Marcador de pie de página"/>
          <p:cNvSpPr>
            <a:spLocks noGrp="1"/>
          </p:cNvSpPr>
          <p:nvPr>
            <p:ph type="ftr" sz="quarter" idx="16"/>
          </p:nvPr>
        </p:nvSpPr>
        <p:spPr/>
        <p:txBody>
          <a:bodyPr rtlCol="0"/>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BB90D4E6-1C90-44AC-BDEC-FF2100422C16}" type="datetimeFigureOut">
              <a:rPr lang="es-CO" smtClean="0"/>
              <a:pPr/>
              <a:t>28/11/2012</a:t>
            </a:fld>
            <a:endParaRPr lang="es-CO"/>
          </a:p>
        </p:txBody>
      </p:sp>
      <p:sp>
        <p:nvSpPr>
          <p:cNvPr id="18" name="17 Marcador de número de diapositiva"/>
          <p:cNvSpPr>
            <a:spLocks noGrp="1"/>
          </p:cNvSpPr>
          <p:nvPr>
            <p:ph type="sldNum" sz="quarter" idx="11"/>
          </p:nvPr>
        </p:nvSpPr>
        <p:spPr/>
        <p:txBody>
          <a:bodyPr rtlCol="0"/>
          <a:lstStyle/>
          <a:p>
            <a:fld id="{99067160-AAA0-479E-B1B9-8682FA8B07BB}" type="slidenum">
              <a:rPr lang="es-CO" smtClean="0"/>
              <a:pPr/>
              <a:t>‹Nº›</a:t>
            </a:fld>
            <a:endParaRPr lang="es-CO"/>
          </a:p>
        </p:txBody>
      </p:sp>
      <p:sp>
        <p:nvSpPr>
          <p:cNvPr id="21" name="20 Marcador de pie de página"/>
          <p:cNvSpPr>
            <a:spLocks noGrp="1"/>
          </p:cNvSpPr>
          <p:nvPr>
            <p:ph type="ftr" sz="quarter" idx="12"/>
          </p:nvPr>
        </p:nvSpPr>
        <p:spPr/>
        <p:txBody>
          <a:bodyPr rtlCol="0"/>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90D4E6-1C90-44AC-BDEC-FF2100422C16}" type="datetimeFigureOut">
              <a:rPr lang="es-CO" smtClean="0"/>
              <a:pPr/>
              <a:t>28/11/2012</a:t>
            </a:fld>
            <a:endParaRPr lang="es-C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9067160-AAA0-479E-B1B9-8682FA8B07BB}"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fsfb.org.co/?q=node/167" TargetMode="External"/><Relationship Id="rId3" Type="http://schemas.openxmlformats.org/officeDocument/2006/relationships/hyperlink" Target="http://www.saludrenal.com.ar/prevencion/Portals/2/Skins/prevencion/03-Profesionales/Evaluacion_de_la_funcion_renal.pdf" TargetMode="External"/><Relationship Id="rId7" Type="http://schemas.openxmlformats.org/officeDocument/2006/relationships/hyperlink" Target="http://www.cuentadealtocosto.org/byblos/Docs/Situacion%20de%20la%20Enfermedad%20Renal%20Cronica%20en%20Colombia%202009.pdf" TargetMode="External"/><Relationship Id="rId2" Type="http://schemas.openxmlformats.org/officeDocument/2006/relationships/hyperlink" Target="http://www.san.org.ar/grupostrabajo/docs/DIPTICO_2sept_rev_externa.pdf" TargetMode="External"/><Relationship Id="rId1" Type="http://schemas.openxmlformats.org/officeDocument/2006/relationships/slideLayout" Target="../slideLayouts/slideLayout2.xml"/><Relationship Id="rId6" Type="http://schemas.openxmlformats.org/officeDocument/2006/relationships/hyperlink" Target="http://www.scielo.org.co/scielo.php?pid=S0124-59962005000100009&amp;script=sci_arttext" TargetMode="External"/><Relationship Id="rId11" Type="http://schemas.openxmlformats.org/officeDocument/2006/relationships/hyperlink" Target="http://www.colciencias.gov.co/noticias/presentaci-n-de-la-convocatoria-en-biotecnolog-y-salud" TargetMode="External"/><Relationship Id="rId5" Type="http://schemas.openxmlformats.org/officeDocument/2006/relationships/hyperlink" Target="http://salud.discapnet.es/Castellano/Salud/Enciclopedia/I/Paginas/Insuficiencia%20renal.aspx" TargetMode="External"/><Relationship Id="rId10" Type="http://schemas.openxmlformats.org/officeDocument/2006/relationships/hyperlink" Target="http://www.scielo.org.ar/scielo.php?script=sci_arttext&amp;pid=S0325-29572010000300010" TargetMode="External"/><Relationship Id="rId4" Type="http://schemas.openxmlformats.org/officeDocument/2006/relationships/hyperlink" Target="http://www.eluniversal.com.co/cartagena/vida-sana/mas-de-20-mil-personas-con-dialisis-en-colombia-13620" TargetMode="External"/><Relationship Id="rId9" Type="http://schemas.openxmlformats.org/officeDocument/2006/relationships/hyperlink" Target="http://www.valledellili.org/sitiop/index.php?option=com_content&amp;view=article&amp;id=97&amp;Itemid=168&amp;lang=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CO" dirty="0" smtClean="0"/>
              <a:t>Dispositivo de monitoreo de la tasa de filtrado glomerular para detección temprana de insuficiencia renal.</a:t>
            </a:r>
            <a:endParaRPr lang="es-CO" dirty="0"/>
          </a:p>
        </p:txBody>
      </p:sp>
      <p:sp>
        <p:nvSpPr>
          <p:cNvPr id="3" name="2 Subtítulo"/>
          <p:cNvSpPr>
            <a:spLocks noGrp="1"/>
          </p:cNvSpPr>
          <p:nvPr>
            <p:ph type="subTitle" idx="1"/>
          </p:nvPr>
        </p:nvSpPr>
        <p:spPr/>
        <p:txBody>
          <a:bodyPr>
            <a:normAutofit/>
          </a:bodyPr>
          <a:lstStyle/>
          <a:p>
            <a:r>
              <a:rPr lang="es-CO" dirty="0" smtClean="0"/>
              <a:t>David Ricardo Martínez Hernández</a:t>
            </a:r>
          </a:p>
          <a:p>
            <a:r>
              <a:rPr lang="es-CO" dirty="0" err="1" smtClean="0"/>
              <a:t>Angie</a:t>
            </a:r>
            <a:r>
              <a:rPr lang="es-CO" dirty="0" smtClean="0"/>
              <a:t> Carolina Prieto </a:t>
            </a:r>
            <a:r>
              <a:rPr lang="es-CO" dirty="0" err="1" smtClean="0"/>
              <a:t>Vidarte</a:t>
            </a:r>
            <a:endParaRPr lang="es-CO" dirty="0" smtClean="0"/>
          </a:p>
          <a:p>
            <a:r>
              <a:rPr lang="es-CO" dirty="0" smtClean="0"/>
              <a:t>Diego Felipe Rodríguez Gómez </a:t>
            </a:r>
          </a:p>
          <a:p>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44008" y="908720"/>
            <a:ext cx="3945632" cy="5364088"/>
          </a:xfrm>
        </p:spPr>
        <p:txBody>
          <a:bodyPr>
            <a:normAutofit/>
          </a:bodyPr>
          <a:lstStyle/>
          <a:p>
            <a:pPr algn="ctr"/>
            <a:r>
              <a:rPr lang="es-CO" dirty="0" err="1" smtClean="0"/>
              <a:t>IFGe</a:t>
            </a:r>
            <a:r>
              <a:rPr lang="es-CO" dirty="0" smtClean="0"/>
              <a:t> ≤ a 30 ml/min/1.73 m2 SC </a:t>
            </a:r>
          </a:p>
          <a:p>
            <a:pPr lvl="0" algn="ctr">
              <a:buNone/>
            </a:pPr>
            <a:endParaRPr lang="es-CO" dirty="0" smtClean="0"/>
          </a:p>
          <a:p>
            <a:pPr algn="ctr">
              <a:buNone/>
            </a:pPr>
            <a:r>
              <a:rPr lang="es-CO" dirty="0" smtClean="0"/>
              <a:t>	Disminución 2/3 la IFG.</a:t>
            </a:r>
          </a:p>
          <a:p>
            <a:pPr lvl="0" algn="ctr">
              <a:buNone/>
            </a:pPr>
            <a:endParaRPr lang="es-CO" dirty="0" smtClean="0"/>
          </a:p>
          <a:p>
            <a:pPr lvl="0" algn="ctr">
              <a:buNone/>
            </a:pPr>
            <a:endParaRPr lang="es-CO" dirty="0" smtClean="0"/>
          </a:p>
          <a:p>
            <a:pPr algn="ctr"/>
            <a:r>
              <a:rPr lang="es-CO" dirty="0" err="1" smtClean="0"/>
              <a:t>IFGe</a:t>
            </a:r>
            <a:r>
              <a:rPr lang="es-CO" dirty="0" smtClean="0"/>
              <a:t> ≤ a 60 ml/min/1.73 m2 SC</a:t>
            </a:r>
          </a:p>
          <a:p>
            <a:pPr lvl="0" algn="ctr">
              <a:buNone/>
            </a:pPr>
            <a:endParaRPr lang="es-CO" dirty="0" smtClean="0"/>
          </a:p>
          <a:p>
            <a:pPr algn="ctr">
              <a:buNone/>
            </a:pPr>
            <a:r>
              <a:rPr lang="es-CO" dirty="0" smtClean="0"/>
              <a:t>	Comienza a aumentar el riesgo de </a:t>
            </a:r>
            <a:r>
              <a:rPr lang="es-CO" dirty="0" err="1" smtClean="0"/>
              <a:t>comorbilidad</a:t>
            </a:r>
            <a:r>
              <a:rPr lang="es-CO" dirty="0" smtClean="0"/>
              <a:t>. </a:t>
            </a:r>
          </a:p>
          <a:p>
            <a:endParaRPr lang="es-CO" dirty="0" smtClean="0"/>
          </a:p>
          <a:p>
            <a:endParaRPr lang="es-CO" dirty="0"/>
          </a:p>
        </p:txBody>
      </p:sp>
      <p:sp>
        <p:nvSpPr>
          <p:cNvPr id="6" name="5 Flecha abajo"/>
          <p:cNvSpPr/>
          <p:nvPr/>
        </p:nvSpPr>
        <p:spPr>
          <a:xfrm>
            <a:off x="6588224" y="170080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Flecha abajo"/>
          <p:cNvSpPr/>
          <p:nvPr/>
        </p:nvSpPr>
        <p:spPr>
          <a:xfrm>
            <a:off x="6588224" y="4293096"/>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5842" name="Picture 2" descr="http://www.galenored.com/userfiles/image/noticias/insuficiencia_renal.jpg"/>
          <p:cNvPicPr>
            <a:picLocks noChangeAspect="1" noChangeArrowheads="1"/>
          </p:cNvPicPr>
          <p:nvPr/>
        </p:nvPicPr>
        <p:blipFill>
          <a:blip r:embed="rId3" cstate="print"/>
          <a:srcRect/>
          <a:stretch>
            <a:fillRect/>
          </a:stretch>
        </p:blipFill>
        <p:spPr bwMode="auto">
          <a:xfrm>
            <a:off x="323528" y="1772816"/>
            <a:ext cx="4406889"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5728"/>
            <a:ext cx="7758138" cy="642934"/>
          </a:xfrm>
        </p:spPr>
        <p:txBody>
          <a:bodyPr/>
          <a:lstStyle/>
          <a:p>
            <a:r>
              <a:rPr lang="es-ES" dirty="0" smtClean="0"/>
              <a:t>Tabla problemas renales en Colombia</a:t>
            </a:r>
            <a:endParaRPr lang="es-ES" dirty="0"/>
          </a:p>
        </p:txBody>
      </p:sp>
      <p:pic>
        <p:nvPicPr>
          <p:cNvPr id="5" name="4 Marcador de contenido" descr="Dibujo.bmp"/>
          <p:cNvPicPr>
            <a:picLocks noGrp="1" noChangeAspect="1"/>
          </p:cNvPicPr>
          <p:nvPr>
            <p:ph sz="quarter" idx="1"/>
          </p:nvPr>
        </p:nvPicPr>
        <p:blipFill>
          <a:blip r:embed="rId2"/>
          <a:stretch>
            <a:fillRect/>
          </a:stretch>
        </p:blipFill>
        <p:spPr>
          <a:xfrm>
            <a:off x="625951" y="1142984"/>
            <a:ext cx="8089453" cy="546167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PLANTEAMIENTO DEL PROBLEMA</a:t>
            </a:r>
            <a:endParaRPr lang="es-ES" b="1" dirty="0"/>
          </a:p>
        </p:txBody>
      </p:sp>
      <p:sp>
        <p:nvSpPr>
          <p:cNvPr id="3" name="2 Marcador de contenido"/>
          <p:cNvSpPr>
            <a:spLocks noGrp="1"/>
          </p:cNvSpPr>
          <p:nvPr>
            <p:ph sz="quarter" idx="1"/>
          </p:nvPr>
        </p:nvSpPr>
        <p:spPr/>
        <p:txBody>
          <a:bodyPr/>
          <a:lstStyle/>
          <a:p>
            <a:r>
              <a:rPr lang="es-ES" dirty="0" smtClean="0"/>
              <a:t>Enfermedad silenciosa.</a:t>
            </a:r>
          </a:p>
          <a:p>
            <a:r>
              <a:rPr lang="es-ES" dirty="0" smtClean="0"/>
              <a:t>El seguimiento en pacientes en riesgo depende del interés del mismo.</a:t>
            </a:r>
          </a:p>
          <a:p>
            <a:r>
              <a:rPr lang="es-ES" dirty="0" smtClean="0"/>
              <a:t>Pacientes en riesgo y con poco acceso por condiciones geográficas. </a:t>
            </a:r>
          </a:p>
          <a:p>
            <a:endParaRPr lang="es-ES" dirty="0"/>
          </a:p>
        </p:txBody>
      </p:sp>
      <p:sp>
        <p:nvSpPr>
          <p:cNvPr id="4" name="3 Marcador de contenido"/>
          <p:cNvSpPr>
            <a:spLocks noGrp="1"/>
          </p:cNvSpPr>
          <p:nvPr>
            <p:ph sz="quarter" idx="2"/>
          </p:nvPr>
        </p:nvSpPr>
        <p:spPr/>
        <p:txBody>
          <a:bodyPr/>
          <a:lstStyle/>
          <a:p>
            <a:r>
              <a:rPr lang="es-ES" dirty="0" smtClean="0"/>
              <a:t>Uno de los trasplantes con mas demanda en el país es el de riñón.</a:t>
            </a:r>
          </a:p>
          <a:p>
            <a:r>
              <a:rPr lang="es-ES" dirty="0" smtClean="0"/>
              <a:t>90 trasplantes promedio al año en una sola institución.</a:t>
            </a:r>
          </a:p>
          <a:p>
            <a:r>
              <a:rPr lang="es-ES" dirty="0" smtClean="0"/>
              <a:t>Incremento en diagnostico de IRC en los últimos años.</a:t>
            </a:r>
            <a:endParaRPr lang="es-ES" dirty="0"/>
          </a:p>
        </p:txBody>
      </p:sp>
    </p:spTree>
    <p:extLst>
      <p:ext uri="{BB962C8B-B14F-4D97-AF65-F5344CB8AC3E}">
        <p14:creationId xmlns:p14="http://schemas.microsoft.com/office/powerpoint/2010/main" xmlns="" val="4113640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7467600" cy="1143000"/>
          </a:xfrm>
        </p:spPr>
        <p:txBody>
          <a:bodyPr/>
          <a:lstStyle/>
          <a:p>
            <a:r>
              <a:rPr lang="es-CO" b="1" dirty="0" smtClean="0"/>
              <a:t>¿Por qué detección temprana?</a:t>
            </a:r>
            <a:endParaRPr lang="es-CO" b="1" dirty="0"/>
          </a:p>
        </p:txBody>
      </p:sp>
      <p:sp>
        <p:nvSpPr>
          <p:cNvPr id="3" name="2 Marcador de contenido"/>
          <p:cNvSpPr>
            <a:spLocks noGrp="1"/>
          </p:cNvSpPr>
          <p:nvPr>
            <p:ph sz="quarter" idx="1"/>
          </p:nvPr>
        </p:nvSpPr>
        <p:spPr/>
        <p:txBody>
          <a:bodyPr>
            <a:normAutofit lnSpcReduction="10000"/>
          </a:bodyPr>
          <a:lstStyle/>
          <a:p>
            <a:pPr algn="just"/>
            <a:r>
              <a:rPr lang="es-CO" dirty="0" smtClean="0"/>
              <a:t>“La mayoría de los problemas renales no presentan ningún tipo de síntoma hasta que la enfermedad avanza y se descubre de manera tardía, por esta razón hay que estar alerta” Rafael Gómez, presidente de </a:t>
            </a:r>
            <a:r>
              <a:rPr lang="es-CO" dirty="0" err="1" smtClean="0"/>
              <a:t>Asocolnef</a:t>
            </a:r>
            <a:r>
              <a:rPr lang="es-CO" dirty="0" smtClean="0"/>
              <a:t>.</a:t>
            </a:r>
          </a:p>
          <a:p>
            <a:pPr algn="just"/>
            <a:r>
              <a:rPr lang="es-CO" dirty="0" smtClean="0"/>
              <a:t>Enfermedad silenciosa: Perdida del 75% de funcionalidad renal, sin presentar ningún tipo de síntomas.</a:t>
            </a:r>
          </a:p>
          <a:p>
            <a:pPr algn="just"/>
            <a:r>
              <a:rPr lang="es-CO" dirty="0" smtClean="0"/>
              <a:t>Según la Asociación Colombiana de Nefrología, en el país ya existe una atención de calidad para la población con enfermedad renal, tanto en diálisis como en trasplante renal. Sin embargo, falta aún lo más importante para disminuir la carga de la enfermedad renal: prevención.</a:t>
            </a:r>
          </a:p>
          <a:p>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b="1" dirty="0" smtClean="0"/>
              <a:t>METODOLOGÍA</a:t>
            </a:r>
            <a:endParaRPr lang="es-CO" b="1" dirty="0"/>
          </a:p>
        </p:txBody>
      </p:sp>
      <p:sp>
        <p:nvSpPr>
          <p:cNvPr id="3" name="2 Marcador de contenido"/>
          <p:cNvSpPr>
            <a:spLocks noGrp="1"/>
          </p:cNvSpPr>
          <p:nvPr>
            <p:ph sz="quarter" idx="1"/>
          </p:nvPr>
        </p:nvSpPr>
        <p:spPr/>
        <p:txBody>
          <a:bodyPr/>
          <a:lstStyle/>
          <a:p>
            <a:r>
              <a:rPr lang="es-CO" dirty="0" smtClean="0"/>
              <a:t>Creatinina sérica</a:t>
            </a:r>
          </a:p>
          <a:p>
            <a:r>
              <a:rPr lang="es-CO" dirty="0" smtClean="0"/>
              <a:t>Fórmula de </a:t>
            </a:r>
            <a:r>
              <a:rPr lang="es-CO" dirty="0" err="1" smtClean="0"/>
              <a:t>Cockcroft</a:t>
            </a:r>
            <a:r>
              <a:rPr lang="es-CO" dirty="0" smtClean="0"/>
              <a:t> y </a:t>
            </a:r>
            <a:r>
              <a:rPr lang="es-CO" dirty="0" err="1" smtClean="0"/>
              <a:t>Gault</a:t>
            </a:r>
            <a:endParaRPr lang="es-CO" dirty="0" smtClean="0"/>
          </a:p>
          <a:p>
            <a:r>
              <a:rPr lang="es-CO" dirty="0" smtClean="0"/>
              <a:t>Fórmula abreviada de MDRD</a:t>
            </a:r>
            <a:br>
              <a:rPr lang="es-CO" dirty="0" smtClean="0"/>
            </a:br>
            <a:r>
              <a:rPr lang="es-CO" dirty="0" smtClean="0"/>
              <a:t/>
            </a:r>
            <a:br>
              <a:rPr lang="es-CO" dirty="0" smtClean="0"/>
            </a:br>
            <a:endParaRPr lang="es-CO" dirty="0" smtClean="0"/>
          </a:p>
          <a:p>
            <a:endParaRPr lang="es-CO" dirty="0"/>
          </a:p>
        </p:txBody>
      </p:sp>
      <p:pic>
        <p:nvPicPr>
          <p:cNvPr id="4" name="Picture 2" descr="http://3.bp.blogspot.com/-kR_feGQOEeA/T5G5MFpzTYI/AAAAAAAABbU/OCyEFhknS9M/s1600/SANGRE.jpg"/>
          <p:cNvPicPr>
            <a:picLocks noChangeAspect="1" noChangeArrowheads="1"/>
          </p:cNvPicPr>
          <p:nvPr/>
        </p:nvPicPr>
        <p:blipFill>
          <a:blip r:embed="rId2" cstate="print"/>
          <a:srcRect/>
          <a:stretch>
            <a:fillRect/>
          </a:stretch>
        </p:blipFill>
        <p:spPr bwMode="auto">
          <a:xfrm>
            <a:off x="3635896" y="3284984"/>
            <a:ext cx="3678619" cy="280831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t>CREATININA SÉRICA</a:t>
            </a:r>
            <a:endParaRPr lang="es-CO" b="1" dirty="0"/>
          </a:p>
        </p:txBody>
      </p:sp>
      <p:sp>
        <p:nvSpPr>
          <p:cNvPr id="3" name="2 Marcador de contenido"/>
          <p:cNvSpPr>
            <a:spLocks noGrp="1"/>
          </p:cNvSpPr>
          <p:nvPr>
            <p:ph sz="quarter" idx="1"/>
          </p:nvPr>
        </p:nvSpPr>
        <p:spPr>
          <a:xfrm>
            <a:off x="467544" y="2996952"/>
            <a:ext cx="7467600" cy="1036712"/>
          </a:xfrm>
        </p:spPr>
        <p:txBody>
          <a:bodyPr>
            <a:normAutofit/>
          </a:bodyPr>
          <a:lstStyle/>
          <a:p>
            <a:r>
              <a:rPr lang="es-CO" dirty="0" smtClean="0"/>
              <a:t>Valor normal: 0.7 a 1.3 mg/</a:t>
            </a:r>
            <a:r>
              <a:rPr lang="es-CO" dirty="0" err="1" smtClean="0"/>
              <a:t>dL</a:t>
            </a:r>
            <a:r>
              <a:rPr lang="es-CO" dirty="0" smtClean="0"/>
              <a:t> para los hombres y de 0.6 a 1.1 mg/</a:t>
            </a:r>
            <a:r>
              <a:rPr lang="es-CO" dirty="0" err="1" smtClean="0"/>
              <a:t>dL</a:t>
            </a:r>
            <a:r>
              <a:rPr lang="es-CO" dirty="0" smtClean="0"/>
              <a:t> para las mujeres</a:t>
            </a:r>
          </a:p>
          <a:p>
            <a:endParaRPr lang="es-CO"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7467600" cy="1143000"/>
          </a:xfrm>
        </p:spPr>
        <p:txBody>
          <a:bodyPr/>
          <a:lstStyle/>
          <a:p>
            <a:pPr algn="ctr"/>
            <a:r>
              <a:rPr lang="es-CO" b="1" dirty="0" smtClean="0"/>
              <a:t>FACTORES QUE AFECTAN LA CREATININA SÉRICA</a:t>
            </a:r>
            <a:endParaRPr lang="es-CO" b="1" dirty="0"/>
          </a:p>
        </p:txBody>
      </p:sp>
      <p:pic>
        <p:nvPicPr>
          <p:cNvPr id="2050" name="Picture 2" descr="http://static.pichicola.com/wp-content/uploads/2010/01/2.jpg"/>
          <p:cNvPicPr>
            <a:picLocks noChangeAspect="1" noChangeArrowheads="1"/>
          </p:cNvPicPr>
          <p:nvPr/>
        </p:nvPicPr>
        <p:blipFill>
          <a:blip r:embed="rId3" cstate="print"/>
          <a:srcRect/>
          <a:stretch>
            <a:fillRect/>
          </a:stretch>
        </p:blipFill>
        <p:spPr bwMode="auto">
          <a:xfrm>
            <a:off x="467544" y="1340768"/>
            <a:ext cx="2016224" cy="2337651"/>
          </a:xfrm>
          <a:prstGeom prst="rect">
            <a:avLst/>
          </a:prstGeom>
          <a:noFill/>
        </p:spPr>
      </p:pic>
      <p:pic>
        <p:nvPicPr>
          <p:cNvPr id="2052" name="Picture 4" descr="http://www.masfuertequeelhierro.com/blog/wp-content/uploads/2011/03/super_musculos.jpg"/>
          <p:cNvPicPr>
            <a:picLocks noChangeAspect="1" noChangeArrowheads="1"/>
          </p:cNvPicPr>
          <p:nvPr/>
        </p:nvPicPr>
        <p:blipFill>
          <a:blip r:embed="rId4" cstate="print"/>
          <a:srcRect/>
          <a:stretch>
            <a:fillRect/>
          </a:stretch>
        </p:blipFill>
        <p:spPr bwMode="auto">
          <a:xfrm>
            <a:off x="2555776" y="1340768"/>
            <a:ext cx="2880320" cy="2092242"/>
          </a:xfrm>
          <a:prstGeom prst="rect">
            <a:avLst/>
          </a:prstGeom>
          <a:noFill/>
        </p:spPr>
      </p:pic>
      <p:pic>
        <p:nvPicPr>
          <p:cNvPr id="2054" name="Picture 6" descr="http://diariodeltoc.files.wordpress.com/2008/04/ancianos1.jpg"/>
          <p:cNvPicPr>
            <a:picLocks noChangeAspect="1" noChangeArrowheads="1"/>
          </p:cNvPicPr>
          <p:nvPr/>
        </p:nvPicPr>
        <p:blipFill>
          <a:blip r:embed="rId5" cstate="print"/>
          <a:srcRect/>
          <a:stretch>
            <a:fillRect/>
          </a:stretch>
        </p:blipFill>
        <p:spPr bwMode="auto">
          <a:xfrm>
            <a:off x="0" y="5305424"/>
            <a:ext cx="2962275" cy="1552576"/>
          </a:xfrm>
          <a:prstGeom prst="rect">
            <a:avLst/>
          </a:prstGeom>
          <a:noFill/>
        </p:spPr>
      </p:pic>
      <p:pic>
        <p:nvPicPr>
          <p:cNvPr id="2056" name="Picture 8" descr="http://definicion.de/wp-content/uploads/2009/05/femenino.jpg"/>
          <p:cNvPicPr>
            <a:picLocks noChangeAspect="1" noChangeArrowheads="1"/>
          </p:cNvPicPr>
          <p:nvPr/>
        </p:nvPicPr>
        <p:blipFill>
          <a:blip r:embed="rId6" cstate="print"/>
          <a:srcRect/>
          <a:stretch>
            <a:fillRect/>
          </a:stretch>
        </p:blipFill>
        <p:spPr bwMode="auto">
          <a:xfrm>
            <a:off x="2123728" y="3356992"/>
            <a:ext cx="1762125" cy="1714500"/>
          </a:xfrm>
          <a:prstGeom prst="rect">
            <a:avLst/>
          </a:prstGeom>
          <a:noFill/>
        </p:spPr>
      </p:pic>
      <p:pic>
        <p:nvPicPr>
          <p:cNvPr id="2060" name="Picture 12" descr="http://nutricionoptima.files.wordpress.com/2008/06/okela-carne.jpg"/>
          <p:cNvPicPr>
            <a:picLocks noChangeAspect="1" noChangeArrowheads="1"/>
          </p:cNvPicPr>
          <p:nvPr/>
        </p:nvPicPr>
        <p:blipFill>
          <a:blip r:embed="rId7" cstate="print"/>
          <a:srcRect/>
          <a:stretch>
            <a:fillRect/>
          </a:stretch>
        </p:blipFill>
        <p:spPr bwMode="auto">
          <a:xfrm>
            <a:off x="5580112" y="1268760"/>
            <a:ext cx="3187811" cy="2520279"/>
          </a:xfrm>
          <a:prstGeom prst="rect">
            <a:avLst/>
          </a:prstGeom>
          <a:noFill/>
        </p:spPr>
      </p:pic>
      <p:pic>
        <p:nvPicPr>
          <p:cNvPr id="2062" name="Picture 14" descr="http://2.bp.blogspot.com/_qjjcWCoQmAw/R-G4PZYZqFI/AAAAAAAAAAs/tsR4LiEzMW8/s400/2.JPG"/>
          <p:cNvPicPr>
            <a:picLocks noChangeAspect="1" noChangeArrowheads="1"/>
          </p:cNvPicPr>
          <p:nvPr/>
        </p:nvPicPr>
        <p:blipFill>
          <a:blip r:embed="rId8" cstate="print"/>
          <a:srcRect/>
          <a:stretch>
            <a:fillRect/>
          </a:stretch>
        </p:blipFill>
        <p:spPr bwMode="auto">
          <a:xfrm>
            <a:off x="6372200" y="4409728"/>
            <a:ext cx="2448271" cy="2448272"/>
          </a:xfrm>
          <a:prstGeom prst="rect">
            <a:avLst/>
          </a:prstGeom>
          <a:noFill/>
        </p:spPr>
      </p:pic>
      <p:pic>
        <p:nvPicPr>
          <p:cNvPr id="2064" name="Picture 16" descr="http://www.nlm.nih.gov/medlineplus/images/nervoussystem.jpg"/>
          <p:cNvPicPr>
            <a:picLocks noChangeAspect="1" noChangeArrowheads="1"/>
          </p:cNvPicPr>
          <p:nvPr/>
        </p:nvPicPr>
        <p:blipFill>
          <a:blip r:embed="rId9" cstate="print"/>
          <a:srcRect/>
          <a:stretch>
            <a:fillRect/>
          </a:stretch>
        </p:blipFill>
        <p:spPr bwMode="auto">
          <a:xfrm>
            <a:off x="395536" y="3212976"/>
            <a:ext cx="1752600" cy="2190750"/>
          </a:xfrm>
          <a:prstGeom prst="rect">
            <a:avLst/>
          </a:prstGeom>
          <a:noFill/>
        </p:spPr>
      </p:pic>
      <p:pic>
        <p:nvPicPr>
          <p:cNvPr id="2066" name="Picture 18" descr="http://mercaba.org/DIESDOMINI/SS/aljo1.jpg"/>
          <p:cNvPicPr>
            <a:picLocks noChangeAspect="1" noChangeArrowheads="1"/>
          </p:cNvPicPr>
          <p:nvPr/>
        </p:nvPicPr>
        <p:blipFill>
          <a:blip r:embed="rId10" cstate="print"/>
          <a:srcRect/>
          <a:stretch>
            <a:fillRect/>
          </a:stretch>
        </p:blipFill>
        <p:spPr bwMode="auto">
          <a:xfrm>
            <a:off x="3995936" y="3212976"/>
            <a:ext cx="2199517" cy="2016224"/>
          </a:xfrm>
          <a:prstGeom prst="rect">
            <a:avLst/>
          </a:prstGeom>
          <a:noFill/>
        </p:spPr>
      </p:pic>
      <p:pic>
        <p:nvPicPr>
          <p:cNvPr id="2058" name="Picture 10" descr="http://www.definicionabc.com/wp-content/uploads/Malnutrici%C3%B3n.jpg"/>
          <p:cNvPicPr>
            <a:picLocks noChangeAspect="1" noChangeArrowheads="1"/>
          </p:cNvPicPr>
          <p:nvPr/>
        </p:nvPicPr>
        <p:blipFill>
          <a:blip r:embed="rId11" cstate="print"/>
          <a:srcRect/>
          <a:stretch>
            <a:fillRect/>
          </a:stretch>
        </p:blipFill>
        <p:spPr bwMode="auto">
          <a:xfrm>
            <a:off x="3203848" y="5054439"/>
            <a:ext cx="2448272" cy="1803561"/>
          </a:xfrm>
          <a:prstGeom prst="rect">
            <a:avLst/>
          </a:prstGeom>
          <a:noFill/>
        </p:spPr>
      </p:pic>
      <p:pic>
        <p:nvPicPr>
          <p:cNvPr id="2068" name="Picture 20" descr="http://img.yasalud.com/2010/06/cefalosporinas.jpg"/>
          <p:cNvPicPr>
            <a:picLocks noChangeAspect="1" noChangeArrowheads="1"/>
          </p:cNvPicPr>
          <p:nvPr/>
        </p:nvPicPr>
        <p:blipFill>
          <a:blip r:embed="rId12" cstate="print"/>
          <a:srcRect/>
          <a:stretch>
            <a:fillRect/>
          </a:stretch>
        </p:blipFill>
        <p:spPr bwMode="auto">
          <a:xfrm>
            <a:off x="6516216" y="3356992"/>
            <a:ext cx="2160240" cy="1620180"/>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60"/>
                                        </p:tgtEl>
                                        <p:attrNameLst>
                                          <p:attrName>style.visibility</p:attrName>
                                        </p:attrNameLst>
                                      </p:cBhvr>
                                      <p:to>
                                        <p:strVal val="visible"/>
                                      </p:to>
                                    </p:set>
                                    <p:anim calcmode="lin" valueType="num">
                                      <p:cBhvr additive="base">
                                        <p:cTn id="17" dur="500" fill="hold"/>
                                        <p:tgtEl>
                                          <p:spTgt spid="2060"/>
                                        </p:tgtEl>
                                        <p:attrNameLst>
                                          <p:attrName>ppt_x</p:attrName>
                                        </p:attrNameLst>
                                      </p:cBhvr>
                                      <p:tavLst>
                                        <p:tav tm="0">
                                          <p:val>
                                            <p:strVal val="#ppt_x"/>
                                          </p:val>
                                        </p:tav>
                                        <p:tav tm="100000">
                                          <p:val>
                                            <p:strVal val="#ppt_x"/>
                                          </p:val>
                                        </p:tav>
                                      </p:tavLst>
                                    </p:anim>
                                    <p:anim calcmode="lin" valueType="num">
                                      <p:cBhvr additive="base">
                                        <p:cTn id="18"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064"/>
                                        </p:tgtEl>
                                        <p:attrNameLst>
                                          <p:attrName>style.visibility</p:attrName>
                                        </p:attrNameLst>
                                      </p:cBhvr>
                                      <p:to>
                                        <p:strVal val="visible"/>
                                      </p:to>
                                    </p:set>
                                    <p:animEffect transition="in" filter="checkerboard(across)">
                                      <p:cBhvr>
                                        <p:cTn id="23" dur="500"/>
                                        <p:tgtEl>
                                          <p:spTgt spid="206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6"/>
                                        </p:tgtEl>
                                        <p:attrNameLst>
                                          <p:attrName>style.visibility</p:attrName>
                                        </p:attrNameLst>
                                      </p:cBhvr>
                                      <p:to>
                                        <p:strVal val="visible"/>
                                      </p:to>
                                    </p:set>
                                    <p:animEffect transition="in" filter="blinds(horizontal)">
                                      <p:cBhvr>
                                        <p:cTn id="28" dur="500"/>
                                        <p:tgtEl>
                                          <p:spTgt spid="2056"/>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2066"/>
                                        </p:tgtEl>
                                        <p:attrNameLst>
                                          <p:attrName>style.visibility</p:attrName>
                                        </p:attrNameLst>
                                      </p:cBhvr>
                                      <p:to>
                                        <p:strVal val="visible"/>
                                      </p:to>
                                    </p:set>
                                    <p:animEffect transition="in" filter="diamond(in)">
                                      <p:cBhvr>
                                        <p:cTn id="33" dur="2000"/>
                                        <p:tgtEl>
                                          <p:spTgt spid="206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054"/>
                                        </p:tgtEl>
                                        <p:attrNameLst>
                                          <p:attrName>style.visibility</p:attrName>
                                        </p:attrNameLst>
                                      </p:cBhvr>
                                      <p:to>
                                        <p:strVal val="visible"/>
                                      </p:to>
                                    </p:set>
                                    <p:animEffect transition="in" filter="checkerboard(across)">
                                      <p:cBhvr>
                                        <p:cTn id="38" dur="500"/>
                                        <p:tgtEl>
                                          <p:spTgt spid="20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058"/>
                                        </p:tgtEl>
                                        <p:attrNameLst>
                                          <p:attrName>style.visibility</p:attrName>
                                        </p:attrNameLst>
                                      </p:cBhvr>
                                      <p:to>
                                        <p:strVal val="visible"/>
                                      </p:to>
                                    </p:set>
                                    <p:animEffect transition="in" filter="blinds(horizontal)">
                                      <p:cBhvr>
                                        <p:cTn id="43" dur="500"/>
                                        <p:tgtEl>
                                          <p:spTgt spid="205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62"/>
                                        </p:tgtEl>
                                        <p:attrNameLst>
                                          <p:attrName>style.visibility</p:attrName>
                                        </p:attrNameLst>
                                      </p:cBhvr>
                                      <p:to>
                                        <p:strVal val="visible"/>
                                      </p:to>
                                    </p:set>
                                    <p:anim calcmode="lin" valueType="num">
                                      <p:cBhvr additive="base">
                                        <p:cTn id="48" dur="500" fill="hold"/>
                                        <p:tgtEl>
                                          <p:spTgt spid="2062"/>
                                        </p:tgtEl>
                                        <p:attrNameLst>
                                          <p:attrName>ppt_x</p:attrName>
                                        </p:attrNameLst>
                                      </p:cBhvr>
                                      <p:tavLst>
                                        <p:tav tm="0">
                                          <p:val>
                                            <p:strVal val="#ppt_x"/>
                                          </p:val>
                                        </p:tav>
                                        <p:tav tm="100000">
                                          <p:val>
                                            <p:strVal val="#ppt_x"/>
                                          </p:val>
                                        </p:tav>
                                      </p:tavLst>
                                    </p:anim>
                                    <p:anim calcmode="lin" valueType="num">
                                      <p:cBhvr additive="base">
                                        <p:cTn id="49" dur="500" fill="hold"/>
                                        <p:tgtEl>
                                          <p:spTgt spid="20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2068"/>
                                        </p:tgtEl>
                                        <p:attrNameLst>
                                          <p:attrName>style.visibility</p:attrName>
                                        </p:attrNameLst>
                                      </p:cBhvr>
                                      <p:to>
                                        <p:strVal val="visible"/>
                                      </p:to>
                                    </p:set>
                                    <p:animEffect transition="in" filter="diamond(in)">
                                      <p:cBhvr>
                                        <p:cTn id="54" dur="2000"/>
                                        <p:tgtEl>
                                          <p:spTgt spid="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DESVENTAJAS DE LA CREATININA</a:t>
            </a:r>
            <a:endParaRPr lang="es-CO" dirty="0"/>
          </a:p>
        </p:txBody>
      </p:sp>
      <p:sp>
        <p:nvSpPr>
          <p:cNvPr id="3" name="2 Marcador de contenido"/>
          <p:cNvSpPr>
            <a:spLocks noGrp="1"/>
          </p:cNvSpPr>
          <p:nvPr>
            <p:ph sz="quarter" idx="1"/>
          </p:nvPr>
        </p:nvSpPr>
        <p:spPr>
          <a:xfrm>
            <a:off x="395536" y="1984248"/>
            <a:ext cx="4042792" cy="4873752"/>
          </a:xfrm>
        </p:spPr>
        <p:txBody>
          <a:bodyPr>
            <a:normAutofit/>
          </a:bodyPr>
          <a:lstStyle/>
          <a:p>
            <a:pPr lvl="0" algn="just"/>
            <a:r>
              <a:rPr lang="es-CO" dirty="0" smtClean="0"/>
              <a:t>Excreción no sólo por filtración glomerular, también con componente secretor tubular</a:t>
            </a:r>
          </a:p>
          <a:p>
            <a:pPr lvl="0" algn="just"/>
            <a:endParaRPr lang="es-CO" dirty="0" smtClean="0"/>
          </a:p>
          <a:p>
            <a:pPr lvl="0" algn="just">
              <a:buNone/>
            </a:pPr>
            <a:endParaRPr lang="es-CO" dirty="0" smtClean="0"/>
          </a:p>
          <a:p>
            <a:pPr algn="just"/>
            <a:r>
              <a:rPr lang="es-CO" dirty="0" smtClean="0"/>
              <a:t> Marcador pobre en la insuficiencia renal crónica.</a:t>
            </a:r>
          </a:p>
          <a:p>
            <a:pPr lvl="0" algn="just"/>
            <a:endParaRPr lang="es-CO" dirty="0" smtClean="0"/>
          </a:p>
          <a:p>
            <a:pPr lvl="0"/>
            <a:endParaRPr lang="es-CO" dirty="0"/>
          </a:p>
        </p:txBody>
      </p:sp>
      <p:sp>
        <p:nvSpPr>
          <p:cNvPr id="4" name="3 Flecha abajo"/>
          <p:cNvSpPr/>
          <p:nvPr/>
        </p:nvSpPr>
        <p:spPr>
          <a:xfrm rot="16200000">
            <a:off x="4824028" y="2240868"/>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Rectángulo"/>
          <p:cNvSpPr/>
          <p:nvPr/>
        </p:nvSpPr>
        <p:spPr>
          <a:xfrm>
            <a:off x="5724128" y="2156663"/>
            <a:ext cx="2843808" cy="1200329"/>
          </a:xfrm>
          <a:prstGeom prst="rect">
            <a:avLst/>
          </a:prstGeom>
        </p:spPr>
        <p:txBody>
          <a:bodyPr wrap="square">
            <a:spAutoFit/>
          </a:bodyPr>
          <a:lstStyle/>
          <a:p>
            <a:r>
              <a:rPr lang="es-CO" sz="2400" dirty="0" smtClean="0"/>
              <a:t>Sobreestima el valor verdadero de la FG (20%)</a:t>
            </a:r>
            <a:endParaRPr lang="es-CO" sz="2400" dirty="0"/>
          </a:p>
        </p:txBody>
      </p:sp>
      <p:pic>
        <p:nvPicPr>
          <p:cNvPr id="1027" name="Picture 3" descr="http://3.bp.blogspot.com/-JoQ00TFdLxk/Tb4z66BK7WI/AAAAAAAAAnI/-hh0c24PQuU/s1600/insuficiencia+renal+cronica.jpg"/>
          <p:cNvPicPr>
            <a:picLocks noChangeAspect="1" noChangeArrowheads="1"/>
          </p:cNvPicPr>
          <p:nvPr/>
        </p:nvPicPr>
        <p:blipFill>
          <a:blip r:embed="rId3" cstate="print"/>
          <a:srcRect/>
          <a:stretch>
            <a:fillRect/>
          </a:stretch>
        </p:blipFill>
        <p:spPr bwMode="auto">
          <a:xfrm>
            <a:off x="5220072" y="3717032"/>
            <a:ext cx="2676550" cy="2072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980728"/>
            <a:ext cx="3538736" cy="4873752"/>
          </a:xfrm>
        </p:spPr>
        <p:txBody>
          <a:bodyPr/>
          <a:lstStyle/>
          <a:p>
            <a:pPr lvl="0" algn="just"/>
            <a:r>
              <a:rPr lang="es-CO" dirty="0" smtClean="0"/>
              <a:t>Reducción del 50 % de la función renal</a:t>
            </a:r>
          </a:p>
          <a:p>
            <a:pPr algn="just">
              <a:buNone/>
            </a:pPr>
            <a:endParaRPr lang="es-CO" dirty="0" smtClean="0"/>
          </a:p>
          <a:p>
            <a:pPr algn="just">
              <a:buNone/>
            </a:pPr>
            <a:endParaRPr lang="es-CO" dirty="0" smtClean="0"/>
          </a:p>
          <a:p>
            <a:pPr algn="just"/>
            <a:r>
              <a:rPr lang="es-CO" dirty="0" smtClean="0"/>
              <a:t>Muchos pacientes con creatinina normal tienen insuficiencia renal crónica</a:t>
            </a:r>
            <a:endParaRPr lang="es-CO" dirty="0"/>
          </a:p>
        </p:txBody>
      </p:sp>
      <p:sp>
        <p:nvSpPr>
          <p:cNvPr id="4" name="3 Flecha abajo"/>
          <p:cNvSpPr/>
          <p:nvPr/>
        </p:nvSpPr>
        <p:spPr>
          <a:xfrm rot="16200000">
            <a:off x="4463988" y="1088740"/>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angle 1"/>
          <p:cNvSpPr>
            <a:spLocks noChangeArrowheads="1"/>
          </p:cNvSpPr>
          <p:nvPr/>
        </p:nvSpPr>
        <p:spPr bwMode="auto">
          <a:xfrm>
            <a:off x="5364088" y="836712"/>
            <a:ext cx="31683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s-CO" sz="2400" dirty="0" smtClean="0">
                <a:ea typeface="Calibri" pitchFamily="34" charset="0"/>
                <a:cs typeface="Times New Roman" pitchFamily="18" charset="0"/>
              </a:rPr>
              <a:t>V</a:t>
            </a:r>
            <a:r>
              <a:rPr kumimoji="0" lang="es-CO" sz="2400" b="0" i="0" u="none" strike="noStrike" cap="none" normalizeH="0" baseline="0" dirty="0" smtClean="0">
                <a:ln>
                  <a:noFill/>
                </a:ln>
                <a:solidFill>
                  <a:schemeClr val="tx1"/>
                </a:solidFill>
                <a:effectLst/>
                <a:ea typeface="Calibri" pitchFamily="34" charset="0"/>
                <a:cs typeface="Times New Roman" pitchFamily="18" charset="0"/>
              </a:rPr>
              <a:t>alores de creatinina superen los límites considerados normales</a:t>
            </a:r>
            <a:endParaRPr kumimoji="0" lang="es-CO" sz="2400" b="0" i="0" u="none" strike="noStrike" cap="none" normalizeH="0" baseline="0" dirty="0" smtClean="0">
              <a:ln>
                <a:noFill/>
              </a:ln>
              <a:solidFill>
                <a:schemeClr val="tx1"/>
              </a:solidFill>
              <a:effectLst/>
              <a:cs typeface="Arial" pitchFamily="34" charset="0"/>
            </a:endParaRPr>
          </a:p>
        </p:txBody>
      </p:sp>
      <p:sp>
        <p:nvSpPr>
          <p:cNvPr id="7" name="6 Flecha abajo"/>
          <p:cNvSpPr/>
          <p:nvPr/>
        </p:nvSpPr>
        <p:spPr>
          <a:xfrm rot="16200000">
            <a:off x="4463988" y="2960948"/>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1"/>
          <p:cNvSpPr>
            <a:spLocks noChangeArrowheads="1"/>
          </p:cNvSpPr>
          <p:nvPr/>
        </p:nvSpPr>
        <p:spPr bwMode="auto">
          <a:xfrm>
            <a:off x="5796136" y="3140968"/>
            <a:ext cx="18722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s-CO" sz="2400" dirty="0" smtClean="0">
                <a:ea typeface="Calibri" pitchFamily="34" charset="0"/>
                <a:cs typeface="Times New Roman" pitchFamily="18" charset="0"/>
              </a:rPr>
              <a:t>IRC “oculta”</a:t>
            </a:r>
            <a:endParaRPr kumimoji="0" lang="es-CO" sz="2400" b="0" i="0" u="none" strike="noStrike" cap="none" normalizeH="0" baseline="0" dirty="0" smtClean="0">
              <a:ln>
                <a:noFill/>
              </a:ln>
              <a:solidFill>
                <a:schemeClr val="tx1"/>
              </a:solidFill>
              <a:effectLst/>
              <a:cs typeface="Arial" pitchFamily="34" charset="0"/>
            </a:endParaRPr>
          </a:p>
        </p:txBody>
      </p:sp>
      <p:pic>
        <p:nvPicPr>
          <p:cNvPr id="19460" name="Picture 4" descr="http://www.clubplaneta.com.mx/cocina/gif/ir3.jpg"/>
          <p:cNvPicPr>
            <a:picLocks noChangeAspect="1" noChangeArrowheads="1"/>
          </p:cNvPicPr>
          <p:nvPr/>
        </p:nvPicPr>
        <p:blipFill>
          <a:blip r:embed="rId3" cstate="print"/>
          <a:srcRect/>
          <a:stretch>
            <a:fillRect/>
          </a:stretch>
        </p:blipFill>
        <p:spPr bwMode="auto">
          <a:xfrm>
            <a:off x="2987824" y="4149080"/>
            <a:ext cx="3600450" cy="2362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Aclaramiento de creatinina</a:t>
            </a:r>
            <a:endParaRPr lang="es-CO" dirty="0"/>
          </a:p>
        </p:txBody>
      </p:sp>
      <p:sp>
        <p:nvSpPr>
          <p:cNvPr id="3" name="2 Marcador de contenido"/>
          <p:cNvSpPr>
            <a:spLocks noGrp="1"/>
          </p:cNvSpPr>
          <p:nvPr>
            <p:ph sz="quarter" idx="1"/>
          </p:nvPr>
        </p:nvSpPr>
        <p:spPr>
          <a:xfrm>
            <a:off x="467544" y="1700808"/>
            <a:ext cx="7571184" cy="4873752"/>
          </a:xfrm>
        </p:spPr>
        <p:txBody>
          <a:bodyPr/>
          <a:lstStyle/>
          <a:p>
            <a:pPr algn="just"/>
            <a:r>
              <a:rPr lang="es-CO" dirty="0" smtClean="0"/>
              <a:t>Se hace con el fin de monitorizar el funcionamiento de los riñones. Sirve para valorar el grado de insuficiencia renal.</a:t>
            </a:r>
          </a:p>
          <a:p>
            <a:pPr algn="just"/>
            <a:r>
              <a:rPr lang="es-CO" dirty="0" smtClean="0"/>
              <a:t>Se recoge la orina de 24 horas, junto con una muestra de sangre y se comparan ambas cantidades. El aclaramiento de creatinina o filtración glomerular depende mucho de la edad y del peso de cada persona.</a:t>
            </a:r>
          </a:p>
          <a:p>
            <a:pPr algn="just"/>
            <a:r>
              <a:rPr lang="es-CO" dirty="0" smtClean="0"/>
              <a:t>Más exactitud que la medición de creatinina sérica.</a:t>
            </a:r>
          </a:p>
          <a:p>
            <a:r>
              <a:rPr lang="es-CO" dirty="0" smtClean="0"/>
              <a:t>Valor normal: &lt; 90 ml/min Tasa de filtración glomerular</a:t>
            </a:r>
          </a:p>
          <a:p>
            <a:pPr algn="just"/>
            <a:endParaRPr lang="es-C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 dirty="0" smtClean="0"/>
              <a:t>Objetivos</a:t>
            </a:r>
          </a:p>
          <a:p>
            <a:r>
              <a:rPr lang="es-ES" dirty="0" smtClean="0"/>
              <a:t>Introducción</a:t>
            </a:r>
          </a:p>
          <a:p>
            <a:r>
              <a:rPr lang="es-ES" dirty="0" smtClean="0"/>
              <a:t>Antecedentes</a:t>
            </a:r>
            <a:r>
              <a:rPr lang="es-ES" dirty="0" smtClean="0">
                <a:solidFill>
                  <a:srgbClr val="FF0000"/>
                </a:solidFill>
              </a:rPr>
              <a:t> </a:t>
            </a:r>
          </a:p>
          <a:p>
            <a:r>
              <a:rPr lang="es-ES" dirty="0" smtClean="0"/>
              <a:t>Justificación</a:t>
            </a:r>
          </a:p>
          <a:p>
            <a:r>
              <a:rPr lang="es-ES" dirty="0" smtClean="0"/>
              <a:t>Planteamiento </a:t>
            </a:r>
            <a:r>
              <a:rPr lang="es-ES" dirty="0"/>
              <a:t>del </a:t>
            </a:r>
            <a:r>
              <a:rPr lang="es-ES" dirty="0" smtClean="0"/>
              <a:t>problema</a:t>
            </a:r>
          </a:p>
          <a:p>
            <a:r>
              <a:rPr lang="es-ES" dirty="0" smtClean="0"/>
              <a:t>Metodología</a:t>
            </a:r>
          </a:p>
          <a:p>
            <a:r>
              <a:rPr lang="es-ES" dirty="0" smtClean="0"/>
              <a:t>Cronograma</a:t>
            </a:r>
          </a:p>
          <a:p>
            <a:r>
              <a:rPr lang="es-ES" dirty="0" smtClean="0"/>
              <a:t>Financiación</a:t>
            </a:r>
          </a:p>
          <a:p>
            <a:r>
              <a:rPr lang="es-ES" dirty="0" smtClean="0"/>
              <a:t>Bibliografía</a:t>
            </a:r>
            <a:endParaRPr lang="es-ES" dirty="0"/>
          </a:p>
        </p:txBody>
      </p:sp>
      <p:sp>
        <p:nvSpPr>
          <p:cNvPr id="4" name="3 Título"/>
          <p:cNvSpPr>
            <a:spLocks noGrp="1"/>
          </p:cNvSpPr>
          <p:nvPr>
            <p:ph type="title"/>
          </p:nvPr>
        </p:nvSpPr>
        <p:spPr/>
        <p:txBody>
          <a:bodyPr/>
          <a:lstStyle/>
          <a:p>
            <a:pPr algn="ctr"/>
            <a:r>
              <a:rPr lang="es-ES" b="1" dirty="0" smtClean="0"/>
              <a:t>CONTENIDO</a:t>
            </a:r>
            <a:endParaRPr lang="es-ES" b="1" dirty="0"/>
          </a:p>
        </p:txBody>
      </p:sp>
    </p:spTree>
    <p:extLst>
      <p:ext uri="{BB962C8B-B14F-4D97-AF65-F5344CB8AC3E}">
        <p14:creationId xmlns:p14="http://schemas.microsoft.com/office/powerpoint/2010/main" xmlns="" val="75054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7467600" cy="1143000"/>
          </a:xfrm>
        </p:spPr>
        <p:txBody>
          <a:bodyPr/>
          <a:lstStyle/>
          <a:p>
            <a:pPr lvl="0"/>
            <a:r>
              <a:rPr lang="es-CO" dirty="0" smtClean="0"/>
              <a:t>Fórmula de </a:t>
            </a:r>
            <a:r>
              <a:rPr lang="es-CO" dirty="0" err="1" smtClean="0"/>
              <a:t>Cockcroft</a:t>
            </a:r>
            <a:r>
              <a:rPr lang="es-CO" dirty="0" smtClean="0"/>
              <a:t> y </a:t>
            </a:r>
            <a:r>
              <a:rPr lang="es-CO" dirty="0" err="1" smtClean="0"/>
              <a:t>Gault</a:t>
            </a:r>
            <a:r>
              <a:rPr lang="es-CO" dirty="0" smtClean="0"/>
              <a:t/>
            </a:r>
            <a:br>
              <a:rPr lang="es-CO" dirty="0" smtClean="0"/>
            </a:br>
            <a:endParaRPr lang="es-CO" dirty="0"/>
          </a:p>
        </p:txBody>
      </p:sp>
      <p:sp>
        <p:nvSpPr>
          <p:cNvPr id="3" name="2 Marcador de contenido"/>
          <p:cNvSpPr>
            <a:spLocks noGrp="1"/>
          </p:cNvSpPr>
          <p:nvPr>
            <p:ph sz="quarter" idx="1"/>
          </p:nvPr>
        </p:nvSpPr>
        <p:spPr/>
        <p:txBody>
          <a:bodyPr>
            <a:normAutofit lnSpcReduction="10000"/>
          </a:bodyPr>
          <a:lstStyle/>
          <a:p>
            <a:pPr>
              <a:buNone/>
            </a:pPr>
            <a:endParaRPr lang="es-CO" dirty="0" smtClean="0"/>
          </a:p>
          <a:p>
            <a:pPr>
              <a:buNone/>
            </a:pPr>
            <a:endParaRPr lang="es-CO" dirty="0" smtClean="0"/>
          </a:p>
          <a:p>
            <a:pPr>
              <a:buNone/>
            </a:pPr>
            <a:endParaRPr lang="es-CO" dirty="0" smtClean="0"/>
          </a:p>
          <a:p>
            <a:pPr>
              <a:buNone/>
            </a:pPr>
            <a:endParaRPr lang="es-CO" dirty="0" smtClean="0"/>
          </a:p>
          <a:p>
            <a:pPr>
              <a:buNone/>
            </a:pPr>
            <a:r>
              <a:rPr lang="es-CO" dirty="0" smtClean="0"/>
              <a:t>	Cuando es para mujeres la fórmula se multiplica por 0,85</a:t>
            </a:r>
          </a:p>
          <a:p>
            <a:pPr>
              <a:buNone/>
            </a:pPr>
            <a:endParaRPr lang="es-CO" dirty="0" smtClean="0"/>
          </a:p>
          <a:p>
            <a:pPr algn="just"/>
            <a:r>
              <a:rPr lang="es-CO" dirty="0" smtClean="0"/>
              <a:t> En 1976, </a:t>
            </a:r>
            <a:r>
              <a:rPr lang="es-CO" dirty="0" err="1" smtClean="0"/>
              <a:t>Cockcroft</a:t>
            </a:r>
            <a:r>
              <a:rPr lang="es-CO" dirty="0" smtClean="0"/>
              <a:t> y Gault2 propusieron una fórmula para determinar la depuración de la creatinina, que sólo requiere la obtención de una muestra de sangre y cuantificar el peso corporal del paciente</a:t>
            </a:r>
            <a:endParaRPr lang="es-CO"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752" y="1916832"/>
            <a:ext cx="4795294" cy="841623"/>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lstStyle/>
          <a:p>
            <a:pPr lvl="0"/>
            <a:r>
              <a:rPr lang="es-CO" dirty="0" smtClean="0"/>
              <a:t>Fórmula abreviada de MDRD</a:t>
            </a:r>
            <a:r>
              <a:rPr lang="es-CO" b="1" dirty="0" smtClean="0"/>
              <a:t/>
            </a:r>
            <a:br>
              <a:rPr lang="es-CO" b="1" dirty="0" smtClean="0"/>
            </a:br>
            <a:endParaRPr lang="es-CO" dirty="0"/>
          </a:p>
        </p:txBody>
      </p:sp>
      <p:sp>
        <p:nvSpPr>
          <p:cNvPr id="3" name="2 Marcador de contenido"/>
          <p:cNvSpPr>
            <a:spLocks noGrp="1"/>
          </p:cNvSpPr>
          <p:nvPr>
            <p:ph sz="quarter" idx="1"/>
          </p:nvPr>
        </p:nvSpPr>
        <p:spPr>
          <a:xfrm>
            <a:off x="539552" y="2276872"/>
            <a:ext cx="7467600" cy="4873752"/>
          </a:xfrm>
        </p:spPr>
        <p:txBody>
          <a:bodyPr/>
          <a:lstStyle/>
          <a:p>
            <a:pPr lvl="0"/>
            <a:endParaRPr lang="es-CO" dirty="0" smtClean="0"/>
          </a:p>
          <a:p>
            <a:pPr>
              <a:buNone/>
            </a:pPr>
            <a:endParaRPr lang="es-CO" dirty="0" smtClean="0"/>
          </a:p>
          <a:p>
            <a:pPr>
              <a:buNone/>
            </a:pPr>
            <a:endParaRPr lang="es-CO" dirty="0" smtClean="0"/>
          </a:p>
          <a:p>
            <a:pPr>
              <a:buNone/>
            </a:pPr>
            <a:r>
              <a:rPr lang="es-CO" dirty="0" smtClean="0"/>
              <a:t>	Cuando es mujer la ecuación se multiplica por 0.742</a:t>
            </a:r>
          </a:p>
          <a:p>
            <a:pPr>
              <a:buNone/>
            </a:pPr>
            <a:r>
              <a:rPr lang="es-CO" dirty="0" smtClean="0"/>
              <a:t>	Cuando es afroamericano la ecuación se multiplica por 1.210</a:t>
            </a:r>
          </a:p>
          <a:p>
            <a:endParaRPr lang="es-CO" dirty="0"/>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034" y="2065684"/>
            <a:ext cx="5204214" cy="42721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t>¿Quiénes?</a:t>
            </a:r>
            <a:endParaRPr lang="es-CO" b="1" dirty="0"/>
          </a:p>
        </p:txBody>
      </p:sp>
      <p:sp>
        <p:nvSpPr>
          <p:cNvPr id="3" name="2 Marcador de contenido"/>
          <p:cNvSpPr>
            <a:spLocks noGrp="1"/>
          </p:cNvSpPr>
          <p:nvPr>
            <p:ph sz="quarter" idx="1"/>
          </p:nvPr>
        </p:nvSpPr>
        <p:spPr>
          <a:xfrm>
            <a:off x="467544" y="1984248"/>
            <a:ext cx="7467600" cy="4873752"/>
          </a:xfrm>
        </p:spPr>
        <p:txBody>
          <a:bodyPr>
            <a:normAutofit/>
          </a:bodyPr>
          <a:lstStyle/>
          <a:p>
            <a:pPr lvl="0"/>
            <a:r>
              <a:rPr lang="es-CO" dirty="0" smtClean="0"/>
              <a:t>Diabetes</a:t>
            </a:r>
          </a:p>
          <a:p>
            <a:pPr lvl="0"/>
            <a:r>
              <a:rPr lang="es-CO" dirty="0" smtClean="0"/>
              <a:t>Hipertensos</a:t>
            </a:r>
          </a:p>
          <a:p>
            <a:pPr lvl="0"/>
            <a:r>
              <a:rPr lang="es-CO" dirty="0" smtClean="0"/>
              <a:t>Antecedentes de infarto agudo de miocardio, ACV o </a:t>
            </a:r>
            <a:r>
              <a:rPr lang="es-CO" dirty="0" err="1" smtClean="0"/>
              <a:t>arteriopatía</a:t>
            </a:r>
            <a:r>
              <a:rPr lang="es-CO" dirty="0" smtClean="0"/>
              <a:t> periférica.</a:t>
            </a:r>
          </a:p>
          <a:p>
            <a:pPr lvl="0"/>
            <a:r>
              <a:rPr lang="es-CO" dirty="0" smtClean="0"/>
              <a:t>Fumadores</a:t>
            </a:r>
          </a:p>
          <a:p>
            <a:pPr lvl="0"/>
            <a:r>
              <a:rPr lang="es-CO" dirty="0" smtClean="0"/>
              <a:t>Consumo crónico de drogas (</a:t>
            </a:r>
            <a:r>
              <a:rPr lang="es-CO" dirty="0" err="1" smtClean="0"/>
              <a:t>nefrotoxicas</a:t>
            </a:r>
            <a:r>
              <a:rPr lang="es-CO" dirty="0" smtClean="0"/>
              <a:t>) </a:t>
            </a:r>
          </a:p>
          <a:p>
            <a:pPr lvl="0"/>
            <a:r>
              <a:rPr lang="es-CO" dirty="0" smtClean="0"/>
              <a:t>Exposición a metales pesados</a:t>
            </a:r>
          </a:p>
          <a:p>
            <a:endParaRPr lang="es-CO"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CO" dirty="0" smtClean="0"/>
              <a:t>Antecedentes de patologías obstructivas urológicas</a:t>
            </a:r>
          </a:p>
          <a:p>
            <a:pPr lvl="0"/>
            <a:r>
              <a:rPr lang="es-CO" dirty="0" smtClean="0"/>
              <a:t>Antecedentes familiares de enfermedades renales</a:t>
            </a:r>
          </a:p>
          <a:p>
            <a:pPr lvl="0"/>
            <a:r>
              <a:rPr lang="es-CO" dirty="0" smtClean="0"/>
              <a:t>Antecedentes de enfermedades sistémicas que pueden afectar el riñón (Lupus Eritematoso Sistémico)</a:t>
            </a:r>
          </a:p>
          <a:p>
            <a:pPr lvl="0"/>
            <a:r>
              <a:rPr lang="es-CO" dirty="0" smtClean="0"/>
              <a:t>Pacientes con proteinuria</a:t>
            </a:r>
          </a:p>
          <a:p>
            <a:pPr lvl="0"/>
            <a:r>
              <a:rPr lang="es-CO" dirty="0" smtClean="0"/>
              <a:t>Pacientes con </a:t>
            </a:r>
            <a:r>
              <a:rPr lang="es-CO" dirty="0" err="1" smtClean="0"/>
              <a:t>hematouria</a:t>
            </a:r>
            <a:r>
              <a:rPr lang="es-CO" dirty="0" smtClean="0"/>
              <a:t> aislada luego de descartarse una causa urológica</a:t>
            </a:r>
          </a:p>
          <a:p>
            <a:endParaRPr lang="es-CO"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457200" y="274638"/>
            <a:ext cx="7466013" cy="1141412"/>
          </a:xfrm>
          <a:ln/>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b="1" dirty="0" smtClean="0"/>
              <a:t>CRONOGRAMA</a:t>
            </a:r>
            <a:endParaRPr lang="es-ES" b="1" dirty="0"/>
          </a:p>
        </p:txBody>
      </p:sp>
      <p:graphicFrame>
        <p:nvGraphicFramePr>
          <p:cNvPr id="11266" name="Group 2"/>
          <p:cNvGraphicFramePr>
            <a:graphicFrameLocks noGrp="1"/>
          </p:cNvGraphicFramePr>
          <p:nvPr/>
        </p:nvGraphicFramePr>
        <p:xfrm>
          <a:off x="1357313" y="1924050"/>
          <a:ext cx="5930900" cy="4036945"/>
        </p:xfrm>
        <a:graphic>
          <a:graphicData uri="http://schemas.openxmlformats.org/drawingml/2006/table">
            <a:tbl>
              <a:tblPr/>
              <a:tblGrid>
                <a:gridCol w="3103562"/>
                <a:gridCol w="2827338"/>
              </a:tblGrid>
              <a:tr h="366713">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Tareas</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Duración en Semanas</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B3B3B3"/>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Documentación</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16</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Pruebas con las reacciones</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4</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Diseño primer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12</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Pruebas primer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4</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Diseño segundo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12</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Pruebas segundo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4</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Diseño tercer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12</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Pruebas tercer prototipo</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4</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Diseño dispositivo final</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16</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CCCCCC"/>
                    </a:solidFill>
                  </a:tcPr>
                </a:tc>
              </a:tr>
              <a:tr h="366713">
                <a:tc>
                  <a:txBody>
                    <a:bodyPr/>
                    <a:lstStyle/>
                    <a:p>
                      <a:pPr marL="0" marR="0" lvl="0" indent="0" algn="l"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Pruebas finales</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449263" rtl="0" eaLnBrk="1" fontAlgn="base" latinLnBrk="0" hangingPunct="1">
                        <a:lnSpc>
                          <a:spcPct val="98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1800" b="0" i="0" u="none" strike="noStrike" cap="none" normalizeH="0" baseline="0" smtClean="0">
                          <a:ln>
                            <a:noFill/>
                          </a:ln>
                          <a:solidFill>
                            <a:srgbClr val="000000"/>
                          </a:solidFill>
                          <a:effectLst/>
                          <a:latin typeface="Century Schoolbook" pitchFamily="16" charset="0"/>
                          <a:ea typeface="Droid Sans Fallback" charset="0"/>
                          <a:cs typeface="Droid Sans Fallback" charset="0"/>
                        </a:rPr>
                        <a:t>4</a:t>
                      </a:r>
                    </a:p>
                  </a:txBody>
                  <a:tcPr marL="90000" marR="90000" marT="51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E6E6E6"/>
                    </a:solidFill>
                  </a:tcPr>
                </a:tc>
              </a:tr>
            </a:tbl>
          </a:graphicData>
        </a:graphic>
      </p:graphicFrame>
      <p:sp>
        <p:nvSpPr>
          <p:cNvPr id="11346" name="Text Box 82"/>
          <p:cNvSpPr txBox="1">
            <a:spLocks noChangeArrowheads="1"/>
          </p:cNvSpPr>
          <p:nvPr/>
        </p:nvSpPr>
        <p:spPr bwMode="auto">
          <a:xfrm>
            <a:off x="647700" y="6134100"/>
            <a:ext cx="7056438" cy="365125"/>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a:solidFill>
                  <a:srgbClr val="000000"/>
                </a:solidFill>
                <a:latin typeface="Times New Roman" pitchFamily="16" charset="0"/>
                <a:ea typeface="Droid Sans Fallback" charset="0"/>
                <a:cs typeface="Droid Sans Fallback" charset="0"/>
              </a:rPr>
              <a:t>Todas las tareas están sometidas a un error de 1 semana.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FINANCIACIÓN </a:t>
            </a:r>
            <a:endParaRPr lang="es-ES" b="1" dirty="0"/>
          </a:p>
        </p:txBody>
      </p:sp>
      <p:sp>
        <p:nvSpPr>
          <p:cNvPr id="3" name="2 Marcador de contenido"/>
          <p:cNvSpPr>
            <a:spLocks noGrp="1"/>
          </p:cNvSpPr>
          <p:nvPr>
            <p:ph sz="quarter" idx="1"/>
          </p:nvPr>
        </p:nvSpPr>
        <p:spPr>
          <a:xfrm>
            <a:off x="467544" y="2348880"/>
            <a:ext cx="7467600" cy="2404864"/>
          </a:xfrm>
        </p:spPr>
        <p:txBody>
          <a:bodyPr/>
          <a:lstStyle/>
          <a:p>
            <a:r>
              <a:rPr lang="es-ES" dirty="0"/>
              <a:t> El Departamento Administrativo de Ciencia, Tecnología e Innovación </a:t>
            </a:r>
            <a:r>
              <a:rPr lang="es-ES" dirty="0" smtClean="0"/>
              <a:t>de </a:t>
            </a:r>
            <a:r>
              <a:rPr lang="es-ES" dirty="0"/>
              <a:t>Colciencias abre convocatorias para proyectos de </a:t>
            </a:r>
            <a:r>
              <a:rPr lang="es-ES" dirty="0" smtClean="0"/>
              <a:t>Biotecnología </a:t>
            </a:r>
            <a:r>
              <a:rPr lang="es-ES" dirty="0"/>
              <a:t>y salud, presentando el proyecto a una de estas convocatorias se puede obtener la </a:t>
            </a:r>
            <a:r>
              <a:rPr lang="es-ES" dirty="0" smtClean="0"/>
              <a:t>financiación </a:t>
            </a:r>
            <a:r>
              <a:rPr lang="es-ES" dirty="0"/>
              <a:t>necesaria para llevarlo a cabo</a:t>
            </a:r>
          </a:p>
        </p:txBody>
      </p:sp>
    </p:spTree>
    <p:extLst>
      <p:ext uri="{BB962C8B-B14F-4D97-AF65-F5344CB8AC3E}">
        <p14:creationId xmlns:p14="http://schemas.microsoft.com/office/powerpoint/2010/main" xmlns="" val="1023956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BIBLIOGRAFÍA </a:t>
            </a:r>
            <a:endParaRPr lang="es-ES" b="1" dirty="0"/>
          </a:p>
        </p:txBody>
      </p:sp>
      <p:sp>
        <p:nvSpPr>
          <p:cNvPr id="3" name="2 Marcador de contenido"/>
          <p:cNvSpPr>
            <a:spLocks noGrp="1"/>
          </p:cNvSpPr>
          <p:nvPr>
            <p:ph sz="quarter" idx="1"/>
          </p:nvPr>
        </p:nvSpPr>
        <p:spPr/>
        <p:txBody>
          <a:bodyPr>
            <a:normAutofit fontScale="62500" lnSpcReduction="20000"/>
          </a:bodyPr>
          <a:lstStyle/>
          <a:p>
            <a:pPr lvl="0"/>
            <a:r>
              <a:rPr lang="es-CO" u="sng" dirty="0">
                <a:hlinkClick r:id="rId2"/>
              </a:rPr>
              <a:t>http://www.san.org.ar/grupostrabajo/docs/DIPTICO_2sept_rev_externa.pdf</a:t>
            </a:r>
            <a:r>
              <a:rPr lang="es-CO" dirty="0"/>
              <a:t> Qué es enfermedad renal crónica</a:t>
            </a:r>
            <a:endParaRPr lang="es-ES" dirty="0"/>
          </a:p>
          <a:p>
            <a:pPr lvl="0"/>
            <a:r>
              <a:rPr lang="es-CO" u="sng" dirty="0">
                <a:hlinkClick r:id="rId3"/>
              </a:rPr>
              <a:t>http://www.saludrenal.com.ar/prevencion/Portals/2/Skins/prevencion/03-Profesionales/Evaluacion_de_la_funcion_renal.pdf</a:t>
            </a:r>
            <a:endParaRPr lang="es-ES" dirty="0"/>
          </a:p>
          <a:p>
            <a:pPr lvl="0"/>
            <a:r>
              <a:rPr lang="es-CO" u="sng" dirty="0">
                <a:hlinkClick r:id="rId4"/>
              </a:rPr>
              <a:t>http://www.eluniversal.com.co/cartagena/vida-sana/mas-de-20-mil-personas-con-dialisis-en-colombia-13620</a:t>
            </a:r>
            <a:endParaRPr lang="es-ES" dirty="0"/>
          </a:p>
          <a:p>
            <a:r>
              <a:rPr lang="es-CO" dirty="0"/>
              <a:t> </a:t>
            </a:r>
            <a:r>
              <a:rPr lang="es-CO" u="sng" dirty="0" smtClean="0">
                <a:hlinkClick r:id="rId5"/>
              </a:rPr>
              <a:t>http</a:t>
            </a:r>
            <a:r>
              <a:rPr lang="es-CO" u="sng" dirty="0">
                <a:hlinkClick r:id="rId5"/>
              </a:rPr>
              <a:t>://salud.discapnet.es/Castellano/Salud/Enciclopedia/I/Paginas/Insuficiencia%20renal.aspx</a:t>
            </a:r>
            <a:endParaRPr lang="es-ES" dirty="0"/>
          </a:p>
          <a:p>
            <a:r>
              <a:rPr lang="es-CO" u="sng" dirty="0">
                <a:hlinkClick r:id="rId6"/>
              </a:rPr>
              <a:t>http://www.scielo.org.co/scielo.php?pid=S0124-59962005000100009&amp;script=sci_arttext</a:t>
            </a:r>
            <a:endParaRPr lang="es-ES" dirty="0"/>
          </a:p>
          <a:p>
            <a:r>
              <a:rPr lang="es-CO" u="sng" dirty="0">
                <a:hlinkClick r:id="rId7"/>
              </a:rPr>
              <a:t>http://</a:t>
            </a:r>
            <a:r>
              <a:rPr lang="es-CO" u="sng" dirty="0" smtClean="0">
                <a:hlinkClick r:id="rId7"/>
              </a:rPr>
              <a:t>www.cuentadealtocosto.org/byblos/Docs/Situacion%20de%20la%20Enfermedad%20Renal%20Cronica%20en%20Colombia%202009.pdf</a:t>
            </a:r>
            <a:r>
              <a:rPr lang="es-CO" u="sng" dirty="0" smtClean="0"/>
              <a:t>+</a:t>
            </a:r>
          </a:p>
          <a:p>
            <a:r>
              <a:rPr lang="es-ES" dirty="0">
                <a:hlinkClick r:id="rId8"/>
              </a:rPr>
              <a:t>http://www.fsfb.org.co/?</a:t>
            </a:r>
            <a:r>
              <a:rPr lang="es-ES" dirty="0" smtClean="0">
                <a:hlinkClick r:id="rId8"/>
              </a:rPr>
              <a:t>q=node/167</a:t>
            </a:r>
            <a:endParaRPr lang="es-ES" dirty="0" smtClean="0"/>
          </a:p>
          <a:p>
            <a:r>
              <a:rPr lang="es-ES" dirty="0">
                <a:hlinkClick r:id="rId9"/>
              </a:rPr>
              <a:t>http://</a:t>
            </a:r>
            <a:r>
              <a:rPr lang="es-ES" dirty="0" smtClean="0">
                <a:hlinkClick r:id="rId9"/>
              </a:rPr>
              <a:t>www.valledellili.org/sitiop/index.php?option=com_content&amp;view=article&amp;id=97&amp;Itemid=168&amp;lang=es</a:t>
            </a:r>
            <a:endParaRPr lang="es-ES" dirty="0" smtClean="0"/>
          </a:p>
          <a:p>
            <a:r>
              <a:rPr lang="es-ES" dirty="0" smtClean="0"/>
              <a:t>Detección precoz de enfermedad renal crónica, Alberto </a:t>
            </a:r>
            <a:r>
              <a:rPr lang="es-ES" dirty="0" err="1" smtClean="0"/>
              <a:t>Alles</a:t>
            </a:r>
            <a:r>
              <a:rPr lang="es-ES" dirty="0" smtClean="0"/>
              <a:t> et al</a:t>
            </a:r>
            <a:r>
              <a:rPr lang="es-ES" dirty="0"/>
              <a:t>, disponible en: </a:t>
            </a:r>
            <a:r>
              <a:rPr lang="es-ES" dirty="0">
                <a:hlinkClick r:id="rId10"/>
              </a:rPr>
              <a:t>http://</a:t>
            </a:r>
            <a:r>
              <a:rPr lang="es-ES" dirty="0" smtClean="0">
                <a:hlinkClick r:id="rId10"/>
              </a:rPr>
              <a:t>www.scielo.org.ar/scielo.php?script=sci_arttext&amp;pid=S0325-29572010000300010</a:t>
            </a:r>
            <a:r>
              <a:rPr lang="es-ES" dirty="0" smtClean="0"/>
              <a:t> </a:t>
            </a:r>
          </a:p>
          <a:p>
            <a:r>
              <a:rPr lang="es-ES" dirty="0" smtClean="0">
                <a:hlinkClick r:id="rId11"/>
              </a:rPr>
              <a:t>http</a:t>
            </a:r>
            <a:r>
              <a:rPr lang="es-ES">
                <a:hlinkClick r:id="rId11"/>
              </a:rPr>
              <a:t>://</a:t>
            </a:r>
            <a:r>
              <a:rPr lang="es-ES" smtClean="0">
                <a:hlinkClick r:id="rId11"/>
              </a:rPr>
              <a:t>www.colciencias.gov.co/noticias/presentaci-n-de-la-convocatoria-en-biotecnolog-y-salud</a:t>
            </a:r>
            <a:endParaRPr lang="es-ES" smtClean="0"/>
          </a:p>
          <a:p>
            <a:endParaRPr lang="es-ES" dirty="0"/>
          </a:p>
          <a:p>
            <a:endParaRPr lang="es-ES" dirty="0" smtClean="0"/>
          </a:p>
          <a:p>
            <a:endParaRPr lang="es-ES" dirty="0" smtClean="0"/>
          </a:p>
          <a:p>
            <a:endParaRPr lang="es-ES" dirty="0" smtClean="0"/>
          </a:p>
          <a:p>
            <a:endParaRPr lang="es-ES" dirty="0"/>
          </a:p>
          <a:p>
            <a:endParaRPr lang="es-ES" dirty="0"/>
          </a:p>
        </p:txBody>
      </p:sp>
    </p:spTree>
    <p:extLst>
      <p:ext uri="{BB962C8B-B14F-4D97-AF65-F5344CB8AC3E}">
        <p14:creationId xmlns:p14="http://schemas.microsoft.com/office/powerpoint/2010/main" xmlns="" val="108231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OBJETIVOS</a:t>
            </a:r>
            <a:endParaRPr lang="es-ES" b="1" dirty="0"/>
          </a:p>
        </p:txBody>
      </p:sp>
      <p:sp>
        <p:nvSpPr>
          <p:cNvPr id="3" name="2 Marcador de contenido"/>
          <p:cNvSpPr>
            <a:spLocks noGrp="1"/>
          </p:cNvSpPr>
          <p:nvPr>
            <p:ph sz="quarter" idx="1"/>
          </p:nvPr>
        </p:nvSpPr>
        <p:spPr/>
        <p:txBody>
          <a:bodyPr>
            <a:normAutofit/>
          </a:bodyPr>
          <a:lstStyle/>
          <a:p>
            <a:r>
              <a:rPr lang="es-ES" sz="1800" dirty="0" smtClean="0"/>
              <a:t>General: desarrollar un dispositivo electrónico que realice la medición de la creatinina sérica y obtenga la tasa de filtración glomerular para evaluar los niveles y mediante una red celular dar alarma al paciente y al medico de cabecera. </a:t>
            </a:r>
          </a:p>
          <a:p>
            <a:r>
              <a:rPr lang="es-ES" sz="1800" dirty="0" smtClean="0"/>
              <a:t>Específicos:</a:t>
            </a:r>
          </a:p>
          <a:p>
            <a:pPr lvl="1"/>
            <a:r>
              <a:rPr lang="es-ES" sz="1800" dirty="0" smtClean="0"/>
              <a:t>Elegir el mejor método para la medición de la creatinina sérica. </a:t>
            </a:r>
          </a:p>
          <a:p>
            <a:pPr lvl="1"/>
            <a:r>
              <a:rPr lang="es-ES" sz="1800" dirty="0" smtClean="0"/>
              <a:t>Agregar un sistema embebido que procese las señales obtenidas de la creatinina y procese esta información para generar la alerta y posteriormente comunicarla.</a:t>
            </a:r>
          </a:p>
          <a:p>
            <a:pPr lvl="1"/>
            <a:r>
              <a:rPr lang="es-ES" sz="1800" dirty="0" smtClean="0"/>
              <a:t>Diseñar el dispositivo, que no sea de gran tamaño.</a:t>
            </a:r>
          </a:p>
          <a:p>
            <a:pPr lvl="1"/>
            <a:r>
              <a:rPr lang="es-ES" sz="1800" dirty="0" smtClean="0"/>
              <a:t>Conexión del dispositivo a la red celular para envió de información a través de esta. </a:t>
            </a:r>
          </a:p>
        </p:txBody>
      </p:sp>
    </p:spTree>
    <p:extLst>
      <p:ext uri="{BB962C8B-B14F-4D97-AF65-F5344CB8AC3E}">
        <p14:creationId xmlns:p14="http://schemas.microsoft.com/office/powerpoint/2010/main" xmlns="" val="326789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4704"/>
            <a:ext cx="7467600" cy="652934"/>
          </a:xfrm>
        </p:spPr>
        <p:txBody>
          <a:bodyPr/>
          <a:lstStyle/>
          <a:p>
            <a:pPr algn="ctr"/>
            <a:r>
              <a:rPr lang="es-CO" b="1" dirty="0" smtClean="0"/>
              <a:t>INTRODUCCIÓN</a:t>
            </a:r>
            <a:endParaRPr lang="es-CO" b="1" dirty="0"/>
          </a:p>
        </p:txBody>
      </p:sp>
      <p:sp>
        <p:nvSpPr>
          <p:cNvPr id="3" name="2 Marcador de contenido"/>
          <p:cNvSpPr>
            <a:spLocks noGrp="1"/>
          </p:cNvSpPr>
          <p:nvPr>
            <p:ph sz="quarter" idx="1"/>
          </p:nvPr>
        </p:nvSpPr>
        <p:spPr>
          <a:xfrm>
            <a:off x="467544" y="1960240"/>
            <a:ext cx="7467600" cy="3268960"/>
          </a:xfrm>
        </p:spPr>
        <p:txBody>
          <a:bodyPr>
            <a:normAutofit/>
          </a:bodyPr>
          <a:lstStyle/>
          <a:p>
            <a:pPr marL="0" indent="0" algn="ctr">
              <a:buNone/>
            </a:pPr>
            <a:r>
              <a:rPr lang="es-CO" dirty="0" smtClean="0"/>
              <a:t>Insuficiencia Renal</a:t>
            </a:r>
          </a:p>
          <a:p>
            <a:r>
              <a:rPr lang="es-CO" dirty="0" smtClean="0"/>
              <a:t>Se produce cuando los riñones no son capaces de filtrar las toxinas y otras sustancias de deshecho de la sangre adecuadamente. </a:t>
            </a:r>
          </a:p>
          <a:p>
            <a:r>
              <a:rPr lang="es-CO" dirty="0" smtClean="0"/>
              <a:t>Fisiológicamente se describe como una disminución en el índice de filtrado glomerular, lo que se manifiesta en una presencia elevada de creatinina en el suero.</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cstate="print"/>
          <a:srcRect/>
          <a:stretch>
            <a:fillRect/>
          </a:stretch>
        </p:blipFill>
        <p:spPr bwMode="auto">
          <a:xfrm>
            <a:off x="1115616" y="2708920"/>
            <a:ext cx="6840760" cy="2016224"/>
          </a:xfrm>
          <a:prstGeom prst="rect">
            <a:avLst/>
          </a:prstGeom>
          <a:noFill/>
          <a:ln w="9525">
            <a:noFill/>
            <a:miter lim="800000"/>
            <a:headEnd/>
            <a:tailEnd/>
          </a:ln>
        </p:spPr>
      </p:pic>
      <p:sp>
        <p:nvSpPr>
          <p:cNvPr id="3" name="1 Título"/>
          <p:cNvSpPr>
            <a:spLocks noGrp="1"/>
          </p:cNvSpPr>
          <p:nvPr>
            <p:ph type="title"/>
          </p:nvPr>
        </p:nvSpPr>
        <p:spPr>
          <a:xfrm>
            <a:off x="457200" y="274638"/>
            <a:ext cx="7467600" cy="1143000"/>
          </a:xfrm>
        </p:spPr>
        <p:txBody>
          <a:bodyPr/>
          <a:lstStyle/>
          <a:p>
            <a:pPr algn="ctr"/>
            <a:r>
              <a:rPr lang="es-CO" b="1" dirty="0" smtClean="0"/>
              <a:t>Introducción</a:t>
            </a:r>
            <a:endParaRPr lang="es-CO" b="1" dirty="0"/>
          </a:p>
        </p:txBody>
      </p:sp>
      <p:sp>
        <p:nvSpPr>
          <p:cNvPr id="5" name="2 Marcador de contenido"/>
          <p:cNvSpPr>
            <a:spLocks noGrp="1"/>
          </p:cNvSpPr>
          <p:nvPr>
            <p:ph sz="quarter" idx="1"/>
          </p:nvPr>
        </p:nvSpPr>
        <p:spPr>
          <a:xfrm>
            <a:off x="1403648" y="4714346"/>
            <a:ext cx="6218076" cy="360040"/>
          </a:xfrm>
        </p:spPr>
        <p:txBody>
          <a:bodyPr>
            <a:normAutofit lnSpcReduction="10000"/>
          </a:bodyPr>
          <a:lstStyle/>
          <a:p>
            <a:pPr marL="0" indent="0" algn="ctr">
              <a:buNone/>
            </a:pPr>
            <a:r>
              <a:rPr lang="es-CO" sz="1800" dirty="0" smtClean="0"/>
              <a:t>Clasificación de enfermedad renal crónica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b="1" dirty="0" smtClean="0"/>
              <a:t>ANTECEDENTES</a:t>
            </a:r>
            <a:endParaRPr lang="es-ES" b="1" dirty="0"/>
          </a:p>
        </p:txBody>
      </p:sp>
      <p:sp>
        <p:nvSpPr>
          <p:cNvPr id="3" name="2 Marcador de contenido"/>
          <p:cNvSpPr>
            <a:spLocks noGrp="1"/>
          </p:cNvSpPr>
          <p:nvPr>
            <p:ph sz="quarter" idx="1"/>
          </p:nvPr>
        </p:nvSpPr>
        <p:spPr/>
        <p:txBody>
          <a:bodyPr/>
          <a:lstStyle/>
          <a:p>
            <a:r>
              <a:rPr lang="es-ES" dirty="0" smtClean="0"/>
              <a:t>La detección temprana se hace realizando los diferentes análisis a pacientes con riesgo de tener insuficiencia renal crónica, no se encontró bibliografía que haga uso de la telemedicina para la detección  temprana</a:t>
            </a:r>
            <a:endParaRPr lang="es-ES" dirty="0"/>
          </a:p>
        </p:txBody>
      </p:sp>
    </p:spTree>
    <p:extLst>
      <p:ext uri="{BB962C8B-B14F-4D97-AF65-F5344CB8AC3E}">
        <p14:creationId xmlns:p14="http://schemas.microsoft.com/office/powerpoint/2010/main" xmlns="" val="228606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b="1" dirty="0" smtClean="0"/>
              <a:t>JUSTIFICACIÓN</a:t>
            </a:r>
            <a:endParaRPr lang="es-CO" b="1" dirty="0"/>
          </a:p>
        </p:txBody>
      </p:sp>
      <p:sp>
        <p:nvSpPr>
          <p:cNvPr id="3" name="2 Marcador de contenido"/>
          <p:cNvSpPr>
            <a:spLocks noGrp="1"/>
          </p:cNvSpPr>
          <p:nvPr>
            <p:ph sz="quarter" idx="1"/>
          </p:nvPr>
        </p:nvSpPr>
        <p:spPr>
          <a:xfrm>
            <a:off x="457200" y="1600200"/>
            <a:ext cx="8003232" cy="4873752"/>
          </a:xfrm>
        </p:spPr>
        <p:txBody>
          <a:bodyPr>
            <a:normAutofit/>
          </a:bodyPr>
          <a:lstStyle/>
          <a:p>
            <a:pPr lvl="0">
              <a:buNone/>
            </a:pPr>
            <a:endParaRPr lang="es-CO" dirty="0" smtClean="0"/>
          </a:p>
          <a:p>
            <a:pPr lvl="0">
              <a:buNone/>
            </a:pPr>
            <a:r>
              <a:rPr lang="es-CO" dirty="0" smtClean="0"/>
              <a:t>		6 – 8 % pacientes con IRC en el mundo (Anual)</a:t>
            </a:r>
          </a:p>
          <a:p>
            <a:pPr lvl="0">
              <a:buNone/>
            </a:pPr>
            <a:endParaRPr lang="es-CO" dirty="0" smtClean="0">
              <a:solidFill>
                <a:schemeClr val="accent1"/>
              </a:solidFill>
            </a:endParaRPr>
          </a:p>
          <a:p>
            <a:pPr lvl="0">
              <a:buNone/>
            </a:pPr>
            <a:r>
              <a:rPr lang="es-CO" dirty="0" smtClean="0">
                <a:solidFill>
                  <a:schemeClr val="accent1"/>
                </a:solidFill>
              </a:rPr>
              <a:t>DIALISIS (Colombia)		</a:t>
            </a:r>
            <a:r>
              <a:rPr lang="es-CO" dirty="0" smtClean="0"/>
              <a:t>Más 20 mil personas</a:t>
            </a:r>
          </a:p>
          <a:p>
            <a:pPr lvl="0">
              <a:buNone/>
            </a:pPr>
            <a:endParaRPr lang="es-CO" dirty="0" smtClean="0"/>
          </a:p>
          <a:p>
            <a:pPr lvl="0">
              <a:buNone/>
            </a:pPr>
            <a:r>
              <a:rPr lang="es-CO" dirty="0" smtClean="0">
                <a:solidFill>
                  <a:schemeClr val="accent1"/>
                </a:solidFill>
              </a:rPr>
              <a:t>Compromiso renal 			</a:t>
            </a:r>
            <a:r>
              <a:rPr lang="es-CO" dirty="0" smtClean="0"/>
              <a:t>1/10 personas </a:t>
            </a:r>
          </a:p>
          <a:p>
            <a:pPr lvl="0">
              <a:buNone/>
            </a:pPr>
            <a:endParaRPr lang="es-CO" dirty="0" smtClean="0"/>
          </a:p>
          <a:p>
            <a:pPr lvl="0">
              <a:buNone/>
            </a:pPr>
            <a:endParaRPr lang="es-CO" dirty="0" smtClean="0"/>
          </a:p>
        </p:txBody>
      </p:sp>
      <p:sp>
        <p:nvSpPr>
          <p:cNvPr id="6" name="5 Flecha abajo"/>
          <p:cNvSpPr/>
          <p:nvPr/>
        </p:nvSpPr>
        <p:spPr>
          <a:xfrm rot="10800000">
            <a:off x="683568" y="1844824"/>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Flecha abajo"/>
          <p:cNvSpPr/>
          <p:nvPr/>
        </p:nvSpPr>
        <p:spPr>
          <a:xfrm rot="16200000">
            <a:off x="4031940" y="2672916"/>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Flecha abajo"/>
          <p:cNvSpPr/>
          <p:nvPr/>
        </p:nvSpPr>
        <p:spPr>
          <a:xfrm rot="16200000">
            <a:off x="4031940" y="3609021"/>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604" name="Picture 4" descr="http://www.periodicoelpulso.com.co/images/oct05/generales/alto-costo-2.jpg"/>
          <p:cNvPicPr>
            <a:picLocks noChangeAspect="1" noChangeArrowheads="1"/>
          </p:cNvPicPr>
          <p:nvPr/>
        </p:nvPicPr>
        <p:blipFill>
          <a:blip r:embed="rId3" cstate="print"/>
          <a:srcRect/>
          <a:stretch>
            <a:fillRect/>
          </a:stretch>
        </p:blipFill>
        <p:spPr bwMode="auto">
          <a:xfrm>
            <a:off x="2627784" y="4509120"/>
            <a:ext cx="3571875" cy="1905000"/>
          </a:xfrm>
          <a:prstGeom prst="rect">
            <a:avLst/>
          </a:prstGeom>
          <a:noFill/>
        </p:spPr>
      </p:pic>
      <p:pic>
        <p:nvPicPr>
          <p:cNvPr id="25606" name="Picture 6" descr="http://www.sociedadescientificas.com/userfiles/image/asocolnef.JPG"/>
          <p:cNvPicPr>
            <a:picLocks noChangeAspect="1" noChangeArrowheads="1"/>
          </p:cNvPicPr>
          <p:nvPr/>
        </p:nvPicPr>
        <p:blipFill>
          <a:blip r:embed="rId4" cstate="print"/>
          <a:srcRect/>
          <a:stretch>
            <a:fillRect/>
          </a:stretch>
        </p:blipFill>
        <p:spPr bwMode="auto">
          <a:xfrm>
            <a:off x="6444208" y="620688"/>
            <a:ext cx="1609725" cy="12001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973832"/>
            <a:ext cx="3898776" cy="5263480"/>
          </a:xfrm>
        </p:spPr>
        <p:txBody>
          <a:bodyPr>
            <a:normAutofit lnSpcReduction="10000"/>
          </a:bodyPr>
          <a:lstStyle/>
          <a:p>
            <a:r>
              <a:rPr lang="es-CO" dirty="0" smtClean="0"/>
              <a:t>“La IRC es una enfermedad que va en aumento en Colombia. Cuando hablamos de su tratamiento, nos referimos a la diálisis o trasplante renal. En la actualidad, hay en el país cerca de </a:t>
            </a:r>
            <a:r>
              <a:rPr lang="es-CO" dirty="0" smtClean="0">
                <a:solidFill>
                  <a:schemeClr val="accent1"/>
                </a:solidFill>
              </a:rPr>
              <a:t>17 mil o 18 mil </a:t>
            </a:r>
            <a:r>
              <a:rPr lang="es-CO" dirty="0" smtClean="0"/>
              <a:t>personas a las que se les practica diálisis. Esta cifra aumenta casi al nivel de los países desarrollados” Germán Durán</a:t>
            </a:r>
          </a:p>
          <a:p>
            <a:endParaRPr lang="es-CO" dirty="0"/>
          </a:p>
        </p:txBody>
      </p:sp>
      <p:pic>
        <p:nvPicPr>
          <p:cNvPr id="33795" name="Picture 3" descr="http://www.remediospop.com/wp-content/uploads/HLIC/a0af474005160d7cb56a8a174ff8160d.jpg"/>
          <p:cNvPicPr>
            <a:picLocks noChangeAspect="1" noChangeArrowheads="1"/>
          </p:cNvPicPr>
          <p:nvPr/>
        </p:nvPicPr>
        <p:blipFill>
          <a:blip r:embed="rId3" cstate="print"/>
          <a:srcRect/>
          <a:stretch>
            <a:fillRect/>
          </a:stretch>
        </p:blipFill>
        <p:spPr bwMode="auto">
          <a:xfrm>
            <a:off x="4391981" y="1700808"/>
            <a:ext cx="4140459" cy="33123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CO" b="1" dirty="0" smtClean="0"/>
              <a:t>Instituto Nacional De Salud (INS)</a:t>
            </a:r>
            <a:endParaRPr lang="es-CO" b="1" dirty="0"/>
          </a:p>
        </p:txBody>
      </p:sp>
      <p:graphicFrame>
        <p:nvGraphicFramePr>
          <p:cNvPr id="5" name="4 Marcador de contenido"/>
          <p:cNvGraphicFramePr>
            <a:graphicFrameLocks noGrp="1"/>
          </p:cNvGraphicFramePr>
          <p:nvPr>
            <p:ph sz="quarter" idx="1"/>
          </p:nvPr>
        </p:nvGraphicFramePr>
        <p:xfrm>
          <a:off x="683568" y="1916832"/>
          <a:ext cx="7467154" cy="3556992"/>
        </p:xfrm>
        <a:graphic>
          <a:graphicData uri="http://schemas.openxmlformats.org/drawingml/2006/table">
            <a:tbl>
              <a:tblPr firstRow="1" bandRow="1">
                <a:tableStyleId>{5C22544A-7EE6-4342-B048-85BDC9FD1C3A}</a:tableStyleId>
              </a:tblPr>
              <a:tblGrid>
                <a:gridCol w="3733577"/>
                <a:gridCol w="3733577"/>
              </a:tblGrid>
              <a:tr h="889248">
                <a:tc>
                  <a:txBody>
                    <a:bodyPr/>
                    <a:lstStyle/>
                    <a:p>
                      <a:pPr algn="ctr"/>
                      <a:r>
                        <a:rPr lang="es-CO" sz="2800" dirty="0" smtClean="0"/>
                        <a:t>Edad (años)</a:t>
                      </a:r>
                      <a:endParaRPr lang="es-CO" sz="2800" dirty="0"/>
                    </a:p>
                  </a:txBody>
                  <a:tcPr marL="96616" marR="96616"/>
                </a:tc>
                <a:tc>
                  <a:txBody>
                    <a:bodyPr/>
                    <a:lstStyle/>
                    <a:p>
                      <a:pPr algn="ctr"/>
                      <a:r>
                        <a:rPr lang="es-CO" sz="2800" dirty="0" smtClean="0"/>
                        <a:t>Porcentaje </a:t>
                      </a:r>
                      <a:endParaRPr lang="es-CO" sz="2800" dirty="0"/>
                    </a:p>
                  </a:txBody>
                  <a:tcPr marL="96616" marR="96616"/>
                </a:tc>
              </a:tr>
              <a:tr h="889248">
                <a:tc>
                  <a:txBody>
                    <a:bodyPr/>
                    <a:lstStyle/>
                    <a:p>
                      <a:pPr algn="ctr"/>
                      <a:r>
                        <a:rPr lang="es-CO" sz="2800" dirty="0" smtClean="0"/>
                        <a:t>15 - 44</a:t>
                      </a:r>
                      <a:endParaRPr lang="es-CO" sz="2800" dirty="0"/>
                    </a:p>
                  </a:txBody>
                  <a:tcPr marL="96616" marR="96616"/>
                </a:tc>
                <a:tc>
                  <a:txBody>
                    <a:bodyPr/>
                    <a:lstStyle/>
                    <a:p>
                      <a:pPr algn="ctr"/>
                      <a:r>
                        <a:rPr lang="es-CO" sz="2800" dirty="0" smtClean="0"/>
                        <a:t>35</a:t>
                      </a:r>
                      <a:endParaRPr lang="es-CO" sz="2800" dirty="0"/>
                    </a:p>
                  </a:txBody>
                  <a:tcPr marL="96616" marR="96616"/>
                </a:tc>
              </a:tr>
              <a:tr h="889248">
                <a:tc>
                  <a:txBody>
                    <a:bodyPr/>
                    <a:lstStyle/>
                    <a:p>
                      <a:pPr algn="ctr"/>
                      <a:r>
                        <a:rPr lang="es-CO" sz="2800" dirty="0" smtClean="0"/>
                        <a:t>45 - 60</a:t>
                      </a:r>
                      <a:endParaRPr lang="es-CO" sz="2800" dirty="0"/>
                    </a:p>
                  </a:txBody>
                  <a:tcPr marL="96616" marR="96616"/>
                </a:tc>
                <a:tc>
                  <a:txBody>
                    <a:bodyPr/>
                    <a:lstStyle/>
                    <a:p>
                      <a:pPr algn="ctr"/>
                      <a:r>
                        <a:rPr lang="es-CO" sz="2800" dirty="0" smtClean="0"/>
                        <a:t>33.15</a:t>
                      </a:r>
                      <a:endParaRPr lang="es-CO" sz="2800" dirty="0"/>
                    </a:p>
                  </a:txBody>
                  <a:tcPr marL="96616" marR="96616"/>
                </a:tc>
              </a:tr>
              <a:tr h="889248">
                <a:tc>
                  <a:txBody>
                    <a:bodyPr/>
                    <a:lstStyle/>
                    <a:p>
                      <a:pPr algn="ctr"/>
                      <a:r>
                        <a:rPr lang="es-CO" sz="2800" dirty="0" smtClean="0"/>
                        <a:t>&gt;</a:t>
                      </a:r>
                      <a:r>
                        <a:rPr lang="es-CO" sz="2800" baseline="0" dirty="0" smtClean="0"/>
                        <a:t> 60</a:t>
                      </a:r>
                      <a:endParaRPr lang="es-CO" sz="2800" dirty="0"/>
                    </a:p>
                  </a:txBody>
                  <a:tcPr marL="96616" marR="96616"/>
                </a:tc>
                <a:tc>
                  <a:txBody>
                    <a:bodyPr/>
                    <a:lstStyle/>
                    <a:p>
                      <a:pPr algn="ctr"/>
                      <a:r>
                        <a:rPr lang="es-CO" sz="2800" dirty="0" smtClean="0"/>
                        <a:t>30.65</a:t>
                      </a:r>
                      <a:endParaRPr lang="es-CO" sz="2800" dirty="0"/>
                    </a:p>
                  </a:txBody>
                  <a:tcPr marL="96616" marR="96616"/>
                </a:tc>
              </a:tr>
            </a:tbl>
          </a:graphicData>
        </a:graphic>
      </p:graphicFrame>
      <p:sp>
        <p:nvSpPr>
          <p:cNvPr id="4" name="3 Marcador de contenido"/>
          <p:cNvSpPr>
            <a:spLocks noGrp="1"/>
          </p:cNvSpPr>
          <p:nvPr>
            <p:ph sz="quarter" idx="4294967295"/>
          </p:nvPr>
        </p:nvSpPr>
        <p:spPr>
          <a:xfrm>
            <a:off x="5486400" y="1600200"/>
            <a:ext cx="3657600" cy="4572000"/>
          </a:xfrm>
        </p:spPr>
        <p:txBody>
          <a:bodyPr>
            <a:normAutofit/>
          </a:bodyPr>
          <a:lstStyle/>
          <a:p>
            <a:pPr lvl="0"/>
            <a:endParaRPr lang="es-CO" dirty="0" smtClean="0"/>
          </a:p>
          <a:p>
            <a:endParaRPr lang="es-CO" dirty="0" smtClean="0"/>
          </a:p>
          <a:p>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862</TotalTime>
  <Words>1168</Words>
  <Application>Microsoft Office PowerPoint</Application>
  <PresentationFormat>Presentación en pantalla (4:3)</PresentationFormat>
  <Paragraphs>185</Paragraphs>
  <Slides>26</Slides>
  <Notes>10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Mirador</vt:lpstr>
      <vt:lpstr>Dispositivo de monitoreo de la tasa de filtrado glomerular para detección temprana de insuficiencia renal.</vt:lpstr>
      <vt:lpstr>CONTENIDO</vt:lpstr>
      <vt:lpstr>OBJETIVOS</vt:lpstr>
      <vt:lpstr>INTRODUCCIÓN</vt:lpstr>
      <vt:lpstr>Introducción</vt:lpstr>
      <vt:lpstr>ANTECEDENTES</vt:lpstr>
      <vt:lpstr>JUSTIFICACIÓN</vt:lpstr>
      <vt:lpstr>Diapositiva 8</vt:lpstr>
      <vt:lpstr>Instituto Nacional De Salud (INS)</vt:lpstr>
      <vt:lpstr>Diapositiva 10</vt:lpstr>
      <vt:lpstr>Tabla problemas renales en Colombia</vt:lpstr>
      <vt:lpstr>PLANTEAMIENTO DEL PROBLEMA</vt:lpstr>
      <vt:lpstr>¿Por qué detección temprana?</vt:lpstr>
      <vt:lpstr>METODOLOGÍA</vt:lpstr>
      <vt:lpstr>CREATININA SÉRICA</vt:lpstr>
      <vt:lpstr>FACTORES QUE AFECTAN LA CREATININA SÉRICA</vt:lpstr>
      <vt:lpstr>DESVENTAJAS DE LA CREATININA</vt:lpstr>
      <vt:lpstr>Diapositiva 18</vt:lpstr>
      <vt:lpstr>Aclaramiento de creatinina</vt:lpstr>
      <vt:lpstr>Fórmula de Cockcroft y Gault </vt:lpstr>
      <vt:lpstr>Fórmula abreviada de MDRD </vt:lpstr>
      <vt:lpstr>¿Quiénes?</vt:lpstr>
      <vt:lpstr>Diapositiva 23</vt:lpstr>
      <vt:lpstr>CRONOGRAMA</vt:lpstr>
      <vt:lpstr>FINANCIACIÓN </vt:lpstr>
      <vt:lpstr>BIBLIOGRAFÍA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dell</dc:creator>
  <cp:lastModifiedBy>David Ricardo</cp:lastModifiedBy>
  <cp:revision>94</cp:revision>
  <dcterms:created xsi:type="dcterms:W3CDTF">2012-11-06T05:07:13Z</dcterms:created>
  <dcterms:modified xsi:type="dcterms:W3CDTF">2012-11-28T13:20:15Z</dcterms:modified>
</cp:coreProperties>
</file>