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90" r:id="rId7"/>
    <p:sldId id="291" r:id="rId8"/>
    <p:sldId id="292" r:id="rId9"/>
    <p:sldId id="293" r:id="rId10"/>
    <p:sldId id="294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FC76-9A5B-4053-8AB4-B9C2EF2F1117}" type="datetimeFigureOut">
              <a:rPr lang="es-CO" smtClean="0"/>
              <a:t>15/08/2012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CCD-54DB-4B36-9398-9A22E84E5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120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FC76-9A5B-4053-8AB4-B9C2EF2F1117}" type="datetimeFigureOut">
              <a:rPr lang="es-CO" smtClean="0"/>
              <a:t>15/08/2012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CCD-54DB-4B36-9398-9A22E84E5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684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FC76-9A5B-4053-8AB4-B9C2EF2F1117}" type="datetimeFigureOut">
              <a:rPr lang="es-CO" smtClean="0"/>
              <a:t>15/08/2012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CCD-54DB-4B36-9398-9A22E84E5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898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FC76-9A5B-4053-8AB4-B9C2EF2F1117}" type="datetimeFigureOut">
              <a:rPr lang="es-CO" smtClean="0"/>
              <a:t>15/08/2012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CCD-54DB-4B36-9398-9A22E84E5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798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FC76-9A5B-4053-8AB4-B9C2EF2F1117}" type="datetimeFigureOut">
              <a:rPr lang="es-CO" smtClean="0"/>
              <a:t>15/08/2012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CCD-54DB-4B36-9398-9A22E84E5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7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FC76-9A5B-4053-8AB4-B9C2EF2F1117}" type="datetimeFigureOut">
              <a:rPr lang="es-CO" smtClean="0"/>
              <a:t>15/08/2012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CCD-54DB-4B36-9398-9A22E84E5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77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FC76-9A5B-4053-8AB4-B9C2EF2F1117}" type="datetimeFigureOut">
              <a:rPr lang="es-CO" smtClean="0"/>
              <a:t>15/08/2012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CCD-54DB-4B36-9398-9A22E84E5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7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FC76-9A5B-4053-8AB4-B9C2EF2F1117}" type="datetimeFigureOut">
              <a:rPr lang="es-CO" smtClean="0"/>
              <a:t>15/08/2012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CCD-54DB-4B36-9398-9A22E84E5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408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FC76-9A5B-4053-8AB4-B9C2EF2F1117}" type="datetimeFigureOut">
              <a:rPr lang="es-CO" smtClean="0"/>
              <a:t>15/08/2012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CCD-54DB-4B36-9398-9A22E84E5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569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FC76-9A5B-4053-8AB4-B9C2EF2F1117}" type="datetimeFigureOut">
              <a:rPr lang="es-CO" smtClean="0"/>
              <a:t>15/08/2012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CCD-54DB-4B36-9398-9A22E84E5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35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FC76-9A5B-4053-8AB4-B9C2EF2F1117}" type="datetimeFigureOut">
              <a:rPr lang="es-CO" smtClean="0"/>
              <a:t>15/08/2012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CCD-54DB-4B36-9398-9A22E84E5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575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FFC76-9A5B-4053-8AB4-B9C2EF2F1117}" type="datetimeFigureOut">
              <a:rPr lang="es-CO" smtClean="0"/>
              <a:t>15/08/2012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1CCD-54DB-4B36-9398-9A22E84E52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25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02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71500" y="764704"/>
            <a:ext cx="80010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s-AR" b="1" dirty="0" smtClean="0"/>
              <a:t>DESVENTAJAS:</a:t>
            </a:r>
          </a:p>
          <a:p>
            <a:pPr algn="just"/>
            <a:r>
              <a:rPr lang="es-AR" b="1" dirty="0" smtClean="0">
                <a:cs typeface="Arial" charset="0"/>
              </a:rPr>
              <a:t>Posible resistencia del personal médico y paramédico a utilizar nuevas tecnologías que no dominan.</a:t>
            </a:r>
            <a:endParaRPr lang="es-AR" b="1" dirty="0" smtClean="0">
              <a:cs typeface="Times New Roman" charset="0"/>
            </a:endParaRPr>
          </a:p>
          <a:p>
            <a:pPr algn="just"/>
            <a:r>
              <a:rPr lang="es-AR" b="1" dirty="0" smtClean="0">
                <a:cs typeface="Arial" charset="0"/>
              </a:rPr>
              <a:t>Se pierde un tanto la confidencialidad de los datos.</a:t>
            </a:r>
            <a:endParaRPr lang="es-AR" b="1" dirty="0" smtClean="0">
              <a:cs typeface="Times New Roman" charset="0"/>
            </a:endParaRPr>
          </a:p>
          <a:p>
            <a:pPr algn="just"/>
            <a:r>
              <a:rPr lang="es-AR" b="1" dirty="0" smtClean="0">
                <a:cs typeface="Arial" charset="0"/>
              </a:rPr>
              <a:t>Bioética. El intercambio de criterios diagnósticos debe ser realizado con ética médica, con pleno acuerdo de las partes. </a:t>
            </a:r>
            <a:endParaRPr lang="es-AR" b="1" dirty="0" smtClean="0">
              <a:cs typeface="Times New Roman" charset="0"/>
            </a:endParaRPr>
          </a:p>
          <a:p>
            <a:pPr algn="just"/>
            <a:r>
              <a:rPr lang="es-AR" b="1" dirty="0" smtClean="0">
                <a:cs typeface="Arial" charset="0"/>
              </a:rPr>
              <a:t>Rentabilidad (costo). Aunque visto desde el punto de vista social, esto se minimiza.</a:t>
            </a:r>
            <a:endParaRPr lang="es-AR" b="1" dirty="0" smtClean="0">
              <a:cs typeface="Times New Roman" charset="0"/>
            </a:endParaRPr>
          </a:p>
          <a:p>
            <a:pPr algn="just">
              <a:buFontTx/>
              <a:buNone/>
            </a:pPr>
            <a:endParaRPr lang="es-AR" b="1" dirty="0" smtClean="0"/>
          </a:p>
          <a:p>
            <a:pPr>
              <a:buFontTx/>
              <a:buNone/>
            </a:pP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65614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23460" r="34593" b="29958"/>
          <a:stretch/>
        </p:blipFill>
        <p:spPr bwMode="auto">
          <a:xfrm>
            <a:off x="0" y="39342"/>
            <a:ext cx="9143999" cy="677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40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s-CO" dirty="0" smtClean="0"/>
              <a:t>NORUEGA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755576" y="1354698"/>
            <a:ext cx="75608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200" dirty="0" smtClean="0"/>
              <a:t>Tercer país en PIB.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sz="2200" dirty="0" smtClean="0"/>
              <a:t>Tercer exportador de petróleo del mundo después de Rusia y Arabia Saudita, donde la industria del crudo hace una cuarta parte de su PIB nacional.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sz="2200" dirty="0" smtClean="0"/>
              <a:t>Energía hidroeléctrica, gas, minerales, pesca y silvicultura.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sz="2200" dirty="0" smtClean="0"/>
              <a:t>Segundo exportador mundial de pesca marítima después de China.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sz="2200" dirty="0" smtClean="0"/>
              <a:t>Sectores de la Economía: Industria alimenticia, construcción naval, </a:t>
            </a:r>
            <a:r>
              <a:rPr lang="es-CO" sz="2200" dirty="0" err="1" smtClean="0"/>
              <a:t>metalurgía</a:t>
            </a:r>
            <a:r>
              <a:rPr lang="es-CO" sz="2200" dirty="0" smtClean="0"/>
              <a:t>, minería, producción de papel y química.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sz="2200" dirty="0" smtClean="0"/>
              <a:t>En 2011, el Reino de Granada </a:t>
            </a:r>
            <a:r>
              <a:rPr lang="es-CO" sz="2200" dirty="0" err="1" smtClean="0"/>
              <a:t>fué</a:t>
            </a:r>
            <a:r>
              <a:rPr lang="es-CO" sz="2200" dirty="0" smtClean="0"/>
              <a:t> clasificado como el país con más alto </a:t>
            </a:r>
            <a:r>
              <a:rPr lang="es-CO" sz="2200" dirty="0" err="1" smtClean="0"/>
              <a:t>indice</a:t>
            </a:r>
            <a:r>
              <a:rPr lang="es-CO" sz="2200" dirty="0" smtClean="0"/>
              <a:t> de desarrollo humano (0,943).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sz="2200" dirty="0" smtClean="0"/>
              <a:t>Según el Global </a:t>
            </a:r>
            <a:r>
              <a:rPr lang="es-CO" sz="2200" dirty="0" err="1" smtClean="0"/>
              <a:t>Peace</a:t>
            </a:r>
            <a:r>
              <a:rPr lang="es-CO" sz="2200" dirty="0" smtClean="0"/>
              <a:t> de 2007 es el país mas pacífico del mundo.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sz="2200" dirty="0" smtClean="0"/>
              <a:t>Idioma oficial: Noruego, lengua </a:t>
            </a:r>
            <a:r>
              <a:rPr lang="es-CO" sz="2200" dirty="0" err="1" smtClean="0"/>
              <a:t>nor</a:t>
            </a:r>
            <a:r>
              <a:rPr lang="es-CO" sz="2200" dirty="0" smtClean="0"/>
              <a:t>-germánica relacionada con el danés y sueco. 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375142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EVOLUCIÓN DE ALGUNAS DEFINICIONES DE TELEMEDICINA</a:t>
            </a:r>
            <a:endParaRPr lang="es-CO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61764" y="2286744"/>
            <a:ext cx="78867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AR" dirty="0" smtClean="0">
                <a:cs typeface="Times New Roman" charset="0"/>
              </a:rPr>
              <a:t>1975: "La telemedicina es la práctica de la medicina sin la confrontación física usual entre el paciente y el médico, a través de un sistema de comunicación audiovisual"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38400" y="5718561"/>
            <a:ext cx="670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latin typeface="Arial" charset="0"/>
                <a:cs typeface="Arial" charset="0"/>
              </a:rPr>
              <a:t>Bird, K T. Telemedicine; concept and practice. Springfield, Illinois, Thomas, 1975.</a:t>
            </a:r>
            <a:r>
              <a:rPr lang="es-AR" sz="1400" dirty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939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60648"/>
            <a:ext cx="8458200" cy="1905000"/>
          </a:xfrm>
        </p:spPr>
        <p:txBody>
          <a:bodyPr/>
          <a:lstStyle/>
          <a:p>
            <a:pPr marL="381000" indent="-381000" algn="just">
              <a:lnSpc>
                <a:spcPct val="90000"/>
              </a:lnSpc>
              <a:buFontTx/>
              <a:buNone/>
            </a:pPr>
            <a:r>
              <a:rPr lang="es-AR" sz="3200" dirty="0">
                <a:cs typeface="Times New Roman" charset="0"/>
              </a:rPr>
              <a:t>   1983: “La telemedicina es el uso de la tecnología de telecomunicaciones para asistir en la difusión de los cuidados de la salud"</a:t>
            </a:r>
            <a:r>
              <a:rPr lang="es-AR" sz="3200" dirty="0"/>
              <a:t> 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067944" y="1700808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dirty="0" err="1">
                <a:latin typeface="Arial" charset="0"/>
                <a:cs typeface="Arial" charset="0"/>
              </a:rPr>
              <a:t>Conrath</a:t>
            </a:r>
            <a:r>
              <a:rPr lang="en-US" sz="1200" dirty="0">
                <a:latin typeface="Arial" charset="0"/>
                <a:cs typeface="Arial" charset="0"/>
              </a:rPr>
              <a:t>, D W et al. Evaluating telecommunications technology in medicine. Dedham, Massachusetts, </a:t>
            </a:r>
            <a:r>
              <a:rPr lang="en-US" sz="1200" dirty="0" err="1">
                <a:latin typeface="Arial" charset="0"/>
                <a:cs typeface="Arial" charset="0"/>
              </a:rPr>
              <a:t>Artech</a:t>
            </a:r>
            <a:r>
              <a:rPr lang="en-US" sz="1200" dirty="0">
                <a:latin typeface="Arial" charset="0"/>
                <a:cs typeface="Arial" charset="0"/>
              </a:rPr>
              <a:t> House, 1983.</a:t>
            </a:r>
            <a:endParaRPr lang="es-AR" sz="1200" dirty="0">
              <a:latin typeface="Arial" charset="0"/>
              <a:cs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2313806"/>
            <a:ext cx="8436669" cy="161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r>
              <a:rPr lang="es-AR" dirty="0" smtClean="0">
                <a:cs typeface="Times New Roman" charset="0"/>
              </a:rPr>
              <a:t>   1994: “La investigación, monitoreo y administración de los pacientes y la educación…"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10000" y="3412232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  <a:cs typeface="Times New Roman" charset="0"/>
              </a:rPr>
              <a:t>Nymo Birger. Telemedicine. Tlelektronikk special edition 1994</a:t>
            </a:r>
            <a:r>
              <a:rPr lang="es-AR" sz="140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15280" y="4052838"/>
            <a:ext cx="8333184" cy="297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charset="0"/>
              </a:rPr>
              <a:t>    2005: “Telemedicina es el uso de información médica intercambiada de un sitio a otro por medio de las comunicaciones electrónicas para mejorar el estado de salud de los pacientes”</a:t>
            </a:r>
            <a:endParaRPr lang="es-AR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15272" y="6021288"/>
            <a:ext cx="350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latin typeface="Arial" charset="0"/>
                <a:cs typeface="Arial" charset="0"/>
              </a:rPr>
              <a:t>2005 American Telemedicine Association</a:t>
            </a:r>
            <a:r>
              <a:rPr lang="es-A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1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3988" y="1804988"/>
            <a:ext cx="4152900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s-AR" sz="2000" dirty="0" smtClean="0"/>
              <a:t>Historia:</a:t>
            </a:r>
          </a:p>
          <a:p>
            <a:pPr algn="just">
              <a:buFontTx/>
              <a:buNone/>
            </a:pPr>
            <a:r>
              <a:rPr lang="es-AR" sz="2000" dirty="0" smtClean="0"/>
              <a:t>1900: Intentos para desarrollar equipos, en Australia, para transmitir radiografías a </a:t>
            </a:r>
            <a:r>
              <a:rPr lang="es-AR" sz="2000" dirty="0" err="1" smtClean="0"/>
              <a:t>traves</a:t>
            </a:r>
            <a:r>
              <a:rPr lang="es-AR" sz="2000" dirty="0" smtClean="0"/>
              <a:t> del telégrafo</a:t>
            </a:r>
          </a:p>
          <a:p>
            <a:pPr>
              <a:buFontTx/>
              <a:buNone/>
            </a:pPr>
            <a:endParaRPr lang="es-AR" sz="2000" dirty="0" smtClean="0"/>
          </a:p>
          <a:p>
            <a:pPr algn="just">
              <a:buFontTx/>
              <a:buNone/>
            </a:pPr>
            <a:r>
              <a:rPr lang="es-AR" sz="2000" dirty="0" smtClean="0">
                <a:cs typeface="Times New Roman" charset="0"/>
              </a:rPr>
              <a:t>1950: </a:t>
            </a:r>
            <a:r>
              <a:rPr lang="es-AR" sz="2000" dirty="0" err="1" smtClean="0">
                <a:cs typeface="Times New Roman" charset="0"/>
              </a:rPr>
              <a:t>Holter</a:t>
            </a:r>
            <a:r>
              <a:rPr lang="es-AR" sz="2000" dirty="0" smtClean="0">
                <a:cs typeface="Times New Roman" charset="0"/>
              </a:rPr>
              <a:t>, </a:t>
            </a:r>
            <a:r>
              <a:rPr lang="es-AR" sz="2000" dirty="0" err="1" smtClean="0">
                <a:cs typeface="Times New Roman" charset="0"/>
              </a:rPr>
              <a:t>Gengerelli</a:t>
            </a:r>
            <a:r>
              <a:rPr lang="es-AR" sz="2000" dirty="0" smtClean="0">
                <a:cs typeface="Times New Roman" charset="0"/>
              </a:rPr>
              <a:t> y </a:t>
            </a:r>
            <a:r>
              <a:rPr lang="es-AR" sz="2000" dirty="0" err="1" smtClean="0">
                <a:cs typeface="Times New Roman" charset="0"/>
              </a:rPr>
              <a:t>Glasskock</a:t>
            </a:r>
            <a:r>
              <a:rPr lang="es-AR" sz="2000" dirty="0" smtClean="0">
                <a:cs typeface="Times New Roman" charset="0"/>
              </a:rPr>
              <a:t> consiguen recibir por radio el ECG de personas que deambulaban por la calle, a considerable distancia de la estación receptora.</a:t>
            </a:r>
          </a:p>
          <a:p>
            <a:pPr>
              <a:buFontTx/>
              <a:buNone/>
            </a:pPr>
            <a:endParaRPr lang="es-AR" sz="2000" dirty="0" smtClean="0">
              <a:cs typeface="Times New Roman" charset="0"/>
            </a:endParaRPr>
          </a:p>
          <a:p>
            <a:pPr>
              <a:buFontTx/>
              <a:buNone/>
            </a:pPr>
            <a:endParaRPr lang="es-AR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2048" y="19776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AR" sz="4000" dirty="0" smtClean="0">
                <a:latin typeface="Arial" charset="0"/>
              </a:rPr>
              <a:t>TELEMEDICINA</a:t>
            </a:r>
            <a:endParaRPr lang="es-AR" sz="4000" dirty="0"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35525" y="2187575"/>
            <a:ext cx="409257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s-AR" sz="2000" dirty="0">
                <a:latin typeface="Arial" charset="0"/>
              </a:rPr>
              <a:t>1950 Científicos de la NASA desarrollaron un sistema de asistencia médica que les permitía vigilar constantemente las funciones fisiológicas de los astronautas en el espacio.</a:t>
            </a:r>
          </a:p>
          <a:p>
            <a:endParaRPr lang="es-AR" sz="2000" dirty="0">
              <a:latin typeface="Arial" charset="0"/>
            </a:endParaRPr>
          </a:p>
          <a:p>
            <a:pPr algn="just"/>
            <a:r>
              <a:rPr lang="es-AR" sz="2000" dirty="0">
                <a:latin typeface="Arial" charset="0"/>
              </a:rPr>
              <a:t>1959: Se consigue transmitir por primera vez imágenes radiológicas a través de la línea telefónica.</a:t>
            </a:r>
            <a:endParaRPr lang="es-MX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3900" y="1905000"/>
            <a:ext cx="76962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s-AR" smtClean="0"/>
              <a:t>Tres elementos fundamentales</a:t>
            </a:r>
          </a:p>
          <a:p>
            <a:pPr lvl="1">
              <a:lnSpc>
                <a:spcPct val="90000"/>
              </a:lnSpc>
            </a:pPr>
            <a:r>
              <a:rPr lang="es-AR" sz="3200" smtClean="0">
                <a:cs typeface="Arial" charset="0"/>
              </a:rPr>
              <a:t>Telecomunicación</a:t>
            </a:r>
            <a:endParaRPr lang="es-AR" sz="3200" smtClean="0"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s-AR" sz="3200" smtClean="0">
                <a:cs typeface="Arial" charset="0"/>
              </a:rPr>
              <a:t>Ciencia Médica de la Computación</a:t>
            </a:r>
            <a:endParaRPr lang="es-AR" sz="3200" smtClean="0"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s-AR" sz="3200" smtClean="0">
                <a:cs typeface="Times New Roman" charset="0"/>
              </a:rPr>
              <a:t>Servicios de Salud.</a:t>
            </a:r>
            <a:r>
              <a:rPr lang="es-AR" sz="3200" smtClean="0"/>
              <a:t> </a:t>
            </a:r>
            <a:endParaRPr lang="es-AR" sz="32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AR" sz="4000" dirty="0" smtClean="0">
                <a:latin typeface="Arial" charset="0"/>
              </a:rPr>
              <a:t>TELEMEDICINA</a:t>
            </a:r>
            <a:endParaRPr lang="es-AR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0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2708920"/>
            <a:ext cx="1792288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 algn="ctr">
              <a:lnSpc>
                <a:spcPct val="90000"/>
              </a:lnSpc>
              <a:buFontTx/>
              <a:buNone/>
            </a:pPr>
            <a:r>
              <a:rPr lang="es-AR" b="1" dirty="0" smtClean="0">
                <a:cs typeface="Arial" charset="0"/>
              </a:rPr>
              <a:t>Servicios: </a:t>
            </a:r>
            <a:endParaRPr lang="es-AR" b="1" dirty="0"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AR" sz="4000" dirty="0" smtClean="0">
                <a:latin typeface="Arial" charset="0"/>
              </a:rPr>
              <a:t>TELEMEDICINA</a:t>
            </a:r>
            <a:endParaRPr lang="es-AR" sz="4000" dirty="0"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17800" y="6388100"/>
            <a:ext cx="651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AR" sz="1400">
                <a:latin typeface="Arial" charset="0"/>
                <a:cs typeface="Arial" charset="0"/>
              </a:rPr>
              <a:t>Ing.  Mario Kindelán Baró, La Telemedicina, su estructura, objetivos y ventajas.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116388" y="1182688"/>
            <a:ext cx="4156075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AR" sz="1800" b="1">
                <a:latin typeface="Arial" charset="0"/>
              </a:rPr>
              <a:t>Envío  de imágenes (TAC, Ultra Sonido, mamografía, RMN, </a:t>
            </a:r>
            <a:r>
              <a:rPr lang="es-AR" sz="1800">
                <a:latin typeface="Arial" charset="0"/>
              </a:rPr>
              <a:t>biopsias</a:t>
            </a:r>
            <a:r>
              <a:rPr lang="es-AR" sz="1800" b="1">
                <a:latin typeface="Arial" charset="0"/>
              </a:rPr>
              <a:t>, etc.) de pacientes estudiados en un centro de referencia hacia otras instituciones que no disponen de estas técnicas.</a:t>
            </a:r>
          </a:p>
          <a:p>
            <a:endParaRPr lang="es-MX" sz="1800">
              <a:latin typeface="Arial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94363" y="3856038"/>
            <a:ext cx="2957512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AR" sz="1800" b="1">
                <a:latin typeface="Arial" charset="0"/>
              </a:rPr>
              <a:t>Teleconsultas en tiempo real o diferido.</a:t>
            </a:r>
          </a:p>
          <a:p>
            <a:endParaRPr lang="es-MX" sz="1800">
              <a:latin typeface="Arial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316038" y="4568825"/>
            <a:ext cx="3067050" cy="13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AR" sz="1800" b="1">
                <a:latin typeface="Arial" charset="0"/>
              </a:rPr>
              <a:t>Interconsultas con especialistas para obtener criterios de diagnósticos especializados.</a:t>
            </a:r>
          </a:p>
          <a:p>
            <a:endParaRPr lang="es-MX" sz="1800">
              <a:latin typeface="Arial" charset="0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3979863" y="1084263"/>
            <a:ext cx="4229100" cy="17653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5761038" y="3730625"/>
            <a:ext cx="2844800" cy="8763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1249363" y="4514850"/>
            <a:ext cx="31242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" name="Oval 22"/>
          <p:cNvSpPr>
            <a:spLocks noChangeArrowheads="1"/>
          </p:cNvSpPr>
          <p:nvPr/>
        </p:nvSpPr>
        <p:spPr bwMode="auto">
          <a:xfrm>
            <a:off x="263525" y="2462213"/>
            <a:ext cx="2487613" cy="779462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 flipV="1">
            <a:off x="2917825" y="2044700"/>
            <a:ext cx="806450" cy="3762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>
            <a:off x="1938338" y="3430588"/>
            <a:ext cx="38100" cy="7651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>
            <a:off x="2820988" y="3211513"/>
            <a:ext cx="2446337" cy="9413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32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64096" y="2101006"/>
            <a:ext cx="1792287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 algn="ctr">
              <a:lnSpc>
                <a:spcPct val="90000"/>
              </a:lnSpc>
              <a:buFontTx/>
              <a:buNone/>
            </a:pPr>
            <a:r>
              <a:rPr lang="es-AR" b="1" dirty="0" smtClean="0">
                <a:cs typeface="Arial" charset="0"/>
              </a:rPr>
              <a:t>Servicios: </a:t>
            </a:r>
            <a:endParaRPr lang="es-AR" b="1" dirty="0">
              <a:cs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AR" sz="4000">
                <a:latin typeface="Arial" charset="0"/>
              </a:rPr>
              <a:t>Telemedicina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717800" y="6388100"/>
            <a:ext cx="651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AR" sz="1400">
                <a:latin typeface="Arial" charset="0"/>
                <a:cs typeface="Arial" charset="0"/>
              </a:rPr>
              <a:t>Ing.  Mario Kindelán Baró, La Telemedicina, su estructura, objetivos y ventajas.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213028" y="2776314"/>
            <a:ext cx="31115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AR" sz="1800" b="1">
                <a:latin typeface="Arial" charset="0"/>
              </a:rPr>
              <a:t>Bases de datos de imágenes y de casos de interés en archivos de imágenes y diagnóstico.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6124128" y="2712814"/>
            <a:ext cx="2946400" cy="1320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847653" y="1239614"/>
            <a:ext cx="25019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12700"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AR" sz="1800" b="1">
                <a:latin typeface="Arial" charset="0"/>
                <a:cs typeface="Arial" charset="0"/>
              </a:rPr>
              <a:t>Realización de telediagnóstico en tiempo real y diferido.</a:t>
            </a:r>
            <a:endParaRPr lang="es-AR" sz="1800" b="1">
              <a:latin typeface="Arial" charset="0"/>
              <a:cs typeface="Times New Roman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58316" y="3770089"/>
            <a:ext cx="32813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Tx/>
              <a:buChar char="•"/>
            </a:pPr>
            <a:r>
              <a:rPr lang="es-AR" sz="1800" b="1">
                <a:latin typeface="Arial" charset="0"/>
              </a:rPr>
              <a:t>Teleducación (biblioteca y universidad virtual, eventos, libros y publicaciones seriadas.)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446141" y="4614639"/>
            <a:ext cx="2025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s-AR" sz="1800" b="1">
              <a:latin typeface="Arial" charset="0"/>
            </a:endParaRPr>
          </a:p>
          <a:p>
            <a:pPr algn="ctr">
              <a:buFontTx/>
              <a:buChar char="•"/>
            </a:pPr>
            <a:r>
              <a:rPr lang="es-AR" sz="1800" b="1">
                <a:latin typeface="Arial" charset="0"/>
              </a:rPr>
              <a:t>Telegestión y Televigilancia.</a:t>
            </a:r>
          </a:p>
          <a:p>
            <a:pPr algn="ctr"/>
            <a:endParaRPr lang="es-MX" sz="1800">
              <a:latin typeface="Arial" charset="0"/>
            </a:endParaRP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180528" y="3752626"/>
            <a:ext cx="33528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254053" y="1190401"/>
            <a:ext cx="2236788" cy="1192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4509641" y="4711476"/>
            <a:ext cx="1993900" cy="923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423416" y="1836514"/>
            <a:ext cx="2487612" cy="779462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V="1">
            <a:off x="3112641" y="1804764"/>
            <a:ext cx="914400" cy="43021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3139628" y="2531839"/>
            <a:ext cx="2593975" cy="67151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2776091" y="2746151"/>
            <a:ext cx="2192337" cy="15065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2223641" y="2839814"/>
            <a:ext cx="147637" cy="647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936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536</Words>
  <Application>Microsoft Office PowerPoint</Application>
  <PresentationFormat>Presentación en pantalla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NORUEGA</vt:lpstr>
      <vt:lpstr>EVOLUCIÓN DE ALGUNAS DEFINICIONES DE TELEMEDICINA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FAMILIA MELO</dc:creator>
  <cp:lastModifiedBy>FAMILIA MELO</cp:lastModifiedBy>
  <cp:revision>6</cp:revision>
  <dcterms:created xsi:type="dcterms:W3CDTF">2012-08-15T09:38:17Z</dcterms:created>
  <dcterms:modified xsi:type="dcterms:W3CDTF">2012-08-15T11:12:46Z</dcterms:modified>
</cp:coreProperties>
</file>