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93" r:id="rId3"/>
    <p:sldId id="299" r:id="rId4"/>
    <p:sldId id="296" r:id="rId5"/>
    <p:sldId id="302" r:id="rId6"/>
    <p:sldId id="297" r:id="rId7"/>
    <p:sldId id="309" r:id="rId8"/>
    <p:sldId id="308" r:id="rId9"/>
    <p:sldId id="300" r:id="rId10"/>
    <p:sldId id="301" r:id="rId11"/>
    <p:sldId id="307" r:id="rId12"/>
    <p:sldId id="305" r:id="rId13"/>
    <p:sldId id="306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0000" autoAdjust="0"/>
  </p:normalViewPr>
  <p:slideViewPr>
    <p:cSldViewPr>
      <p:cViewPr>
        <p:scale>
          <a:sx n="75" d="100"/>
          <a:sy n="75" d="100"/>
        </p:scale>
        <p:origin x="-36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FA55-92D3-406D-AA94-AF62A6C182BF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3ACC4-CD3F-4017-B796-4B99B6C8A25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7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CO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EF7039-70EE-4F7C-ACA1-5F046533E424}" type="datetimeFigureOut">
              <a:rPr lang="es-CO" smtClean="0"/>
              <a:pPr/>
              <a:t>12/09/2012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659407-3E6A-4935-8987-00FA68C7B2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caldiabogota.gov.co/sisjur/normas/Norma1.jsp?i=6441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alcaldiabogota.gov.co/sisjur/normas/Norma1.jsp?i=48240" TargetMode="External"/><Relationship Id="rId4" Type="http://schemas.openxmlformats.org/officeDocument/2006/relationships/hyperlink" Target="http://www.alcaldiabogota.gov.co/sisjur/normas/Norma1.jsp?i=55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gmkfreelogos.com/logos/U/img/Universidad_Nacional_de_Colombia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14364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0" y="-24"/>
            <a:ext cx="118333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1"/>
                </a:solidFill>
              </a:rPr>
              <a:t>Estudio Técnico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403648" y="404664"/>
            <a:ext cx="6480174" cy="2286017"/>
          </a:xfrm>
        </p:spPr>
        <p:txBody>
          <a:bodyPr>
            <a:normAutofit fontScale="70000" lnSpcReduction="20000"/>
          </a:bodyPr>
          <a:lstStyle/>
          <a:p>
            <a:r>
              <a:rPr lang="es-CO" sz="6000" dirty="0" smtClean="0">
                <a:solidFill>
                  <a:schemeClr val="bg1"/>
                </a:solidFill>
                <a:latin typeface="Californian FB" pitchFamily="18" charset="0"/>
              </a:rPr>
              <a:t>Estudios aplicados al proyecto alcolock</a:t>
            </a:r>
          </a:p>
          <a:p>
            <a:endParaRPr lang="es-CO" sz="6000" dirty="0">
              <a:solidFill>
                <a:schemeClr val="bg1"/>
              </a:solidFill>
            </a:endParaRPr>
          </a:p>
        </p:txBody>
      </p:sp>
      <p:sp>
        <p:nvSpPr>
          <p:cNvPr id="16386" name="AutoShape 2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388" name="AutoShape 4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9698" name="AutoShape 2" descr="data:image/jpeg;base64,/9j/4AAQSkZJRgABAQAAAQABAAD/2wCEAAkGBhIQEBUSEBETEhEUGRgaFhgWGRoXFxkaHiEhGB8TGBojJykgGxsjJR4eIy8iIygqLS04Fx8xNzAqOCY3LDUBCQoKDgwNGQ8OFyskHiE1NTUpLTU1KjUwNSo1NTUvNTUzMzU1NTU1NCwvNTU1LDU1LCs1NTEqNDU0LSwqNTUpKv/AABEIAHAAoQMBIgACEQEDEQH/xAAcAAADAAMBAQEAAAAAAAAAAAAABAUDBgcCAQj/xAA7EAACAQMCAwUCDgEEAwAAAAABAgMABBESIQUTMRUiQWOSBlEHFCMyMzRCYXFzgYKys6EWUmKRRFOx/8QAGQEBAAMBAQAAAAAAAAAAAAAAAAMEBQIB/8QAJxEBAAEDAwMEAgMAAAAAAAAAAAECAxEEEiETMUEFFGFxofAygZH/2gAMAwEAAhEDEQA/AOr8OsjKhdppsl5Oj4AAdlAAx7gKa7H8+49dHAvof3y/2NVCgn9j+fceujsfz7j11QooJ/Y/n3Hro7H8+49dUKKCf2P59x66Ox/PuPXVCign9j+fceujsfz7j11QooJ/Y/n3Hro7H8+49dUKKCf2P59x66Ox/PuPXVCign9j+fceujsfz7j11QooJ/Y/n3Hro7H8+49dUKKCf2P59x66W4lw4pDI6zz6lRyO/wCIBI8Ks0lxr6tN+XJ/E0C/xx/91FYaKBvgX0P75f7GqhU/gX0P75f7GqhQFFFL3fEIocc2WOPUcLrYLk+4Z6mgYorUeJfCNAnxhIAJJbbTqDHQjZcRkK25JBOOm9UbP2ztZJpIdYRohlixUIRgElWzuBkZ6e/pXO6M4e44yu0VhtbtJV1xOsiHOGQhhtsdxtWaungooooCiiigKKKKAooooCiiigKS419Wm/Lk/iadpLjX1ab8uT+JoEaKKKBvgX0P75f7GqhU/gX0P75f7GqhQYLq+ji+kkRM9NTBc/hmuG+3PtX8fmjVCjRMfk3CsrRq+AY5FydTZUNkA9QAd8Vtvwv2Ua8q4mdmVQVihXC5fcly/wBlQAuQOpC9OtcmktBoV+aobGzEAeOoEHqCD41R1N3E7Z7O7Wiv6yaqbMRO3mczg9c3YjiR20KqsyYALFWVe6JF+0QWOWIG4JbqoHyV/kclIiCh0sMiQFZGTUMk9xljGNlVeYv419QqDzW331FwqSPkjBYa8ocnHUdAN9hWK8sNJLfJoXwsmklNa7ZhxvscDcY6dDUtqib9Mzb5iO6XWaevTYovxiao4+m//BV7YCMraymOON20xjvcxpfnNIxOwVtx+IAA6k9ajlVhlWBHvBBr8wSwrGitq1amxg7Z8DgkHcDIzXdfg2shDYKySmSGTLxjTgop3MZAG7BtWSM5Nd0RXROyuPGWfZqn+M+Hrg/EppbWFnuGErGfWQIg3cLgZGnA04Xw/HrUm89qbpLd1kk5dzFBG5ZVXlyBnQLOmoHYgsCv2SD9xO1cG4jaXPNa3ClkZkmBjKOG6lXVgG3+8b/fTFnPBcxkqmpFLIQ8bKModJXSwGwK46Y2qZYSIr+cXclo8ramZZoXwm1vtrTGnBKsunJ3xOhztUKL2juuzTcG4PMKgqfkCCeaEyF0AjbbfI3rduH8QhuNbQsr8t3icgbqynDRn8Nvu6UjNeWcbtCsQd1A5ixQmTSD3gH0KQCeoU7nqAaDXh7RXXxfXzNeiW4EsacpbtETplCNDvH1ZVA1BlIJ+19HtDM8wVboiNryKIHTEDy2sxc4wVOCXOd9/CrU/H7ArFKwDLcycuNuS7FpASmg9wlW7pHex80+6mb27tEk5bRiSUgOUSIyOB80SOFB0+IBbGcEDNBB/wBTXJtJuViWeOWZYnCgiWOLDGTSNt/oiRtq7wGNq+3/ALSs7TSQ3YjiWzjuIgRGylmLnvZGog6VGAwO5xg1Yn9prKKAXBYCFSYywic8vBwUkAUmLB2IcLjxpi7NrAiSNGmklFQpEX+cwCAaFJAJIwem9A7w64aSGN3Qxu6KzIeqsQCU/Q7fpTFK8S4pFbRGWdxHGCoLHPViFA/UkD9a+cV4rFawvPMxWKMZZgrPgDqxCgnH6UDdJca+rTflyfxNMwTB1DLnDDIyCp/UEAj9RS3Gvq035cn8TQI0UUUDfAvof3y/2NVCp/Avof3y/wBjVQoOXfDRxC2KRxFiblDkAZACP1z4EtpAHu3J2zXL4CCVPdwARjbH3j3df/ldO+GhrYBA0EbXDjPNZipWNTjTsdwctsdtjtmuGxwo80zTqXSOPUAriLxUADKn/ce7jP8Ams+7a6tyYyt+m632l+uvbnt8fPy22GOFbSeSaUgRlfk4wGkbUQSwBIAUEjJ+/HiKb446wOVWYNgK2pDoYgg5jxk6XUjBB/DrWmyRwh5LRoCMuDBIGw6q2DpfbEiMuD4YO46kHZpLZIl+RiVVGBpPeYjfvFvtOT12HXAwABUVNdWmmaO8VeJxie2J89v3w0You+pXOrVVtpo7T3x8cY/144oyFU0uARkjGc4I3bbfbqR1613H4N762ewSO2bJjA5q5JIdu+Tk9QSSQRkfftXCb6MKY2IVZFbIyvivhgdM/r7q7x8HE1vJYJJbQLAGyHUZPeU6dTE7knAOT7x1q5RqPcXZriMcYx9MjVaP2mp6W7dxE5++URuEzQSTcSskLzpPOs8I/wDJhDdAP/am5Q+O6+NUeE8e1cMM1r33uZZxbAjSS8ksmkkHoFGWb3BG91feH+08cMSyLZrCtyZ2XQw70sYd2D7DDMsbENv83emeH31rLb/GpLeFY7dfjClSHMZdTK5xpGl8HJx11GrKJI9l7c8P4m9sYzFBexiSIFlbM0ICSdPtOulz7yrU58GL4huo5PrS3dwbgH52pmyrH/iU04PTA26UzxK+jZYLi5so2djELYkqzrJKQAmSO4cd5mGQAD1wMr3txazXixz2UT3XNWFnyMhWie4V9WMspEbDSehHu3oPPtqI9XDuUF09ox509NREhY/jqJz9+a9+wwK3fFEm+nN1r36mBkUQke9QAR+IIrPxu+tiZQ1pHMnDlSRiwUcs6dfyIIxqVBq6jqBn3YuIcctZBcyTWup7RNUfTVLGwypjbYgMwKlT0I32NBFu4TJPxkqNVs3xZD4q0qqFkA8CQNKt94welertZOGNHYPqeymuIDZvuTERMjmzc+4AEoT4Ar4VTX2gtnK2b2cXJL26iPKkZlXmqwj0gEKdyeuxO+Kem9p4TYrcTwdwSEaNm08qQqZeg+ZoL+/u++gX9rbI37vacrmwpG3M7wXEsilU3PUopZ8eBZD4Co9xxd7n2auucCLiGCaCcHciWIFGJ/HAb91b9a8PijZ3jjRGlOp2UAFz01MfE48aU/0vZ4kX4rBpmOZRoXEh66nGO8fxoGo7hUjj1HGrSqjxLEdAP+z+hPhXjjX1ab8uT+JrFbezdrG6yR20SumdDBACuRpOk+GRtt76y8a+rTflyfxNAjRRRQN8C+h/fL/Y1UKn8C+h/fL/AGNVCg5n8KPspJd3ds0esIyOJW3KIqEMGI8MZJwN2IArl157IrxN5nt5EieMLy0fIDoTpGXGdMhO++27bgDNfpHi6KYJNUaygKTofAViO8ASdhuPGuX8Wsbe5ANtarA2cK1uzR68gMNUelcDvEZOepAyKrV07a90IunMVbqf7cif2Sv7WeN7u3mVAVAcjUmMYUBxkYwNt/Cug8M4Ld55iQMowcPINCqSPngsN2AyRgE+IqtdcFktIsFJmiG2ZUZ/nqAWVCOUi68Lg6T0zkdfF37MXDhHeK4XQFAZGYBc5LkK4ymnXju6QcNtUF231KoqnPDX03qFemsVWqaYnd3zlrCcEE1xJaBkeQgrDINSjUo1aVOfmOPtn/ienTrPwU8INvYd/WrySSFlfIK4OgDSRscKM++oHB1sldI47GOVoyAZXYs57yjIJHRVIIB9+BnrXUqmsW4p5hmVzcu3ZvXZzVP7+GvQ+xcKosZkldUEoj1Fe4ZchnXCjLYZgC2cAnHWnrTgSJCYXd5ojGItMmnGgArp7oXOQdyak3AuuYw+VZDIhVhrUgcwao2UHBULnDKRkdRneicXHynK5+vlwcnPM0c3MmS2o/Mxo1at8f8AKrT1RPs2jQLC8kjrGUMbErrQoQyOCBuykDcg56HOTnw/srGXWXmSCYS80uNGSwjaAAgqRpCMwAA8Sdyc1j4SJOS3ME2rlnrzNfVtsk/P6Y07/wCKkXD3xiRWE+uOCZMpqHMl0oUmbT0OPA/aLj7OaC1L7KRtzMyS/LqqT7rmUDI7xxscErlNO23gMfbz2SglJL69RWVAQQNKygKygYxgAbZBxk0pciXXJj4xjlSadBlxzNfdxk9cY67dfs0uouuRJzOcZctjRzeutc43xpx0x4Z8KB4excOreSZlLQOVJXSWgxyycKDsVUnB3x7tqyW3spAI+WS0seJlw+hh8oxZz80b5JH+Kyi6b41q0zcsx6fmtp1cwrnHQHG+fdg9KiRRXSxZjE5+TAdGLA7u3ykbHcOuxIBGoH34oNq4fZ8mJIgzOI1ChnILEAYyxAGT9+KYoooCkuNfVpvy5P4mnaS419Wm/Lk/iaBGiiigb4F9D++X+xqoVP4F9D++X+xqoUHiaFXUo6hkYEMrAEEHYgg7EH3VhtOGxQ55UUcedzoVVz4ZOBvTNFB4liVhhlDD3EZH/Ve6KKBOThEDOJGgiaQEEMUUsCNwQcZ2pyiigKKKKAooooCiiigKKKKAooooCkuNfVpvy5P4mnaS419Wm/Lk/iaBGiiigb4F9D++X+xqoVF4deGJCjQzZDydEyCC7MCDn3EU12x5Fx6KChRU/tjyLj0UdseRceigoUVP7Y8i49FHbHkXHooKFFT+2PIuPRR2x5Fx6KChRU/tjyLj0UdseRceigoUVP7Y8i49FHbHkXHooKFFT+2PIuPRR2x5Fx6KChRU/tjyLj0UdseRceigoUVP7Y8i49FHbHkXHooKFJca+rTflyfxNeO2PIuPRS3EuIl4ZEWCfUyOB3PEggeNB5orN8Tf/bRQf//Z"/>
          <p:cNvSpPr>
            <a:spLocks noChangeAspect="1" noChangeArrowheads="1"/>
          </p:cNvSpPr>
          <p:nvPr/>
        </p:nvSpPr>
        <p:spPr bwMode="auto">
          <a:xfrm>
            <a:off x="155575" y="-509588"/>
            <a:ext cx="1533525" cy="1066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9700" name="AutoShape 4" descr="https://encrypted-tbn1.google.com/images?q=tbn:ANd9GcTips-riPnXutZH45mnjXAAuxeV8r0ri5A7huFjEIdyffS6mMna1g"/>
          <p:cNvSpPr>
            <a:spLocks noChangeAspect="1" noChangeArrowheads="1"/>
          </p:cNvSpPr>
          <p:nvPr/>
        </p:nvSpPr>
        <p:spPr bwMode="auto">
          <a:xfrm>
            <a:off x="155575" y="-860425"/>
            <a:ext cx="1371600" cy="1800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9705" name="Picture 9" descr="C:\Users\Public\Pictures\Escudo UN.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786058"/>
            <a:ext cx="1857375" cy="2466975"/>
          </a:xfrm>
          <a:prstGeom prst="rect">
            <a:avLst/>
          </a:prstGeom>
          <a:noFill/>
        </p:spPr>
      </p:pic>
      <p:sp>
        <p:nvSpPr>
          <p:cNvPr id="15" name="14 Rectángulo"/>
          <p:cNvSpPr/>
          <p:nvPr/>
        </p:nvSpPr>
        <p:spPr>
          <a:xfrm>
            <a:off x="4355976" y="2636912"/>
            <a:ext cx="43924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fornian FB" pitchFamily="18" charset="0"/>
              </a:rPr>
              <a:t>UNIVERSIDAD NACIONAL DE COLOMBIA</a:t>
            </a:r>
          </a:p>
          <a:p>
            <a:endParaRPr lang="es-ES" sz="1600" dirty="0" smtClean="0">
              <a:latin typeface="Californian FB" pitchFamily="18" charset="0"/>
            </a:endParaRPr>
          </a:p>
          <a:p>
            <a:r>
              <a:rPr lang="es-ES" sz="1600" dirty="0" smtClean="0">
                <a:latin typeface="Californian FB" pitchFamily="18" charset="0"/>
              </a:rPr>
              <a:t>GERENCIA Y GESTIÓN DE PROYECTOS 2012-2</a:t>
            </a:r>
          </a:p>
          <a:p>
            <a:endParaRPr lang="es-ES" sz="1600" dirty="0" smtClean="0">
              <a:latin typeface="Californian FB" pitchFamily="18" charset="0"/>
            </a:endParaRPr>
          </a:p>
          <a:p>
            <a:r>
              <a:rPr lang="es-ES" sz="1600" dirty="0" smtClean="0">
                <a:latin typeface="Californian FB" pitchFamily="18" charset="0"/>
              </a:rPr>
              <a:t>Presentado por:</a:t>
            </a:r>
          </a:p>
          <a:p>
            <a:endParaRPr lang="es-ES" sz="1600" dirty="0" smtClean="0">
              <a:latin typeface="Californian FB" pitchFamily="18" charset="0"/>
            </a:endParaRPr>
          </a:p>
          <a:p>
            <a:r>
              <a:rPr lang="es-ES" sz="1600" dirty="0" smtClean="0">
                <a:latin typeface="Californian FB" pitchFamily="18" charset="0"/>
              </a:rPr>
              <a:t>David Ruge              416293</a:t>
            </a:r>
          </a:p>
          <a:p>
            <a:r>
              <a:rPr lang="es-ES" sz="1600" dirty="0" smtClean="0">
                <a:latin typeface="Californian FB" pitchFamily="18" charset="0"/>
              </a:rPr>
              <a:t>David Díaz               416202</a:t>
            </a:r>
          </a:p>
          <a:p>
            <a:r>
              <a:rPr lang="es-ES" sz="1600" dirty="0" smtClean="0">
                <a:latin typeface="Californian FB" pitchFamily="18" charset="0"/>
              </a:rPr>
              <a:t>Axel Arias                416341</a:t>
            </a:r>
          </a:p>
          <a:p>
            <a:r>
              <a:rPr lang="es-ES" sz="1600" dirty="0" smtClean="0">
                <a:latin typeface="Californian FB" pitchFamily="18" charset="0"/>
              </a:rPr>
              <a:t>David Martínez      261931     </a:t>
            </a:r>
          </a:p>
          <a:p>
            <a:r>
              <a:rPr lang="es-ES" sz="1600" dirty="0" smtClean="0">
                <a:latin typeface="Californian FB" pitchFamily="18" charset="0"/>
              </a:rPr>
              <a:t>Sergio Garcés          244970</a:t>
            </a:r>
          </a:p>
          <a:p>
            <a:r>
              <a:rPr lang="es-ES" sz="1600" dirty="0" smtClean="0">
                <a:latin typeface="Californian FB" pitchFamily="18" charset="0"/>
              </a:rPr>
              <a:t>Camilo López         244936</a:t>
            </a:r>
          </a:p>
          <a:p>
            <a:r>
              <a:rPr lang="es-ES" sz="1600" dirty="0" smtClean="0">
                <a:latin typeface="Californian FB" pitchFamily="18" charset="0"/>
              </a:rPr>
              <a:t>Javier Calderón      258115</a:t>
            </a:r>
          </a:p>
          <a:p>
            <a:r>
              <a:rPr lang="es-ES" sz="1600" dirty="0" smtClean="0">
                <a:latin typeface="Californian FB" pitchFamily="18" charset="0"/>
              </a:rPr>
              <a:t>Luis Murcia             200943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gmkfreelogos.com/logos/U/img/Universidad_Nacional_de_Colombia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14364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0" y="-24"/>
            <a:ext cx="8707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1"/>
                </a:solidFill>
              </a:rPr>
              <a:t>Alcoholock</a:t>
            </a:r>
          </a:p>
        </p:txBody>
      </p:sp>
      <p:sp>
        <p:nvSpPr>
          <p:cNvPr id="16386" name="AutoShape 2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388" name="AutoShape 4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368426" y="620689"/>
            <a:ext cx="6480174" cy="1368152"/>
          </a:xfrm>
        </p:spPr>
        <p:txBody>
          <a:bodyPr>
            <a:normAutofit/>
          </a:bodyPr>
          <a:lstStyle/>
          <a:p>
            <a:r>
              <a:rPr lang="es-CO" sz="6000" dirty="0" smtClean="0">
                <a:solidFill>
                  <a:schemeClr val="bg1"/>
                </a:solidFill>
                <a:latin typeface="Californian FB" pitchFamily="18" charset="0"/>
              </a:rPr>
              <a:t>MARCO LEGAL</a:t>
            </a:r>
            <a:endParaRPr lang="es-CO" sz="6000" dirty="0">
              <a:solidFill>
                <a:schemeClr val="bg1"/>
              </a:solidFill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611560" y="2680331"/>
          <a:ext cx="8136903" cy="3484974"/>
        </p:xfrm>
        <a:graphic>
          <a:graphicData uri="http://schemas.openxmlformats.org/drawingml/2006/table">
            <a:tbl>
              <a:tblPr/>
              <a:tblGrid>
                <a:gridCol w="2712301"/>
                <a:gridCol w="2712301"/>
                <a:gridCol w="2712301"/>
              </a:tblGrid>
              <a:tr h="839382">
                <a:tc>
                  <a:txBody>
                    <a:bodyPr/>
                    <a:lstStyle/>
                    <a:p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Grado de embriaguez</a:t>
                      </a:r>
                      <a:r>
                        <a:rPr lang="es-CO" sz="1400" dirty="0"/>
                        <a:t/>
                      </a:r>
                      <a:br>
                        <a:rPr lang="es-CO" sz="1400" dirty="0"/>
                      </a:br>
                      <a:endParaRPr lang="es-CO" sz="1400" dirty="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Suspensión Licencia de Conducción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Intensidad curso de sensibilización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398"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20-39/100 mg de etanol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 a 12 meses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 APLICA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398"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40-99/100  mg de etanol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 a 3 años</a:t>
                      </a:r>
                      <a:r>
                        <a:rPr lang="es-CO" sz="1400" dirty="0"/>
                        <a:t/>
                      </a:r>
                      <a:br>
                        <a:rPr lang="es-CO" sz="1400" dirty="0"/>
                      </a:br>
                      <a:endParaRPr lang="es-CO" sz="1400" dirty="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 APLICA</a:t>
                      </a:r>
                      <a:r>
                        <a:rPr lang="es-CO" sz="1400" dirty="0"/>
                        <a:t/>
                      </a:r>
                      <a:br>
                        <a:rPr lang="es-CO" sz="1400" dirty="0"/>
                      </a:br>
                      <a:endParaRPr lang="es-CO" sz="1400" dirty="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398"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100-149/100 mg de etanol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3-5 años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 Horas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398"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Desde 150/100 mg de etanol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5-10 años</a:t>
                      </a:r>
                      <a:r>
                        <a:rPr lang="es-CO" sz="1400"/>
                        <a:t/>
                      </a:r>
                      <a:br>
                        <a:rPr lang="es-CO" sz="1400"/>
                      </a:br>
                      <a:endParaRPr lang="es-CO" sz="140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 Horas</a:t>
                      </a:r>
                      <a:r>
                        <a:rPr lang="es-CO" sz="1400" dirty="0"/>
                        <a:t/>
                      </a:r>
                      <a:br>
                        <a:rPr lang="es-CO" sz="1400" dirty="0"/>
                      </a:br>
                      <a:endParaRPr lang="es-CO" sz="1400" dirty="0"/>
                    </a:p>
                  </a:txBody>
                  <a:tcPr marL="53474" marR="53474" marT="76391" marB="7639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gmkfreelogos.com/logos/U/img/Universidad_Nacional_de_Colombia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14364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0" y="-24"/>
            <a:ext cx="8707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1"/>
                </a:solidFill>
              </a:rPr>
              <a:t>Alcoholock</a:t>
            </a:r>
          </a:p>
        </p:txBody>
      </p:sp>
      <p:sp>
        <p:nvSpPr>
          <p:cNvPr id="16386" name="AutoShape 2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388" name="AutoShape 4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368426" y="620689"/>
            <a:ext cx="6480174" cy="1368152"/>
          </a:xfrm>
        </p:spPr>
        <p:txBody>
          <a:bodyPr>
            <a:normAutofit/>
          </a:bodyPr>
          <a:lstStyle/>
          <a:p>
            <a:r>
              <a:rPr lang="es-CO" sz="6000" dirty="0" smtClean="0">
                <a:solidFill>
                  <a:schemeClr val="bg1"/>
                </a:solidFill>
                <a:latin typeface="Californian FB" pitchFamily="18" charset="0"/>
              </a:rPr>
              <a:t>ENCUESTA</a:t>
            </a:r>
            <a:endParaRPr lang="es-CO" sz="6000" dirty="0">
              <a:solidFill>
                <a:schemeClr val="bg1"/>
              </a:solidFill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539552" y="2708920"/>
            <a:ext cx="806489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smtClean="0">
                <a:latin typeface="Californian FB" pitchFamily="18" charset="0"/>
              </a:rPr>
              <a:t>1. Considera que los conductores ebrios son un peligro para la sociedad?  (Determinar si para la población esta situación se identifica como un problema)</a:t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/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>2. Esta de acuerdo en tomar medidas a priori para prevenir y/o disminuir significativamente los incidentes provocados por personas en estado de alcoholemia?(Es urgente la solución)</a:t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/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>3. Cree usted que alguna institución del estado debería hacer algo para evitar que la población maneje en estado de alcoholemia?</a:t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/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>4. Qué medio de transporte utiliza frecuentemente: (Identificar los principales medios de transporte para la población)</a:t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/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>5. Alguna vez sea ha visto afectado directa o indirectamente por alguien que estuviera manejando con cierto grado de alcohol ? (Determinar qué tanto afecta este problema a la población)</a:t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/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>6. Estaría dispuesto a implementar  un dispositivo  a algunos medios de transporte para evitar que el vehículo le encienda a  individuos con cierto grado de alcohol. ( mirar que tan viable consideran la propuesta)</a:t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/>
            </a:r>
            <a:br>
              <a:rPr lang="es-CO" sz="1200" dirty="0" smtClean="0">
                <a:latin typeface="Californian FB" pitchFamily="18" charset="0"/>
              </a:rPr>
            </a:br>
            <a:r>
              <a:rPr lang="es-CO" sz="1200" dirty="0" smtClean="0">
                <a:latin typeface="Californian FB" pitchFamily="18" charset="0"/>
              </a:rPr>
              <a:t>    7. Estaría de acuerdo en adoptar esta medida como obligatoria?(Aceptación de la medida como solución)</a:t>
            </a:r>
            <a:endParaRPr lang="es-CO" sz="1200" dirty="0">
              <a:latin typeface="Californian FB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gmkfreelogos.com/logos/U/img/Universidad_Nacional_de_Colombia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14364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0" y="-24"/>
            <a:ext cx="118333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1"/>
                </a:solidFill>
              </a:rPr>
              <a:t>Estudio Técnico</a:t>
            </a:r>
          </a:p>
        </p:txBody>
      </p:sp>
      <p:sp>
        <p:nvSpPr>
          <p:cNvPr id="5" name="5 Marcador de texto"/>
          <p:cNvSpPr>
            <a:spLocks noGrp="1"/>
          </p:cNvSpPr>
          <p:nvPr>
            <p:ph type="body" idx="1"/>
          </p:nvPr>
        </p:nvSpPr>
        <p:spPr>
          <a:xfrm>
            <a:off x="571472" y="357166"/>
            <a:ext cx="7929618" cy="1785951"/>
          </a:xfrm>
        </p:spPr>
        <p:txBody>
          <a:bodyPr>
            <a:no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Referencias bibliográficas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63676" y="2815768"/>
            <a:ext cx="7940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" dirty="0" smtClean="0"/>
              <a:t>Briceño L., Pedro.  (1996). Administración </a:t>
            </a:r>
            <a:r>
              <a:rPr lang="es-ES" dirty="0"/>
              <a:t>y Dirección de Proyectos. Un Enfoque </a:t>
            </a:r>
            <a:r>
              <a:rPr lang="es-ES" dirty="0" smtClean="0"/>
              <a:t>Integrado. McGraw-Hill/Interamericana </a:t>
            </a:r>
            <a:r>
              <a:rPr lang="es-ES" dirty="0"/>
              <a:t>de Chile Ltda. Santiago de Chile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s-ES" dirty="0" err="1" smtClean="0"/>
              <a:t>Sapag</a:t>
            </a:r>
            <a:r>
              <a:rPr lang="es-ES" dirty="0" smtClean="0"/>
              <a:t> </a:t>
            </a:r>
            <a:r>
              <a:rPr lang="es-ES" dirty="0" err="1" smtClean="0"/>
              <a:t>Chain</a:t>
            </a:r>
            <a:r>
              <a:rPr lang="es-ES" dirty="0" smtClean="0"/>
              <a:t>, N.  (2007). Preparación </a:t>
            </a:r>
            <a:r>
              <a:rPr lang="es-ES" dirty="0"/>
              <a:t>y Evaluación de Proyectos. McGraw-Hill </a:t>
            </a:r>
            <a:r>
              <a:rPr lang="es-ES" dirty="0" smtClean="0"/>
              <a:t>. Bogotá D.C</a:t>
            </a:r>
          </a:p>
          <a:p>
            <a:endParaRPr lang="es-CO" b="1" dirty="0" smtClean="0"/>
          </a:p>
          <a:p>
            <a:pPr algn="just">
              <a:buFont typeface="Wingdings" pitchFamily="2" charset="2"/>
              <a:buChar char="Ø"/>
            </a:pPr>
            <a:r>
              <a:rPr lang="es-ES" dirty="0" smtClean="0"/>
              <a:t>  ILPES. (2006). </a:t>
            </a:r>
            <a:r>
              <a:rPr lang="es-ES" i="1" dirty="0" smtClean="0"/>
              <a:t>Guía para la presentación de proyectos.</a:t>
            </a:r>
            <a:r>
              <a:rPr lang="es-ES" dirty="0" smtClean="0"/>
              <a:t> Ciudad de México: Siglo XXI editores, </a:t>
            </a:r>
            <a:r>
              <a:rPr lang="es-ES" dirty="0" err="1" smtClean="0"/>
              <a:t>s.a</a:t>
            </a:r>
            <a:r>
              <a:rPr lang="es-ES" dirty="0" smtClean="0"/>
              <a:t> de </a:t>
            </a:r>
            <a:r>
              <a:rPr lang="es-ES" dirty="0" err="1" smtClean="0"/>
              <a:t>c.v.</a:t>
            </a:r>
            <a:endParaRPr lang="es-CO" dirty="0" smtClean="0"/>
          </a:p>
          <a:p>
            <a:r>
              <a:rPr lang="es-ES" dirty="0" smtClean="0"/>
              <a:t> </a:t>
            </a:r>
            <a:endParaRPr lang="es-CO" dirty="0" smtClean="0"/>
          </a:p>
          <a:p>
            <a:pPr marL="285750" indent="-285750">
              <a:buFont typeface="Wingdings" pitchFamily="2" charset="2"/>
              <a:buChar char="Ø"/>
            </a:pPr>
            <a:endParaRPr lang="es-CO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1403648" y="3212976"/>
            <a:ext cx="6480174" cy="1673225"/>
          </a:xfrm>
        </p:spPr>
        <p:txBody>
          <a:bodyPr>
            <a:normAutofit/>
          </a:bodyPr>
          <a:lstStyle/>
          <a:p>
            <a:r>
              <a:rPr lang="es-CO" sz="4000" dirty="0" smtClean="0"/>
              <a:t>Gracias por su atención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6422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gmkfreelogos.com/logos/U/img/Universidad_Nacional_de_Colombia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14364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0" y="-24"/>
            <a:ext cx="8707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1"/>
                </a:solidFill>
              </a:rPr>
              <a:t>Alcoholock</a:t>
            </a:r>
          </a:p>
        </p:txBody>
      </p:sp>
      <p:sp>
        <p:nvSpPr>
          <p:cNvPr id="16386" name="AutoShape 2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388" name="AutoShape 4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251520" y="2564904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latin typeface="Californian FB" pitchFamily="18" charset="0"/>
              </a:rPr>
              <a:t>Problema:</a:t>
            </a:r>
          </a:p>
          <a:p>
            <a:pPr algn="just"/>
            <a:r>
              <a:rPr lang="es-CO" dirty="0" smtClean="0">
                <a:latin typeface="Californian FB" pitchFamily="18" charset="0"/>
              </a:rPr>
              <a:t/>
            </a:r>
            <a:br>
              <a:rPr lang="es-CO" dirty="0" smtClean="0">
                <a:latin typeface="Californian FB" pitchFamily="18" charset="0"/>
              </a:rPr>
            </a:br>
            <a:r>
              <a:rPr lang="es-CO" dirty="0" smtClean="0">
                <a:latin typeface="Californian FB" pitchFamily="18" charset="0"/>
                <a:cs typeface="Arial" pitchFamily="34" charset="0"/>
              </a:rPr>
              <a:t>Identificamos que la problemática “accidentes de transito causados por la irresponsabilidad de personas en estado de alcoholemia” es una de la cuestiones mas importantes en lo que atañe a responsabilidad social</a:t>
            </a:r>
            <a:endParaRPr lang="es-CO" b="1" dirty="0" smtClean="0">
              <a:latin typeface="Californian FB" pitchFamily="18" charset="0"/>
              <a:cs typeface="Arial" pitchFamily="34" charset="0"/>
            </a:endParaRPr>
          </a:p>
          <a:p>
            <a:pPr algn="just"/>
            <a:r>
              <a:rPr lang="es-CO" dirty="0" smtClean="0">
                <a:latin typeface="Californian FB" pitchFamily="18" charset="0"/>
              </a:rPr>
              <a:t/>
            </a:r>
            <a:br>
              <a:rPr lang="es-CO" dirty="0" smtClean="0">
                <a:latin typeface="Californian FB" pitchFamily="18" charset="0"/>
              </a:rPr>
            </a:br>
            <a:r>
              <a:rPr lang="es-CO" b="1" dirty="0" smtClean="0">
                <a:latin typeface="Californian FB" pitchFamily="18" charset="0"/>
              </a:rPr>
              <a:t>Solución:</a:t>
            </a:r>
          </a:p>
          <a:p>
            <a:pPr algn="just"/>
            <a:r>
              <a:rPr lang="es-CO" dirty="0" smtClean="0">
                <a:latin typeface="Californian FB" pitchFamily="18" charset="0"/>
              </a:rPr>
              <a:t/>
            </a:r>
            <a:br>
              <a:rPr lang="es-CO" dirty="0" smtClean="0">
                <a:latin typeface="Californian FB" pitchFamily="18" charset="0"/>
              </a:rPr>
            </a:br>
            <a:r>
              <a:rPr lang="es-CO" dirty="0" smtClean="0">
                <a:latin typeface="Californian FB" pitchFamily="18" charset="0"/>
                <a:cs typeface="Arial" pitchFamily="34" charset="0"/>
              </a:rPr>
              <a:t>Proponemos la implementación de </a:t>
            </a:r>
            <a:r>
              <a:rPr lang="es-CO" dirty="0" err="1" smtClean="0">
                <a:latin typeface="Californian FB" pitchFamily="18" charset="0"/>
                <a:cs typeface="Arial" pitchFamily="34" charset="0"/>
              </a:rPr>
              <a:t>Alcoholock</a:t>
            </a:r>
            <a:r>
              <a:rPr lang="es-CO" dirty="0" smtClean="0">
                <a:latin typeface="Californian FB" pitchFamily="18" charset="0"/>
                <a:cs typeface="Arial" pitchFamily="34" charset="0"/>
              </a:rPr>
              <a:t>, un dispositivo electrónico que se puede instalar a cualquier tipo de vehículo, este dispositivo tiene como finalidad realizar un test de alcoholemia que permita identificar que la persona que va a conducir el vehículo se encuentre en estado de sobriedad, de lo contrario el dispositivo cumplirá con la labor de impedir que el vehículo encienda.</a:t>
            </a:r>
            <a:endParaRPr lang="es-CO" b="1" dirty="0" smtClean="0">
              <a:latin typeface="Californian FB" pitchFamily="18" charset="0"/>
              <a:cs typeface="Arial" pitchFamily="34" charset="0"/>
            </a:endParaRPr>
          </a:p>
          <a:p>
            <a:pPr lvl="0"/>
            <a:r>
              <a:rPr lang="es-CO" dirty="0" smtClean="0">
                <a:latin typeface="Californian FB" pitchFamily="18" charset="0"/>
              </a:rPr>
              <a:t/>
            </a:r>
            <a:br>
              <a:rPr lang="es-CO" dirty="0" smtClean="0">
                <a:latin typeface="Californian FB" pitchFamily="18" charset="0"/>
              </a:rPr>
            </a:br>
            <a:endParaRPr lang="es-CO" dirty="0" smtClean="0"/>
          </a:p>
          <a:p>
            <a:r>
              <a:rPr lang="es-CO" dirty="0" smtClean="0">
                <a:latin typeface="Californian FB" pitchFamily="18" charset="0"/>
              </a:rPr>
              <a:t/>
            </a:r>
            <a:br>
              <a:rPr lang="es-CO" dirty="0" smtClean="0">
                <a:latin typeface="Californian FB" pitchFamily="18" charset="0"/>
              </a:rPr>
            </a:br>
            <a:endParaRPr lang="es-CO" dirty="0">
              <a:latin typeface="Californian FB" pitchFamily="18" charset="0"/>
            </a:endParaRPr>
          </a:p>
        </p:txBody>
      </p:sp>
      <p:sp>
        <p:nvSpPr>
          <p:cNvPr id="11" name="5 Marcador de texto"/>
          <p:cNvSpPr>
            <a:spLocks noGrp="1"/>
          </p:cNvSpPr>
          <p:nvPr>
            <p:ph type="body" idx="1"/>
          </p:nvPr>
        </p:nvSpPr>
        <p:spPr>
          <a:xfrm>
            <a:off x="1368426" y="285728"/>
            <a:ext cx="6480174" cy="2286017"/>
          </a:xfrm>
        </p:spPr>
        <p:txBody>
          <a:bodyPr>
            <a:normAutofit/>
          </a:bodyPr>
          <a:lstStyle/>
          <a:p>
            <a:r>
              <a:rPr lang="es-CO" sz="6000" dirty="0" smtClean="0">
                <a:solidFill>
                  <a:schemeClr val="bg1"/>
                </a:solidFill>
                <a:latin typeface="Californian FB" pitchFamily="18" charset="0"/>
              </a:rPr>
              <a:t>Diagrama de problemas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gmkfreelogos.com/logos/U/img/Universidad_Nacional_de_Colombia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14364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0" y="-24"/>
            <a:ext cx="8707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1"/>
                </a:solidFill>
              </a:rPr>
              <a:t>Alcoholock</a:t>
            </a:r>
          </a:p>
        </p:txBody>
      </p:sp>
      <p:sp>
        <p:nvSpPr>
          <p:cNvPr id="16386" name="AutoShape 2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388" name="AutoShape 4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5 Marcador de texto"/>
          <p:cNvSpPr>
            <a:spLocks noGrp="1"/>
          </p:cNvSpPr>
          <p:nvPr>
            <p:ph type="body" idx="1"/>
          </p:nvPr>
        </p:nvSpPr>
        <p:spPr>
          <a:xfrm>
            <a:off x="1368426" y="285728"/>
            <a:ext cx="6480174" cy="2286017"/>
          </a:xfrm>
        </p:spPr>
        <p:txBody>
          <a:bodyPr>
            <a:normAutofit/>
          </a:bodyPr>
          <a:lstStyle/>
          <a:p>
            <a:r>
              <a:rPr lang="es-CO" sz="6000" dirty="0" smtClean="0">
                <a:solidFill>
                  <a:schemeClr val="bg1"/>
                </a:solidFill>
                <a:latin typeface="Californian FB" pitchFamily="18" charset="0"/>
              </a:rPr>
              <a:t>Diagrama de problemas</a:t>
            </a:r>
            <a:endParaRPr lang="es-CO" sz="6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E:\Stakeholders (2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08921"/>
            <a:ext cx="6624736" cy="34563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gmkfreelogos.com/logos/U/img/Universidad_Nacional_de_Colombia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14364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0" y="-24"/>
            <a:ext cx="8707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1"/>
                </a:solidFill>
              </a:rPr>
              <a:t>Alcoholock</a:t>
            </a:r>
          </a:p>
        </p:txBody>
      </p:sp>
      <p:sp>
        <p:nvSpPr>
          <p:cNvPr id="16386" name="AutoShape 2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388" name="AutoShape 4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368426" y="980728"/>
            <a:ext cx="6875982" cy="5112568"/>
          </a:xfrm>
        </p:spPr>
        <p:txBody>
          <a:bodyPr>
            <a:normAutofit/>
          </a:bodyPr>
          <a:lstStyle/>
          <a:p>
            <a:r>
              <a:rPr lang="es-CO" sz="8800" dirty="0" smtClean="0">
                <a:solidFill>
                  <a:schemeClr val="accent1">
                    <a:lumMod val="50000"/>
                  </a:schemeClr>
                </a:solidFill>
                <a:latin typeface="Californian FB" pitchFamily="18" charset="0"/>
              </a:rPr>
              <a:t>Diagrama de TRABAJO</a:t>
            </a:r>
          </a:p>
          <a:p>
            <a:endParaRPr lang="es-CO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gmkfreelogos.com/logos/U/img/Universidad_Nacional_de_Colombia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14364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0" y="-24"/>
            <a:ext cx="234230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1"/>
                </a:solidFill>
              </a:rPr>
              <a:t>Alcoholock – Diagrama de Trabajo</a:t>
            </a:r>
          </a:p>
        </p:txBody>
      </p:sp>
      <p:sp>
        <p:nvSpPr>
          <p:cNvPr id="16386" name="AutoShape 2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388" name="AutoShape 4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2531" name="Picture 3" descr="C:\Users\bibliotecas\Pictures\Captura 1.1 diagram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32655"/>
            <a:ext cx="7488832" cy="590465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gmkfreelogos.com/logos/U/img/Universidad_Nacional_de_Colombia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14364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0" y="-24"/>
            <a:ext cx="8707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1"/>
                </a:solidFill>
              </a:rPr>
              <a:t>Alcoholock</a:t>
            </a:r>
          </a:p>
        </p:txBody>
      </p:sp>
      <p:sp>
        <p:nvSpPr>
          <p:cNvPr id="16386" name="AutoShape 2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388" name="AutoShape 4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368426" y="285728"/>
            <a:ext cx="6480174" cy="2286017"/>
          </a:xfrm>
        </p:spPr>
        <p:txBody>
          <a:bodyPr>
            <a:normAutofit/>
          </a:bodyPr>
          <a:lstStyle/>
          <a:p>
            <a:r>
              <a:rPr lang="es-CO" sz="6000" dirty="0" smtClean="0">
                <a:solidFill>
                  <a:schemeClr val="bg1"/>
                </a:solidFill>
                <a:latin typeface="Californian FB" pitchFamily="18" charset="0"/>
              </a:rPr>
              <a:t>Diagrama de producción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1 Grupo"/>
          <p:cNvGrpSpPr/>
          <p:nvPr/>
        </p:nvGrpSpPr>
        <p:grpSpPr>
          <a:xfrm>
            <a:off x="89485" y="21367"/>
            <a:ext cx="9054515" cy="6668799"/>
            <a:chOff x="0" y="21453"/>
            <a:chExt cx="9122900" cy="8441649"/>
          </a:xfrm>
        </p:grpSpPr>
        <p:grpSp>
          <p:nvGrpSpPr>
            <p:cNvPr id="8" name="2 Grupo"/>
            <p:cNvGrpSpPr/>
            <p:nvPr/>
          </p:nvGrpSpPr>
          <p:grpSpPr>
            <a:xfrm>
              <a:off x="1243871" y="2864390"/>
              <a:ext cx="6430349" cy="2809874"/>
              <a:chOff x="1243871" y="1960530"/>
              <a:chExt cx="6430349" cy="2809874"/>
            </a:xfrm>
          </p:grpSpPr>
          <p:sp>
            <p:nvSpPr>
              <p:cNvPr id="17" name="4 Rectángulo redondeado"/>
              <p:cNvSpPr/>
              <p:nvPr/>
            </p:nvSpPr>
            <p:spPr>
              <a:xfrm>
                <a:off x="1243871" y="1960530"/>
                <a:ext cx="1315425" cy="103822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CO" sz="1400" kern="1200">
                    <a:solidFill>
                      <a:srgbClr val="FFFFFF"/>
                    </a:solidFill>
                    <a:effectLst/>
                    <a:ea typeface="Times New Roman"/>
                    <a:cs typeface="Times New Roman"/>
                  </a:rPr>
                  <a:t>Identificación del problema</a:t>
                </a:r>
                <a:endParaRPr lang="es-CO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8" name="4 Rectángulo redondeado"/>
              <p:cNvSpPr/>
              <p:nvPr/>
            </p:nvSpPr>
            <p:spPr>
              <a:xfrm>
                <a:off x="3148871" y="1960530"/>
                <a:ext cx="943949" cy="103822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CO" sz="1400" kern="1200">
                    <a:solidFill>
                      <a:srgbClr val="FFFFFF"/>
                    </a:solidFill>
                    <a:effectLst/>
                    <a:ea typeface="Times New Roman"/>
                    <a:cs typeface="Times New Roman"/>
                  </a:rPr>
                  <a:t>Posible solución</a:t>
                </a:r>
                <a:endParaRPr lang="es-CO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9" name="4 Rectángulo redondeado"/>
              <p:cNvSpPr/>
              <p:nvPr/>
            </p:nvSpPr>
            <p:spPr>
              <a:xfrm>
                <a:off x="4634771" y="1960530"/>
                <a:ext cx="905850" cy="103822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CO" sz="1400" kern="1200">
                    <a:solidFill>
                      <a:srgbClr val="FFFFFF"/>
                    </a:solidFill>
                    <a:effectLst/>
                    <a:ea typeface="Times New Roman"/>
                    <a:cs typeface="Times New Roman"/>
                  </a:rPr>
                  <a:t>Estudios</a:t>
                </a:r>
                <a:endParaRPr lang="es-CO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0" name="4 Rectángulo redondeado"/>
              <p:cNvSpPr/>
              <p:nvPr/>
            </p:nvSpPr>
            <p:spPr>
              <a:xfrm>
                <a:off x="6168295" y="1960530"/>
                <a:ext cx="1220175" cy="103822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CO" sz="1400" kern="1200">
                    <a:solidFill>
                      <a:srgbClr val="FFFFFF"/>
                    </a:solidFill>
                    <a:effectLst/>
                    <a:ea typeface="Times New Roman"/>
                    <a:cs typeface="Times New Roman"/>
                  </a:rPr>
                  <a:t>Negociación</a:t>
                </a:r>
                <a:endParaRPr lang="es-CO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1" name="4 Rectángulo redondeado"/>
              <p:cNvSpPr/>
              <p:nvPr/>
            </p:nvSpPr>
            <p:spPr>
              <a:xfrm>
                <a:off x="6406419" y="3732180"/>
                <a:ext cx="1267801" cy="103822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CO" sz="1400" kern="1200">
                    <a:solidFill>
                      <a:srgbClr val="FFFFFF"/>
                    </a:solidFill>
                    <a:effectLst/>
                    <a:ea typeface="Times New Roman"/>
                    <a:cs typeface="Times New Roman"/>
                  </a:rPr>
                  <a:t>Contratación</a:t>
                </a:r>
                <a:endParaRPr lang="es-CO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2" name="4 Rectángulo redondeado"/>
              <p:cNvSpPr/>
              <p:nvPr/>
            </p:nvSpPr>
            <p:spPr>
              <a:xfrm>
                <a:off x="4843343" y="3732180"/>
                <a:ext cx="1105876" cy="103822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CO" sz="1400" kern="1200">
                    <a:solidFill>
                      <a:srgbClr val="FFFFFF"/>
                    </a:solidFill>
                    <a:effectLst/>
                    <a:ea typeface="Times New Roman"/>
                    <a:cs typeface="Times New Roman"/>
                  </a:rPr>
                  <a:t>Publicidad</a:t>
                </a:r>
                <a:endParaRPr lang="es-CO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3" name="4 Rectángulo redondeado"/>
              <p:cNvSpPr/>
              <p:nvPr/>
            </p:nvSpPr>
            <p:spPr>
              <a:xfrm>
                <a:off x="2911721" y="3769847"/>
                <a:ext cx="1504950" cy="94384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CO" sz="1400" kern="1200">
                    <a:solidFill>
                      <a:srgbClr val="FFFFFF"/>
                    </a:solidFill>
                    <a:effectLst/>
                    <a:ea typeface="Times New Roman"/>
                    <a:cs typeface="Times New Roman"/>
                  </a:rPr>
                  <a:t>Implementación</a:t>
                </a:r>
                <a:endParaRPr lang="es-CO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4" name="4 Rectángulo redondeado"/>
              <p:cNvSpPr/>
              <p:nvPr/>
            </p:nvSpPr>
            <p:spPr>
              <a:xfrm>
                <a:off x="1243871" y="3713130"/>
                <a:ext cx="1266826" cy="103822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CO" sz="1400" kern="1200">
                    <a:solidFill>
                      <a:srgbClr val="FFFFFF"/>
                    </a:solidFill>
                    <a:effectLst/>
                    <a:ea typeface="Times New Roman"/>
                    <a:cs typeface="Times New Roman"/>
                  </a:rPr>
                  <a:t>Seguimiento</a:t>
                </a:r>
                <a:endParaRPr lang="es-CO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5" name="19 Conector recto de flecha"/>
              <p:cNvCxnSpPr>
                <a:stCxn id="9" idx="3"/>
                <a:endCxn id="11" idx="1"/>
              </p:cNvCxnSpPr>
              <p:nvPr/>
            </p:nvCxnSpPr>
            <p:spPr>
              <a:xfrm>
                <a:off x="2559296" y="2479642"/>
                <a:ext cx="5895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6" name="20 Conector recto de flecha"/>
              <p:cNvCxnSpPr>
                <a:stCxn id="11" idx="3"/>
                <a:endCxn id="12" idx="1"/>
              </p:cNvCxnSpPr>
              <p:nvPr/>
            </p:nvCxnSpPr>
            <p:spPr>
              <a:xfrm>
                <a:off x="4092820" y="2479642"/>
                <a:ext cx="54195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7" name="21 Conector recto de flecha"/>
              <p:cNvCxnSpPr>
                <a:stCxn id="12" idx="3"/>
                <a:endCxn id="13" idx="1"/>
              </p:cNvCxnSpPr>
              <p:nvPr/>
            </p:nvCxnSpPr>
            <p:spPr>
              <a:xfrm>
                <a:off x="5540621" y="2479642"/>
                <a:ext cx="6276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8" name="22 Conector angular"/>
              <p:cNvCxnSpPr>
                <a:stCxn id="13" idx="2"/>
                <a:endCxn id="14" idx="0"/>
              </p:cNvCxnSpPr>
              <p:nvPr/>
            </p:nvCxnSpPr>
            <p:spPr>
              <a:xfrm rot="16200000" flipH="1">
                <a:off x="6542638" y="3234498"/>
                <a:ext cx="733426" cy="261937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9" name="23 Conector recto de flecha"/>
              <p:cNvCxnSpPr>
                <a:stCxn id="14" idx="1"/>
                <a:endCxn id="15" idx="3"/>
              </p:cNvCxnSpPr>
              <p:nvPr/>
            </p:nvCxnSpPr>
            <p:spPr>
              <a:xfrm flipH="1">
                <a:off x="5949219" y="4251292"/>
                <a:ext cx="457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0" name="24 Conector recto de flecha"/>
              <p:cNvCxnSpPr>
                <a:stCxn id="15" idx="1"/>
                <a:endCxn id="16" idx="3"/>
              </p:cNvCxnSpPr>
              <p:nvPr/>
            </p:nvCxnSpPr>
            <p:spPr>
              <a:xfrm flipH="1" flipV="1">
                <a:off x="4416671" y="4241767"/>
                <a:ext cx="426672" cy="9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1" name="25 Conector recto de flecha"/>
              <p:cNvCxnSpPr>
                <a:stCxn id="16" idx="1"/>
                <a:endCxn id="20" idx="3"/>
              </p:cNvCxnSpPr>
              <p:nvPr/>
            </p:nvCxnSpPr>
            <p:spPr>
              <a:xfrm flipH="1" flipV="1">
                <a:off x="2510697" y="4232242"/>
                <a:ext cx="401024" cy="9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</p:grpSp>
        <p:sp>
          <p:nvSpPr>
            <p:cNvPr id="9" name="3 Llamada ovalada"/>
            <p:cNvSpPr/>
            <p:nvPr/>
          </p:nvSpPr>
          <p:spPr>
            <a:xfrm>
              <a:off x="73568" y="315272"/>
              <a:ext cx="1765743" cy="2232856"/>
            </a:xfrm>
            <a:prstGeom prst="wedgeEllipseCallout">
              <a:avLst>
                <a:gd name="adj1" fmla="val 30376"/>
                <a:gd name="adj2" fmla="val 6221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200">
                  <a:effectLst/>
                  <a:ea typeface="Calibri"/>
                  <a:cs typeface="Times New Roman"/>
                </a:rPr>
                <a:t>Accidentes de transito causados por la irresponsabilidad de personas en estado de alcoholemia.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4 Llamada ovalada"/>
            <p:cNvSpPr/>
            <p:nvPr/>
          </p:nvSpPr>
          <p:spPr>
            <a:xfrm>
              <a:off x="1902351" y="31495"/>
              <a:ext cx="2669650" cy="2354343"/>
            </a:xfrm>
            <a:prstGeom prst="wedgeEllipseCallout">
              <a:avLst>
                <a:gd name="adj1" fmla="val 7448"/>
                <a:gd name="adj2" fmla="val 6514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CO" sz="1100">
                  <a:effectLst/>
                  <a:ea typeface="Calibri"/>
                  <a:cs typeface="Times New Roman"/>
                </a:rPr>
                <a:t>Un dispositivo electrónico que realiza un test de alcoholemia a la persona que va a conducir el vehículo, si ésta se encuentra en estado de alcoholemia, el dispositivo impedirá que el vehículo encienda.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200">
                  <a:effectLst/>
                  <a:ea typeface="Calibri"/>
                  <a:cs typeface="Times New Roman"/>
                </a:rPr>
                <a:t> 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5 Llamada ovalada"/>
            <p:cNvSpPr/>
            <p:nvPr/>
          </p:nvSpPr>
          <p:spPr>
            <a:xfrm>
              <a:off x="4604667" y="31489"/>
              <a:ext cx="2016847" cy="2364383"/>
            </a:xfrm>
            <a:prstGeom prst="wedgeEllipseCallout">
              <a:avLst>
                <a:gd name="adj1" fmla="val -21443"/>
                <a:gd name="adj2" fmla="val 6645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200">
                  <a:effectLst/>
                  <a:ea typeface="Calibri"/>
                  <a:cs typeface="Times New Roman"/>
                </a:rPr>
                <a:t>Aquí se harán encuestas a la sociedad y se revisara la normatividad legal que pueda influir con este proyecto.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6 Llamada ovalada"/>
            <p:cNvSpPr/>
            <p:nvPr/>
          </p:nvSpPr>
          <p:spPr>
            <a:xfrm>
              <a:off x="6621332" y="21453"/>
              <a:ext cx="2501568" cy="2526511"/>
            </a:xfrm>
            <a:prstGeom prst="wedgeEllipseCallout">
              <a:avLst>
                <a:gd name="adj1" fmla="val -41614"/>
                <a:gd name="adj2" fmla="val 6021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200">
                  <a:effectLst/>
                  <a:ea typeface="Calibri"/>
                  <a:cs typeface="Times New Roman"/>
                </a:rPr>
                <a:t>Se tendrá en cuenta a los stakeholders principales como son el gobierno y los proveedores de vehículos para que se pueda comenzar a implementar el uso del dispositivo.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7 Llamada ovalada"/>
            <p:cNvSpPr/>
            <p:nvPr/>
          </p:nvSpPr>
          <p:spPr>
            <a:xfrm>
              <a:off x="6406338" y="5936591"/>
              <a:ext cx="2716167" cy="2526511"/>
            </a:xfrm>
            <a:prstGeom prst="wedgeEllipseCallout">
              <a:avLst>
                <a:gd name="adj1" fmla="val -25443"/>
                <a:gd name="adj2" fmla="val -5772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200">
                  <a:effectLst/>
                  <a:ea typeface="Calibri"/>
                  <a:cs typeface="Times New Roman"/>
                </a:rPr>
                <a:t>Previamente en el estudio financiero, se determinara si es mas conveniente importar los dispositivos o fabricarlos dentro del país, según esto se harán los contratos correspondientes.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8 Llamada ovalada"/>
            <p:cNvSpPr/>
            <p:nvPr/>
          </p:nvSpPr>
          <p:spPr>
            <a:xfrm>
              <a:off x="4239492" y="5934566"/>
              <a:ext cx="2166136" cy="2524156"/>
            </a:xfrm>
            <a:prstGeom prst="wedgeEllipseCallout">
              <a:avLst>
                <a:gd name="adj1" fmla="val 3605"/>
                <a:gd name="adj2" fmla="val -5774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200">
                  <a:effectLst/>
                  <a:ea typeface="Calibri"/>
                  <a:cs typeface="Times New Roman"/>
                </a:rPr>
                <a:t>Se harán campañas para informar a la comunidad sobre los beneficios de instalar este dispositivo, así como su funcionalidad y como utilizarlo.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9 Llamada ovalada"/>
            <p:cNvSpPr/>
            <p:nvPr/>
          </p:nvSpPr>
          <p:spPr>
            <a:xfrm>
              <a:off x="2729310" y="5936516"/>
              <a:ext cx="1509989" cy="2524156"/>
            </a:xfrm>
            <a:prstGeom prst="wedgeEllipseCallout">
              <a:avLst>
                <a:gd name="adj1" fmla="val 25217"/>
                <a:gd name="adj2" fmla="val -6050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200">
                  <a:effectLst/>
                  <a:ea typeface="Calibri"/>
                  <a:cs typeface="Times New Roman"/>
                </a:rPr>
                <a:t>se empezara a instalar el dispositivo en los vehículos de ciudades principales como Bogotá.</a:t>
              </a:r>
              <a:endParaRPr lang="es-CO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200">
                  <a:effectLst/>
                  <a:ea typeface="Calibri"/>
                  <a:cs typeface="Times New Roman"/>
                </a:rPr>
                <a:t> 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6" name="10 Llamada ovalada"/>
            <p:cNvSpPr/>
            <p:nvPr/>
          </p:nvSpPr>
          <p:spPr>
            <a:xfrm>
              <a:off x="0" y="5938136"/>
              <a:ext cx="2729276" cy="2524156"/>
            </a:xfrm>
            <a:prstGeom prst="wedgeEllipseCallout">
              <a:avLst>
                <a:gd name="adj1" fmla="val 25217"/>
                <a:gd name="adj2" fmla="val -6050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200">
                  <a:effectLst/>
                  <a:ea typeface="Calibri"/>
                  <a:cs typeface="Times New Roman"/>
                </a:rPr>
                <a:t>Se miraran los resultados obtenidos con la primera implementación y se sacaran conclusiones que servirán para decidir si se sigue implementando en mas ciudades.</a:t>
              </a:r>
              <a:endParaRPr lang="es-CO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CO" sz="1200">
                  <a:effectLst/>
                  <a:ea typeface="Calibri"/>
                  <a:cs typeface="Times New Roman"/>
                </a:rPr>
                <a:t> </a:t>
              </a:r>
              <a:endParaRPr lang="es-CO" sz="110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22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C:\Users\Sergio\AppData\Local\Temp\x10sctmp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290"/>
            <a:ext cx="8358246" cy="3071834"/>
          </a:xfrm>
          <a:prstGeom prst="rect">
            <a:avLst/>
          </a:prstGeom>
          <a:noFill/>
        </p:spPr>
      </p:pic>
      <p:pic>
        <p:nvPicPr>
          <p:cNvPr id="1028" name="Picture 4" descr="C:\Users\Sergio\AppData\Local\Temp\x10sctmp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286124"/>
            <a:ext cx="8286808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gmkfreelogos.com/logos/U/img/Universidad_Nacional_de_Colombia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143644"/>
            <a:ext cx="428628" cy="42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Rectángulo"/>
          <p:cNvSpPr/>
          <p:nvPr/>
        </p:nvSpPr>
        <p:spPr>
          <a:xfrm>
            <a:off x="0" y="-24"/>
            <a:ext cx="8707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1100" dirty="0" smtClean="0">
                <a:solidFill>
                  <a:schemeClr val="accent1"/>
                </a:solidFill>
              </a:rPr>
              <a:t>Alcoholock</a:t>
            </a:r>
          </a:p>
        </p:txBody>
      </p:sp>
      <p:sp>
        <p:nvSpPr>
          <p:cNvPr id="16386" name="AutoShape 2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388" name="AutoShape 4" descr="data:image/jpeg;base64,/9j/4AAQSkZJRgABAQAAAQABAAD/2wCEAAkGBhQSERUUEhQWFRUWFBYUFxcVFBUXFxgYFhcXFBcZGRUXHCYfGBwjHBQYHy8gIycpLC0sFx4xNTAqNSYrLCkBCQoKDgwOGg8PGjIlHyQxKiwsLSksLCwqLC8sLCwsLCksLCwsLCkpLCwsLCksLCwsLCwsLCksLCwsLCwpKSwsLP/AABEIAOsA1wMBIgACEQEDEQH/xAAcAAABBAMBAAAAAAAAAAAAAAAABAUGBwECAwj/xABCEAACAQIEAwYDBQUGBQUAAAABAgMAEQQFEiEGMUEHEyJRYXGBkaEUMkJSsSNicsHRM4KSorLhCBUkQ/AXNFNj0v/EABoBAQADAQEBAAAAAAAAAAAAAAACAwQBBQb/xAAqEQADAAICAgICAQIHAAAAAAAAAQIDERIhBDEiQRNRMmGBFDNCcZHR4f/aAAwDAQACEQMRAD8AvGiiigCiiigCiiigCiiigCiiigCiiigCiiigCiitXkAFyQB5k2oDai9Jjjb/AHFLevJf8R/leotxHxNiIpO7UIl01K33r89t+ViPqK43olMunpEvklCi7EAeZNh9aStmYP3AW9eQ+Z5/AVVWKzyYnWzl2Vgw3NvCb2IPK9iKn2V4oOoZTcMAw9juKrx5VkbSJ5cVY0mOTTO3NtPon/6P8gK4x4wo+gk25i5J2PS58jf6V0FI80TZX/KbH2P+9vnVxnT7H6NritqSZfLdRSuuEwooooAooooAooooAooooAooooAooooAoorBa3OgM0Un+2g/cBf+Hl/iO31rU94eZCD08R+Z2HyNAKHcDcmw9aTnHA/dBb2G3+I7fKsLhVvc+I+beL5X2HwrcihzZodbcyF9F3P+I/0qv+IeK5o5X7oxqI+sg7xiR0Jb7o9FqxVNVn2i5Dpn7/QzROp7w7lI2W1iUHU22J2vUL3x+PsvwKHfz9Fg5RmS4iBJV5Ou4vex5ML+huKYuO8tLwd4o8UR1c7HT+Lf4A/Ck/Zpi2GBXvdyZJCpUWul9jYcr2PwtUqdlcEc7ggj0NdW2iD+F9fRTeI8JuRbUAbEH5Hy/WnrIeJocLEqTvax8O1/C3i6dBe1Nmc4ARO8bKf2TE6j+U8rD1FvX1pbwvgQhMkoUvIoIvY6VIuBvysLCsn+W3aPSqVmlSS3JOMcLinMcMl3A1aSLEjqVvzp5mj1KV8xaqqxnCI+1pPg2VAGBbQ1ih/MvT4etWLkub98GDKVkjKhxY2OpdSlTyNxztyINX4s6vp+zBn8asS5L0Kskn6HnyNPlRwHRMfJvF8+f1/WpBE1xVxQuzeiiih0KKKKAKKKKAKKKKAKKKKAKDRRQCSN3cAghQRf8zf0B+dc5gi/eBdv3t/pyHwFdsPszr5HUPZt/wBdVaYmPe/pQGkGYXIDKVvsD09vSldNg+8OZ3HLlTpRHWtHNwdqHXlW7U1ZpxJBh7Cdwha9gLk2HXblQjocUIpLmbBlZPzKQfiCLVEssz+OKfaVWilkKtpJIUm5U2O6kkj51Iczxyo63Iswte45g2+HMV2O2SyzwGPhPHl4Sha7QsYyTa5XfSduttvhTjhMee8Zb7jfy9v51FO8OFx7C9klN9+XiOoX8rNcX8qcMyfunjl1EcwwYC2g73upJIvbkDWhyQDjrBgmLEKL3/ZOBzv+G/1FqikmJAij1SrZXZJY9J1so3Ur+bwkk25WqaYvEHExthVQlpFuHa2mMXFpXHQbGy82PkLkVtxzlgw6oWYA4fEbr3ianTZFKpfVdhv0Gx35Vhy4+9G7Bm4r+qJFlk5A/wCmP7EE+A2B9weZvzqc8MS/sC/Qu1vZRY/W/wAqgfCuTfasI0yzMuskR6QvJRv3gI89rA7AetO/DPFafZxhyrRzwmNHR+TXYB2Vuv3iTfl61mwYKh82X+VnnInM/wByX5kdSK4/CRf2a1/rY055dNdaZcHKrxkeex9zsPlSnJJ7bHmNj7jY1uPNY+0UUUOBRRRQBRRRQBRRRQBRRRQBRRRQCbEbOjf3D7Ny+oHzNdmFa4mLUpHmNvQ8wfnatIpdShvMfI9R86ARyxlGB9bilGIn077bi9utYl9aTYiQE1DeietjjG9wDUGe4xmISQK7nS1zbaO3IX8rjapXluJG8dxty350w8bZCzWxMDaZY1Nx0ZbdfblbqDSu0dh8a7IrxBg4sJ3WLjW4EirKmyrKrb+FeSsLA3HWppjOHRKp/abHezqCbEX5iorizHiMKwcawU1WIHhKjWAF/wDNjUm4a4lXELYHUyop1qhCMLWNj90EHbTeo4MjW0izyY3pkR4+wwhTDESamAKXPNgLeK/kDt50wT8VzY2aPAwhMO0zLHJiG8TG4udAA5mxA9bcqm/aTlU2Jhi+zxlyhfUq21WYLYqDz3FVCiLBImJxDlNLho40/tpGibYBf+2gK2LNbra9a3TaM0rrRceYZxBlCIJGIjNtTsNc0z2tc2tcgAegFhsKjuc40YhjMsehZl1r9ojAdltpuoNwLgXufSqr4p40lx+I72bT4fCiD7qjqAT1JO567eVXfnuXR5hg8KyFoh3YkXYggFAoUg9Nree16x5+4f0avGpTafsR5NiIkwcIhIQaTcDYqdRBBHUg2BqF51mLYXHa3NxKl2J99JI9tKml2OxRjvh1Ri2mzIgL7BbCRQovt1O3Mda44jgnH5iqBo+67vYPPdAVNr7WLNyHSpTaqFIqeNOifcO4wE3vsxRue3I3/wDPWnnVomuOTeL48j/560y8JcESYNY++nErIhWypZd79Sbm2wvT5mO6hrWZCL38jtseo5Va2Z2P8TXFb0hyye60urhwKKKKAKKKKAKa4+JsK0jRieIyIxVk7xdQI5gre9OMsgUEnkAT8t68nrgjisVLO2/eTO49mYkfS1aPH8es9cUVZcs455Uer1mB5G9b3qmuGsPJGoAdx/eNSLNOIp8NhpJVYsyhQobcFmYKLjy3qzL4rxv3sz4vMm/posSiq6yLj/FzLK/2TvEicqHVtHeadiUV+e962j7a8EracQJYD+/GSP8AEl6xbRvctdlh0kiFmZfXWPZuf+YH5imnLOP8DiP7LFQsfLWAfkd6dJZlLI4IIvpNjfZth/mtXSIS7UjlFOEi3pFKtVssQix0Gjxpe3M22I23pxktJGQ3J0IPnZhbr71ojahXR1sm1htte9h8BVmtdor5b6ZCsXwscIdcEiCExFJEmcqXaxs+r7t9wLWGwqK5Vx/FlmEWBNU8u7NdrRIT+FbbkAAeVzc059pmVyFUxHi7twFKknwNbbwnkD+tVNj4t+Vc0k9knTa0x7zvtJxmIuNfdofwp4R8bf1NN+XRjFRSQPfvbrJFISLJbaTWx/DYcvPlTXDgHY7Dy9bXNhe3LfzpxweE0MhiYNMWtpBI0D7t2kPgX4Hl1pyCWx3w2Xw4fcBARa7aQze5d7AHrtU8yfHSxwhsReKNmVYxIdUj67aRpC+G/RRc2JJrXgvgzB4TTPi8TBPOd1vKhjj/AILnxN+8fgPOYrHCJjOzmVyLILXEabXVByFyLlj4jt02pSVrVEpvg9yNmWYk4XEu00cihkKlwhYLY6uag7H+lbzdpEThjh4Xn0/fUnupF8j3ci3KnncfWnWfFvIbKoC+RF7nzI5H23FC5OXfW+7kAFiBew5C/l6VCcaieMnbyc65UhHk/FTTg97hmiAtpOq5Y9fCVFh6n0pVJK8lwq6VO1uZ3/SnTD5MBS6PCKOlTS0Qb2+hHlWHKjenOsBazXSIUUUUAUUUUAycaYzusDiHHPumA928I/Wqa4dygKBceVWp2jEthljH45Bf2Xc/yqKZdlxFtq9fwqWPE39tnj+c3WRT9Icstw4UcqxxLHqhVbDxSLceYXfelEbhTY3rONsVDA7L6fyqnLW9sYZ+SHzA5WsOESOMBVRLADyO9VTxfkiTSupsOQ/3HrvU84g4wiwkQWZXA0hQ6qWW+kEcuXPrUFzDiGAHvJCQG3BKncedeFk2q3J9R4y+L5ESn7NeqPc9L0wZXm+JwmJASWRCkgBXW2k6WGxW9iKsvKeKMNLIAjNztfSdNz6npUWwfDDz54Y/wjECRmtto1BunnyrVh2+6M3kKU9SelMPPrRWH4gD/X+dcp1rOHNmdfXWPY7H6j61tKdqMplibDi7W+NKHuNgPjXHDQD73Mg/KjH5pGg3a7flXc/7VJejlexj4tymaeJlRwVIOpbc+oueY361SGY4cqSumxBt67bcxzq4sxzKSa62KJ+VbjV/E/M+wsKT4bhkL4rANYWIA2HkCdwK5b0tnYaplU5Vwhiph4Y20H85MafEc2qYZb2WAgd/IWA/BGNK77nfmflUlxOYSYcamUOB05GkeG7Y8KhtPBPEPzd3qX5g3+lVzU19l1K0vXQ9ZLwRDALRRKnLcC7G3mxuakUGTAc6Z8r7UMtmsExUQJ6OdB+T2qTYfHxuLo6sPNWB/SrSgIsGo6V3C0aqL0BmiiigCiiigCiiigCiiigIxxLLeZV8lv8AM/7Umgw/saq/tJ7SMTBmk8cDqEj0LYoG8QUFt/jXDB9tUwXxQRE/mBZfoK1TklQkYMmC6t0WZJhX1EgfC1cs4l7rBSyHYrFI/wAQDb62qCRds2ncx3P7rH+YpNn/AGqjGQPB3GnvAFNnJJ3FgLDqbCuVkT6JY8NJ9lhRacZhsLI4/ZywxlrkXvpCnf3uKinGmRIksanT3MahAmnYADwgD3qZYzL48HhoIdJIjjVQFBazL4mIA351WeZ8TrNPLeQaGe6rvqPXe4uDccq8238no93x5VI75dg4WcEDS+oWYbWBO/h5Ha+9S/KsljGNbErqBVVU87MdOkH1IqOZWFtqBuo3vUonzloBEHRbOtxvYjyv6mtPjw7XZj87Ksdaj9Emgx2hwxJtuD12P+4BrjmHFXSNPi39B/WmVeIF1AFee3OupnUjUQbHr0rY/He+0eVPk8VpM3GMlkPibY9BsPkKVQxW3NqQjHJyuL0mxWarGw1Nb06mn4Poi87f2O80uqwAAFxfzPxrTjDic4ZI1hQNLM2mMPcAAfedhzso3NNUyPM4KKSqq9wOY1abOPUWt7MaYeK+DoINLo0pDahKrylmVWIKFSxvGFOrl+besnk6lI9Dwlyv9jdnPaQhmWNGbF/maNNKluVgtq6Zjgp5oWAgjjVlJtI5Zht5KNjT1hcjw+XgyrEmt1ULpIKooHRvxM17k0mjzQuSfOvOqlv4o9eIrj2UlBlzu5FjYGzHytz51Ic8yr7GsUmGmlj1mxBexvYMHUpbw+h5VN5suiPgNlMhJY8iVBF7dNX8qgnGOaxSNHBh/FHDqUN+YubbeYFrXrTjt3S/RnyYox43+z0XkmHMcMYEkj+BfE0hZjcXJJPPc04jEuPxH+8oP1Fqacue0UYsRZEHyUClq4k+fzrc52eIslL7FgzdhzUH2NvoRXVM8TrdfcfzF6bzMDzHyrhIoPKixpj/ABFokEWYI3JlPxruGqEYvDEjaojnebYzD3MMzrbobMPk1XR4byfxZz/HJfyRc96KoXhntjzCTFLhnSGQtq8WlkPhUtvY2/D9aKyVDluX9G9Pa2i+qw7WF/Ks0ycbZl9ny/FS8tMEhHuVIH1NROnk7iLMe/xeImvfvJpH+BY2+lqRa65K1bXoBRGaeuDsD3+Y4WMb6p4yR6KdZ+i1HQbVY3YVlveZp3nSGF3v6taMf6jXAXTxRGSlx94EkW52qmYkMmJlMKyyEuQLLqXV18fKpj2uZy/dsiYgLCDpkVBZnY7hA17t62sKS9mOXNhQY3PgmiXEAj7iEGxHuVN/hUFM2y6MtYpbX2dMLAuXRRyYtlvJIsQSwIBc3Zif3R8qk+MzLDk6ZrGw2LLdbHqGHSqO7Q+LjjsWSp/YxXjiHpfxP7sR8rV14X4heS2HklA2IjZ7lR+6SOlb8PDan0efmmq+b9lxQ/8AL5jZZIyTsNEliCfS9bcRZE8kccMT92EZTcC5ZV6fHzqE8KcBSwSK0yo3j16lIO3MVMM2xkmh/C47sXVlvuLchatGq6e//DG1O2jthsoKHVcH3pFnWUGVr7A2sD5UwcCZ3jcQJ2mkOiPlrQA38uQ6WqS4HMJXdw1u7A2I+8SOd/jRZK/mxWNJ8ULeEsM2GLEsZCQFuenXam7jiDDvMkjYRnJRi8qvpA0/hbexuOnWpbluAXSu25351niPJYnga8bPps2lSf0HP2rz/Jaybf2ej4LrFa36KzzDNftEatpMajwhSLWC7DbytXDBTAGjHQsQwjhlAW5JMb+EDz2pnXF+XKvKaf2fRy01pD3neK/6eQxi76Cq+epvCLfOkfBHYvKJY5sW0elCHEQa5Lc1DnkBtSbNMUEwcrt5AD1Y8gPXr8KhHCvFsuCxAlViVPhkUkkOvx6jmDW3xmtdnkebLT1LPTUsRXn1rmRXDC4oSIkiEPGwDIw5FTuKXmRGBuLHpXoPo8TYmufOtJJPSt2jYUPA1uXyqXRz2N2IxBHI/OmfOkDIbgcudOuKANRrOISAbEj41qwvT2UXPIYOBspH/MnkttHE3zdgo+mqin/s8wrft3bfVIEG3RFufq/0rNYvLtXmbSPU8eWsUply1XHb3mfdZSyXsZpY4/gDrP0SrHqjP+JPMt8JAPKSU/RB/OspoKRrcGtK2FAZq4+w/DiLC43EsdK3VC3XSgLED1JYCqcvVrZRie6yzC4UbGQtipvZmIiX5Lf5VG64rZKI50kLcwAcM7gX8TKCLlSfL15b1jOM3+zZKCdpJFMKb721Hf4C9K4QLb77f71XnaFnnfSRwqfBCgG3LW3ib9bVn8dvbNHkStIigNbJLZgRXOs1rMpaHBHaGyaYp2Jj5AnfTfkL+VOn/q8iTPFJCdIYqHjfnbrpNVEs9htVkRdnmGxMSNHih3pRS+lkYaiN/De4tWuKdrox5Zie39lgPmAfDq63XvbbMBexPW3pTjgYobaVYb+TbnryqP4tXECRRDW8cZsOVyq6Qd+VM+UTSnHYWJgSqwu8l13DHYC/par7luTBifbbLahxIjANrgbUqizND1t7/wBaq3tF40fCLCkLhXN2YbE6eQv5VV/EPaDi8WNDykJ+VPCD723asNzK9noxzfr0X9m/aPg+9XCpOjzSMYxp8SobE+JhtzFrDzqK4vIMOzEsu1+S+EHzvaqV4fwrS4uCOM6WMqWPkQb3+FquTtGzYYbBSMDaSU90lvNt2PpZb/Ostzto247ceiq+N8/GIn0R7QRXSNRyv+JvW56+VR0CsVm9WJaWiDe+2STh3jrF4MBYZiEH/bfxx+Z8J5fCrHyTtqicBcXEYz1ePxL7lDuPhVLBq1L1YraK6xzXs9Q5bnUGI/8AbzpJYXIVvEB6rzFKmjYdfrXlzKszfDzJNESHRgwI9Oh9Dyr1ZhJlmijlX7skayL7MAbfW3wq6cmzJlxKRmxWHJ51HM3RlGx+ZqbYqEgVGc5wdxv7bVsxVvox0tehdwXg9MCX5tqc/wB4k/painrIMNpCqOigfIWorzLfKmz2YWpSJdXmDt2zPvc2dQdoo44/jbWf9Venia8bcX5l9ox2Jl/PPIR7aiB9AKiSGithWtbLQGasLKMYSveNfxBQFG/hRQij5D9aYIuznMWUOMHMVIDX072O/wB296luWZc8ca64WjsLEujAn03G1UZn0a/GXbbFWNzllw8jsgXQhsAfMWBJ6m5qpZHJJJ3J3NTfjrMgsawqd2IZ/wCEch8/0qDGmCdLf7IeQ/lpfRiiiirzObJzpz4ehL4uILcXkBNttgbn9KQYaEsfCCdr7CpBwHD/ANUXP4EY/wAqvww3U/7lOatRT/oWPhcbI8uIMA1OCkKA9Tzb9ameByiUG7xMrA6eQIPLcEdKYezzCssaz91q1yNKWPQMbCw9qXdrXHf2HCd3CwGIn8IF/FHGQdUluYJ2A9yelaM2ZzWkZMfjprspHjnMjNj8S17jvWVd7+FPCLfKmFTWOdZvWBvb2eglpaJF2dYQyZjAB0YufYCnjthznvMb3C/dw66D6yN4nPwuB8K27IJFhmxWLk+7hsKz/EkaR7ki3xqDYvFNK7SObu7F2J6ljc/rUf8AUS+jjRRRUjgXrFFFAZr0h2X5wsuV4cA3MamJv3SpJAI9iDXm+pLwZxPiMKziByA1iy7EEjbl8anD7Kss8p6PSM2IpjxoDuoI63quB2w4hbiSKN/Fbqp2qTcJcXR4+U6FZHRbsp3A3Cjxet/pWpWpTaMX4adLaLHySLailmTx2WsViPSMcWZl9nwWIlP4IZG+Ok2+teNSb716h7b817nKpBteWSOOx6gtqYfJTVF8OS5a0i/a8PJY7XimIS56sCLgexoCI1aXZ1wYmHVMfjgtrasPC1iWPSRl8uqjrzqT5Rh8paVVwmGwjbnX37O0lhf+zV9nJ9xXfB8aRyYqSJVX9gNZVFW5GrSygnc6bgkD+VVZaaWkaPHhU9s6txLi5JdUcMjA23Cv4R58rU64Pi/vHbDTC7BRrSQC1m5b7im3Cce4WYlGmVm1HwurqV9Lcj71JMvmi06okit5qgv8TzrE+mehdKlpyv7FK9qvBkmHm+0Jd8NJYK1v7M//ABt5DyPWq/avV0mMDBkkQMrDSysAVI8iDzFRbOeynK5zqCvAx3PcN4f8D3A+Fq1zlSXZ5t423s88UVY/HHZEMFh2xMOI76NCodWTS6hjYHYkEXsD71Xohv1Hxq5NV6KmtexblGYPCWKfiXSdr7c6zgsQVfVcgG+rSd7HnWkcqqlubar3HK1JpJ/LbnV/Nyl36KHjTbevZZ69qhwmA+z4cDvDYRvsdCkWZiv5vKqzzHMpZ3Mk0jSOQAWclmIAsBc0m1Viq7rk9lkzxWjINZrFYqJIeMFnPdYKeFfvTvEG/gju31Yj5U0Vg1kUAGsUVg0AVmsVmgCpH2fxwtj4kxGnum1K2ptIB0nSb9NwKjlbwsAwJFxfceldT0zjW0XfmXZdhZFBhkZRudiHU3+td+zng44JptTBy7KAQLeFbnr6tVfZPmGjDyXLCR9IjKlrKo22PnVwcDYdhh4tZYsRcljcnfrWrIl+NV9syYnX5HO+kT7L0soorth1soorIbCl/wDiSzPw4SDzZ5T8AEH+o1ScMtqsDt8zPvc1KA7QxInxN3P+ofKq3BoCQYLEcrdNweRv6GpJl2PVpkm8KYlPuyMD3co5FJwPMXGsfGoJhcQQdqecFjweZ0+/I/Golq7LG4I7PcRNJJisUqwh3JA5ki++gDbT0DGrFGR4NJUYKVkUaVPeOCQedwDY/EVVPCnGs2EGkHvISd42P1Q/hP0qeYXF4TFFZY8RIjA6jE9r3tyud7e1UuHvaLeafVMQcRcRGKOWSO2uA3eF23aPUFLKRyIuD8TRw1xrBjQAjWfrG2zj2H4h6iovxZwvi5JMXLCqzGYiNFjcErGSHdmBtuSoFvU1W2JyLFQHxwzRkdSji3xAqd4ZpfopnM117Lo7TJQmXTXP3tKge7A/yqhb04YviDESxiKWV3QG4VyT9TvTfTHHBaGS1T2Z1VgmuseEduSk2pScjmtvGfpV3FlLqV7YgvThkuRTYuURYdC7n4ADzZjsB713yzh2SV9JU+oG5+Q5e9XN2e8FdypaSyg2soHl+Y8zVk4m+36KMnkTL0u2U5xRwtLgJhFMVJaNZAVNxvsRf0II+FMtXH255N+ygmUbRsYmI8n8S/UH51TpFQtaei3HXKdsxRRQaiWBWKKKAKKKzQBWUW5A8zWK2j5j3FAWeuCiggw8SaWZvFIw8h4quHh6CwUeQH6VQ+U4lnxkGHdQGukV18tQdyfPwg16HyOPrWryLlpTJlwQ1un9j8g2oraispqKG497GMZiMXPiUlhfvXL6TqUgcgL2INgB5VAMw7McwhvfDMwHWMq/0U3+letXjBrg+AU9KA8YYnASxG0kbof31Zf1FbQyXFjXsPE5GjizKCPIgH9ajWZdleBmvrw0Vz1VdB+aWrmiU1o824Scrsp0n3uD8KesPn3dC8gIItbQefsDyqz8y7BcK28bSxH0YMPkwv8AWoxj+wecEaMQrgHk6spt7i4vXOJY8ia9DzlAeaNHKkhlBDKQJBcbXW/irfG8USYSURTSsoYAxs/3HHLmb2IOxBpbgcmxEOzRmw28JBH9aS8b5R9qwMilf2kY72O43uo8QF/NRb4CtP4pa+LMLtqu10by5mkv9rBh5L9WhQ3+IFJZMtwbjfBQf3LqfoaqzI+KHwwK2Doeaknb28qmeV8Y4eay6zG3k/I/3uVV/jety/8AssbS9oem4YwLXth3S/PRI36b11j4bwSiwbEKPLUCPqK4Ekb9DyIsR8wa3Ex8+XP7wqP5Ln7DxzRL+HsDBGl4FB8yba/jXbN8+SO6qVMltluLj3qO5HmhR9zsdj4r7VDOJp/s+MkjkDbnWjg31K24O/Ot3i1OV/Nnn+RgcfwQ/Z7i3xMEsUw++psfJxup+dUwwttV05Fw5i8RF3sWlksdPeNp1HyqIY/sYzNbsIUk3JtHKhO++wJBrnnVj5JS1v7LvCm1L5LogZrFOGY5DiICRNBLGRz1xsv1ItSC1YTcYorNqLUACii1FAYpZlNu/i1C47xLg8iNQuKR11wzWdT5MP1qU+0cr0y38kSKbNYzHGqmKGSVivm9o0B9gTV05LFZapnsmgDzYuYci6RL7KCx/UVd+XJZasz0qyNr0VYJc40mLKKKKpLgooooAooooDBWtGhB6V0ooBM+BU9KTS5Mp6CnKigIZmXZpg5r68NESeoQKfmtjUUzPsGwb/2fexfwvqHycH9at6sEUBRmH7HcTh3Hc40iO+6vFq2/h1aT9KXcUcNSwxocJG877iS+lOnNVB5X6Xq4zCD0rk+CU9K622tM4kk9nm4Y/GRH9pC6WP41df8AMQRVjcMy4fMcM0OLhRwLFdRBIvz0uNx8KsOXKFPSmvE8IRNv3a38wLH5iqXNe5Zp/Jjpaqf+DTDtDEqohUKihVUbKoHKk82fx3PiG1I8TwCu+h5E9nJHya9NWN4GmA/ZyD+8v8xWd4rLprC/sUZ/xPE+HlifxK8bqQeW6m38q8z1ceecJ49R4YRLsfuSD/S1jVX5hwzioSe9w8qe8bW+YFqtwRU72V+R+PrgxsvWL0GsVoMpmiiigMVmislT8aAv3sdy7RgIzbeR3kPxbSPog+dW9hlsoqFcFZd3WHgj/JEi/HSL/Wpwg2oDaiiigCiiigCiiigCiiigCiiigCiiigCiiigCiiigMWrUxCt6KA4Pg1PSuEmVqaXUUBF8y4Ew039pBE/8Uak/O16imZdh2BkvpjaM/wD1u36NcVadYtQFB5l/w/c+5xBHpIgP+ZSP0qL5h2L5hH91Y5R+49j8nAr1EyCk8sQ8qA8knhfFYZg02FlFiDfuyy+u63Fccsw32nHxJb78yA38tQ1bewNesJoF8qacTlURcMY0LKbhio1A8tm51P8AI+HAjxXLYsyOPrUgFNmVoAKdKgSCiiigP//Z"/>
          <p:cNvSpPr>
            <a:spLocks noChangeAspect="1" noChangeArrowheads="1"/>
          </p:cNvSpPr>
          <p:nvPr/>
        </p:nvSpPr>
        <p:spPr bwMode="auto">
          <a:xfrm>
            <a:off x="155575" y="-1074738"/>
            <a:ext cx="2047875" cy="22383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368426" y="620689"/>
            <a:ext cx="6480174" cy="1368152"/>
          </a:xfrm>
        </p:spPr>
        <p:txBody>
          <a:bodyPr>
            <a:normAutofit/>
          </a:bodyPr>
          <a:lstStyle/>
          <a:p>
            <a:r>
              <a:rPr lang="es-CO" sz="6000" dirty="0" smtClean="0">
                <a:solidFill>
                  <a:schemeClr val="bg1"/>
                </a:solidFill>
                <a:latin typeface="Californian FB" pitchFamily="18" charset="0"/>
              </a:rPr>
              <a:t>MARCO LEGAL</a:t>
            </a:r>
            <a:endParaRPr lang="es-CO" sz="6000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907704" y="2924944"/>
            <a:ext cx="5184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 smtClean="0">
                <a:latin typeface="Californian FB" pitchFamily="18" charset="0"/>
              </a:rPr>
              <a:t>Normatividad para sancionar a los conductores en estado de embriaguez:</a:t>
            </a:r>
          </a:p>
          <a:p>
            <a:r>
              <a:rPr lang="es-CO" sz="2400" dirty="0" smtClean="0">
                <a:latin typeface="Californian FB" pitchFamily="18" charset="0"/>
              </a:rPr>
              <a:t/>
            </a:r>
            <a:br>
              <a:rPr lang="es-CO" sz="2400" dirty="0" smtClean="0">
                <a:latin typeface="Californian FB" pitchFamily="18" charset="0"/>
              </a:rPr>
            </a:br>
            <a:r>
              <a:rPr lang="es-CO" sz="2400" b="1" dirty="0" smtClean="0">
                <a:latin typeface="Californian FB" pitchFamily="18" charset="0"/>
              </a:rPr>
              <a:t>  </a:t>
            </a:r>
            <a:r>
              <a:rPr lang="es-CO" sz="2400" b="1" u="sng" dirty="0" smtClean="0">
                <a:latin typeface="Californian FB" pitchFamily="18" charset="0"/>
                <a:hlinkClick r:id="rId3"/>
              </a:rPr>
              <a:t>Resolución 414 de 2002</a:t>
            </a:r>
            <a:r>
              <a:rPr lang="es-CO" sz="2400" dirty="0" smtClean="0">
                <a:latin typeface="Californian FB" pitchFamily="18" charset="0"/>
              </a:rPr>
              <a:t> </a:t>
            </a:r>
            <a:br>
              <a:rPr lang="es-CO" sz="2400" dirty="0" smtClean="0">
                <a:latin typeface="Californian FB" pitchFamily="18" charset="0"/>
              </a:rPr>
            </a:br>
            <a:r>
              <a:rPr lang="es-CO" sz="2400" dirty="0" smtClean="0">
                <a:latin typeface="Californian FB" pitchFamily="18" charset="0"/>
              </a:rPr>
              <a:t>  </a:t>
            </a:r>
            <a:r>
              <a:rPr lang="es-CO" sz="2400" b="1" u="sng" dirty="0" smtClean="0">
                <a:latin typeface="Californian FB" pitchFamily="18" charset="0"/>
                <a:hlinkClick r:id="rId4"/>
              </a:rPr>
              <a:t>Ley 769 de 2002</a:t>
            </a:r>
            <a:r>
              <a:rPr lang="es-CO" sz="2400" dirty="0" smtClean="0">
                <a:latin typeface="Californian FB" pitchFamily="18" charset="0"/>
              </a:rPr>
              <a:t/>
            </a:r>
            <a:br>
              <a:rPr lang="es-CO" sz="2400" dirty="0" smtClean="0">
                <a:latin typeface="Californian FB" pitchFamily="18" charset="0"/>
              </a:rPr>
            </a:br>
            <a:r>
              <a:rPr lang="es-CO" sz="2400" dirty="0" smtClean="0">
                <a:latin typeface="Californian FB" pitchFamily="18" charset="0"/>
              </a:rPr>
              <a:t>  </a:t>
            </a:r>
            <a:r>
              <a:rPr lang="es-CO" sz="2400" b="1" u="sng" dirty="0" smtClean="0">
                <a:latin typeface="Californian FB" pitchFamily="18" charset="0"/>
                <a:hlinkClick r:id="rId5"/>
              </a:rPr>
              <a:t>Ley 548 del 05 de Julio de 2012</a:t>
            </a:r>
            <a:r>
              <a:rPr lang="es-CO" sz="2400" dirty="0" smtClean="0">
                <a:latin typeface="Californian FB" pitchFamily="18" charset="0"/>
              </a:rPr>
              <a:t/>
            </a:r>
            <a:br>
              <a:rPr lang="es-CO" sz="2400" dirty="0" smtClean="0">
                <a:latin typeface="Californian FB" pitchFamily="18" charset="0"/>
              </a:rPr>
            </a:br>
            <a:endParaRPr lang="es-CO" sz="2400" dirty="0">
              <a:latin typeface="Californian FB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1665</TotalTime>
  <Words>426</Words>
  <Application>Microsoft Office PowerPoint</Application>
  <PresentationFormat>Presentación en pantalla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willy</cp:lastModifiedBy>
  <cp:revision>99</cp:revision>
  <dcterms:created xsi:type="dcterms:W3CDTF">2012-09-01T15:45:17Z</dcterms:created>
  <dcterms:modified xsi:type="dcterms:W3CDTF">2012-09-13T06:22:05Z</dcterms:modified>
</cp:coreProperties>
</file>