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49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3AEFD94-D204-4C32-ABDF-D468F54B70E4}">
  <a:tblStyle styleName="Table_0" styleId="{43AEFD94-D204-4C32-ABDF-D468F54B70E4}"/>
  <a:tblStyle styleName="Table_1" styleId="{861B5856-70A6-4700-81C6-3A1971E82B5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2" styleId="{FD423A09-9E23-482F-80BB-B94EB649BB7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4.xml"/><Relationship Type="http://schemas.openxmlformats.org/officeDocument/2006/relationships/slide" Id="rId38" Target="slides/slide33.xml"/><Relationship Type="http://schemas.openxmlformats.org/officeDocument/2006/relationships/slide" Id="rId37" Target="slides/slide32.xml"/><Relationship Type="http://schemas.openxmlformats.org/officeDocument/2006/relationships/slide" Id="rId36" Target="slides/slide31.xml"/><Relationship Type="http://schemas.openxmlformats.org/officeDocument/2006/relationships/slide" Id="rId30" Target="slides/slide25.xml"/><Relationship Type="http://schemas.openxmlformats.org/officeDocument/2006/relationships/slide" Id="rId31" Target="slides/slide26.xml"/><Relationship Type="http://schemas.openxmlformats.org/officeDocument/2006/relationships/slide" Id="rId34" Target="slides/slide29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48" Target="slides/slide43.xml"/><Relationship Type="http://schemas.openxmlformats.org/officeDocument/2006/relationships/slide" Id="rId47" Target="slides/slide42.xml"/><Relationship Type="http://schemas.openxmlformats.org/officeDocument/2006/relationships/slide" Id="rId49" Target="slides/slide44.xml"/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" Id="rId40" Target="slides/slide35.xml"/><Relationship Type="http://schemas.openxmlformats.org/officeDocument/2006/relationships/slideMaster" Id="rId4" Target="slideMasters/slideMaster1.xml"/><Relationship Type="http://schemas.openxmlformats.org/officeDocument/2006/relationships/slide" Id="rId41" Target="slides/slide36.xml"/><Relationship Type="http://schemas.openxmlformats.org/officeDocument/2006/relationships/tableStyles" Id="rId3" Target="tableStyles.xml"/><Relationship Type="http://schemas.openxmlformats.org/officeDocument/2006/relationships/slide" Id="rId42" Target="slides/slide37.xml"/><Relationship Type="http://schemas.openxmlformats.org/officeDocument/2006/relationships/slide" Id="rId43" Target="slides/slide38.xml"/><Relationship Type="http://schemas.openxmlformats.org/officeDocument/2006/relationships/slide" Id="rId44" Target="slides/slide39.xml"/><Relationship Type="http://schemas.openxmlformats.org/officeDocument/2006/relationships/slide" Id="rId45" Target="slides/slide40.xml"/><Relationship Type="http://schemas.openxmlformats.org/officeDocument/2006/relationships/slide" Id="rId46" Target="slides/slide41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2" Target="slides/slide7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57" Target="slides/slide52.xml"/><Relationship Type="http://schemas.openxmlformats.org/officeDocument/2006/relationships/slide" Id="rId56" Target="slides/slide51.xml"/><Relationship Type="http://schemas.openxmlformats.org/officeDocument/2006/relationships/slide" Id="rId55" Target="slides/slide50.xml"/><Relationship Type="http://schemas.openxmlformats.org/officeDocument/2006/relationships/slide" Id="rId54" Target="slides/slide49.xml"/><Relationship Type="http://schemas.openxmlformats.org/officeDocument/2006/relationships/slide" Id="rId53" Target="slides/slide48.xml"/><Relationship Type="http://schemas.openxmlformats.org/officeDocument/2006/relationships/slide" Id="rId52" Target="slides/slide47.xml"/><Relationship Type="http://schemas.openxmlformats.org/officeDocument/2006/relationships/slide" Id="rId51" Target="slides/slide46.xml"/><Relationship Type="http://schemas.openxmlformats.org/officeDocument/2006/relationships/slide" Id="rId50" Target="slides/slide45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slide" Id="rId21" Target="slides/slide16.xml"/><Relationship Type="http://schemas.openxmlformats.org/officeDocument/2006/relationships/slide" Id="rId22" Target="slides/slide17.xml"/><Relationship Type="http://schemas.openxmlformats.org/officeDocument/2006/relationships/slide" Id="rId23" Target="slides/slide18.xml"/><Relationship Type="http://schemas.openxmlformats.org/officeDocument/2006/relationships/slide" Id="rId24" Target="slides/slide19.xml"/><Relationship Type="http://schemas.openxmlformats.org/officeDocument/2006/relationships/slide" Id="rId20" Target="slides/slide15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6" id="8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1" id="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2" id="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5" id="10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0" id="11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1" id="13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36" id="13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1" id="14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7" id="14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2" id="1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8" id="1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4" id="1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8" id="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9" id="1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0" id="1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4" id="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5" id="1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6" id="1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0" id="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1" id="2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2" id="2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8" id="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9" id="2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0" id="2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8" id="2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1" id="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2" id="2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3" id="2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7" id="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8" id="2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9" id="2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7" id="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8" id="2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9" id="2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3" id="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4" id="2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5" id="2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1" id="2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8" id="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9" id="2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0" id="2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4" id="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5" id="2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6" id="2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3" id="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4" id="2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5" id="2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2" id="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3" id="3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4" id="3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1" id="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2" id="3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3" id="3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7" id="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8" id="3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9" id="3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6" id="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7" id="3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8" id="3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3" id="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4" id="3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5" id="3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2" id="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3" id="3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4" id="3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2" id="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3" id="4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4" id="4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8" id="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9" id="4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0" id="4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1" id="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4" id="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5" id="4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6" id="4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1" id="4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2" id="4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3" id="4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7" id="4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8" id="4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9" id="4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9" id="6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6" id="7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3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2.jp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1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1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4.jp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jp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8.jp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9.jp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5.jp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7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6.jp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11.jp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10.jp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2.xml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2.xml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2.xml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2.xml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2.xml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6.xml"/><Relationship Type="http://schemas.openxmlformats.org/officeDocument/2006/relationships/slideLayout" Id="rId1" Target="../slideLayouts/slideLayout2.xml"/></Relationships>
</file>

<file path=ppt/slides/_rels/slide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8.xml"/><Relationship Type="http://schemas.openxmlformats.org/officeDocument/2006/relationships/slideLayout" Id="rId1" Target="../slideLayouts/slideLayout2.xml"/></Relationships>
</file>

<file path=ppt/slides/_rels/slide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5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5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4.png"/></Relationships>
</file>

<file path=ppt/slides/_rels/slide5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1.xml"/><Relationship Type="http://schemas.openxmlformats.org/officeDocument/2006/relationships/slideLayout" Id="rId1" Target="../slideLayouts/slideLayout2.xml"/></Relationships>
</file>

<file path=ppt/slides/_rels/slide5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2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www.mef.gob.pe/contenidos/presu_publ/anexos/Anexo_7_Ejemplos_Marco_Log_Prog_Presp.pdf"/><Relationship Type="http://schemas.openxmlformats.org/officeDocument/2006/relationships/hyperlink" Id="rId3" TargetMode="External" Target="http://www.santanderinnova.org.co/adjunto_noticias/presentaciones/junio_2012/Presentacion_Dr_Diego_Puerta_COLCIENCIAS.pdf"/><Relationship Type="http://schemas.openxmlformats.org/officeDocument/2006/relationships/hyperlink" Id="rId6" TargetMode="External" Target="http://www.dnp.gov.co/Portals/0/archivos/documentos/DEPP/Evaluaciones_Focalizadas/Ejemplo_Marco_Logico_Proyecto_Urbano_Integral.pdf"/><Relationship Type="http://schemas.openxmlformats.org/officeDocument/2006/relationships/hyperlink" Id="rId5" TargetMode="External" Target="http://www.dnp.gov.co/Portals/0/archivos/documentos/DEPP/Evaluaciones_Focalizadas/Ejemplo_Matriz_Marco_Logico.pdf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1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1356349" x="278550"/>
            <a:ext cy="1102199" cx="85868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solidFill>
                  <a:srgbClr val="000000"/>
                </a:solidFill>
              </a:rPr>
              <a:t>Enfoque Marco Lógico (EML)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4512055" x="1021515"/>
            <a:ext cy="1830299" cx="6559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800">
                <a:solidFill>
                  <a:srgbClr val="000000"/>
                </a:solidFill>
              </a:rPr>
              <a:t>Presentado por: Holman Sanabria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                            Jorge Andres Tafur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                   Pablo García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/>
        </p:nvSpPr>
        <p:spPr>
          <a:xfrm>
            <a:off y="1187116" x="946483"/>
            <a:ext cy="4539916" cx="70745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/>
        </p:nvSpPr>
        <p:spPr>
          <a:xfrm>
            <a:off y="1122946" x="1090862"/>
            <a:ext cy="4748463" cx="69301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/>
        </p:nvSpPr>
        <p:spPr>
          <a:xfrm>
            <a:off y="1076085" x="738470"/>
            <a:ext cy="604800" cx="7193100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91857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i="0" baseline="0" strike="noStrike" sz="21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dos herramientas para diagnosticar de la manera más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i="0" baseline="0" strike="noStrike" sz="21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objetiva posible la </a:t>
            </a:r>
            <a:r>
              <a:rPr lang="en" i="1" baseline="0" strike="noStrike" sz="2100" cap="none" u="sng">
                <a:latin typeface="Times New Roman"/>
                <a:ea typeface="Times New Roman"/>
                <a:cs typeface="Times New Roman"/>
                <a:sym typeface="Times New Roman"/>
              </a:rPr>
              <a:t>Situación Actual</a:t>
            </a:r>
            <a:r>
              <a:rPr lang="en" i="0" baseline="0" strike="noStrike" sz="21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son:</a:t>
            </a:r>
          </a:p>
        </p:txBody>
      </p:sp>
      <p:sp>
        <p:nvSpPr>
          <p:cNvPr name="Shape 89" id="89"/>
          <p:cNvSpPr txBox="1"/>
          <p:nvPr/>
        </p:nvSpPr>
        <p:spPr>
          <a:xfrm>
            <a:off y="2483676" x="2567270"/>
            <a:ext cy="604800" cx="3330899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91857"/>
              </a:lnSpc>
              <a:buSzPct val="25000"/>
              <a:buNone/>
            </a:pPr>
            <a:r>
              <a:rPr lang="en" i="0" baseline="0" strike="noStrike" sz="21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 análisis de involucrados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16904"/>
              </a:lnSpc>
              <a:buSzPct val="25000"/>
              <a:buNone/>
            </a:pPr>
            <a:r>
              <a:rPr lang="en" i="0" baseline="0" strike="noStrike" sz="21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 análisis de problemas.</a:t>
            </a:r>
          </a:p>
        </p:txBody>
      </p:sp>
      <p:sp>
        <p:nvSpPr>
          <p:cNvPr name="Shape 90" id="90"/>
          <p:cNvSpPr txBox="1"/>
          <p:nvPr/>
        </p:nvSpPr>
        <p:spPr>
          <a:xfrm>
            <a:off y="4022592" x="738470"/>
            <a:ext cy="604800" cx="7515900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91857"/>
              </a:lnSpc>
              <a:buSzPct val="25000"/>
              <a:buNone/>
            </a:pPr>
            <a:r>
              <a:rPr lang="en" i="0" baseline="0" strike="noStrike" sz="21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•Mediante estos dos pasos alcanzamos </a:t>
            </a:r>
            <a:r>
              <a:rPr lang="en" i="1" baseline="0" strike="noStrike" sz="2100" cap="none" u="sng">
                <a:latin typeface="Times New Roman"/>
                <a:ea typeface="Times New Roman"/>
                <a:cs typeface="Times New Roman"/>
                <a:sym typeface="Times New Roman"/>
              </a:rPr>
              <a:t>la identificación del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i="1" baseline="0" strike="noStrike" sz="2100" cap="none" u="sng">
                <a:latin typeface="Times New Roman"/>
                <a:ea typeface="Times New Roman"/>
                <a:cs typeface="Times New Roman"/>
                <a:sym typeface="Times New Roman"/>
              </a:rPr>
              <a:t>problema.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 txBox="1"/>
          <p:nvPr/>
        </p:nvSpPr>
        <p:spPr>
          <a:xfrm>
            <a:off y="1728908" x="1129426"/>
            <a:ext cy="251389" cx="6050441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87666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•Las dos herramientas para especificar la </a:t>
            </a:r>
            <a:r>
              <a:rPr lang="en" i="1" baseline="0" strike="noStrike" sz="1800" b="1" cap="none" u="sng">
                <a:latin typeface="Times New Roman"/>
                <a:ea typeface="Times New Roman"/>
                <a:cs typeface="Times New Roman"/>
                <a:sym typeface="Times New Roman"/>
              </a:rPr>
              <a:t>Situación Deseada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son:</a:t>
            </a:r>
          </a:p>
        </p:txBody>
      </p:sp>
      <p:sp>
        <p:nvSpPr>
          <p:cNvPr name="Shape 96" id="96"/>
          <p:cNvSpPr txBox="1"/>
          <p:nvPr/>
        </p:nvSpPr>
        <p:spPr>
          <a:xfrm>
            <a:off y="2555634" x="3297150"/>
            <a:ext cy="530699" cx="2549700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87666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 análisis de objetivos 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16833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 análisis de alternativas.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97" id="97"/>
          <p:cNvSpPr txBox="1"/>
          <p:nvPr/>
        </p:nvSpPr>
        <p:spPr>
          <a:xfrm>
            <a:off y="4046285" x="1129425"/>
            <a:ext cy="251400" cx="5902499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87666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•El resultado de estos pasos es la </a:t>
            </a:r>
            <a:r>
              <a:rPr lang="en" i="1" baseline="0" strike="noStrike" sz="1800" b="1" cap="none" u="sng">
                <a:latin typeface="Times New Roman"/>
                <a:ea typeface="Times New Roman"/>
                <a:cs typeface="Times New Roman"/>
                <a:sym typeface="Times New Roman"/>
              </a:rPr>
              <a:t>identificación de un proyecto.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/>
          <p:nvPr/>
        </p:nvSpPr>
        <p:spPr>
          <a:xfrm>
            <a:off y="1042737" x="651591"/>
            <a:ext cy="5021179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/>
        </p:nvSpPr>
        <p:spPr>
          <a:xfrm>
            <a:off y="1844824" x="651591"/>
            <a:ext cy="2735987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/>
          <p:nvPr/>
        </p:nvSpPr>
        <p:spPr>
          <a:xfrm>
            <a:off y="829876" x="651591"/>
            <a:ext cy="5716920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/>
        </p:nvSpPr>
        <p:spPr>
          <a:xfrm>
            <a:off y="994611" x="651591"/>
            <a:ext cy="4780546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/>
        </p:nvSpPr>
        <p:spPr>
          <a:xfrm>
            <a:off y="978567" x="651591"/>
            <a:ext cy="4924927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/>
          <p:nvPr/>
        </p:nvSpPr>
        <p:spPr>
          <a:xfrm>
            <a:off y="1010653" x="651591"/>
            <a:ext cy="4892841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28" id="128"/>
          <p:cNvSpPr txBox="1"/>
          <p:nvPr/>
        </p:nvSpPr>
        <p:spPr>
          <a:xfrm>
            <a:off y="1210234" x="933946"/>
            <a:ext cy="220007" cx="57708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77944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body" idx="1"/>
          </p:nvPr>
        </p:nvSpPr>
        <p:spPr>
          <a:xfrm>
            <a:off y="1658990" x="941824"/>
            <a:ext cy="4840199" cx="7327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- Definición Marco Lógico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Metodología del Marco Lógico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Matriz de marco lógico.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Preguntas</a:t>
            </a:r>
          </a:p>
        </p:txBody>
      </p:sp>
      <p:sp>
        <p:nvSpPr>
          <p:cNvPr name="Shape 30" id="30"/>
          <p:cNvSpPr txBox="1"/>
          <p:nvPr>
            <p:ph type="title"/>
          </p:nvPr>
        </p:nvSpPr>
        <p:spPr>
          <a:xfrm>
            <a:off y="333290" x="761224"/>
            <a:ext cy="1325700" cx="71052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/>
        </p:nvSpPr>
        <p:spPr>
          <a:xfrm>
            <a:off y="946483" x="651591"/>
            <a:ext cy="5005137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/>
        </p:nvSpPr>
        <p:spPr>
          <a:xfrm>
            <a:off y="1074820" x="651591"/>
            <a:ext cy="4924926" cx="7840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 txBox="1"/>
          <p:nvPr/>
        </p:nvSpPr>
        <p:spPr>
          <a:xfrm>
            <a:off y="678743" x="868790"/>
            <a:ext cy="179999" cx="8747099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87666"/>
              </a:lnSpc>
              <a:buSzPct val="25000"/>
              <a:buNone/>
            </a:pPr>
            <a:r>
              <a:rPr lang="en" i="0" baseline="0" strike="noStrike" sz="3600" b="1" cap="none" u="none">
                <a:solidFill>
                  <a:srgbClr val="000000"/>
                </a:solidFill>
              </a:rPr>
              <a:t>V. Estructura analítica del proyecto</a:t>
            </a:r>
          </a:p>
        </p:txBody>
      </p:sp>
      <p:sp>
        <p:nvSpPr>
          <p:cNvPr name="Shape 144" id="144"/>
          <p:cNvSpPr/>
          <p:nvPr/>
        </p:nvSpPr>
        <p:spPr>
          <a:xfrm>
            <a:off y="1495926" x="651591"/>
            <a:ext cy="4555958" cx="784081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 txBox="1"/>
          <p:nvPr>
            <p:ph type="title"/>
          </p:nvPr>
        </p:nvSpPr>
        <p:spPr>
          <a:xfrm>
            <a:off y="2109773" x="1550674"/>
            <a:ext cy="1111799" cx="69108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3. Matriz de marco lógico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 txBox="1"/>
          <p:nvPr>
            <p:ph type="body" idx="1"/>
          </p:nvPr>
        </p:nvSpPr>
        <p:spPr>
          <a:xfrm>
            <a:off y="1305563" x="808600"/>
            <a:ext cy="4881900" cx="80090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algn="just" marL="4572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esqueleto del diseño del proyecto, recoge la información básica de un proyecto.</a:t>
            </a:r>
          </a:p>
          <a:p>
            <a:r>
              <a:t/>
            </a:r>
          </a:p>
          <a:p>
            <a:pPr indent="-381000" algn="just" marL="4572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 los cuatro pasos descritos anteriormente.</a:t>
            </a:r>
          </a:p>
          <a:p>
            <a:r>
              <a:t/>
            </a:r>
          </a:p>
          <a:p>
            <a:pPr indent="-381000" algn="just" marL="457200" rtl="0" lv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 información de monitoreo y evaluación.</a:t>
            </a:r>
          </a:p>
          <a:p>
            <a:r>
              <a:t/>
            </a:r>
          </a:p>
          <a:p>
            <a:pPr algn="just" rtl="0" lvl="0">
              <a:lnSpc>
                <a:spcPct val="115000"/>
              </a:lnSpc>
              <a:buNone/>
            </a:pPr>
            <a:r>
              <a:rPr lang="en" i="1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 revisar, modificar y mejorar en todo el proceso de diseño y ejecución.</a:t>
            </a:r>
          </a:p>
          <a:p>
            <a:r>
              <a:t/>
            </a:r>
          </a:p>
        </p:txBody>
      </p:sp>
      <p:sp>
        <p:nvSpPr>
          <p:cNvPr name="Shape 155" id="155"/>
          <p:cNvSpPr txBox="1"/>
          <p:nvPr>
            <p:ph type="title"/>
          </p:nvPr>
        </p:nvSpPr>
        <p:spPr>
          <a:xfrm>
            <a:off y="0" x="457200"/>
            <a:ext cy="13257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¿Que es?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 txBox="1"/>
          <p:nvPr>
            <p:ph type="title"/>
          </p:nvPr>
        </p:nvSpPr>
        <p:spPr>
          <a:xfrm>
            <a:off y="229412" x="1196450"/>
            <a:ext cy="1325700" cx="70826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Contenido de la matriz</a:t>
            </a:r>
          </a:p>
        </p:txBody>
      </p:sp>
      <p:sp>
        <p:nvSpPr>
          <p:cNvPr name="Shape 161" id="161"/>
          <p:cNvSpPr/>
          <p:nvPr/>
        </p:nvSpPr>
        <p:spPr>
          <a:xfrm>
            <a:off y="2359533" x="566430"/>
            <a:ext cy="2470532" cx="80111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 txBox="1"/>
          <p:nvPr>
            <p:ph type="body" idx="1"/>
          </p:nvPr>
        </p:nvSpPr>
        <p:spPr>
          <a:xfrm>
            <a:off y="3982912" x="457200"/>
            <a:ext cy="25164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conocido como </a:t>
            </a:r>
            <a:r>
              <a:rPr lang="en" i="1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proyecto, es el porqué del proyecto, expresa la solución que responde al problema, se realiza en mediano y largo plazo generalmente.</a:t>
            </a:r>
          </a:p>
        </p:txBody>
      </p:sp>
      <p:sp>
        <p:nvSpPr>
          <p:cNvPr name="Shape 167" id="1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Objetivo Global</a:t>
            </a:r>
          </a:p>
        </p:txBody>
      </p:sp>
      <p:sp>
        <p:nvSpPr>
          <p:cNvPr name="Shape 168" id="168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69" id="169"/>
          <p:cNvSpPr/>
          <p:nvPr/>
        </p:nvSpPr>
        <p:spPr>
          <a:xfrm>
            <a:off y="2173175" x="948200"/>
            <a:ext cy="452100" cx="1431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 txBox="1"/>
          <p:nvPr>
            <p:ph type="body" idx="1"/>
          </p:nvPr>
        </p:nvSpPr>
        <p:spPr>
          <a:xfrm>
            <a:off y="3816312" x="457200"/>
            <a:ext cy="25164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conocido como </a:t>
            </a:r>
            <a:r>
              <a:rPr lang="en" i="1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propósito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 logro contribuye al objetivo general.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Es lo que se desea del proyecto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- Es el cambio que fomentará el proyecto.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Es el efecto directo del proyecto.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i="1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expresa como un resultado y debe ser medido.</a:t>
            </a:r>
          </a:p>
        </p:txBody>
      </p:sp>
      <p:sp>
        <p:nvSpPr>
          <p:cNvPr name="Shape 175" id="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Objetivo Específico</a:t>
            </a:r>
          </a:p>
        </p:txBody>
      </p:sp>
      <p:sp>
        <p:nvSpPr>
          <p:cNvPr name="Shape 176" id="176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77" id="177"/>
          <p:cNvSpPr/>
          <p:nvPr/>
        </p:nvSpPr>
        <p:spPr>
          <a:xfrm>
            <a:off y="2550000" x="887900"/>
            <a:ext cy="452100" cx="1431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1" id="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2" id="182"/>
          <p:cNvSpPr txBox="1"/>
          <p:nvPr>
            <p:ph type="body" idx="1"/>
          </p:nvPr>
        </p:nvSpPr>
        <p:spPr>
          <a:xfrm>
            <a:off y="3982912" x="457200"/>
            <a:ext cy="25164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llamados </a:t>
            </a:r>
            <a:r>
              <a:rPr lang="en" i="1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son los resultados específicos del proyecto (entregables), es decir, obras, estudios, servicios, capacitación, etc.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Deben ser necesarios para los objetivos.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- Deben ser factibles y verificables.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- Sólo se incluyen los resultados garantizados por el proyecto.</a:t>
            </a:r>
          </a:p>
        </p:txBody>
      </p:sp>
      <p:sp>
        <p:nvSpPr>
          <p:cNvPr name="Shape 183" id="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Resultados</a:t>
            </a:r>
          </a:p>
        </p:txBody>
      </p:sp>
      <p:sp>
        <p:nvSpPr>
          <p:cNvPr name="Shape 184" id="184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85" id="185"/>
          <p:cNvSpPr/>
          <p:nvPr/>
        </p:nvSpPr>
        <p:spPr>
          <a:xfrm>
            <a:off y="2896675" x="948200"/>
            <a:ext cy="452100" cx="1431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 txBox="1"/>
          <p:nvPr>
            <p:ph type="body" idx="1"/>
          </p:nvPr>
        </p:nvSpPr>
        <p:spPr>
          <a:xfrm>
            <a:off y="3982912" x="457200"/>
            <a:ext cy="25164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las acciones a realizar para cumplir los resultados, requieren insumos ( ¿Suena familiar el presupuesto y calendario? 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Son acciones para producir los resultados esperados.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Son la base del plan de ejecución o plan operativo.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- Se debe estimar su tiempo e insumos.    </a:t>
            </a:r>
          </a:p>
        </p:txBody>
      </p:sp>
      <p:sp>
        <p:nvSpPr>
          <p:cNvPr name="Shape 191" id="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Actividades</a:t>
            </a:r>
          </a:p>
        </p:txBody>
      </p:sp>
      <p:sp>
        <p:nvSpPr>
          <p:cNvPr name="Shape 192" id="192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93" id="193"/>
          <p:cNvSpPr/>
          <p:nvPr/>
        </p:nvSpPr>
        <p:spPr>
          <a:xfrm>
            <a:off y="3202950" x="887900"/>
            <a:ext cy="452100" cx="1431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body" idx="1"/>
          </p:nvPr>
        </p:nvSpPr>
        <p:spPr>
          <a:xfrm>
            <a:off y="2714940" x="457200"/>
            <a:ext cy="3784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herramienta que facilita la concepción,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diseño, formulación y ejecución de proyectos.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1. Definición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7" id="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8" id="198"/>
          <p:cNvSpPr txBox="1"/>
          <p:nvPr>
            <p:ph type="body" idx="1"/>
          </p:nvPr>
        </p:nvSpPr>
        <p:spPr>
          <a:xfrm>
            <a:off y="3816337" x="1122524"/>
            <a:ext cy="2834699" cx="7020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mido el éxito?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 cuantitativa que mide el logro de un objetivo en los distintos niveles, son acordados con el equipo, son base para el seguimiento del proyecto.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</a:t>
            </a:r>
          </a:p>
          <a:p>
            <a:r>
              <a:t/>
            </a:r>
          </a:p>
        </p:txBody>
      </p:sp>
      <p:sp>
        <p:nvSpPr>
          <p:cNvPr name="Shape 199" id="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Indicadores</a:t>
            </a:r>
          </a:p>
        </p:txBody>
      </p:sp>
      <p:sp>
        <p:nvSpPr>
          <p:cNvPr name="Shape 200" id="200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01" id="201"/>
          <p:cNvSpPr/>
          <p:nvPr/>
        </p:nvSpPr>
        <p:spPr>
          <a:xfrm rot="5347027">
            <a:off y="1067167" x="4608677"/>
            <a:ext cy="452152" cx="7203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 txBox="1"/>
          <p:nvPr>
            <p:ph type="body" idx="1"/>
          </p:nvPr>
        </p:nvSpPr>
        <p:spPr>
          <a:xfrm>
            <a:off y="3705287" x="1253850"/>
            <a:ext cy="2834699" cx="7020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Deben medir lo que es importante usando la menor cantidad de indicadores.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Los medios de medición deben ser eficientes (costos).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El indicador no debe referirse a algo que no ocurra.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Deben ser específicos en términos de calidad, cantidad, tiempo, ubicación y grupo beneficiario.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</a:t>
            </a:r>
          </a:p>
          <a:p>
            <a:r>
              <a:t/>
            </a:r>
          </a:p>
        </p:txBody>
      </p:sp>
      <p:sp>
        <p:nvSpPr>
          <p:cNvPr name="Shape 207" id="2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Indicadores</a:t>
            </a:r>
          </a:p>
        </p:txBody>
      </p:sp>
      <p:sp>
        <p:nvSpPr>
          <p:cNvPr name="Shape 208" id="208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09" id="209"/>
          <p:cNvSpPr/>
          <p:nvPr/>
        </p:nvSpPr>
        <p:spPr>
          <a:xfrm rot="5347027">
            <a:off y="1067167" x="4608677"/>
            <a:ext cy="452152" cx="7203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3" id="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4" id="214"/>
          <p:cNvSpPr txBox="1"/>
          <p:nvPr>
            <p:ph type="body" idx="1"/>
          </p:nvPr>
        </p:nvSpPr>
        <p:spPr>
          <a:xfrm>
            <a:off y="3982912" x="1136399"/>
            <a:ext cy="1574999" cx="7257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¿Dónde están los datos?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Contiene información de dónde se pueden obtener los datos de la situación y comportamiento de cada indicador durante la ejecución del proyecto.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215" id="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Fuentes de verificación</a:t>
            </a:r>
          </a:p>
        </p:txBody>
      </p:sp>
      <p:sp>
        <p:nvSpPr>
          <p:cNvPr name="Shape 216" id="216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17" id="217"/>
          <p:cNvSpPr/>
          <p:nvPr/>
        </p:nvSpPr>
        <p:spPr>
          <a:xfrm rot="5347027">
            <a:off y="1080061" x="6427302"/>
            <a:ext cy="452152" cx="7203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1" id="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2" id="222"/>
          <p:cNvSpPr txBox="1"/>
          <p:nvPr>
            <p:ph type="body" idx="1"/>
          </p:nvPr>
        </p:nvSpPr>
        <p:spPr>
          <a:xfrm>
            <a:off y="3645687" x="773502"/>
            <a:ext cy="1574999" cx="78131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¿Cuales son los riesgos y... cómo manejarlos?</a:t>
            </a:r>
          </a:p>
          <a:p>
            <a:pPr rtl="0" lvl="0"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riesgo se expresa, convencionalmente, como un </a:t>
            </a: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supuesto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 objetivo que debe ocurrir para poder continuar con el nivel siguiente en la jerarquía de objetivos (condición deseable positiva).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i="1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Existen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situaciones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fuera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la gestión del proyecto.</a:t>
            </a:r>
          </a:p>
          <a:p>
            <a:r>
              <a:t/>
            </a:r>
          </a:p>
        </p:txBody>
      </p:sp>
      <p:sp>
        <p:nvSpPr>
          <p:cNvPr name="Shape 223" id="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Factores Externos</a:t>
            </a:r>
          </a:p>
        </p:txBody>
      </p:sp>
      <p:sp>
        <p:nvSpPr>
          <p:cNvPr name="Shape 224" id="224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25" id="225"/>
          <p:cNvSpPr/>
          <p:nvPr/>
        </p:nvSpPr>
        <p:spPr>
          <a:xfrm rot="5347027">
            <a:off y="1010661" x="7301927"/>
            <a:ext cy="452152" cx="7203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name="Shape 230" id="230"/>
          <p:cNvGraphicFramePr/>
          <p:nvPr/>
        </p:nvGraphicFramePr>
        <p:xfrm>
          <a:off y="304800" x="3048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{43AEFD94-D204-4C32-ABDF-D468F54B70E4}</a:tableStyleId>
              </a:tblPr>
              <a:tblGrid>
                <a:gridCol w="1127450"/>
                <a:gridCol w="1991850"/>
                <a:gridCol w="2029425"/>
                <a:gridCol w="1709975"/>
                <a:gridCol w="1709975"/>
              </a:tblGrid>
              <a:tr h="675725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Lógica de intervención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Indicadores objetivamente verificables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Fuentes y medios de verificación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Supuestos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83127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Objetivo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General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 es el objetivo general al que el plan va a contribuir?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los indicadores claves relacionados con el objetivo general?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las fuentes de información para esos indicadores?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</a:tr>
              <a:tr h="145347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Objetivos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Específicos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los objetivos específicos que el plan pretende conseguir?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¿Qué indicadores cualitativos y cuantitativos demostrarán que se han alcanzado los objetivos específicos y en qué medida?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las fuentes de información existentes y pueden ser reunidas? ¿Cuáles son los métodos para obtener esta información?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los factores y condiciones que, no estando bajo control del plan, son necesarios para conseguir estos objetivos? ¿Cuáles son los riesgos a tener en cuenta?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160900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Resultados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Esperados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los resultados concretos previstos para la consecución de los objetivos específicos?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los efectos y los beneficios previstos del plan?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las mejoras y cambios producidos por el plan?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¿Qué indicadores permiten medir cómo y en qué medida el plan obtiene los resultados y efectos previstos?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las fuentes de información para estos indicadores?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¿Qué factores y qué condiciones externas deben cumplirse para conseguir los resultados y efectos esperados en el período previsto?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1609000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Actividades a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 b="1"/>
                        <a:t>Desarrollar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las actividades clave a desempeñar y en qué orden, para conseguir los resultados esperados?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los medios necesarios para la realización de estas actividades, por ejemplo personal, materiales, suministros, instalaciones, etc.?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¿Cuáles son las fuentes de información sobre el desarrollo del proyecto?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¿Qué condiciones previas son necesarias antes del comienzo del plan?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" sz="1000"/>
                        <a:t>¿Qué condiciones, fuera del control directo del plan, deben darse para la puesta en practica de las actividades previstas?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4" id="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5" id="235"/>
          <p:cNvSpPr txBox="1"/>
          <p:nvPr>
            <p:ph type="body" idx="1"/>
          </p:nvPr>
        </p:nvSpPr>
        <p:spPr>
          <a:xfrm>
            <a:off y="3844087" x="873600"/>
            <a:ext cy="1574999" cx="78131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M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uestra las relaciones causa efecto entre nuestros elementos de distinto nivel.</a:t>
            </a:r>
          </a:p>
        </p:txBody>
      </p:sp>
      <p:sp>
        <p:nvSpPr>
          <p:cNvPr name="Shape 236" id="2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Lógica vertical</a:t>
            </a:r>
          </a:p>
        </p:txBody>
      </p:sp>
      <p:sp>
        <p:nvSpPr>
          <p:cNvPr name="Shape 237" id="237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38" id="238"/>
          <p:cNvSpPr/>
          <p:nvPr/>
        </p:nvSpPr>
        <p:spPr>
          <a:xfrm rot="-5404510">
            <a:off y="2700733" x="1886723"/>
            <a:ext cy="452100" cx="114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39" id="239"/>
          <p:cNvSpPr/>
          <p:nvPr/>
        </p:nvSpPr>
        <p:spPr>
          <a:xfrm>
            <a:off y="5041900" x="1165100"/>
            <a:ext cy="944100" cx="17075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0" id="240"/>
          <p:cNvSpPr/>
          <p:nvPr/>
        </p:nvSpPr>
        <p:spPr>
          <a:xfrm>
            <a:off y="5041900" x="2608925"/>
            <a:ext cy="944100" cx="17075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1" id="241"/>
          <p:cNvSpPr/>
          <p:nvPr/>
        </p:nvSpPr>
        <p:spPr>
          <a:xfrm>
            <a:off y="5041900" x="4072862"/>
            <a:ext cy="944100" cx="16775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2" id="242"/>
          <p:cNvSpPr/>
          <p:nvPr/>
        </p:nvSpPr>
        <p:spPr>
          <a:xfrm>
            <a:off y="5041900" x="5482000"/>
            <a:ext cy="944100" cx="17075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3" id="243"/>
          <p:cNvSpPr txBox="1"/>
          <p:nvPr/>
        </p:nvSpPr>
        <p:spPr>
          <a:xfrm>
            <a:off y="5306300" x="1588925"/>
            <a:ext cy="457200" cx="1143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Actividades</a:t>
            </a:r>
          </a:p>
        </p:txBody>
      </p:sp>
      <p:sp>
        <p:nvSpPr>
          <p:cNvPr name="Shape 244" id="244"/>
          <p:cNvSpPr txBox="1"/>
          <p:nvPr/>
        </p:nvSpPr>
        <p:spPr>
          <a:xfrm>
            <a:off y="5306300" x="3116212"/>
            <a:ext cy="457200" cx="1143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Resultados</a:t>
            </a:r>
          </a:p>
        </p:txBody>
      </p:sp>
      <p:sp>
        <p:nvSpPr>
          <p:cNvPr name="Shape 245" id="245"/>
          <p:cNvSpPr txBox="1"/>
          <p:nvPr/>
        </p:nvSpPr>
        <p:spPr>
          <a:xfrm>
            <a:off y="5285350" x="4546187"/>
            <a:ext cy="457200" cx="1143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Propósito</a:t>
            </a:r>
          </a:p>
        </p:txBody>
      </p:sp>
      <p:sp>
        <p:nvSpPr>
          <p:cNvPr name="Shape 246" id="246"/>
          <p:cNvSpPr txBox="1"/>
          <p:nvPr/>
        </p:nvSpPr>
        <p:spPr>
          <a:xfrm>
            <a:off y="5306300" x="6156212"/>
            <a:ext cy="457200" cx="1143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0" id="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1" id="251"/>
          <p:cNvSpPr txBox="1"/>
          <p:nvPr>
            <p:ph type="body" idx="1"/>
          </p:nvPr>
        </p:nvSpPr>
        <p:spPr>
          <a:xfrm>
            <a:off y="4072733" x="811650"/>
            <a:ext cy="1225499" cx="75207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 en cuenta los factores externos (o supuestos) de las actividades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 contar  entonces  con  las  condiciones necesarias y suficientes para obtener resultados.</a:t>
            </a:r>
          </a:p>
          <a:p>
            <a:r>
              <a:t/>
            </a:r>
          </a:p>
        </p:txBody>
      </p:sp>
      <p:sp>
        <p:nvSpPr>
          <p:cNvPr name="Shape 252" id="2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Lógica Horizontal</a:t>
            </a:r>
          </a:p>
        </p:txBody>
      </p:sp>
      <p:sp>
        <p:nvSpPr>
          <p:cNvPr name="Shape 253" id="253"/>
          <p:cNvSpPr/>
          <p:nvPr/>
        </p:nvSpPr>
        <p:spPr>
          <a:xfrm>
            <a:off y="1756633" x="2480655"/>
            <a:ext cy="1789971" cx="57940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name="Shape 254" id="254"/>
          <p:cNvCxnSpPr/>
          <p:nvPr/>
        </p:nvCxnSpPr>
        <p:spPr>
          <a:xfrm rot="10800000" flipH="1">
            <a:off y="3098349" x="4427500"/>
            <a:ext cy="305400" cx="317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5" id="255"/>
          <p:cNvCxnSpPr/>
          <p:nvPr/>
        </p:nvCxnSpPr>
        <p:spPr>
          <a:xfrm rot="10800000">
            <a:off y="2806675" x="4135899"/>
            <a:ext cy="180599" cx="347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256" id="256"/>
          <p:cNvCxnSpPr/>
          <p:nvPr/>
        </p:nvCxnSpPr>
        <p:spPr>
          <a:xfrm rot="10800000" flipH="1">
            <a:off y="2404099" x="4149850"/>
            <a:ext cy="333300" cx="3414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0" id="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1" id="2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Proyecto de ejemplo</a:t>
            </a:r>
          </a:p>
        </p:txBody>
      </p:sp>
      <p:sp>
        <p:nvSpPr>
          <p:cNvPr name="Shape 262" id="262"/>
          <p:cNvSpPr txBox="1"/>
          <p:nvPr/>
        </p:nvSpPr>
        <p:spPr>
          <a:xfrm>
            <a:off y="1644125" x="457200"/>
            <a:ext cy="4395000" cx="8254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 b="1"/>
              <a:t>
</a:t>
            </a:r>
            <a:r>
              <a:rPr lang="en" sz="1800" b="1"/>
              <a:t>Problema: </a:t>
            </a:r>
            <a:r>
              <a:rPr lang="en" sz="1800"/>
              <a:t>Acceso a servicios por personas de bajos ingresos deficiente en el ámbito rural.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 b="1"/>
              <a:t>Proyecto</a:t>
            </a:r>
            <a:r>
              <a:rPr lang="en" sz="1800"/>
              <a:t>: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Mejora en el acceso de servicios de transporte en el ámbito rural [2].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 sz="3600" b="1"/>
              <a:t>			¿Cómo lo diseñamos?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6" id="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7" id="2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Paso 1..</a:t>
            </a:r>
          </a:p>
        </p:txBody>
      </p:sp>
      <p:sp>
        <p:nvSpPr>
          <p:cNvPr name="Shape 268" id="268"/>
          <p:cNvSpPr/>
          <p:nvPr/>
        </p:nvSpPr>
        <p:spPr>
          <a:xfrm>
            <a:off y="1509757" x="529050"/>
            <a:ext cy="4097925" cx="5504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2" id="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3" id="2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Paso 1..</a:t>
            </a:r>
          </a:p>
        </p:txBody>
      </p:sp>
      <p:sp>
        <p:nvSpPr>
          <p:cNvPr name="Shape 274" id="274"/>
          <p:cNvSpPr/>
          <p:nvPr/>
        </p:nvSpPr>
        <p:spPr>
          <a:xfrm>
            <a:off y="1509757" x="529050"/>
            <a:ext cy="4097925" cx="5504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75" id="275"/>
          <p:cNvSpPr/>
          <p:nvPr/>
        </p:nvSpPr>
        <p:spPr>
          <a:xfrm>
            <a:off y="209687" x="4323823"/>
            <a:ext cy="1626047" cx="3088908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76" id="276"/>
          <p:cNvSpPr txBox="1"/>
          <p:nvPr/>
        </p:nvSpPr>
        <p:spPr>
          <a:xfrm>
            <a:off y="639462" x="4986475"/>
            <a:ext cy="766499" cx="1883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800"/>
              <a:t>Análisis de involucrados</a:t>
            </a:r>
          </a:p>
        </p:txBody>
      </p:sp>
      <p:cxnSp>
        <p:nvCxnSpPr>
          <p:cNvPr name="Shape 277" id="277"/>
          <p:cNvCxnSpPr/>
          <p:nvPr/>
        </p:nvCxnSpPr>
        <p:spPr>
          <a:xfrm flipH="1">
            <a:off y="1509050" x="3570699"/>
            <a:ext cy="805200" cx="1143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Incrementar la precisión en la planeación de los proyectos.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Relacionar objetivos con resultados y establecer actividades para lograrlos.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Clarificar funciones y responsabilidades.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Evaluar el éxito del proyecto comparando logros alcanzados con logros esperados.</a:t>
            </a:r>
          </a:p>
          <a:p>
            <a:r>
              <a:t/>
            </a:r>
          </a:p>
        </p:txBody>
      </p:sp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Permite...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1" id="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2" id="282"/>
          <p:cNvSpPr txBox="1"/>
          <p:nvPr>
            <p:ph type="title"/>
          </p:nvPr>
        </p:nvSpPr>
        <p:spPr>
          <a:xfrm>
            <a:off y="328951" x="457200"/>
            <a:ext cy="816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Análisis de interesados</a:t>
            </a:r>
          </a:p>
        </p:txBody>
      </p:sp>
      <p:graphicFrame>
        <p:nvGraphicFramePr>
          <p:cNvPr name="Shape 283" id="283"/>
          <p:cNvGraphicFramePr/>
          <p:nvPr/>
        </p:nvGraphicFramePr>
        <p:xfrm>
          <a:off y="1262950" x="10171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{861B5856-70A6-4700-81C6-3A1971E82B5D}</a:tableStyleId>
              </a:tblPr>
              <a:tblGrid>
                <a:gridCol w="1549175"/>
                <a:gridCol w="2414525"/>
                <a:gridCol w="2592100"/>
                <a:gridCol w="2212350"/>
              </a:tblGrid>
              <a:tr h="6594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200" b="1"/>
                        <a:t>GRUPOS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200" b="1"/>
                        <a:t>INTERESES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200" b="1"/>
                        <a:t>PROBLEMAS PERCIBIDOS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 b="1"/>
                        <a:t>RECURSOS Y MANDATOS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100337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200"/>
                        <a:t>Entidades prestadoras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i="1" sz="1200"/>
                        <a:t>A Favor:</a:t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Rentabilidad, prestación de servicios de transporte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Baja demanda (venta frustrada).</a:t>
                      </a:r>
                    </a:p>
                    <a:p>
                      <a:r>
                        <a:t/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Vías deterioradas.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Socio comercial y gremial.</a:t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Bagaje en prestación de los servicio.</a:t>
                      </a:r>
                    </a:p>
                  </a:txBody>
                  <a:tcPr marB="91425" marT="91425" marR="91425" marL="91425"/>
                </a:tc>
              </a:tr>
              <a:tr h="13473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200"/>
                        <a:t>Usuarios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i="1" sz="1200"/>
                        <a:t>A Favor:</a:t>
                      </a:r>
                    </a:p>
                    <a:p>
                      <a:pPr rtl="0" lvl="0">
                        <a:buNone/>
                      </a:pPr>
                      <a:r>
                        <a:rPr lang="en" sz="1200"/>
                        <a:t>Transporte efectivo y eficaz.</a:t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Bajos costos de transporte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Vías en mal estado, servicio de transporte deficiente (baja oferta, mal servicio).</a:t>
                      </a:r>
                    </a:p>
                    <a:p>
                      <a:r>
                        <a:t/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Escasa seguridad.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Demanda (actual y potencial).</a:t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Poder de convocatoria.</a:t>
                      </a:r>
                    </a:p>
                  </a:txBody>
                  <a:tcPr marB="91425" marT="91425" marR="91425" marL="91425"/>
                </a:tc>
              </a:tr>
              <a:tr h="8314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/>
                        <a:t>Entidades gubernamentales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A Favor:</a:t>
                      </a:r>
                    </a:p>
                    <a:p>
                      <a:pPr rtl="0" lvl="0">
                        <a:buNone/>
                      </a:pPr>
                      <a:r>
                        <a:rPr lang="en" sz="1200"/>
                        <a:t>Mayor recaudación de impuestos (por crecimiento)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200"/>
                        <a:t>Trabas en procesos de adecuación y construcción.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- Aspecto legal (Protección fiscal)</a:t>
                      </a:r>
                    </a:p>
                    <a:p>
                      <a:pPr rtl="0" lvl="0">
                        <a:buNone/>
                      </a:pPr>
                      <a:r>
                        <a:rPr lang="en" sz="1200"/>
                        <a:t>- Apoyo a la implementación del proyecto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</a:tr>
              <a:tr h="100337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200"/>
                        <a:t>Habitantes del sector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- Crecimiento comercial del sector</a:t>
                      </a:r>
                    </a:p>
                    <a:p>
                      <a:pPr rtl="0" lvl="0">
                        <a:buNone/>
                      </a:pPr>
                      <a:r>
                        <a:rPr lang="en" sz="1200"/>
                        <a:t>-Mejor servicio de transporte</a:t>
                      </a:r>
                    </a:p>
                    <a:p>
                      <a:pPr rtl="0" lvl="0">
                        <a:buNone/>
                      </a:pPr>
                      <a:r>
                        <a:rPr lang="en" sz="1200"/>
                        <a:t>- Propiedad territorial</a:t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-Tranquilidad zonal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- Oposición a readecuación del sector.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 sz="1200"/>
                        <a:t>- Bajo nivel de escolaridad</a:t>
                      </a:r>
                    </a:p>
                    <a:p>
                      <a:r>
                        <a:t/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200"/>
                        <a:t>- Representación municipal.</a:t>
                      </a:r>
                    </a:p>
                    <a:p>
                      <a:pPr>
                        <a:buNone/>
                      </a:pPr>
                      <a:r>
                        <a:rPr lang="en" sz="1200"/>
                        <a:t>- Leyes de protección de propiedades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7" id="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8" id="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Paso 2..</a:t>
            </a:r>
          </a:p>
        </p:txBody>
      </p:sp>
      <p:sp>
        <p:nvSpPr>
          <p:cNvPr name="Shape 289" id="289"/>
          <p:cNvSpPr/>
          <p:nvPr/>
        </p:nvSpPr>
        <p:spPr>
          <a:xfrm>
            <a:off y="1509757" x="529050"/>
            <a:ext cy="4097925" cx="5504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90" id="290"/>
          <p:cNvSpPr/>
          <p:nvPr/>
        </p:nvSpPr>
        <p:spPr>
          <a:xfrm>
            <a:off y="209687" x="4323823"/>
            <a:ext cy="1626047" cx="3088908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91" id="291"/>
          <p:cNvSpPr txBox="1"/>
          <p:nvPr/>
        </p:nvSpPr>
        <p:spPr>
          <a:xfrm>
            <a:off y="639462" x="4986475"/>
            <a:ext cy="766499" cx="1883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Análisis de problemas</a:t>
            </a:r>
          </a:p>
        </p:txBody>
      </p:sp>
      <p:cxnSp>
        <p:nvCxnSpPr>
          <p:cNvPr name="Shape 292" id="292"/>
          <p:cNvCxnSpPr/>
          <p:nvPr/>
        </p:nvCxnSpPr>
        <p:spPr>
          <a:xfrm flipH="1">
            <a:off y="1509050" x="3570699"/>
            <a:ext cy="805200" cx="1143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6" id="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7" id="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Análisis de problemas</a:t>
            </a:r>
          </a:p>
        </p:txBody>
      </p:sp>
      <p:sp>
        <p:nvSpPr>
          <p:cNvPr name="Shape 298" id="298"/>
          <p:cNvSpPr txBox="1"/>
          <p:nvPr/>
        </p:nvSpPr>
        <p:spPr>
          <a:xfrm>
            <a:off y="5893520" x="131300"/>
            <a:ext cy="745200" cx="2809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Con estos 2 pasos identificamos el problema</a:t>
            </a:r>
          </a:p>
        </p:txBody>
      </p:sp>
      <p:sp>
        <p:nvSpPr>
          <p:cNvPr name="Shape 299" id="299"/>
          <p:cNvSpPr/>
          <p:nvPr/>
        </p:nvSpPr>
        <p:spPr>
          <a:xfrm>
            <a:off y="4308650" x="3648679"/>
            <a:ext cy="494700" cx="2035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Transporte deficiente</a:t>
            </a:r>
          </a:p>
        </p:txBody>
      </p:sp>
      <p:sp>
        <p:nvSpPr>
          <p:cNvPr name="Shape 300" id="300"/>
          <p:cNvSpPr/>
          <p:nvPr/>
        </p:nvSpPr>
        <p:spPr>
          <a:xfrm>
            <a:off y="5117483" x="1544304"/>
            <a:ext cy="563400" cx="181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Conductores poco calificados</a:t>
            </a:r>
          </a:p>
        </p:txBody>
      </p:sp>
      <p:sp>
        <p:nvSpPr>
          <p:cNvPr name="Shape 301" id="301"/>
          <p:cNvSpPr/>
          <p:nvPr/>
        </p:nvSpPr>
        <p:spPr>
          <a:xfrm>
            <a:off y="5124083" x="3648079"/>
            <a:ext cy="550200" cx="203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Vehículos en malas condiciones</a:t>
            </a:r>
          </a:p>
        </p:txBody>
      </p:sp>
      <p:sp>
        <p:nvSpPr>
          <p:cNvPr name="Shape 302" id="302"/>
          <p:cNvSpPr/>
          <p:nvPr/>
        </p:nvSpPr>
        <p:spPr>
          <a:xfrm>
            <a:off y="5056108" x="6587425"/>
            <a:ext cy="504299" cx="1935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Vías en mal estado</a:t>
            </a:r>
          </a:p>
        </p:txBody>
      </p:sp>
      <p:sp>
        <p:nvSpPr>
          <p:cNvPr name="Shape 303" id="303"/>
          <p:cNvSpPr/>
          <p:nvPr/>
        </p:nvSpPr>
        <p:spPr>
          <a:xfrm>
            <a:off y="6041720" x="2633154"/>
            <a:ext cy="448799" cx="21137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Vehículos obsoletos</a:t>
            </a:r>
          </a:p>
        </p:txBody>
      </p:sp>
      <p:sp>
        <p:nvSpPr>
          <p:cNvPr name="Shape 304" id="304"/>
          <p:cNvSpPr/>
          <p:nvPr/>
        </p:nvSpPr>
        <p:spPr>
          <a:xfrm>
            <a:off y="5989670" x="5150779"/>
            <a:ext cy="552900" cx="228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mantenimiento deficiente</a:t>
            </a:r>
          </a:p>
        </p:txBody>
      </p:sp>
      <p:sp>
        <p:nvSpPr>
          <p:cNvPr name="Shape 305" id="305"/>
          <p:cNvSpPr/>
          <p:nvPr/>
        </p:nvSpPr>
        <p:spPr>
          <a:xfrm>
            <a:off y="1675936" x="4868200"/>
            <a:ext cy="476699" cx="16413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Bajo alcance de escolaridad</a:t>
            </a:r>
          </a:p>
        </p:txBody>
      </p:sp>
      <p:sp>
        <p:nvSpPr>
          <p:cNvPr name="Shape 306" id="306"/>
          <p:cNvSpPr/>
          <p:nvPr/>
        </p:nvSpPr>
        <p:spPr>
          <a:xfrm>
            <a:off y="1679236" x="2554527"/>
            <a:ext cy="470100" cx="20229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Accidentes de tráfico</a:t>
            </a:r>
          </a:p>
        </p:txBody>
      </p:sp>
      <p:sp>
        <p:nvSpPr>
          <p:cNvPr name="Shape 307" id="307"/>
          <p:cNvSpPr/>
          <p:nvPr/>
        </p:nvSpPr>
        <p:spPr>
          <a:xfrm>
            <a:off y="1680436" x="718750"/>
            <a:ext cy="467700" cx="1451399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Bajo comercio</a:t>
            </a:r>
          </a:p>
        </p:txBody>
      </p:sp>
      <p:cxnSp>
        <p:nvCxnSpPr>
          <p:cNvPr name="Shape 308" id="308"/>
          <p:cNvCxnSpPr>
            <a:stCxn id="299" idx="2"/>
            <a:endCxn id="301" idx="0"/>
          </p:cNvCxnSpPr>
          <p:nvPr/>
        </p:nvCxnSpPr>
        <p:spPr>
          <a:xfrm>
            <a:off y="4803350" x="4666579"/>
            <a:ext cy="320733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09" id="309"/>
          <p:cNvCxnSpPr>
            <a:stCxn id="302" idx="0"/>
            <a:endCxn id="299" idx="3"/>
          </p:cNvCxnSpPr>
          <p:nvPr/>
        </p:nvCxnSpPr>
        <p:spPr>
          <a:xfrm rot="10800000">
            <a:off y="4556000" x="5684479"/>
            <a:ext cy="500108" cx="187059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10" id="310"/>
          <p:cNvCxnSpPr>
            <a:stCxn id="300" idx="0"/>
            <a:endCxn id="299" idx="1"/>
          </p:cNvCxnSpPr>
          <p:nvPr/>
        </p:nvCxnSpPr>
        <p:spPr>
          <a:xfrm rot="10800000" flipH="1">
            <a:off y="4556000" x="2452404"/>
            <a:ext cy="561483" cx="1196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11" id="311"/>
          <p:cNvCxnSpPr>
            <a:stCxn id="301" idx="2"/>
            <a:endCxn id="304" idx="0"/>
          </p:cNvCxnSpPr>
          <p:nvPr/>
        </p:nvCxnSpPr>
        <p:spPr>
          <a:xfrm>
            <a:off y="5674283" x="4666579"/>
            <a:ext cy="315386" cx="16243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12" id="312"/>
          <p:cNvCxnSpPr>
            <a:stCxn id="303" idx="0"/>
            <a:endCxn id="301" idx="2"/>
          </p:cNvCxnSpPr>
          <p:nvPr/>
        </p:nvCxnSpPr>
        <p:spPr>
          <a:xfrm rot="10800000" flipH="1">
            <a:off y="5674283" x="3690054"/>
            <a:ext cy="367436" cx="9765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313" id="313"/>
          <p:cNvSpPr/>
          <p:nvPr/>
        </p:nvSpPr>
        <p:spPr>
          <a:xfrm>
            <a:off y="1658836" x="6929800"/>
            <a:ext cy="604199" cx="17028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Bajo alcance de servicios de salud</a:t>
            </a:r>
          </a:p>
        </p:txBody>
      </p:sp>
      <p:sp>
        <p:nvSpPr>
          <p:cNvPr name="Shape 314" id="314"/>
          <p:cNvSpPr/>
          <p:nvPr/>
        </p:nvSpPr>
        <p:spPr>
          <a:xfrm>
            <a:off y="3238879" x="3661279"/>
            <a:ext cy="647100" cx="2010599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Acceso deficiente a servicios rurales</a:t>
            </a:r>
          </a:p>
        </p:txBody>
      </p:sp>
      <p:cxnSp>
        <p:nvCxnSpPr>
          <p:cNvPr name="Shape 315" id="315"/>
          <p:cNvCxnSpPr>
            <a:stCxn id="314" idx="2"/>
            <a:endCxn id="299" idx="0"/>
          </p:cNvCxnSpPr>
          <p:nvPr/>
        </p:nvCxnSpPr>
        <p:spPr>
          <a:xfrm>
            <a:off y="3885979" x="4666579"/>
            <a:ext cy="42267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316" id="316"/>
          <p:cNvSpPr/>
          <p:nvPr/>
        </p:nvSpPr>
        <p:spPr>
          <a:xfrm>
            <a:off y="4407825" x="908004"/>
            <a:ext cy="478200" cx="154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Distribución poblacional</a:t>
            </a:r>
          </a:p>
        </p:txBody>
      </p:sp>
      <p:cxnSp>
        <p:nvCxnSpPr>
          <p:cNvPr name="Shape 317" id="317"/>
          <p:cNvCxnSpPr>
            <a:stCxn id="305" idx="2"/>
            <a:endCxn id="314" idx="0"/>
          </p:cNvCxnSpPr>
          <p:nvPr/>
        </p:nvCxnSpPr>
        <p:spPr>
          <a:xfrm flipH="1">
            <a:off y="2152636" x="4666579"/>
            <a:ext cy="1086243" cx="102227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18" id="318"/>
          <p:cNvCxnSpPr>
            <a:stCxn id="314" idx="0"/>
            <a:endCxn id="313" idx="2"/>
          </p:cNvCxnSpPr>
          <p:nvPr/>
        </p:nvCxnSpPr>
        <p:spPr>
          <a:xfrm rot="10800000" flipH="1">
            <a:off y="2263036" x="4666579"/>
            <a:ext cy="975843" cx="311462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19" id="319"/>
          <p:cNvCxnSpPr>
            <a:stCxn id="314" idx="0"/>
            <a:endCxn id="306" idx="2"/>
          </p:cNvCxnSpPr>
          <p:nvPr/>
        </p:nvCxnSpPr>
        <p:spPr>
          <a:xfrm rot="10800000">
            <a:off y="2149336" x="3565977"/>
            <a:ext cy="1089543" cx="110060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20" id="320"/>
          <p:cNvCxnSpPr>
            <a:stCxn id="307" idx="2"/>
            <a:endCxn id="314" idx="0"/>
          </p:cNvCxnSpPr>
          <p:nvPr/>
        </p:nvCxnSpPr>
        <p:spPr>
          <a:xfrm>
            <a:off y="2148136" x="1444449"/>
            <a:ext cy="1090743" cx="322212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21" id="321"/>
          <p:cNvCxnSpPr>
            <a:stCxn id="316" idx="3"/>
            <a:endCxn id="314" idx="2"/>
          </p:cNvCxnSpPr>
          <p:nvPr/>
        </p:nvCxnSpPr>
        <p:spPr>
          <a:xfrm rot="10800000" flipH="1">
            <a:off y="3885979" x="2452404"/>
            <a:ext cy="760945" cx="22141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5" id="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6" id="3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Paso 3..</a:t>
            </a:r>
          </a:p>
        </p:txBody>
      </p:sp>
      <p:sp>
        <p:nvSpPr>
          <p:cNvPr name="Shape 327" id="327"/>
          <p:cNvSpPr/>
          <p:nvPr/>
        </p:nvSpPr>
        <p:spPr>
          <a:xfrm>
            <a:off y="1509757" x="529050"/>
            <a:ext cy="4097925" cx="5504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328" id="328"/>
          <p:cNvSpPr/>
          <p:nvPr/>
        </p:nvSpPr>
        <p:spPr>
          <a:xfrm>
            <a:off y="209687" x="4323823"/>
            <a:ext cy="1626047" cx="3088908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9" id="329"/>
          <p:cNvSpPr txBox="1"/>
          <p:nvPr/>
        </p:nvSpPr>
        <p:spPr>
          <a:xfrm>
            <a:off y="639462" x="4986475"/>
            <a:ext cy="766499" cx="1883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Análisis de objetivos</a:t>
            </a:r>
          </a:p>
        </p:txBody>
      </p:sp>
      <p:cxnSp>
        <p:nvCxnSpPr>
          <p:cNvPr name="Shape 330" id="330"/>
          <p:cNvCxnSpPr/>
          <p:nvPr/>
        </p:nvCxnSpPr>
        <p:spPr>
          <a:xfrm flipH="1">
            <a:off y="1509050" x="3570699"/>
            <a:ext cy="805200" cx="1143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4" id="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5" id="3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Análisis de Objetivos</a:t>
            </a:r>
          </a:p>
        </p:txBody>
      </p:sp>
      <p:sp>
        <p:nvSpPr>
          <p:cNvPr name="Shape 336" id="336"/>
          <p:cNvSpPr/>
          <p:nvPr/>
        </p:nvSpPr>
        <p:spPr>
          <a:xfrm>
            <a:off y="2985070" x="102429"/>
            <a:ext cy="565800" cx="16247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vias mantenidas operables</a:t>
            </a:r>
          </a:p>
        </p:txBody>
      </p:sp>
      <p:sp>
        <p:nvSpPr>
          <p:cNvPr name="Shape 337" id="337"/>
          <p:cNvSpPr/>
          <p:nvPr/>
        </p:nvSpPr>
        <p:spPr>
          <a:xfrm>
            <a:off y="2121045" x="2628866"/>
            <a:ext cy="492899" cx="1816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Vías Rehabilitadas</a:t>
            </a:r>
          </a:p>
        </p:txBody>
      </p:sp>
      <p:sp>
        <p:nvSpPr>
          <p:cNvPr name="Shape 338" id="338"/>
          <p:cNvSpPr/>
          <p:nvPr/>
        </p:nvSpPr>
        <p:spPr>
          <a:xfrm>
            <a:off y="3843086" x="2392929"/>
            <a:ext cy="688499" cx="45957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Incrementar el acceso a los servicios rurales de salud, educación y comercio.</a:t>
            </a:r>
          </a:p>
        </p:txBody>
      </p:sp>
      <p:sp>
        <p:nvSpPr>
          <p:cNvPr name="Shape 339" id="339"/>
          <p:cNvSpPr/>
          <p:nvPr/>
        </p:nvSpPr>
        <p:spPr>
          <a:xfrm>
            <a:off y="5060545" x="457200"/>
            <a:ext cy="667199" cx="1697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Supervisión de obras</a:t>
            </a:r>
          </a:p>
        </p:txBody>
      </p:sp>
      <p:sp>
        <p:nvSpPr>
          <p:cNvPr name="Shape 340" id="340"/>
          <p:cNvSpPr/>
          <p:nvPr/>
        </p:nvSpPr>
        <p:spPr>
          <a:xfrm>
            <a:off y="5138470" x="2759366"/>
            <a:ext cy="667199" cx="15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Realización de obras civiles</a:t>
            </a:r>
          </a:p>
        </p:txBody>
      </p:sp>
      <p:sp>
        <p:nvSpPr>
          <p:cNvPr name="Shape 341" id="341"/>
          <p:cNvSpPr/>
          <p:nvPr/>
        </p:nvSpPr>
        <p:spPr>
          <a:xfrm>
            <a:off y="5138470" x="4673079"/>
            <a:ext cy="667199" cx="16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Selección microempresas</a:t>
            </a:r>
          </a:p>
        </p:txBody>
      </p:sp>
      <p:sp>
        <p:nvSpPr>
          <p:cNvPr name="Shape 342" id="342"/>
          <p:cNvSpPr/>
          <p:nvPr/>
        </p:nvSpPr>
        <p:spPr>
          <a:xfrm>
            <a:off y="3004570" x="7162779"/>
            <a:ext cy="526800" cx="17828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Mejora en parque automotor</a:t>
            </a:r>
          </a:p>
        </p:txBody>
      </p:sp>
      <p:sp>
        <p:nvSpPr>
          <p:cNvPr name="Shape 343" id="343"/>
          <p:cNvSpPr/>
          <p:nvPr/>
        </p:nvSpPr>
        <p:spPr>
          <a:xfrm>
            <a:off y="1948420" x="457200"/>
            <a:ext cy="526800" cx="17828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Incremento en escolaridad</a:t>
            </a:r>
          </a:p>
        </p:txBody>
      </p:sp>
      <p:sp>
        <p:nvSpPr>
          <p:cNvPr name="Shape 344" id="344"/>
          <p:cNvSpPr/>
          <p:nvPr/>
        </p:nvSpPr>
        <p:spPr>
          <a:xfrm>
            <a:off y="1705420" x="4591629"/>
            <a:ext cy="526800" cx="17828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Incremento en comercio</a:t>
            </a:r>
          </a:p>
        </p:txBody>
      </p:sp>
      <p:sp>
        <p:nvSpPr>
          <p:cNvPr name="Shape 345" id="345"/>
          <p:cNvSpPr/>
          <p:nvPr/>
        </p:nvSpPr>
        <p:spPr>
          <a:xfrm>
            <a:off y="2121045" x="6656817"/>
            <a:ext cy="526800" cx="17828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Incremento en calidad de vida</a:t>
            </a:r>
          </a:p>
        </p:txBody>
      </p:sp>
      <p:cxnSp>
        <p:nvCxnSpPr>
          <p:cNvPr name="Shape 346" id="346"/>
          <p:cNvCxnSpPr>
            <a:stCxn id="336" idx="2"/>
            <a:endCxn id="338" idx="0"/>
          </p:cNvCxnSpPr>
          <p:nvPr/>
        </p:nvCxnSpPr>
        <p:spPr>
          <a:xfrm>
            <a:off y="3550870" x="914829"/>
            <a:ext cy="292215" cx="37759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47" id="347"/>
          <p:cNvCxnSpPr>
            <a:stCxn id="337" idx="2"/>
            <a:endCxn id="338" idx="0"/>
          </p:cNvCxnSpPr>
          <p:nvPr/>
        </p:nvCxnSpPr>
        <p:spPr>
          <a:xfrm>
            <a:off y="2613945" x="3536967"/>
            <a:ext cy="1229140" cx="11538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48" id="348"/>
          <p:cNvCxnSpPr>
            <a:stCxn id="338" idx="2"/>
            <a:endCxn id="339" idx="0"/>
          </p:cNvCxnSpPr>
          <p:nvPr/>
        </p:nvCxnSpPr>
        <p:spPr>
          <a:xfrm flipH="1">
            <a:off y="4531586" x="1306199"/>
            <a:ext cy="528958" cx="338457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49" id="349"/>
          <p:cNvCxnSpPr>
            <a:stCxn id="338" idx="2"/>
            <a:endCxn id="340" idx="0"/>
          </p:cNvCxnSpPr>
          <p:nvPr/>
        </p:nvCxnSpPr>
        <p:spPr>
          <a:xfrm flipH="1">
            <a:off y="4531586" x="3536967"/>
            <a:ext cy="606883" cx="11538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50" id="350"/>
          <p:cNvCxnSpPr>
            <a:stCxn id="338" idx="2"/>
            <a:endCxn id="341" idx="0"/>
          </p:cNvCxnSpPr>
          <p:nvPr/>
        </p:nvCxnSpPr>
        <p:spPr>
          <a:xfrm>
            <a:off y="4531586" x="4690779"/>
            <a:ext cy="606883" cx="79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51" id="351"/>
          <p:cNvCxnSpPr>
            <a:stCxn id="343" idx="2"/>
            <a:endCxn id="338" idx="0"/>
          </p:cNvCxnSpPr>
          <p:nvPr/>
        </p:nvCxnSpPr>
        <p:spPr>
          <a:xfrm>
            <a:off y="2475220" x="1348649"/>
            <a:ext cy="1367865" cx="334212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52" id="352"/>
          <p:cNvCxnSpPr>
            <a:stCxn id="342" idx="2"/>
            <a:endCxn id="338" idx="0"/>
          </p:cNvCxnSpPr>
          <p:nvPr/>
        </p:nvCxnSpPr>
        <p:spPr>
          <a:xfrm flipH="1">
            <a:off y="3531370" x="4690779"/>
            <a:ext cy="311715" cx="33634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53" id="353"/>
          <p:cNvCxnSpPr>
            <a:stCxn id="344" idx="2"/>
            <a:endCxn id="338" idx="0"/>
          </p:cNvCxnSpPr>
          <p:nvPr/>
        </p:nvCxnSpPr>
        <p:spPr>
          <a:xfrm flipH="1">
            <a:off y="2232220" x="4690779"/>
            <a:ext cy="1610865" cx="792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54" id="354"/>
          <p:cNvCxnSpPr>
            <a:stCxn id="338" idx="0"/>
            <a:endCxn id="345" idx="2"/>
          </p:cNvCxnSpPr>
          <p:nvPr/>
        </p:nvCxnSpPr>
        <p:spPr>
          <a:xfrm rot="10800000" flipH="1">
            <a:off y="2647845" x="4690779"/>
            <a:ext cy="1195240" cx="285748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355" id="355"/>
          <p:cNvSpPr/>
          <p:nvPr/>
        </p:nvSpPr>
        <p:spPr>
          <a:xfrm>
            <a:off y="5210800" x="6765900"/>
            <a:ext cy="571500" cx="175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Cualificación transportadores</a:t>
            </a:r>
          </a:p>
        </p:txBody>
      </p:sp>
      <p:cxnSp>
        <p:nvCxnSpPr>
          <p:cNvPr name="Shape 356" id="356"/>
          <p:cNvCxnSpPr>
            <a:endCxn id="355" idx="0"/>
          </p:cNvCxnSpPr>
          <p:nvPr/>
        </p:nvCxnSpPr>
        <p:spPr>
          <a:xfrm>
            <a:off y="4535500" x="4713750"/>
            <a:ext cy="675299" cx="2928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0" id="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1" id="3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Paso 4..</a:t>
            </a:r>
          </a:p>
        </p:txBody>
      </p:sp>
      <p:sp>
        <p:nvSpPr>
          <p:cNvPr name="Shape 362" id="362"/>
          <p:cNvSpPr/>
          <p:nvPr/>
        </p:nvSpPr>
        <p:spPr>
          <a:xfrm>
            <a:off y="1509757" x="529050"/>
            <a:ext cy="4097925" cx="5504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363" id="363"/>
          <p:cNvSpPr/>
          <p:nvPr/>
        </p:nvSpPr>
        <p:spPr>
          <a:xfrm>
            <a:off y="209687" x="4323823"/>
            <a:ext cy="1626047" cx="3088908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64" id="364"/>
          <p:cNvSpPr txBox="1"/>
          <p:nvPr/>
        </p:nvSpPr>
        <p:spPr>
          <a:xfrm>
            <a:off y="639462" x="4986475"/>
            <a:ext cy="766499" cx="1674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Análisis de alternativas</a:t>
            </a:r>
          </a:p>
        </p:txBody>
      </p:sp>
      <p:cxnSp>
        <p:nvCxnSpPr>
          <p:cNvPr name="Shape 365" id="365"/>
          <p:cNvCxnSpPr/>
          <p:nvPr/>
        </p:nvCxnSpPr>
        <p:spPr>
          <a:xfrm flipH="1">
            <a:off y="1509050" x="3570699"/>
            <a:ext cy="805200" cx="1143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9" id="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0" id="3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Análisis de alternativas</a:t>
            </a:r>
          </a:p>
        </p:txBody>
      </p:sp>
      <p:sp>
        <p:nvSpPr>
          <p:cNvPr name="Shape 371" id="371"/>
          <p:cNvSpPr txBox="1"/>
          <p:nvPr/>
        </p:nvSpPr>
        <p:spPr>
          <a:xfrm>
            <a:off y="5904400" x="4572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Con estos 2 pasos identificamos el proyecto</a:t>
            </a:r>
          </a:p>
        </p:txBody>
      </p:sp>
      <p:graphicFrame>
        <p:nvGraphicFramePr>
          <p:cNvPr name="Shape 372" id="372"/>
          <p:cNvGraphicFramePr/>
          <p:nvPr/>
        </p:nvGraphicFramePr>
        <p:xfrm>
          <a:off y="2296537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{FD423A09-9E23-482F-80BB-B94EB649BB70}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b="1"/>
                        <a:t>Medio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b="1"/>
                        <a:t>Acción 1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b="1"/>
                        <a:t>Acción 2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b="1"/>
                        <a:t>Buen parque automotor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Selección de empresas con experiencia.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Capacitación de empresas del sector.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b="1"/>
                        <a:t>Vías en buen estado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Creación unidad de mantenimiento.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Contratación de servicios de mantenimiento.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b="1"/>
                        <a:t>Alta cualificación de conductores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Selección de personal capacitado.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Campañas de capacitación de conductores del sector.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6" id="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7" id="3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Paso 5..</a:t>
            </a:r>
          </a:p>
        </p:txBody>
      </p:sp>
      <p:sp>
        <p:nvSpPr>
          <p:cNvPr name="Shape 378" id="378"/>
          <p:cNvSpPr/>
          <p:nvPr/>
        </p:nvSpPr>
        <p:spPr>
          <a:xfrm>
            <a:off y="1509757" x="529050"/>
            <a:ext cy="4097925" cx="5504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379" id="379"/>
          <p:cNvSpPr/>
          <p:nvPr/>
        </p:nvSpPr>
        <p:spPr>
          <a:xfrm>
            <a:off y="157737" x="4279821"/>
            <a:ext cy="1626047" cx="3088908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80" id="380"/>
          <p:cNvSpPr txBox="1"/>
          <p:nvPr/>
        </p:nvSpPr>
        <p:spPr>
          <a:xfrm>
            <a:off y="462887" x="5090375"/>
            <a:ext cy="766499" cx="1883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Estructura analítica del proyecto</a:t>
            </a:r>
          </a:p>
        </p:txBody>
      </p:sp>
      <p:cxnSp>
        <p:nvCxnSpPr>
          <p:cNvPr name="Shape 381" id="381"/>
          <p:cNvCxnSpPr/>
          <p:nvPr/>
        </p:nvCxnSpPr>
        <p:spPr>
          <a:xfrm flipH="1">
            <a:off y="1509050" x="3570699"/>
            <a:ext cy="805200" cx="1143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5" id="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6" id="3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Estructura analítica del proyecto</a:t>
            </a:r>
          </a:p>
        </p:txBody>
      </p:sp>
      <p:sp>
        <p:nvSpPr>
          <p:cNvPr name="Shape 387" id="387"/>
          <p:cNvSpPr/>
          <p:nvPr/>
        </p:nvSpPr>
        <p:spPr>
          <a:xfrm>
            <a:off y="2637325" x="3171004"/>
            <a:ext cy="637500" cx="3698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Mejora en acceso a servicios de transporte rurales</a:t>
            </a:r>
          </a:p>
        </p:txBody>
      </p:sp>
      <p:sp>
        <p:nvSpPr>
          <p:cNvPr name="Shape 388" id="388"/>
          <p:cNvSpPr/>
          <p:nvPr/>
        </p:nvSpPr>
        <p:spPr>
          <a:xfrm>
            <a:off y="3739095" x="1495179"/>
            <a:ext cy="565800" cx="22376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Mejora en mantenimiento de vias</a:t>
            </a:r>
          </a:p>
        </p:txBody>
      </p:sp>
      <p:sp>
        <p:nvSpPr>
          <p:cNvPr name="Shape 389" id="389"/>
          <p:cNvSpPr/>
          <p:nvPr/>
        </p:nvSpPr>
        <p:spPr>
          <a:xfrm>
            <a:off y="3775545" x="4113268"/>
            <a:ext cy="492899" cx="1816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Vías Rehabilitadas</a:t>
            </a:r>
          </a:p>
        </p:txBody>
      </p:sp>
      <p:sp>
        <p:nvSpPr>
          <p:cNvPr name="Shape 390" id="390"/>
          <p:cNvSpPr/>
          <p:nvPr/>
        </p:nvSpPr>
        <p:spPr>
          <a:xfrm>
            <a:off y="1673986" x="2723518"/>
            <a:ext cy="688499" cx="45957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Incrementar el acceso a los servicios rurales de salud, educación y comercio.</a:t>
            </a:r>
          </a:p>
        </p:txBody>
      </p:sp>
      <p:sp>
        <p:nvSpPr>
          <p:cNvPr name="Shape 391" id="391"/>
          <p:cNvSpPr/>
          <p:nvPr/>
        </p:nvSpPr>
        <p:spPr>
          <a:xfrm>
            <a:off y="4995595" x="1679979"/>
            <a:ext cy="667199" cx="1868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Supervisión de obras</a:t>
            </a:r>
          </a:p>
        </p:txBody>
      </p:sp>
      <p:sp>
        <p:nvSpPr>
          <p:cNvPr name="Shape 392" id="392"/>
          <p:cNvSpPr/>
          <p:nvPr/>
        </p:nvSpPr>
        <p:spPr>
          <a:xfrm>
            <a:off y="4930645" x="4087318"/>
            <a:ext cy="667199" cx="1868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Realización de obras civiles</a:t>
            </a:r>
          </a:p>
        </p:txBody>
      </p:sp>
      <p:sp>
        <p:nvSpPr>
          <p:cNvPr name="Shape 393" id="393"/>
          <p:cNvSpPr/>
          <p:nvPr/>
        </p:nvSpPr>
        <p:spPr>
          <a:xfrm>
            <a:off y="4930645" x="6197954"/>
            <a:ext cy="667199" cx="1868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Selección microempresas</a:t>
            </a:r>
          </a:p>
        </p:txBody>
      </p:sp>
      <p:cxnSp>
        <p:nvCxnSpPr>
          <p:cNvPr name="Shape 394" id="394"/>
          <p:cNvCxnSpPr>
            <a:stCxn id="390" idx="2"/>
            <a:endCxn id="387" idx="0"/>
          </p:cNvCxnSpPr>
          <p:nvPr/>
        </p:nvCxnSpPr>
        <p:spPr>
          <a:xfrm flipH="1">
            <a:off y="2362486" x="5020204"/>
            <a:ext cy="274838" cx="116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95" id="395"/>
          <p:cNvCxnSpPr>
            <a:stCxn id="387" idx="2"/>
            <a:endCxn id="388" idx="0"/>
          </p:cNvCxnSpPr>
          <p:nvPr/>
        </p:nvCxnSpPr>
        <p:spPr>
          <a:xfrm flipH="1">
            <a:off y="3274825" x="2614029"/>
            <a:ext cy="464270" cx="24061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96" id="396"/>
          <p:cNvCxnSpPr>
            <a:stCxn id="387" idx="2"/>
            <a:endCxn id="389" idx="0"/>
          </p:cNvCxnSpPr>
          <p:nvPr/>
        </p:nvCxnSpPr>
        <p:spPr>
          <a:xfrm>
            <a:off y="3274825" x="5020204"/>
            <a:ext cy="500720" cx="116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397" id="397"/>
          <p:cNvSpPr/>
          <p:nvPr/>
        </p:nvSpPr>
        <p:spPr>
          <a:xfrm>
            <a:off y="3758595" x="6240554"/>
            <a:ext cy="526800" cx="17828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Mejora en parque automotor</a:t>
            </a:r>
          </a:p>
        </p:txBody>
      </p:sp>
      <p:cxnSp>
        <p:nvCxnSpPr>
          <p:cNvPr name="Shape 398" id="398"/>
          <p:cNvCxnSpPr>
            <a:stCxn id="387" idx="2"/>
            <a:endCxn id="397" idx="0"/>
          </p:cNvCxnSpPr>
          <p:nvPr/>
        </p:nvCxnSpPr>
        <p:spPr>
          <a:xfrm>
            <a:off y="3274825" x="5020204"/>
            <a:ext cy="483770" cx="2111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399" id="399"/>
          <p:cNvCxnSpPr>
            <a:stCxn id="388" idx="2"/>
            <a:endCxn id="391" idx="0"/>
          </p:cNvCxnSpPr>
          <p:nvPr/>
        </p:nvCxnSpPr>
        <p:spPr>
          <a:xfrm flipH="1">
            <a:off y="4304895" x="2614029"/>
            <a:ext cy="690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400" id="400"/>
          <p:cNvCxnSpPr>
            <a:stCxn id="392" idx="0"/>
            <a:endCxn id="389" idx="2"/>
          </p:cNvCxnSpPr>
          <p:nvPr/>
        </p:nvCxnSpPr>
        <p:spPr>
          <a:xfrm rot="10800000" flipH="1">
            <a:off y="4268445" x="5021368"/>
            <a:ext cy="662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401" id="401"/>
          <p:cNvCxnSpPr>
            <a:stCxn id="397" idx="2"/>
            <a:endCxn id="393" idx="0"/>
          </p:cNvCxnSpPr>
          <p:nvPr/>
        </p:nvCxnSpPr>
        <p:spPr>
          <a:xfrm>
            <a:off y="4285395" x="7132004"/>
            <a:ext cy="64524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5" id="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6" id="406"/>
          <p:cNvSpPr txBox="1"/>
          <p:nvPr>
            <p:ph type="title"/>
          </p:nvPr>
        </p:nvSpPr>
        <p:spPr>
          <a:xfrm>
            <a:off y="261637" x="1763150"/>
            <a:ext cy="1143000" cx="62931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Matriz de marco lógico</a:t>
            </a:r>
          </a:p>
        </p:txBody>
      </p:sp>
      <p:sp>
        <p:nvSpPr>
          <p:cNvPr name="Shape 407" id="407"/>
          <p:cNvSpPr/>
          <p:nvPr/>
        </p:nvSpPr>
        <p:spPr>
          <a:xfrm>
            <a:off y="1516225" x="372036"/>
            <a:ext cy="4594786" cx="85728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Caracteristicas</a:t>
            </a:r>
          </a:p>
        </p:txBody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Sistema de toma de decisiones.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Planificación participativa.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Simplicidad.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Discusión secuencial.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Propone una serie de procedimientos  para las discusiones y una manera de visualizar los acuerdos alcanzados.</a:t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Participación de las partes interesadas y beneficiadas.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1" id="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2" id="412"/>
          <p:cNvSpPr txBox="1"/>
          <p:nvPr>
            <p:ph type="title"/>
          </p:nvPr>
        </p:nvSpPr>
        <p:spPr>
          <a:xfrm>
            <a:off y="261637" x="1763150"/>
            <a:ext cy="1143000" cx="62931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Matriz de marco lógico (Continuación)</a:t>
            </a:r>
          </a:p>
        </p:txBody>
      </p:sp>
      <p:sp>
        <p:nvSpPr>
          <p:cNvPr name="Shape 413" id="413"/>
          <p:cNvSpPr/>
          <p:nvPr/>
        </p:nvSpPr>
        <p:spPr>
          <a:xfrm>
            <a:off y="1764532" x="712480"/>
            <a:ext cy="4179178" cx="79126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7" id="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8" id="418"/>
          <p:cNvSpPr txBox="1"/>
          <p:nvPr>
            <p:ph type="title"/>
          </p:nvPr>
        </p:nvSpPr>
        <p:spPr>
          <a:xfrm>
            <a:off y="261637" x="1763150"/>
            <a:ext cy="1143000" cx="62931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l" rtl="0" lvl="0">
              <a:buNone/>
            </a:pPr>
            <a:r>
              <a:rPr lang="en"/>
              <a:t>Otros ejemplos</a:t>
            </a:r>
          </a:p>
        </p:txBody>
      </p:sp>
      <p:sp>
        <p:nvSpPr>
          <p:cNvPr name="Shape 419" id="419"/>
          <p:cNvSpPr txBox="1"/>
          <p:nvPr/>
        </p:nvSpPr>
        <p:spPr>
          <a:xfrm>
            <a:off y="1937675" x="1609400"/>
            <a:ext cy="4052400" cx="71306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420" id="420"/>
          <p:cNvSpPr txBox="1"/>
          <p:nvPr/>
        </p:nvSpPr>
        <p:spPr>
          <a:xfrm>
            <a:off y="1911700" x="1232750"/>
            <a:ext cy="3922500" cx="67281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
</a:t>
            </a:r>
          </a:p>
          <a:p>
            <a:pPr rtl="0" lvl="0">
              <a:buNone/>
            </a:pPr>
            <a:r>
              <a:rPr lang="en" sz="1800"/>
              <a:t>* Reducción de producción de drogas ilícitas, Departamento Nacional de Planeación [3].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 sz="1800"/>
              <a:t>* Proyecto Urbano Integral Nororiental. Departamento Nacional de Planeación [4].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4" id="4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5" id="42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400" b="1"/>
              <a:t>[1]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http://www.santanderinnova.org.co/adjunto_noticias/presentaciones/junio_2012/Presentacion_Dr_Diego_Puerta_COLCIENCIAS.pdf</a:t>
            </a:r>
          </a:p>
          <a:p>
            <a:pPr rtl="0" lvl="0">
              <a:buNone/>
            </a:pPr>
            <a:r>
              <a:rPr lang="en" sz="1400" b="1"/>
              <a:t>[2]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http://www.mef.gob.pe/contenidos/presu_publ/anexos/Anexo_7_Ejemplos_Marco_Log_Prog_Presp.pdf</a:t>
            </a:r>
          </a:p>
          <a:p>
            <a:pPr rtl="0" lvl="0">
              <a:buNone/>
            </a:pPr>
            <a:r>
              <a:rPr lang="en" sz="1400" b="1"/>
              <a:t>[3]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http://www.dnp.gov.co/Portals/0/archivos/documentos/DEPP/Evaluaciones_Focalizadas/Ejemplo_Matriz_Marco_Logico.pdf</a:t>
            </a:r>
          </a:p>
          <a:p>
            <a:pPr rtl="0" lvl="0">
              <a:buNone/>
            </a:pPr>
            <a:r>
              <a:rPr lang="en" sz="1400" b="1"/>
              <a:t>[4]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http://www.dnp.gov.co/Portals/0/archivos/documentos/DEPP/Evaluaciones_Focalizadas/Ejemplo_Marco_Logico_Proyecto_Urbano_Integral.pdf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26" id="4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Referencias bibliográficas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0"/>
              <a:t>2. </a:t>
            </a:r>
            <a:r>
              <a:rPr lang="en" i="0" baseline="0" strike="noStrike" sz="3600" b="0" cap="none" u="none">
                <a:solidFill>
                  <a:schemeClr val="dk1"/>
                </a:solidFill>
              </a:rPr>
              <a:t>METODOLOGIA DEL MARCO LOGICO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/>
        </p:nvSpPr>
        <p:spPr>
          <a:xfrm>
            <a:off y="1225699" x="879648"/>
            <a:ext cy="219899" cx="6284699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77944"/>
              </a:lnSpc>
              <a:buSzPct val="25000"/>
              <a:buNone/>
            </a:pPr>
            <a:r>
              <a:rPr lang="en" i="0" baseline="0" strike="noStrike" sz="24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•Dar respuesta</a:t>
            </a:r>
            <a:r>
              <a:rPr lang="en" i="0" baseline="0" strike="noStrike" sz="24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0" baseline="0" strike="noStrike" sz="24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i="0" baseline="0" strike="noStrike" sz="24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0" baseline="0" strike="noStrike" sz="24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tres</a:t>
            </a:r>
            <a:r>
              <a:rPr lang="en" i="0" baseline="0" strike="noStrike" sz="24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0" baseline="0" strike="noStrike" sz="24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problemas</a:t>
            </a:r>
            <a:r>
              <a:rPr lang="en" i="0" baseline="0" strike="noStrike" sz="24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0" baseline="0" strike="noStrike" sz="24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comunes</a:t>
            </a:r>
            <a:r>
              <a:rPr lang="en" i="0" baseline="0" strike="noStrike" sz="24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0" baseline="0" strike="noStrike" sz="24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proyectos</a:t>
            </a:r>
            <a:r>
              <a:rPr lang="en" i="0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name="Shape 59" id="59"/>
          <p:cNvSpPr txBox="1"/>
          <p:nvPr/>
        </p:nvSpPr>
        <p:spPr>
          <a:xfrm>
            <a:off y="2780927" x="738470"/>
            <a:ext cy="450839" cx="7752121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77944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Planificación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carentes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precisión,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múltiples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</a:p>
          <a:p>
            <a:pPr indent="0" marR="0" algn="l" marL="0" rtl="0" lvl="0">
              <a:lnSpc>
                <a:spcPct val="102222"/>
              </a:lnSpc>
              <a:buSzPct val="25000"/>
              <a:buNone/>
            </a:pP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estaban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claramente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relacionados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actividades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proyecto.</a:t>
            </a:r>
          </a:p>
        </p:txBody>
      </p:sp>
      <p:sp>
        <p:nvSpPr>
          <p:cNvPr name="Shape 60" id="60"/>
          <p:cNvSpPr txBox="1"/>
          <p:nvPr/>
        </p:nvSpPr>
        <p:spPr>
          <a:xfrm>
            <a:off y="3789039" x="738470"/>
            <a:ext cy="450899" cx="7766700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77944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ejecutaban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exitosamente,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alcance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responsabilidad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gerente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claramente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definida.</a:t>
            </a:r>
          </a:p>
        </p:txBody>
      </p:sp>
      <p:sp>
        <p:nvSpPr>
          <p:cNvPr name="Shape 61" id="61"/>
          <p:cNvSpPr txBox="1"/>
          <p:nvPr/>
        </p:nvSpPr>
        <p:spPr>
          <a:xfrm>
            <a:off y="4811310" x="738470"/>
            <a:ext cy="681672" cx="7802136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77944"/>
              </a:lnSpc>
              <a:buSzPct val="25000"/>
              <a:buNone/>
            </a:pPr>
            <a:r>
              <a:rPr lang="en" i="0" baseline="0" strike="noStrike" sz="1800" b="0" cap="non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i="0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existía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cómo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luciría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tuviese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éxito,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losevaluadores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tenían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comparar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planeaba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</a:t>
            </a:r>
          </a:p>
          <a:p>
            <a:pPr indent="0" marR="0" algn="l" marL="0" rtl="0" lvl="0">
              <a:lnSpc>
                <a:spcPct val="102222"/>
              </a:lnSpc>
              <a:buSzPct val="25000"/>
              <a:buNone/>
            </a:pP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sucedía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</a:t>
            </a:r>
            <a:r>
              <a:rPr lang="en" i="0" baseline="0" strike="noStrike" sz="1800" b="0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i="1" baseline="0" strike="noStrike" sz="1800" b="1" cap="non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realidad.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/>
        </p:nvSpPr>
        <p:spPr>
          <a:xfrm>
            <a:off y="1658143" x="914398"/>
            <a:ext cy="3208421" cx="73312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/>
        </p:nvSpPr>
        <p:spPr>
          <a:xfrm>
            <a:off y="1118029" x="738472"/>
            <a:ext cy="284100" cx="4547399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91857"/>
              </a:lnSpc>
              <a:buSzPct val="25000"/>
              <a:buNone/>
            </a:pPr>
            <a:r>
              <a:rPr lang="en" baseline="0" strike="noStrike" sz="3600" b="1" cap="none">
                <a:solidFill>
                  <a:srgbClr val="000000"/>
                </a:solidFill>
              </a:rPr>
              <a:t>Implementación</a:t>
            </a:r>
          </a:p>
        </p:txBody>
      </p:sp>
      <p:sp>
        <p:nvSpPr>
          <p:cNvPr name="Shape 72" id="72"/>
          <p:cNvSpPr txBox="1"/>
          <p:nvPr/>
        </p:nvSpPr>
        <p:spPr>
          <a:xfrm>
            <a:off y="2217440" x="738468"/>
            <a:ext cy="786900" cx="6929100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87666"/>
              </a:lnSpc>
              <a:buSzPct val="25000"/>
              <a:buNone/>
            </a:pPr>
            <a:r>
              <a:rPr lang="en" baseline="0" strike="noStrike" sz="1800" b="1" cap="none">
                <a:latin typeface="Times New Roman"/>
                <a:ea typeface="Times New Roman"/>
                <a:cs typeface="Times New Roman"/>
                <a:sym typeface="Times New Roman"/>
              </a:rPr>
              <a:t>• La etapa de identificación del problema y alternativas de solución</a:t>
            </a:r>
            <a:r>
              <a:rPr lang="en" baseline="0" strike="noStrike" sz="1800" b="0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name="Shape 73" id="73"/>
          <p:cNvSpPr txBox="1"/>
          <p:nvPr/>
        </p:nvSpPr>
        <p:spPr>
          <a:xfrm>
            <a:off y="3356992" x="738472"/>
            <a:ext cy="1066091" cx="7221051"/>
          </a:xfrm>
          <a:prstGeom prst="rect">
            <a:avLst/>
          </a:prstGeom>
          <a:noFill/>
          <a:ln>
            <a:noFill/>
          </a:ln>
        </p:spPr>
        <p:txBody>
          <a:bodyPr bIns="40075" tIns="0" lIns="0" anchor="t" anchorCtr="0" rIns="0">
            <a:spAutoFit/>
          </a:bodyPr>
          <a:lstStyle/>
          <a:p>
            <a:pPr indent="0" marR="0" algn="l" marL="0" rtl="0" lvl="0">
              <a:lnSpc>
                <a:spcPct val="87666"/>
              </a:lnSpc>
              <a:buSzPct val="25000"/>
              <a:buNone/>
            </a:pPr>
            <a:r>
              <a:rPr lang="en" baseline="0" strike="noStrike" sz="1800" b="1" cap="none">
                <a:latin typeface="Times New Roman"/>
                <a:ea typeface="Times New Roman"/>
                <a:cs typeface="Times New Roman"/>
                <a:sym typeface="Times New Roman"/>
              </a:rPr>
              <a:t>• La etapa de planificación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