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6" r:id="rId17"/>
    <p:sldId id="267" r:id="rId18"/>
    <p:sldId id="268" r:id="rId19"/>
    <p:sldId id="269" r:id="rId20"/>
    <p:sldId id="270" r:id="rId21"/>
    <p:sldId id="271" r:id="rId22"/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A942B-111F-4DED-8DAB-D085B06D1CF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07AEB4B-7EAE-4E3D-8137-6B85E92AE982}">
      <dgm:prSet phldrT="[Texto]" custT="1"/>
      <dgm:spPr/>
      <dgm:t>
        <a:bodyPr/>
        <a:lstStyle/>
        <a:p>
          <a:r>
            <a:rPr lang="es-CO" sz="1700" dirty="0" smtClean="0"/>
            <a:t>Propuestas de acción </a:t>
          </a:r>
          <a:endParaRPr lang="es-CO" sz="1700" dirty="0"/>
        </a:p>
      </dgm:t>
    </dgm:pt>
    <dgm:pt modelId="{260E9A03-7ED4-4FB8-A09F-58E9A9472130}" type="parTrans" cxnId="{03803104-1630-46B6-9BF6-534D93FDC4C6}">
      <dgm:prSet/>
      <dgm:spPr/>
      <dgm:t>
        <a:bodyPr/>
        <a:lstStyle/>
        <a:p>
          <a:endParaRPr lang="es-CO"/>
        </a:p>
      </dgm:t>
    </dgm:pt>
    <dgm:pt modelId="{58274973-9FFA-49BD-85DE-E2066277B946}" type="sibTrans" cxnId="{03803104-1630-46B6-9BF6-534D93FDC4C6}">
      <dgm:prSet/>
      <dgm:spPr/>
      <dgm:t>
        <a:bodyPr/>
        <a:lstStyle/>
        <a:p>
          <a:endParaRPr lang="es-CO"/>
        </a:p>
      </dgm:t>
    </dgm:pt>
    <dgm:pt modelId="{9194D68E-230F-4E78-A5C1-8EC88BAD16A2}">
      <dgm:prSet phldrT="[Texto]" custT="1"/>
      <dgm:spPr/>
      <dgm:t>
        <a:bodyPr/>
        <a:lstStyle/>
        <a:p>
          <a:r>
            <a:rPr lang="es-CO" sz="1700" dirty="0" smtClean="0"/>
            <a:t>Incorporar </a:t>
          </a:r>
          <a:r>
            <a:rPr lang="es-CO" sz="1700" b="1" dirty="0" smtClean="0"/>
            <a:t>tecnología </a:t>
          </a:r>
          <a:r>
            <a:rPr lang="es-CO" sz="1700" dirty="0" smtClean="0"/>
            <a:t>y/o medidas alternativas de prevención de contaminación</a:t>
          </a:r>
          <a:endParaRPr lang="es-CO" sz="1700" dirty="0"/>
        </a:p>
      </dgm:t>
    </dgm:pt>
    <dgm:pt modelId="{1FE9A568-CE22-48C2-801A-83CDBED777AE}" type="parTrans" cxnId="{37F3266C-ABA7-45E5-AEF8-CD4C5058FCD3}">
      <dgm:prSet/>
      <dgm:spPr/>
      <dgm:t>
        <a:bodyPr/>
        <a:lstStyle/>
        <a:p>
          <a:endParaRPr lang="es-CO"/>
        </a:p>
      </dgm:t>
    </dgm:pt>
    <dgm:pt modelId="{12793849-7781-4F95-B5AB-3A895346EE97}" type="sibTrans" cxnId="{37F3266C-ABA7-45E5-AEF8-CD4C5058FCD3}">
      <dgm:prSet/>
      <dgm:spPr/>
      <dgm:t>
        <a:bodyPr/>
        <a:lstStyle/>
        <a:p>
          <a:endParaRPr lang="es-CO"/>
        </a:p>
      </dgm:t>
    </dgm:pt>
    <dgm:pt modelId="{EAB6572D-F957-4A7E-8A71-5AC60EDE943F}">
      <dgm:prSet phldrT="[Texto]" custT="1"/>
      <dgm:spPr/>
      <dgm:t>
        <a:bodyPr/>
        <a:lstStyle/>
        <a:p>
          <a:r>
            <a:rPr lang="es-CO" sz="1700" b="1" dirty="0" smtClean="0"/>
            <a:t>Optimizar el uso de las materias primas e insumos</a:t>
          </a:r>
          <a:r>
            <a:rPr lang="es-CO" sz="1700" dirty="0" smtClean="0"/>
            <a:t>, y minimizar o eliminar las emisiones, descargas y/o vertimientos</a:t>
          </a:r>
          <a:endParaRPr lang="es-CO" sz="1700" dirty="0"/>
        </a:p>
      </dgm:t>
    </dgm:pt>
    <dgm:pt modelId="{FC48EBEC-4ABD-4E38-AACA-3EF0B01A4706}" type="parTrans" cxnId="{C04047AA-91AD-47ED-9841-CAC1967C98D4}">
      <dgm:prSet/>
      <dgm:spPr/>
      <dgm:t>
        <a:bodyPr/>
        <a:lstStyle/>
        <a:p>
          <a:endParaRPr lang="es-CO"/>
        </a:p>
      </dgm:t>
    </dgm:pt>
    <dgm:pt modelId="{97228A95-1466-4B47-9CA6-64D99749F614}" type="sibTrans" cxnId="{C04047AA-91AD-47ED-9841-CAC1967C98D4}">
      <dgm:prSet/>
      <dgm:spPr/>
      <dgm:t>
        <a:bodyPr/>
        <a:lstStyle/>
        <a:p>
          <a:endParaRPr lang="es-CO"/>
        </a:p>
      </dgm:t>
    </dgm:pt>
    <dgm:pt modelId="{63520123-B448-4542-9EF5-84B56F917F41}">
      <dgm:prSet custT="1"/>
      <dgm:spPr/>
      <dgm:t>
        <a:bodyPr/>
        <a:lstStyle/>
        <a:p>
          <a:r>
            <a:rPr lang="es-CO" sz="1700" b="1" dirty="0" smtClean="0"/>
            <a:t>Programas </a:t>
          </a:r>
          <a:endParaRPr lang="es-CO" sz="1700" b="1" dirty="0" smtClean="0"/>
        </a:p>
      </dgm:t>
    </dgm:pt>
    <dgm:pt modelId="{55C75360-3F6C-4578-B575-D582B689FE52}" type="parTrans" cxnId="{25C92821-1F6D-40B4-855A-01AC0A0496AE}">
      <dgm:prSet/>
      <dgm:spPr/>
      <dgm:t>
        <a:bodyPr/>
        <a:lstStyle/>
        <a:p>
          <a:endParaRPr lang="es-CO"/>
        </a:p>
      </dgm:t>
    </dgm:pt>
    <dgm:pt modelId="{3DA74D13-3253-4DCD-9812-5A7E91AAF485}" type="sibTrans" cxnId="{25C92821-1F6D-40B4-855A-01AC0A0496AE}">
      <dgm:prSet/>
      <dgm:spPr/>
      <dgm:t>
        <a:bodyPr/>
        <a:lstStyle/>
        <a:p>
          <a:endParaRPr lang="es-CO"/>
        </a:p>
      </dgm:t>
    </dgm:pt>
    <dgm:pt modelId="{C37F3086-F872-415D-BAF6-883D93C682B6}">
      <dgm:prSet custT="1"/>
      <dgm:spPr/>
      <dgm:t>
        <a:bodyPr/>
        <a:lstStyle/>
        <a:p>
          <a:r>
            <a:rPr lang="es-CO" sz="1700" b="1" dirty="0" smtClean="0"/>
            <a:t>Cronogramas</a:t>
          </a:r>
          <a:endParaRPr lang="es-CO" sz="1700" b="1" dirty="0" smtClean="0"/>
        </a:p>
      </dgm:t>
    </dgm:pt>
    <dgm:pt modelId="{4C9B3BAC-5EF3-4B5C-9821-AA5A11C2537B}" type="parTrans" cxnId="{7ABD4EBB-6759-4CFE-A0B1-C054A28BD913}">
      <dgm:prSet/>
      <dgm:spPr/>
      <dgm:t>
        <a:bodyPr/>
        <a:lstStyle/>
        <a:p>
          <a:endParaRPr lang="es-CO"/>
        </a:p>
      </dgm:t>
    </dgm:pt>
    <dgm:pt modelId="{CF605CA4-7521-48C1-8689-90A6BBE8030F}" type="sibTrans" cxnId="{7ABD4EBB-6759-4CFE-A0B1-C054A28BD913}">
      <dgm:prSet/>
      <dgm:spPr/>
      <dgm:t>
        <a:bodyPr/>
        <a:lstStyle/>
        <a:p>
          <a:endParaRPr lang="es-CO"/>
        </a:p>
      </dgm:t>
    </dgm:pt>
    <dgm:pt modelId="{517DDCDB-2BBB-4FE3-B9AD-25253ABEC86F}">
      <dgm:prSet phldrT="[Texto]" custT="1"/>
      <dgm:spPr/>
      <dgm:t>
        <a:bodyPr/>
        <a:lstStyle/>
        <a:p>
          <a:r>
            <a:rPr lang="es-CO" sz="1700" b="1" dirty="0" smtClean="0"/>
            <a:t>Cumplir con las disposiciones legales </a:t>
          </a:r>
          <a:r>
            <a:rPr lang="es-CO" sz="1700" dirty="0" smtClean="0"/>
            <a:t>aplicables o estándares internacional</a:t>
          </a:r>
          <a:r>
            <a:rPr lang="es-CO" sz="1100" dirty="0" smtClean="0"/>
            <a:t>es.</a:t>
          </a:r>
          <a:endParaRPr lang="es-CO" sz="1100" dirty="0"/>
        </a:p>
      </dgm:t>
    </dgm:pt>
    <dgm:pt modelId="{DF80D9D3-DEBE-4CDC-8AD0-DDB5421C6DB7}" type="sibTrans" cxnId="{9A27B325-5235-4B2A-8BE6-E3EDBA0EB5F0}">
      <dgm:prSet/>
      <dgm:spPr/>
      <dgm:t>
        <a:bodyPr/>
        <a:lstStyle/>
        <a:p>
          <a:endParaRPr lang="es-CO"/>
        </a:p>
      </dgm:t>
    </dgm:pt>
    <dgm:pt modelId="{587D94C8-3EBB-4237-BA46-05D15271DFA9}" type="parTrans" cxnId="{9A27B325-5235-4B2A-8BE6-E3EDBA0EB5F0}">
      <dgm:prSet/>
      <dgm:spPr/>
      <dgm:t>
        <a:bodyPr/>
        <a:lstStyle/>
        <a:p>
          <a:endParaRPr lang="es-CO"/>
        </a:p>
      </dgm:t>
    </dgm:pt>
    <dgm:pt modelId="{3ECC1CF9-EF65-48AD-8C0A-A1519AE00288}" type="pres">
      <dgm:prSet presAssocID="{585A942B-111F-4DED-8DAB-D085B06D1CF3}" presName="Name0" presStyleCnt="0">
        <dgm:presLayoutVars>
          <dgm:dir/>
          <dgm:resizeHandles val="exact"/>
        </dgm:presLayoutVars>
      </dgm:prSet>
      <dgm:spPr/>
    </dgm:pt>
    <dgm:pt modelId="{C6ABFD5E-D8E8-457D-8E9E-0B460B888BC5}" type="pres">
      <dgm:prSet presAssocID="{707AEB4B-7EAE-4E3D-8137-6B85E92AE9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398D2E9-665F-474F-B2BB-4030BAAE736B}" type="pres">
      <dgm:prSet presAssocID="{58274973-9FFA-49BD-85DE-E2066277B946}" presName="sibTrans" presStyleCnt="0"/>
      <dgm:spPr/>
    </dgm:pt>
    <dgm:pt modelId="{B1CE5C97-E3A1-413B-BE7B-A5F8868914C9}" type="pres">
      <dgm:prSet presAssocID="{9194D68E-230F-4E78-A5C1-8EC88BAD16A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306EF0E-088B-4794-8F47-938B7BDDFD0C}" type="pres">
      <dgm:prSet presAssocID="{12793849-7781-4F95-B5AB-3A895346EE97}" presName="sibTrans" presStyleCnt="0"/>
      <dgm:spPr/>
    </dgm:pt>
    <dgm:pt modelId="{728F14C0-E77F-446C-B99D-469E42D43A87}" type="pres">
      <dgm:prSet presAssocID="{EAB6572D-F957-4A7E-8A71-5AC60EDE94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32E2AA-7355-4652-BA31-116B0CD56C01}" type="pres">
      <dgm:prSet presAssocID="{97228A95-1466-4B47-9CA6-64D99749F614}" presName="sibTrans" presStyleCnt="0"/>
      <dgm:spPr/>
    </dgm:pt>
    <dgm:pt modelId="{FAC51235-97D0-4F58-B6E7-DE598C316532}" type="pres">
      <dgm:prSet presAssocID="{517DDCDB-2BBB-4FE3-B9AD-25253ABEC86F}" presName="node" presStyleLbl="node1" presStyleIdx="3" presStyleCnt="4" custLinFactNeighborX="-23999" custLinFactNeighborY="-161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5C92821-1F6D-40B4-855A-01AC0A0496AE}" srcId="{707AEB4B-7EAE-4E3D-8137-6B85E92AE982}" destId="{63520123-B448-4542-9EF5-84B56F917F41}" srcOrd="0" destOrd="0" parTransId="{55C75360-3F6C-4578-B575-D582B689FE52}" sibTransId="{3DA74D13-3253-4DCD-9812-5A7E91AAF485}"/>
    <dgm:cxn modelId="{7ABD4EBB-6759-4CFE-A0B1-C054A28BD913}" srcId="{707AEB4B-7EAE-4E3D-8137-6B85E92AE982}" destId="{C37F3086-F872-415D-BAF6-883D93C682B6}" srcOrd="1" destOrd="0" parTransId="{4C9B3BAC-5EF3-4B5C-9821-AA5A11C2537B}" sibTransId="{CF605CA4-7521-48C1-8689-90A6BBE8030F}"/>
    <dgm:cxn modelId="{03803104-1630-46B6-9BF6-534D93FDC4C6}" srcId="{585A942B-111F-4DED-8DAB-D085B06D1CF3}" destId="{707AEB4B-7EAE-4E3D-8137-6B85E92AE982}" srcOrd="0" destOrd="0" parTransId="{260E9A03-7ED4-4FB8-A09F-58E9A9472130}" sibTransId="{58274973-9FFA-49BD-85DE-E2066277B946}"/>
    <dgm:cxn modelId="{C04047AA-91AD-47ED-9841-CAC1967C98D4}" srcId="{585A942B-111F-4DED-8DAB-D085B06D1CF3}" destId="{EAB6572D-F957-4A7E-8A71-5AC60EDE943F}" srcOrd="2" destOrd="0" parTransId="{FC48EBEC-4ABD-4E38-AACA-3EF0B01A4706}" sibTransId="{97228A95-1466-4B47-9CA6-64D99749F614}"/>
    <dgm:cxn modelId="{64FA03D2-9B3B-4B92-8314-8BAC4CE221BE}" type="presOf" srcId="{707AEB4B-7EAE-4E3D-8137-6B85E92AE982}" destId="{C6ABFD5E-D8E8-457D-8E9E-0B460B888BC5}" srcOrd="0" destOrd="0" presId="urn:microsoft.com/office/officeart/2005/8/layout/hList6"/>
    <dgm:cxn modelId="{9A27B325-5235-4B2A-8BE6-E3EDBA0EB5F0}" srcId="{585A942B-111F-4DED-8DAB-D085B06D1CF3}" destId="{517DDCDB-2BBB-4FE3-B9AD-25253ABEC86F}" srcOrd="3" destOrd="0" parTransId="{587D94C8-3EBB-4237-BA46-05D15271DFA9}" sibTransId="{DF80D9D3-DEBE-4CDC-8AD0-DDB5421C6DB7}"/>
    <dgm:cxn modelId="{C1878B18-27DF-465C-9F63-5972084A544B}" type="presOf" srcId="{EAB6572D-F957-4A7E-8A71-5AC60EDE943F}" destId="{728F14C0-E77F-446C-B99D-469E42D43A87}" srcOrd="0" destOrd="0" presId="urn:microsoft.com/office/officeart/2005/8/layout/hList6"/>
    <dgm:cxn modelId="{FD316FC6-B16B-424D-93DF-07FCE3D38991}" type="presOf" srcId="{517DDCDB-2BBB-4FE3-B9AD-25253ABEC86F}" destId="{FAC51235-97D0-4F58-B6E7-DE598C316532}" srcOrd="0" destOrd="0" presId="urn:microsoft.com/office/officeart/2005/8/layout/hList6"/>
    <dgm:cxn modelId="{99E5D0D6-34FF-414E-AC33-B03CC0F9F2D0}" type="presOf" srcId="{63520123-B448-4542-9EF5-84B56F917F41}" destId="{C6ABFD5E-D8E8-457D-8E9E-0B460B888BC5}" srcOrd="0" destOrd="1" presId="urn:microsoft.com/office/officeart/2005/8/layout/hList6"/>
    <dgm:cxn modelId="{5255DDA7-F517-4F85-9858-95D053B94509}" type="presOf" srcId="{9194D68E-230F-4E78-A5C1-8EC88BAD16A2}" destId="{B1CE5C97-E3A1-413B-BE7B-A5F8868914C9}" srcOrd="0" destOrd="0" presId="urn:microsoft.com/office/officeart/2005/8/layout/hList6"/>
    <dgm:cxn modelId="{0603B9FC-C0FB-488B-A56B-DD56D25AC7FC}" type="presOf" srcId="{585A942B-111F-4DED-8DAB-D085B06D1CF3}" destId="{3ECC1CF9-EF65-48AD-8C0A-A1519AE00288}" srcOrd="0" destOrd="0" presId="urn:microsoft.com/office/officeart/2005/8/layout/hList6"/>
    <dgm:cxn modelId="{37F3266C-ABA7-45E5-AEF8-CD4C5058FCD3}" srcId="{585A942B-111F-4DED-8DAB-D085B06D1CF3}" destId="{9194D68E-230F-4E78-A5C1-8EC88BAD16A2}" srcOrd="1" destOrd="0" parTransId="{1FE9A568-CE22-48C2-801A-83CDBED777AE}" sibTransId="{12793849-7781-4F95-B5AB-3A895346EE97}"/>
    <dgm:cxn modelId="{274AA6E4-7E8C-4192-98EE-1359DFC56A78}" type="presOf" srcId="{C37F3086-F872-415D-BAF6-883D93C682B6}" destId="{C6ABFD5E-D8E8-457D-8E9E-0B460B888BC5}" srcOrd="0" destOrd="2" presId="urn:microsoft.com/office/officeart/2005/8/layout/hList6"/>
    <dgm:cxn modelId="{26A4008A-05E0-48D1-8BD0-3005CF7ACB87}" type="presParOf" srcId="{3ECC1CF9-EF65-48AD-8C0A-A1519AE00288}" destId="{C6ABFD5E-D8E8-457D-8E9E-0B460B888BC5}" srcOrd="0" destOrd="0" presId="urn:microsoft.com/office/officeart/2005/8/layout/hList6"/>
    <dgm:cxn modelId="{7FD4C2E1-BDA1-40D1-8872-C1145AF81CE6}" type="presParOf" srcId="{3ECC1CF9-EF65-48AD-8C0A-A1519AE00288}" destId="{D398D2E9-665F-474F-B2BB-4030BAAE736B}" srcOrd="1" destOrd="0" presId="urn:microsoft.com/office/officeart/2005/8/layout/hList6"/>
    <dgm:cxn modelId="{B55D507E-2ACF-4A91-BCA1-25D152FA33FD}" type="presParOf" srcId="{3ECC1CF9-EF65-48AD-8C0A-A1519AE00288}" destId="{B1CE5C97-E3A1-413B-BE7B-A5F8868914C9}" srcOrd="2" destOrd="0" presId="urn:microsoft.com/office/officeart/2005/8/layout/hList6"/>
    <dgm:cxn modelId="{B5408050-AB2C-420F-BA71-12C49011F5F0}" type="presParOf" srcId="{3ECC1CF9-EF65-48AD-8C0A-A1519AE00288}" destId="{0306EF0E-088B-4794-8F47-938B7BDDFD0C}" srcOrd="3" destOrd="0" presId="urn:microsoft.com/office/officeart/2005/8/layout/hList6"/>
    <dgm:cxn modelId="{AC537B45-0954-4B84-A53B-9D1C160F75FF}" type="presParOf" srcId="{3ECC1CF9-EF65-48AD-8C0A-A1519AE00288}" destId="{728F14C0-E77F-446C-B99D-469E42D43A87}" srcOrd="4" destOrd="0" presId="urn:microsoft.com/office/officeart/2005/8/layout/hList6"/>
    <dgm:cxn modelId="{28B9E3C6-87D2-4FE4-8A92-59A861C91D07}" type="presParOf" srcId="{3ECC1CF9-EF65-48AD-8C0A-A1519AE00288}" destId="{2332E2AA-7355-4652-BA31-116B0CD56C01}" srcOrd="5" destOrd="0" presId="urn:microsoft.com/office/officeart/2005/8/layout/hList6"/>
    <dgm:cxn modelId="{95A8BB08-1EB3-4137-9611-25DB82F7C74B}" type="presParOf" srcId="{3ECC1CF9-EF65-48AD-8C0A-A1519AE00288}" destId="{FAC51235-97D0-4F58-B6E7-DE598C31653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ABFD5E-D8E8-457D-8E9E-0B460B888BC5}">
      <dsp:nvSpPr>
        <dsp:cNvPr id="0" name=""/>
        <dsp:cNvSpPr/>
      </dsp:nvSpPr>
      <dsp:spPr>
        <a:xfrm rot="16200000">
          <a:off x="-1276338" y="1278282"/>
          <a:ext cx="4464496" cy="190793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Propuestas de acción </a:t>
          </a:r>
          <a:endParaRPr lang="es-C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b="1" kern="1200" dirty="0" smtClean="0"/>
            <a:t>Programas </a:t>
          </a:r>
          <a:endParaRPr lang="es-CO" sz="1700" b="1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b="1" kern="1200" dirty="0" smtClean="0"/>
            <a:t>Cronogramas</a:t>
          </a:r>
          <a:endParaRPr lang="es-CO" sz="1700" b="1" kern="1200" dirty="0" smtClean="0"/>
        </a:p>
      </dsp:txBody>
      <dsp:txXfrm rot="16200000">
        <a:off x="-1276338" y="1278282"/>
        <a:ext cx="4464496" cy="1907930"/>
      </dsp:txXfrm>
    </dsp:sp>
    <dsp:sp modelId="{B1CE5C97-E3A1-413B-BE7B-A5F8868914C9}">
      <dsp:nvSpPr>
        <dsp:cNvPr id="0" name=""/>
        <dsp:cNvSpPr/>
      </dsp:nvSpPr>
      <dsp:spPr>
        <a:xfrm rot="16200000">
          <a:off x="774687" y="1278282"/>
          <a:ext cx="4464496" cy="190793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Incorporar </a:t>
          </a:r>
          <a:r>
            <a:rPr lang="es-CO" sz="1700" b="1" kern="1200" dirty="0" smtClean="0"/>
            <a:t>tecnología </a:t>
          </a:r>
          <a:r>
            <a:rPr lang="es-CO" sz="1700" kern="1200" dirty="0" smtClean="0"/>
            <a:t>y/o medidas alternativas de prevención de contaminación</a:t>
          </a:r>
          <a:endParaRPr lang="es-CO" sz="1700" kern="1200" dirty="0"/>
        </a:p>
      </dsp:txBody>
      <dsp:txXfrm rot="16200000">
        <a:off x="774687" y="1278282"/>
        <a:ext cx="4464496" cy="1907930"/>
      </dsp:txXfrm>
    </dsp:sp>
    <dsp:sp modelId="{728F14C0-E77F-446C-B99D-469E42D43A87}">
      <dsp:nvSpPr>
        <dsp:cNvPr id="0" name=""/>
        <dsp:cNvSpPr/>
      </dsp:nvSpPr>
      <dsp:spPr>
        <a:xfrm rot="16200000">
          <a:off x="2825712" y="1278282"/>
          <a:ext cx="4464496" cy="190793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Optimizar el uso de las materias primas e insumos</a:t>
          </a:r>
          <a:r>
            <a:rPr lang="es-CO" sz="1700" kern="1200" dirty="0" smtClean="0"/>
            <a:t>, y minimizar o eliminar las emisiones, descargas y/o vertimientos</a:t>
          </a:r>
          <a:endParaRPr lang="es-CO" sz="1700" kern="1200" dirty="0"/>
        </a:p>
      </dsp:txBody>
      <dsp:txXfrm rot="16200000">
        <a:off x="2825712" y="1278282"/>
        <a:ext cx="4464496" cy="1907930"/>
      </dsp:txXfrm>
    </dsp:sp>
    <dsp:sp modelId="{FAC51235-97D0-4F58-B6E7-DE598C316532}">
      <dsp:nvSpPr>
        <dsp:cNvPr id="0" name=""/>
        <dsp:cNvSpPr/>
      </dsp:nvSpPr>
      <dsp:spPr>
        <a:xfrm rot="16200000">
          <a:off x="4842396" y="1278282"/>
          <a:ext cx="4464496" cy="190793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Cumplir con las disposiciones legales </a:t>
          </a:r>
          <a:r>
            <a:rPr lang="es-CO" sz="1700" kern="1200" dirty="0" smtClean="0"/>
            <a:t>aplicables o estándares internacional</a:t>
          </a:r>
          <a:r>
            <a:rPr lang="es-CO" sz="1100" kern="1200" dirty="0" smtClean="0"/>
            <a:t>es.</a:t>
          </a:r>
          <a:endParaRPr lang="es-CO" sz="1100" kern="1200" dirty="0"/>
        </a:p>
      </dsp:txBody>
      <dsp:txXfrm rot="16200000">
        <a:off x="4842396" y="1278282"/>
        <a:ext cx="4464496" cy="1907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29D94D0-0EAA-4F0F-A632-D13093E1A254}" type="datetimeFigureOut">
              <a:rPr lang="es-ES" smtClean="0"/>
              <a:pPr/>
              <a:t>27/09/2012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BC0908-0996-4804-AFFF-D84125BEF0C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uellacarbono.es/apartado/general/huella-de-carbono.html" TargetMode="External"/><Relationship Id="rId3" Type="http://schemas.openxmlformats.org/officeDocument/2006/relationships/hyperlink" Target="http://189.210.122.34/Sita/LinkClick.aspx?fileticket=/1muyomlUNg=&amp;tabid=36" TargetMode="External"/><Relationship Id="rId7" Type="http://schemas.openxmlformats.org/officeDocument/2006/relationships/hyperlink" Target="http://www.urbicad.com-primer/" TargetMode="External"/><Relationship Id="rId2" Type="http://schemas.openxmlformats.org/officeDocument/2006/relationships/hyperlink" Target="http://www.aerocivil.gov.co/Aerocivil/GAmbiental/Documents/Estudio%20de%20Impacto%20Ambiental%20y%20Planes%20de%20Manejo%20Ambient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ambiente.gov.co/documentos/dec_1220_210405.pdf" TargetMode="External"/><Relationship Id="rId11" Type="http://schemas.openxmlformats.org/officeDocument/2006/relationships/hyperlink" Target="http://www.myfootprint.org/es/visitor_information/" TargetMode="External"/><Relationship Id="rId5" Type="http://schemas.openxmlformats.org/officeDocument/2006/relationships/hyperlink" Target="http://ingteccolombia.com/?page_id=132" TargetMode="External"/><Relationship Id="rId10" Type="http://schemas.openxmlformats.org/officeDocument/2006/relationships/hyperlink" Target="http://www.huellahidrica.org/?page=files/home" TargetMode="External"/><Relationship Id="rId4" Type="http://schemas.openxmlformats.org/officeDocument/2006/relationships/hyperlink" Target="http://fs03eja1.cormagdalena.com.co/nuevaweb/AdmonCon/Documentos/Anexo%20Tecnico%20-%20EIA%20Plan%20de%20Manejo%20Ambiental.pdf" TargetMode="External"/><Relationship Id="rId9" Type="http://schemas.openxmlformats.org/officeDocument/2006/relationships/hyperlink" Target="http://www.soyecolombiano.com/site/nuestra-huella/huella-ecologica.aspx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Estudio de Impacto Ambiental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Carolina Arenas</a:t>
            </a:r>
          </a:p>
          <a:p>
            <a:r>
              <a:rPr lang="es-ES" dirty="0" smtClean="0"/>
              <a:t>Matheo López </a:t>
            </a:r>
            <a:endParaRPr lang="es-ES" dirty="0"/>
          </a:p>
          <a:p>
            <a:r>
              <a:rPr lang="es-ES" dirty="0" smtClean="0"/>
              <a:t>Sebastián </a:t>
            </a:r>
            <a:r>
              <a:rPr lang="es-ES" dirty="0"/>
              <a:t>Eastman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2492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404664"/>
            <a:ext cx="3600400" cy="1143000"/>
          </a:xfrm>
        </p:spPr>
        <p:txBody>
          <a:bodyPr/>
          <a:lstStyle/>
          <a:p>
            <a:r>
              <a:rPr lang="en-US" dirty="0" smtClean="0"/>
              <a:t>PMA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412776"/>
            <a:ext cx="6984892" cy="441985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CO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611560" y="1916832"/>
          <a:ext cx="806489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36462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Decreto</a:t>
            </a:r>
            <a:r>
              <a:rPr lang="en-US" dirty="0" smtClean="0"/>
              <a:t> 1220 del 2005. </a:t>
            </a:r>
            <a:r>
              <a:rPr lang="en-US" dirty="0" err="1" smtClean="0"/>
              <a:t>Definiciones</a:t>
            </a:r>
            <a:r>
              <a:rPr lang="en-US" dirty="0" smtClean="0"/>
              <a:t>.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636912"/>
            <a:ext cx="8147248" cy="37010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94C600"/>
                </a:solidFill>
                <a:ea typeface="+mj-ea"/>
                <a:cs typeface="+mj-cs"/>
              </a:rPr>
              <a:t>Plan de </a:t>
            </a:r>
            <a:r>
              <a:rPr lang="en-US" sz="3600" dirty="0" err="1">
                <a:solidFill>
                  <a:srgbClr val="94C600"/>
                </a:solidFill>
                <a:ea typeface="+mj-ea"/>
                <a:cs typeface="+mj-cs"/>
              </a:rPr>
              <a:t>Manejo</a:t>
            </a:r>
            <a:r>
              <a:rPr lang="en-US" sz="3600" dirty="0">
                <a:solidFill>
                  <a:srgbClr val="94C600"/>
                </a:solidFill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rgbClr val="94C600"/>
                </a:solidFill>
                <a:ea typeface="+mj-ea"/>
                <a:cs typeface="+mj-cs"/>
              </a:rPr>
              <a:t>Ambiental</a:t>
            </a: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“Es el conjunto detallado de </a:t>
            </a:r>
            <a:r>
              <a:rPr lang="es-CO" b="1" dirty="0" smtClean="0"/>
              <a:t>actividades</a:t>
            </a:r>
            <a:r>
              <a:rPr lang="es-CO" dirty="0" smtClean="0"/>
              <a:t>, que producto de una evaluación ambiental, están orientadas a </a:t>
            </a:r>
            <a:r>
              <a:rPr lang="es-CO" b="1" dirty="0" smtClean="0"/>
              <a:t>prevenir, mitigar, corregir o compensar</a:t>
            </a:r>
            <a:r>
              <a:rPr lang="es-CO" dirty="0" smtClean="0"/>
              <a:t> los </a:t>
            </a:r>
            <a:r>
              <a:rPr lang="es-CO" b="1" dirty="0" smtClean="0"/>
              <a:t>impactos </a:t>
            </a:r>
            <a:r>
              <a:rPr lang="es-CO" dirty="0" smtClean="0"/>
              <a:t>y efectos ambientales </a:t>
            </a:r>
            <a:r>
              <a:rPr lang="es-CO" b="1" dirty="0" smtClean="0"/>
              <a:t>que se causen por el desarrollo de  un proyecto</a:t>
            </a:r>
            <a:r>
              <a:rPr lang="es-CO" dirty="0" smtClean="0"/>
              <a:t>, obra o actividad. Incluye los planes de seguimiento, monitoreo, contingencia, y abandono según la naturaleza del proyecto, obra o actividad.”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31198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3816424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Medidas de prevención</a:t>
            </a:r>
            <a:r>
              <a:rPr lang="es-CO" dirty="0" smtClean="0"/>
              <a:t>:</a:t>
            </a:r>
          </a:p>
          <a:p>
            <a:pPr marL="0" indent="0" algn="just">
              <a:buNone/>
            </a:pPr>
            <a:r>
              <a:rPr lang="es-CO" dirty="0" smtClean="0"/>
              <a:t>“Son las acciones encaminadas a </a:t>
            </a:r>
            <a:r>
              <a:rPr lang="es-CO" b="1" dirty="0" smtClean="0"/>
              <a:t>evitar los impactos</a:t>
            </a:r>
            <a:r>
              <a:rPr lang="es-CO" dirty="0" smtClean="0"/>
              <a:t> </a:t>
            </a:r>
            <a:r>
              <a:rPr lang="es-CO" b="1" dirty="0" smtClean="0"/>
              <a:t>y efectos negativos</a:t>
            </a:r>
            <a:r>
              <a:rPr lang="es-CO" dirty="0" smtClean="0"/>
              <a:t> que pueda generar un proyecto, obra o actividad sobre el medio ambiente”</a:t>
            </a:r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1691090"/>
            <a:ext cx="361684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922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764704"/>
            <a:ext cx="7488832" cy="2808312"/>
          </a:xfrm>
        </p:spPr>
        <p:txBody>
          <a:bodyPr/>
          <a:lstStyle/>
          <a:p>
            <a:pPr marL="0" indent="0" algn="just">
              <a:buNone/>
            </a:pPr>
            <a:r>
              <a:rPr lang="es-CO" b="1" dirty="0" smtClean="0"/>
              <a:t>Medidas de mitigación</a:t>
            </a:r>
            <a:r>
              <a:rPr lang="es-CO" dirty="0" smtClean="0"/>
              <a:t>:</a:t>
            </a:r>
          </a:p>
          <a:p>
            <a:pPr marL="0" indent="0" algn="just">
              <a:buNone/>
            </a:pPr>
            <a:r>
              <a:rPr lang="es-CO" dirty="0" smtClean="0"/>
              <a:t>“Son las acciones dirigidas a </a:t>
            </a:r>
            <a:r>
              <a:rPr lang="es-CO" b="1" dirty="0" smtClean="0"/>
              <a:t>minimizar</a:t>
            </a:r>
            <a:r>
              <a:rPr lang="es-CO" dirty="0" smtClean="0"/>
              <a:t> los </a:t>
            </a:r>
            <a:r>
              <a:rPr lang="es-CO" b="1" dirty="0" smtClean="0"/>
              <a:t>impactos y efectos negativos </a:t>
            </a:r>
            <a:r>
              <a:rPr lang="es-CO" dirty="0" smtClean="0"/>
              <a:t>de un proyecto, obra o actividad sobre el medio ambiente”</a:t>
            </a:r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2996952"/>
            <a:ext cx="3364070" cy="32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465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39952" y="764704"/>
            <a:ext cx="4464497" cy="3913981"/>
          </a:xfrm>
        </p:spPr>
        <p:txBody>
          <a:bodyPr/>
          <a:lstStyle/>
          <a:p>
            <a:pPr marL="0" indent="0">
              <a:buNone/>
            </a:pPr>
            <a:r>
              <a:rPr lang="es-CO" b="1" dirty="0" smtClean="0"/>
              <a:t>Medidas de corrección</a:t>
            </a:r>
            <a:r>
              <a:rPr lang="es-CO" dirty="0" smtClean="0"/>
              <a:t>: </a:t>
            </a:r>
          </a:p>
          <a:p>
            <a:pPr marL="0" indent="0">
              <a:buNone/>
            </a:pPr>
            <a:r>
              <a:rPr lang="es-CO" dirty="0" smtClean="0"/>
              <a:t>“Son las acciones dirigidas a </a:t>
            </a:r>
            <a:r>
              <a:rPr lang="es-CO" b="1" dirty="0" smtClean="0"/>
              <a:t>recuperar, restaurar o reparar las condiciones del </a:t>
            </a:r>
            <a:r>
              <a:rPr lang="es-CO" b="1" dirty="0" smtClean="0"/>
              <a:t>medio </a:t>
            </a:r>
            <a:r>
              <a:rPr lang="es-CO" b="1" dirty="0" smtClean="0"/>
              <a:t>ambiente </a:t>
            </a:r>
            <a:r>
              <a:rPr lang="es-CO" b="1" dirty="0" smtClean="0"/>
              <a:t>afectado por el proyecto</a:t>
            </a:r>
            <a:r>
              <a:rPr lang="es-CO" dirty="0" smtClean="0"/>
              <a:t>, obra o actividad”</a:t>
            </a: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993861"/>
            <a:ext cx="3057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533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924944"/>
            <a:ext cx="8229600" cy="3031016"/>
          </a:xfrm>
        </p:spPr>
        <p:txBody>
          <a:bodyPr/>
          <a:lstStyle/>
          <a:p>
            <a:pPr marL="0" indent="0" algn="just">
              <a:buNone/>
            </a:pPr>
            <a:r>
              <a:rPr lang="es-CO" b="1" dirty="0" smtClean="0"/>
              <a:t>Medidas de compensación</a:t>
            </a:r>
            <a:r>
              <a:rPr lang="es-CO" dirty="0" smtClean="0"/>
              <a:t>:</a:t>
            </a:r>
          </a:p>
          <a:p>
            <a:pPr marL="0" indent="0" algn="just">
              <a:buNone/>
            </a:pPr>
            <a:r>
              <a:rPr lang="es-CO" dirty="0" smtClean="0"/>
              <a:t>“Son las acciones dirigidas a resarcir y retribuir a las comunidades, las regiones, localidades y al entorno natural por los impactos o efectos negativos generados por un proyecto, obra o actividad, que no puedan ser evitados, corregidos, mitigados o sustituidos”</a:t>
            </a: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410344"/>
            <a:ext cx="3048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4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Matriz De </a:t>
            </a:r>
            <a:r>
              <a:rPr lang="es-CO" dirty="0" err="1" smtClean="0"/>
              <a:t>Leopold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9135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1043492" y="2323653"/>
            <a:ext cx="7344932" cy="2473500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es-CO" dirty="0" smtClean="0"/>
              <a:t>Se utiliza para evaluar los impactos ambientales de cualquier </a:t>
            </a:r>
            <a:r>
              <a:rPr lang="es-CO" dirty="0" smtClean="0"/>
              <a:t>proyecto ya sea provocados por la organización o que la impacten directamente, esto se hace </a:t>
            </a:r>
            <a:r>
              <a:rPr lang="es-CO" dirty="0" smtClean="0"/>
              <a:t>de manera cualitativa y cuantitativa, con el fin de determinar jerárquicamente </a:t>
            </a:r>
            <a:r>
              <a:rPr lang="es-CO" dirty="0" smtClean="0"/>
              <a:t>los impactos ambientales.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xmlns="" val="415431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Partes de la matriz de Leopold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 algn="just">
              <a:buNone/>
            </a:pPr>
            <a:r>
              <a:rPr lang="es-CO" dirty="0" smtClean="0"/>
              <a:t>Consiste en una matriz de actividades.</a:t>
            </a:r>
          </a:p>
          <a:p>
            <a:pPr marL="0" indent="0" algn="just">
              <a:buNone/>
            </a:pPr>
            <a:r>
              <a:rPr lang="es-CO" dirty="0" smtClean="0"/>
              <a:t>FILAS: </a:t>
            </a:r>
          </a:p>
          <a:p>
            <a:pPr marL="0" indent="0" algn="just">
              <a:buNone/>
            </a:pPr>
            <a:r>
              <a:rPr lang="es-CO" dirty="0" smtClean="0"/>
              <a:t>Hacen referencia a las actividades que impactaran al ambiente por parte del proyecto (riesgos).</a:t>
            </a:r>
          </a:p>
          <a:p>
            <a:pPr marL="0" indent="0" algn="just">
              <a:buNone/>
            </a:pPr>
            <a:r>
              <a:rPr lang="es-CO" dirty="0" smtClean="0"/>
              <a:t>COLUMNAS: </a:t>
            </a:r>
          </a:p>
          <a:p>
            <a:pPr marL="0" indent="0" algn="just">
              <a:buNone/>
            </a:pPr>
            <a:r>
              <a:rPr lang="es-CO" dirty="0" smtClean="0"/>
              <a:t>Hacen referencia a aspectos e impactos organizados (consecuencias) en orden según su categoría </a:t>
            </a:r>
          </a:p>
          <a:p>
            <a:pPr marL="0" indent="0" algn="just">
              <a:buNone/>
            </a:pPr>
            <a:r>
              <a:rPr lang="es-CO" dirty="0" smtClean="0"/>
              <a:t>(ambiente fisico-biologico, socioeconomico) </a:t>
            </a:r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694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dirty="0" smtClean="0"/>
              <a:t>En cada celda habrá dos números con rango del 1 al 10, el primero es la magnitud del impacto y el segundo será la importancia.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Una vez determinada la magnitud y la importancia , se pasa a calcular cuantas acciones son negativas y cuantas positivas,  de mismo modo cuantos factores ambientales son positivos y negativos, y así tendremos la información jerarquizada en términos de impacto al ambiente.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60571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1328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ESTUDIO DE IMPACTO AMBIENTAL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240868"/>
            <a:ext cx="3826768" cy="3528392"/>
          </a:xfrm>
        </p:spPr>
        <p:txBody>
          <a:bodyPr/>
          <a:lstStyle/>
          <a:p>
            <a:pPr algn="just"/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b="1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deberá</a:t>
            </a:r>
            <a:r>
              <a:rPr lang="en-US" dirty="0" smtClean="0"/>
              <a:t> </a:t>
            </a:r>
            <a:r>
              <a:rPr lang="en-US" dirty="0" err="1" smtClean="0"/>
              <a:t>presentar</a:t>
            </a:r>
            <a:r>
              <a:rPr lang="en-US" dirty="0" smtClean="0"/>
              <a:t> ante la </a:t>
            </a:r>
            <a:r>
              <a:rPr lang="en-US" b="1" dirty="0" err="1" smtClean="0"/>
              <a:t>autoridad</a:t>
            </a:r>
            <a:r>
              <a:rPr lang="en-US" b="1" dirty="0" smtClean="0"/>
              <a:t> </a:t>
            </a:r>
            <a:r>
              <a:rPr lang="en-US" b="1" dirty="0" err="1" smtClean="0"/>
              <a:t>competente</a:t>
            </a:r>
            <a:r>
              <a:rPr lang="en-US" b="1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peticionario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/>
              <a:t>licencia</a:t>
            </a:r>
            <a:r>
              <a:rPr lang="en-US" b="1" dirty="0" smtClean="0"/>
              <a:t> </a:t>
            </a:r>
            <a:r>
              <a:rPr lang="en-US" b="1" dirty="0" err="1" smtClean="0"/>
              <a:t>ambiental</a:t>
            </a:r>
            <a:endParaRPr lang="en-US" b="1" dirty="0" smtClean="0"/>
          </a:p>
          <a:p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309" t="4929" r="13639" b="5721"/>
          <a:stretch/>
        </p:blipFill>
        <p:spPr>
          <a:xfrm>
            <a:off x="5220072" y="1628800"/>
            <a:ext cx="2947916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97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43970" cy="294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781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Beneficios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 smtClean="0"/>
              <a:t>Se tiene una vista general del impacto ambiental alrededor de un proyecto.</a:t>
            </a:r>
          </a:p>
          <a:p>
            <a:pPr algn="just"/>
            <a:r>
              <a:rPr lang="es-CO" dirty="0" smtClean="0"/>
              <a:t>Aporta información cualitativa y cuantitativa</a:t>
            </a:r>
          </a:p>
          <a:p>
            <a:pPr algn="just"/>
            <a:r>
              <a:rPr lang="es-CO" dirty="0" smtClean="0"/>
              <a:t>Prioriza medidas en planes de prevención a la hora de realizar un proyecto.</a:t>
            </a:r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 smtClean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1941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Las Huellas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502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arioja.org/npRioja/upload/publication/gobierno_de_la_rioja/medio_ambiente/prevencion_ambiental/huella_ecologica/recursosnaturalesvivir1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421063" cy="24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Huella Ecológica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5257776" cy="2699744"/>
          </a:xfrm>
        </p:spPr>
        <p:txBody>
          <a:bodyPr>
            <a:normAutofit fontScale="92500"/>
          </a:bodyPr>
          <a:lstStyle/>
          <a:p>
            <a:pPr marL="68580" indent="0" algn="just">
              <a:buNone/>
            </a:pPr>
            <a:r>
              <a:rPr lang="es-ES" dirty="0"/>
              <a:t>La huella ecológica es un indicador ambiental que permite medir y evaluar el impacto sobre el Planeta de una determinada forma de vida en relación a la capacidad de la naturaleza para renovar los recursos al servicio de la humanidad.</a:t>
            </a:r>
          </a:p>
        </p:txBody>
      </p:sp>
    </p:spTree>
    <p:extLst>
      <p:ext uri="{BB962C8B-B14F-4D97-AF65-F5344CB8AC3E}">
        <p14:creationId xmlns:p14="http://schemas.microsoft.com/office/powerpoint/2010/main" xmlns="" val="29056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4067944" y="1196752"/>
            <a:ext cx="4465688" cy="2195688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es-ES" dirty="0"/>
              <a:t>El objetivo de esta herramienta, es que los seres humanos, </a:t>
            </a:r>
            <a:r>
              <a:rPr lang="es-ES" dirty="0" smtClean="0"/>
              <a:t>identifiquen </a:t>
            </a:r>
            <a:r>
              <a:rPr lang="es-ES" dirty="0"/>
              <a:t>y corrijan aquellas acciones que no contribuyen a un estilo de vida </a:t>
            </a:r>
            <a:r>
              <a:rPr lang="es-ES" dirty="0" smtClean="0"/>
              <a:t>sostenible.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4104456" cy="307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235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Huella Hídrica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68580" indent="0" algn="just">
              <a:buNone/>
            </a:pPr>
            <a:r>
              <a:rPr lang="es-ES" dirty="0"/>
              <a:t>Es un indicador de uso de agua que tiene en cuenta tanto el uso directo como indirecto por parte de un consumidor o productor</a:t>
            </a:r>
            <a:r>
              <a:rPr lang="es-ES" dirty="0" smtClean="0"/>
              <a:t>.</a:t>
            </a:r>
          </a:p>
          <a:p>
            <a:pPr marL="68580" indent="0" algn="just">
              <a:buNone/>
            </a:pPr>
            <a:r>
              <a:rPr lang="es-ES" dirty="0" smtClean="0"/>
              <a:t>La </a:t>
            </a:r>
            <a:r>
              <a:rPr lang="es-ES" dirty="0"/>
              <a:t>huella hídrica </a:t>
            </a:r>
            <a:r>
              <a:rPr lang="es-ES" dirty="0" smtClean="0"/>
              <a:t>se </a:t>
            </a:r>
            <a:r>
              <a:rPr lang="es-ES" dirty="0"/>
              <a:t>define como el volumen total de agua dulce que se utiliza para producir los bienes y servicios consumidos por el individuo o comunidad así como los </a:t>
            </a:r>
            <a:r>
              <a:rPr lang="es-ES" dirty="0" smtClean="0"/>
              <a:t>producidos.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312368" cy="276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980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seb\Huella-agu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280920" cy="62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65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Huella de Carbono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553620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es-ES" dirty="0"/>
              <a:t>La huella de carbono es un indicador  que a través de un inventario mide la producción de gases efecto invernadero </a:t>
            </a:r>
            <a:r>
              <a:rPr lang="es-ES" dirty="0" smtClean="0"/>
              <a:t>generado </a:t>
            </a:r>
            <a:r>
              <a:rPr lang="es-ES" dirty="0"/>
              <a:t>por las diferentes </a:t>
            </a:r>
            <a:r>
              <a:rPr lang="es-ES" dirty="0" smtClean="0"/>
              <a:t>actividades, que </a:t>
            </a:r>
            <a:r>
              <a:rPr lang="es-ES" dirty="0"/>
              <a:t>se derivan de la producción de energía,  quema de combustibles </a:t>
            </a:r>
            <a:r>
              <a:rPr lang="es-ES" dirty="0" smtClean="0"/>
              <a:t>fósiles, </a:t>
            </a:r>
            <a:r>
              <a:rPr lang="es-ES" dirty="0"/>
              <a:t>generación de metano por los residuos generados y otras actividades </a:t>
            </a:r>
            <a:r>
              <a:rPr lang="es-ES" dirty="0" smtClean="0"/>
              <a:t>productoras. </a:t>
            </a:r>
            <a:r>
              <a:rPr lang="es-ES" dirty="0"/>
              <a:t>El resultado de nuestro impacto sobre el ambiente está medido en toneladas de dióxido de </a:t>
            </a:r>
            <a:r>
              <a:rPr lang="es-ES" dirty="0" smtClean="0"/>
              <a:t>carbono(CO2).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3914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5148064" y="1196752"/>
            <a:ext cx="3312368" cy="3744416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s-ES" sz="2000" dirty="0" smtClean="0"/>
              <a:t>La medición de la huella de carbono de un producto crea verdaderos beneficios para las organizaciones. La huella de carbono identifica las fuentes de emisiones de GEI de un producto. </a:t>
            </a:r>
            <a:endParaRPr lang="es-ES" sz="2000" dirty="0"/>
          </a:p>
        </p:txBody>
      </p:sp>
      <p:pic>
        <p:nvPicPr>
          <p:cNvPr id="4099" name="Picture 3" descr="D:\seb\rmo0036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1"/>
            <a:ext cx="4032448" cy="535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171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201992" cy="2915768"/>
          </a:xfrm>
        </p:spPr>
        <p:txBody>
          <a:bodyPr>
            <a:normAutofit fontScale="70000" lnSpcReduction="20000"/>
          </a:bodyPr>
          <a:lstStyle/>
          <a:p>
            <a:pPr marL="68580" indent="0" algn="just">
              <a:lnSpc>
                <a:spcPct val="120000"/>
              </a:lnSpc>
              <a:buNone/>
            </a:pPr>
            <a:r>
              <a:rPr lang="es-ES" sz="3200" dirty="0"/>
              <a:t>Esto por lo tanto permite definir mejores objetivos, políticas de reducción de emisiones más efectivas e iniciativas de ahorros de costo mejor dirigidas, todo ello consecuencia de un mejor conocimiento de los puntos críticos para la reducción de emisiones, que pueden o no pueden ser de responsabilidad directa de la organización.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01713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92696"/>
            <a:ext cx="734481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ESTUDIO DE IMPACTO AMBIENTAL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348880"/>
            <a:ext cx="7632848" cy="2952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localización</a:t>
            </a:r>
            <a:r>
              <a:rPr lang="en-US" dirty="0" smtClean="0"/>
              <a:t> </a:t>
            </a:r>
            <a:r>
              <a:rPr lang="en-US" dirty="0" smtClean="0"/>
              <a:t>del </a:t>
            </a:r>
            <a:r>
              <a:rPr lang="en-US" b="1" dirty="0" err="1" smtClean="0"/>
              <a:t>proyecto</a:t>
            </a:r>
            <a:r>
              <a:rPr lang="en-US" b="1" dirty="0" smtClean="0"/>
              <a:t>, </a:t>
            </a:r>
            <a:r>
              <a:rPr lang="en-US" b="1" dirty="0" err="1" smtClean="0"/>
              <a:t>elementos</a:t>
            </a:r>
            <a:r>
              <a:rPr lang="en-US" b="1" dirty="0" smtClean="0"/>
              <a:t> </a:t>
            </a:r>
            <a:r>
              <a:rPr lang="en-US" b="1" dirty="0" err="1" smtClean="0"/>
              <a:t>abióticos</a:t>
            </a:r>
            <a:r>
              <a:rPr lang="en-US" b="1" dirty="0" smtClean="0"/>
              <a:t>, </a:t>
            </a:r>
            <a:r>
              <a:rPr lang="en-US" b="1" dirty="0" err="1" smtClean="0"/>
              <a:t>bióticos</a:t>
            </a:r>
            <a:r>
              <a:rPr lang="en-US" b="1" dirty="0" smtClean="0"/>
              <a:t> y </a:t>
            </a:r>
            <a:r>
              <a:rPr lang="en-US" b="1" dirty="0" err="1" smtClean="0"/>
              <a:t>socioeconómicos</a:t>
            </a:r>
            <a:r>
              <a:rPr lang="en-US" b="1" dirty="0" smtClean="0"/>
              <a:t> </a:t>
            </a:r>
            <a:r>
              <a:rPr lang="en-US" dirty="0" smtClean="0"/>
              <a:t>del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puedan</a:t>
            </a:r>
            <a:r>
              <a:rPr lang="en-US" dirty="0" smtClean="0"/>
              <a:t> </a:t>
            </a:r>
            <a:r>
              <a:rPr lang="en-US" dirty="0" err="1" smtClean="0"/>
              <a:t>sufrir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deterioro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obra</a:t>
            </a:r>
            <a:r>
              <a:rPr lang="en-US" dirty="0" smtClean="0"/>
              <a:t> o </a:t>
            </a:r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realizará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3953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043608" y="332656"/>
            <a:ext cx="3240478" cy="1143000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043492" y="1628800"/>
            <a:ext cx="7056900" cy="4203829"/>
          </a:xfrm>
        </p:spPr>
        <p:txBody>
          <a:bodyPr>
            <a:noAutofit/>
          </a:bodyPr>
          <a:lstStyle/>
          <a:p>
            <a:r>
              <a:rPr lang="es-CO" sz="1400" dirty="0">
                <a:hlinkClick r:id="rId2"/>
              </a:rPr>
              <a:t>http://www.aerocivil.gov.co/Aerocivil/GAmbiental/Documents/Estudio%20de%20Impacto%20Ambiental%20y%20Planes%20de%20Manejo%20Ambiental.pdf</a:t>
            </a:r>
            <a:endParaRPr lang="es-CO" sz="1400" dirty="0"/>
          </a:p>
          <a:p>
            <a:r>
              <a:rPr lang="es-CO" sz="1400" dirty="0">
                <a:hlinkClick r:id="rId3"/>
              </a:rPr>
              <a:t>http://189.210.122.34/Sita/LinkClick.aspx?fileticket=%2F1muyomlUNg%3D&amp;tabid=36</a:t>
            </a:r>
            <a:endParaRPr lang="es-CO" sz="1400" dirty="0"/>
          </a:p>
          <a:p>
            <a:r>
              <a:rPr lang="es-CO" sz="1400" dirty="0">
                <a:hlinkClick r:id="rId4"/>
              </a:rPr>
              <a:t>http://fs03eja1.cormagdalena.com.co/nuevaweb/AdmonCon/Documentos/Anexo%20Tecnico%20-%20EIA%20Plan%20de%20Manejo%20Ambiental.pdf</a:t>
            </a:r>
            <a:endParaRPr lang="es-CO" sz="1400" dirty="0"/>
          </a:p>
          <a:p>
            <a:r>
              <a:rPr lang="es-CO" sz="1400" dirty="0">
                <a:hlinkClick r:id="rId5"/>
              </a:rPr>
              <a:t>http://ingteccolombia.com/?page_id=132</a:t>
            </a:r>
            <a:endParaRPr lang="es-CO" sz="1400" dirty="0"/>
          </a:p>
          <a:p>
            <a:r>
              <a:rPr lang="es-CO" sz="1400" dirty="0">
                <a:hlinkClick r:id="rId6"/>
              </a:rPr>
              <a:t>http://www.minambiente.gov.co/documentos/dec_1220_210405.pdf</a:t>
            </a:r>
            <a:endParaRPr lang="es-CO" sz="1400" dirty="0"/>
          </a:p>
          <a:p>
            <a:endParaRPr lang="es-CO" sz="1400" dirty="0" smtClean="0"/>
          </a:p>
          <a:p>
            <a:r>
              <a:rPr lang="es-CO" sz="1400" dirty="0" smtClean="0"/>
              <a:t>CEGESTI-EVALUACION </a:t>
            </a:r>
            <a:r>
              <a:rPr lang="es-CO" sz="1400" dirty="0"/>
              <a:t>DEL IMPACTO AMBIENTAL</a:t>
            </a:r>
          </a:p>
          <a:p>
            <a:r>
              <a:rPr lang="es-CO" sz="1400" dirty="0">
                <a:hlinkClick r:id="rId7"/>
              </a:rPr>
              <a:t>www.urbicad.com </a:t>
            </a:r>
            <a:r>
              <a:rPr lang="es-CO" sz="1400" dirty="0"/>
              <a:t> primer seminario, metodologías para evaluación de </a:t>
            </a:r>
            <a:r>
              <a:rPr lang="es-CO" sz="1400" dirty="0" smtClean="0"/>
              <a:t>riesgos</a:t>
            </a:r>
            <a:endParaRPr lang="es-ES" sz="1400" dirty="0" smtClean="0">
              <a:hlinkClick r:id="rId8"/>
            </a:endParaRPr>
          </a:p>
          <a:p>
            <a:r>
              <a:rPr lang="es-ES" sz="1400" dirty="0" smtClean="0">
                <a:hlinkClick r:id="rId8"/>
              </a:rPr>
              <a:t>http</a:t>
            </a:r>
            <a:r>
              <a:rPr lang="es-ES" sz="1400" dirty="0">
                <a:hlinkClick r:id="rId8"/>
              </a:rPr>
              <a:t>://</a:t>
            </a:r>
            <a:r>
              <a:rPr lang="es-ES" sz="1400" dirty="0" smtClean="0">
                <a:hlinkClick r:id="rId8"/>
              </a:rPr>
              <a:t>www.huellacarbono.es/apartado/general/huella-de-carbono.html</a:t>
            </a:r>
            <a:endParaRPr lang="es-ES" sz="1400" dirty="0" smtClean="0"/>
          </a:p>
          <a:p>
            <a:r>
              <a:rPr lang="es-ES" sz="1400" dirty="0">
                <a:hlinkClick r:id="rId9"/>
              </a:rPr>
              <a:t>http://</a:t>
            </a:r>
            <a:r>
              <a:rPr lang="es-ES" sz="1400" dirty="0" smtClean="0">
                <a:hlinkClick r:id="rId9"/>
              </a:rPr>
              <a:t>www.soyecolombiano.com/site/nuestra-huella/huella-ecologica.aspx</a:t>
            </a:r>
            <a:endParaRPr lang="es-ES" sz="1400" dirty="0" smtClean="0"/>
          </a:p>
          <a:p>
            <a:r>
              <a:rPr lang="es-ES" sz="1400" dirty="0">
                <a:hlinkClick r:id="rId10"/>
              </a:rPr>
              <a:t>http://www.huellahidrica.org/?</a:t>
            </a:r>
            <a:r>
              <a:rPr lang="es-ES" sz="1400" dirty="0" smtClean="0">
                <a:hlinkClick r:id="rId10"/>
              </a:rPr>
              <a:t>page=files/home</a:t>
            </a:r>
            <a:endParaRPr lang="es-ES" sz="1400" dirty="0" smtClean="0"/>
          </a:p>
          <a:p>
            <a:r>
              <a:rPr lang="es-ES" sz="1400" dirty="0">
                <a:hlinkClick r:id="rId11"/>
              </a:rPr>
              <a:t>http://www.myfootprint.org/es/visitor_information</a:t>
            </a:r>
            <a:r>
              <a:rPr lang="es-ES" sz="1400" dirty="0" smtClean="0">
                <a:hlinkClick r:id="rId11"/>
              </a:rPr>
              <a:t>/</a:t>
            </a:r>
            <a:endParaRPr lang="es-ES" sz="1400" dirty="0" smtClean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xmlns="" val="252079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5"/>
            <a:ext cx="8280920" cy="620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186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ESTUDIO DE IMPACTO AMBIENTAL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088232"/>
          </a:xfrm>
        </p:spPr>
        <p:txBody>
          <a:bodyPr/>
          <a:lstStyle/>
          <a:p>
            <a:pPr algn="just"/>
            <a:r>
              <a:rPr lang="es-CO" dirty="0" smtClean="0"/>
              <a:t>Su objeto es </a:t>
            </a:r>
            <a:r>
              <a:rPr lang="es-CO" b="1" dirty="0" smtClean="0"/>
              <a:t>identificar</a:t>
            </a:r>
            <a:r>
              <a:rPr lang="es-CO" dirty="0" smtClean="0"/>
              <a:t>, predecir e interpretar los </a:t>
            </a:r>
            <a:r>
              <a:rPr lang="es-CO" b="1" dirty="0" smtClean="0"/>
              <a:t>impactos ambientales</a:t>
            </a:r>
            <a:r>
              <a:rPr lang="es-CO" dirty="0" smtClean="0"/>
              <a:t> </a:t>
            </a:r>
            <a:r>
              <a:rPr lang="es-CO" b="1" dirty="0" smtClean="0"/>
              <a:t>de un proyecto o actividad </a:t>
            </a:r>
            <a:r>
              <a:rPr lang="es-CO" dirty="0" smtClean="0"/>
              <a:t>sobre el medio ambiente, con el fin de aceptar, </a:t>
            </a:r>
            <a:r>
              <a:rPr lang="es-CO" b="1" dirty="0" smtClean="0"/>
              <a:t>modificar o rechazar </a:t>
            </a:r>
            <a:r>
              <a:rPr lang="es-CO" dirty="0" smtClean="0"/>
              <a:t>dicho</a:t>
            </a:r>
            <a:r>
              <a:rPr lang="es-CO" b="1" dirty="0" smtClean="0"/>
              <a:t> proyecto </a:t>
            </a:r>
            <a:r>
              <a:rPr lang="es-CO" dirty="0" smtClean="0"/>
              <a:t>por parte de la autoridad competente.</a:t>
            </a:r>
            <a:endParaRPr lang="es-CO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4149080"/>
            <a:ext cx="3119959" cy="23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618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57592" cy="108012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Explotación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minera</a:t>
            </a:r>
            <a:r>
              <a:rPr lang="en-US" sz="2800" dirty="0" smtClean="0"/>
              <a:t> </a:t>
            </a:r>
            <a:r>
              <a:rPr lang="en-US" sz="2800" dirty="0" err="1" smtClean="0"/>
              <a:t>ilegal</a:t>
            </a:r>
            <a:r>
              <a:rPr lang="en-US" sz="2800" dirty="0" smtClean="0"/>
              <a:t> de </a:t>
            </a:r>
            <a:r>
              <a:rPr lang="en-US" sz="2800" dirty="0" err="1" smtClean="0"/>
              <a:t>oro</a:t>
            </a:r>
            <a:r>
              <a:rPr lang="en-US" sz="2800" dirty="0" smtClean="0"/>
              <a:t> en el Valle del Cauca</a:t>
            </a:r>
            <a:endParaRPr lang="es-CO" sz="28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700808"/>
            <a:ext cx="6408712" cy="46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16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413792"/>
            <a:ext cx="3456502" cy="854968"/>
          </a:xfrm>
        </p:spPr>
        <p:txBody>
          <a:bodyPr/>
          <a:lstStyle/>
          <a:p>
            <a:r>
              <a:rPr lang="en-US" dirty="0" smtClean="0"/>
              <a:t>EIA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772816"/>
            <a:ext cx="4114800" cy="4525963"/>
          </a:xfrm>
        </p:spPr>
        <p:txBody>
          <a:bodyPr>
            <a:normAutofit/>
          </a:bodyPr>
          <a:lstStyle/>
          <a:p>
            <a:r>
              <a:rPr lang="es-CO" dirty="0" smtClean="0"/>
              <a:t>Su propósito es </a:t>
            </a:r>
            <a:r>
              <a:rPr lang="es-CO" dirty="0"/>
              <a:t>animar a que </a:t>
            </a:r>
            <a:r>
              <a:rPr lang="es-CO" b="1" dirty="0" smtClean="0"/>
              <a:t>se considere el medio ambiente </a:t>
            </a:r>
            <a:r>
              <a:rPr lang="es-CO" dirty="0" smtClean="0"/>
              <a:t>en </a:t>
            </a:r>
            <a:r>
              <a:rPr lang="es-CO" dirty="0"/>
              <a:t>la planificación y </a:t>
            </a:r>
            <a:r>
              <a:rPr lang="es-CO" b="1" dirty="0"/>
              <a:t>en la toma de decisiones </a:t>
            </a:r>
            <a:r>
              <a:rPr lang="es-CO" dirty="0"/>
              <a:t>para, en definitiva, definir acciones </a:t>
            </a:r>
            <a:r>
              <a:rPr lang="es-CO" dirty="0" smtClean="0"/>
              <a:t>más </a:t>
            </a:r>
            <a:r>
              <a:rPr lang="es-CO" dirty="0"/>
              <a:t>compatibles con el ambiente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072" y="1556792"/>
            <a:ext cx="2895419" cy="43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24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Decreto</a:t>
            </a:r>
            <a:r>
              <a:rPr lang="en-US" dirty="0" smtClean="0"/>
              <a:t> 1220 del 2005. </a:t>
            </a:r>
            <a:r>
              <a:rPr lang="en-US" dirty="0" err="1" smtClean="0"/>
              <a:t>Definiciones</a:t>
            </a:r>
            <a:r>
              <a:rPr lang="en-US" dirty="0" smtClean="0"/>
              <a:t>.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952327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dirty="0" err="1">
                <a:solidFill>
                  <a:srgbClr val="94C600"/>
                </a:solidFill>
                <a:ea typeface="+mj-ea"/>
                <a:cs typeface="+mj-cs"/>
              </a:rPr>
              <a:t>Impacto</a:t>
            </a:r>
            <a:r>
              <a:rPr lang="en-US" sz="3600" dirty="0">
                <a:solidFill>
                  <a:srgbClr val="94C600"/>
                </a:solidFill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rgbClr val="94C600"/>
                </a:solidFill>
                <a:ea typeface="+mj-ea"/>
                <a:cs typeface="+mj-cs"/>
              </a:rPr>
              <a:t>Ambiental</a:t>
            </a: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“Cualquier alteración en el sistema ambiental biótico, abiótico y socioeconómico, que sea adverso o beneficioso, total o parcial, que pueda ser atribuido al desarrollo de un proyecto, obra o actividad”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31262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 DE MANEJO AMBIENTAL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83113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3656" y="332656"/>
            <a:ext cx="4016730" cy="1143000"/>
          </a:xfrm>
        </p:spPr>
        <p:txBody>
          <a:bodyPr/>
          <a:lstStyle/>
          <a:p>
            <a:r>
              <a:rPr lang="en-US" dirty="0" smtClean="0"/>
              <a:t>PMA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128" y="1556792"/>
            <a:ext cx="8352928" cy="1180727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El PMA </a:t>
            </a:r>
            <a:r>
              <a:rPr lang="es-CO" b="1" dirty="0" smtClean="0"/>
              <a:t>consolida los resultados </a:t>
            </a:r>
            <a:r>
              <a:rPr lang="es-CO" dirty="0" smtClean="0"/>
              <a:t>del EIA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782" y="3501008"/>
            <a:ext cx="3710186" cy="256946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3483006"/>
            <a:ext cx="3449960" cy="25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35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527</TotalTime>
  <Words>953</Words>
  <Application>Microsoft Office PowerPoint</Application>
  <PresentationFormat>Presentación en pantalla (4:3)</PresentationFormat>
  <Paragraphs>80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Austin</vt:lpstr>
      <vt:lpstr>Estudio de Impacto Ambiental</vt:lpstr>
      <vt:lpstr>ESTUDIO DE IMPACTO AMBIENTAL</vt:lpstr>
      <vt:lpstr>ESTUDIO DE IMPACTO AMBIENTAL</vt:lpstr>
      <vt:lpstr>ESTUDIO DE IMPACTO AMBIENTAL</vt:lpstr>
      <vt:lpstr>Explotación minera ilegal de oro en el Valle del Cauca</vt:lpstr>
      <vt:lpstr>EIA</vt:lpstr>
      <vt:lpstr>Decreto 1220 del 2005. Definiciones. </vt:lpstr>
      <vt:lpstr>PLAN DE MANEJO AMBIENTAL</vt:lpstr>
      <vt:lpstr>PMA</vt:lpstr>
      <vt:lpstr>PMA</vt:lpstr>
      <vt:lpstr>Decreto 1220 del 2005. Definiciones. </vt:lpstr>
      <vt:lpstr>Diapositiva 12</vt:lpstr>
      <vt:lpstr>Diapositiva 13</vt:lpstr>
      <vt:lpstr>Diapositiva 14</vt:lpstr>
      <vt:lpstr>Diapositiva 15</vt:lpstr>
      <vt:lpstr>Matriz De Leopold</vt:lpstr>
      <vt:lpstr>Diapositiva 17</vt:lpstr>
      <vt:lpstr>Partes de la matriz de Leopold</vt:lpstr>
      <vt:lpstr>Metodología</vt:lpstr>
      <vt:lpstr>EJEMPLO</vt:lpstr>
      <vt:lpstr>Beneficios</vt:lpstr>
      <vt:lpstr>Las Huellas</vt:lpstr>
      <vt:lpstr>Huella Ecológica</vt:lpstr>
      <vt:lpstr>Diapositiva 24</vt:lpstr>
      <vt:lpstr>Huella Hídrica</vt:lpstr>
      <vt:lpstr>Diapositiva 26</vt:lpstr>
      <vt:lpstr>Huella de Carbono</vt:lpstr>
      <vt:lpstr>Diapositiva 28</vt:lpstr>
      <vt:lpstr>Diapositiva 29</vt:lpstr>
      <vt:lpstr>Bibliografía</vt:lpstr>
      <vt:lpstr>Diapositiva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Huellas</dc:title>
  <dc:creator>JUAN</dc:creator>
  <cp:lastModifiedBy>CAROLINA</cp:lastModifiedBy>
  <cp:revision>27</cp:revision>
  <dcterms:created xsi:type="dcterms:W3CDTF">2012-09-09T16:11:26Z</dcterms:created>
  <dcterms:modified xsi:type="dcterms:W3CDTF">2012-09-27T12:33:15Z</dcterms:modified>
</cp:coreProperties>
</file>