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0" r:id="rId5"/>
    <p:sldId id="261" r:id="rId6"/>
    <p:sldId id="259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AEBA-09C1-4910-B3A8-C6C3343E00C2}" type="datetimeFigureOut">
              <a:rPr lang="es-CO" smtClean="0"/>
              <a:t>27/09/2012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D47C-85E7-40F8-BD4B-8C017F51A19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AEBA-09C1-4910-B3A8-C6C3343E00C2}" type="datetimeFigureOut">
              <a:rPr lang="es-CO" smtClean="0"/>
              <a:t>27/09/2012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D47C-85E7-40F8-BD4B-8C017F51A19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AEBA-09C1-4910-B3A8-C6C3343E00C2}" type="datetimeFigureOut">
              <a:rPr lang="es-CO" smtClean="0"/>
              <a:t>27/09/2012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D47C-85E7-40F8-BD4B-8C017F51A19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AEBA-09C1-4910-B3A8-C6C3343E00C2}" type="datetimeFigureOut">
              <a:rPr lang="es-CO" smtClean="0"/>
              <a:t>27/09/2012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D47C-85E7-40F8-BD4B-8C017F51A19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AEBA-09C1-4910-B3A8-C6C3343E00C2}" type="datetimeFigureOut">
              <a:rPr lang="es-CO" smtClean="0"/>
              <a:t>27/09/2012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D47C-85E7-40F8-BD4B-8C017F51A19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AEBA-09C1-4910-B3A8-C6C3343E00C2}" type="datetimeFigureOut">
              <a:rPr lang="es-CO" smtClean="0"/>
              <a:t>27/09/2012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D47C-85E7-40F8-BD4B-8C017F51A19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AEBA-09C1-4910-B3A8-C6C3343E00C2}" type="datetimeFigureOut">
              <a:rPr lang="es-CO" smtClean="0"/>
              <a:t>27/09/2012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D47C-85E7-40F8-BD4B-8C017F51A19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AEBA-09C1-4910-B3A8-C6C3343E00C2}" type="datetimeFigureOut">
              <a:rPr lang="es-CO" smtClean="0"/>
              <a:t>27/09/2012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D47C-85E7-40F8-BD4B-8C017F51A19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AEBA-09C1-4910-B3A8-C6C3343E00C2}" type="datetimeFigureOut">
              <a:rPr lang="es-CO" smtClean="0"/>
              <a:t>27/09/2012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D47C-85E7-40F8-BD4B-8C017F51A19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AEBA-09C1-4910-B3A8-C6C3343E00C2}" type="datetimeFigureOut">
              <a:rPr lang="es-CO" smtClean="0"/>
              <a:t>27/09/2012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D47C-85E7-40F8-BD4B-8C017F51A19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AEBA-09C1-4910-B3A8-C6C3343E00C2}" type="datetimeFigureOut">
              <a:rPr lang="es-CO" smtClean="0"/>
              <a:t>27/09/2012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D47C-85E7-40F8-BD4B-8C017F51A19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BAEBA-09C1-4910-B3A8-C6C3343E00C2}" type="datetimeFigureOut">
              <a:rPr lang="es-CO" smtClean="0"/>
              <a:t>27/09/2012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D47C-85E7-40F8-BD4B-8C017F51A190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1513" t="16700" r="25000" b="49340"/>
          <a:stretch>
            <a:fillRect/>
          </a:stretch>
        </p:blipFill>
        <p:spPr bwMode="auto">
          <a:xfrm>
            <a:off x="827584" y="1772816"/>
            <a:ext cx="7740352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107504" y="1084674"/>
            <a:ext cx="89681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/>
              <a:t>TABLE I. ANTENNAS INVENTORY INSIDE AND OUTSIDE OF BUCAMARAMANGA CITY</a:t>
            </a:r>
            <a:endParaRPr lang="es-CO" sz="2000" b="1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539552" y="-20126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MEASUREMENTS AND</a:t>
            </a:r>
            <a:r>
              <a:rPr kumimoji="0" lang="es-CO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RESULTS</a:t>
            </a:r>
            <a:endParaRPr kumimoji="0" lang="es-CO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115616" y="764704"/>
            <a:ext cx="6858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The non-ionizing radiation </a:t>
            </a:r>
            <a:r>
              <a:rPr lang="en-US" sz="2000" dirty="0" smtClean="0"/>
              <a:t>measurement results have proved </a:t>
            </a:r>
            <a:r>
              <a:rPr lang="en-US" sz="2000" dirty="0"/>
              <a:t>that there are no violations of Colombian Decree </a:t>
            </a:r>
            <a:r>
              <a:rPr lang="en-US" sz="2000" dirty="0" smtClean="0"/>
              <a:t>law 195 </a:t>
            </a:r>
            <a:r>
              <a:rPr lang="en-US" sz="2000" dirty="0"/>
              <a:t>of 2005 in Bucaramanga, although the </a:t>
            </a:r>
            <a:r>
              <a:rPr lang="en-US" sz="2000" dirty="0" smtClean="0"/>
              <a:t>electromagnetic contribution </a:t>
            </a:r>
            <a:r>
              <a:rPr lang="en-US" sz="2000" dirty="0"/>
              <a:t>of Cellular antennas is relative high, </a:t>
            </a:r>
            <a:r>
              <a:rPr lang="en-US" sz="2000" dirty="0" smtClean="0"/>
              <a:t>the maximum </a:t>
            </a:r>
            <a:r>
              <a:rPr lang="en-US" sz="2000" dirty="0"/>
              <a:t>electric field of the city is below </a:t>
            </a:r>
            <a:r>
              <a:rPr lang="en-US" sz="2000" dirty="0" smtClean="0"/>
              <a:t>10% </a:t>
            </a:r>
            <a:r>
              <a:rPr lang="en-US" sz="2000" dirty="0"/>
              <a:t>of </a:t>
            </a:r>
            <a:r>
              <a:rPr lang="en-US" sz="2000" dirty="0" smtClean="0"/>
              <a:t>the strictest </a:t>
            </a:r>
            <a:r>
              <a:rPr lang="en-US" sz="2000" dirty="0"/>
              <a:t>electric field limit recommended by ITU-T K52 </a:t>
            </a:r>
            <a:r>
              <a:rPr lang="en-US" sz="2000" dirty="0" smtClean="0"/>
              <a:t>and average </a:t>
            </a:r>
            <a:r>
              <a:rPr lang="en-US" sz="2000" dirty="0"/>
              <a:t>is 1.92% respect to this limit. The probability of </a:t>
            </a:r>
            <a:r>
              <a:rPr lang="en-US" sz="2000" dirty="0" smtClean="0"/>
              <a:t>not exceeding </a:t>
            </a:r>
            <a:r>
              <a:rPr lang="en-US" sz="2000" dirty="0"/>
              <a:t>an electric field of 0.9767 V/m is 90%. A </a:t>
            </a:r>
            <a:r>
              <a:rPr lang="en-US" sz="2000" dirty="0" smtClean="0"/>
              <a:t>radiation level </a:t>
            </a:r>
            <a:r>
              <a:rPr lang="en-US" sz="2000" dirty="0"/>
              <a:t>map was generated by using a interpolation </a:t>
            </a:r>
            <a:r>
              <a:rPr lang="en-US" sz="2000" dirty="0" smtClean="0"/>
              <a:t>method called </a:t>
            </a:r>
            <a:r>
              <a:rPr lang="en-US" sz="2000" dirty="0" err="1"/>
              <a:t>Kriggin</a:t>
            </a:r>
            <a:r>
              <a:rPr lang="en-US" sz="2000" dirty="0"/>
              <a:t> in order to get a continuous surface that </a:t>
            </a:r>
            <a:r>
              <a:rPr lang="en-US" sz="2000" dirty="0" smtClean="0"/>
              <a:t>shows the </a:t>
            </a:r>
            <a:r>
              <a:rPr lang="en-US" sz="2000" dirty="0"/>
              <a:t>characteristics of electric field in a better way to </a:t>
            </a:r>
            <a:r>
              <a:rPr lang="en-US" sz="2000" dirty="0" smtClean="0"/>
              <a:t>analyze it</a:t>
            </a:r>
            <a:r>
              <a:rPr lang="en-US" sz="2000" dirty="0"/>
              <a:t>. This result shows that residential and educational </a:t>
            </a:r>
            <a:r>
              <a:rPr lang="en-US" sz="2000" dirty="0" smtClean="0"/>
              <a:t>zones and </a:t>
            </a:r>
            <a:r>
              <a:rPr lang="en-US" sz="2000" dirty="0"/>
              <a:t>four main hospitals of the city present a values range </a:t>
            </a:r>
            <a:r>
              <a:rPr lang="en-US" sz="2000" dirty="0" smtClean="0"/>
              <a:t>of low </a:t>
            </a:r>
            <a:r>
              <a:rPr lang="en-US" sz="2000" dirty="0"/>
              <a:t>level, whereas business district and shopping </a:t>
            </a:r>
            <a:r>
              <a:rPr lang="en-US" sz="2000" dirty="0" smtClean="0"/>
              <a:t>areas commercial </a:t>
            </a:r>
            <a:r>
              <a:rPr lang="en-US" sz="2000" dirty="0"/>
              <a:t>zone) at old city show a relatively medium </a:t>
            </a:r>
            <a:r>
              <a:rPr lang="en-US" sz="2000" dirty="0" smtClean="0"/>
              <a:t>level of </a:t>
            </a:r>
            <a:r>
              <a:rPr lang="en-US" sz="2000" dirty="0"/>
              <a:t>radiation strength between 0.8 and 1.5 V/m. Finally, </a:t>
            </a:r>
            <a:r>
              <a:rPr lang="en-US" sz="2000" dirty="0" smtClean="0"/>
              <a:t>there was </a:t>
            </a:r>
            <a:r>
              <a:rPr lang="en-US" sz="2000" dirty="0"/>
              <a:t>found a high level spot located around the Court </a:t>
            </a:r>
            <a:r>
              <a:rPr lang="en-US" sz="2000" dirty="0" smtClean="0"/>
              <a:t>house, City </a:t>
            </a:r>
            <a:r>
              <a:rPr lang="en-US" sz="2000" dirty="0"/>
              <a:t>Hall and around 2 important shopping centers </a:t>
            </a:r>
            <a:r>
              <a:rPr lang="en-US" sz="2000" dirty="0" smtClean="0"/>
              <a:t>with </a:t>
            </a:r>
            <a:r>
              <a:rPr lang="es-CO" sz="2000" dirty="0" err="1" smtClean="0"/>
              <a:t>radiation</a:t>
            </a:r>
            <a:r>
              <a:rPr lang="es-CO" sz="2000" dirty="0" smtClean="0"/>
              <a:t> </a:t>
            </a:r>
            <a:r>
              <a:rPr lang="es-CO" sz="2000" dirty="0" err="1"/>
              <a:t>levels</a:t>
            </a:r>
            <a:r>
              <a:rPr lang="es-CO" sz="2000" dirty="0"/>
              <a:t> </a:t>
            </a:r>
            <a:r>
              <a:rPr lang="es-CO" sz="2000" dirty="0" err="1"/>
              <a:t>over</a:t>
            </a:r>
            <a:r>
              <a:rPr lang="es-CO" sz="2000" dirty="0"/>
              <a:t> 2.0 V/m.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/>
          <p:nvPr/>
        </p:nvPicPr>
        <p:blipFill>
          <a:blip r:embed="rId2" cstate="print"/>
          <a:srcRect l="16293" t="37367" r="27020" b="22945"/>
          <a:stretch>
            <a:fillRect/>
          </a:stretch>
        </p:blipFill>
        <p:spPr bwMode="auto">
          <a:xfrm>
            <a:off x="611560" y="1268760"/>
            <a:ext cx="792088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Rectángulo"/>
          <p:cNvSpPr/>
          <p:nvPr/>
        </p:nvSpPr>
        <p:spPr>
          <a:xfrm>
            <a:off x="2987824" y="6084004"/>
            <a:ext cx="346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FIGURE1. MEASUREMENT SYSTEM</a:t>
            </a:r>
            <a:endParaRPr lang="es-CO" b="1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616024" y="-5724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MEASUREMENTS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2403" t="11812" r="18495" b="21743"/>
          <a:stretch>
            <a:fillRect/>
          </a:stretch>
        </p:blipFill>
        <p:spPr bwMode="auto">
          <a:xfrm>
            <a:off x="1403648" y="548680"/>
            <a:ext cx="6624736" cy="509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2987824" y="5877272"/>
            <a:ext cx="4446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FIG2. MAP GENERATED BY GEORADSCANER</a:t>
            </a:r>
            <a:endParaRPr lang="es-C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2662" t="11532" r="56294" b="13165"/>
          <a:stretch>
            <a:fillRect/>
          </a:stretch>
        </p:blipFill>
        <p:spPr bwMode="auto">
          <a:xfrm>
            <a:off x="2483768" y="692696"/>
            <a:ext cx="3960440" cy="5813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2483768" y="260648"/>
            <a:ext cx="3912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FIG3. WINDOW MAIN GEORADSCANER</a:t>
            </a:r>
            <a:endParaRPr lang="es-C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31100" t="16040" r="13972" b="14844"/>
          <a:stretch>
            <a:fillRect/>
          </a:stretch>
        </p:blipFill>
        <p:spPr bwMode="auto">
          <a:xfrm>
            <a:off x="1619672" y="841510"/>
            <a:ext cx="5976664" cy="6016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1979712" y="332656"/>
            <a:ext cx="5002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/>
              <a:t>FIG.4. </a:t>
            </a:r>
            <a:r>
              <a:rPr lang="en-US" b="1" dirty="0" smtClean="0"/>
              <a:t>WINDOW TO SET THE MEASUREMENT PLAN</a:t>
            </a:r>
            <a:endParaRPr lang="es-C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7379" t="39785" r="31197" b="9473"/>
          <a:stretch>
            <a:fillRect/>
          </a:stretch>
        </p:blipFill>
        <p:spPr bwMode="auto">
          <a:xfrm>
            <a:off x="467544" y="836712"/>
            <a:ext cx="8280920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1835696" y="6341258"/>
            <a:ext cx="5726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/>
              <a:t>TABLE II. RADIATION LEVEL OF BUCARAMANGA CITY</a:t>
            </a:r>
            <a:endParaRPr lang="es-CO" sz="2000" b="1" dirty="0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539552" y="-20126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MEASUREMENTS AND</a:t>
            </a:r>
            <a:r>
              <a:rPr kumimoji="0" lang="es-CO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RESULTS</a:t>
            </a:r>
            <a:endParaRPr kumimoji="0" lang="es-CO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 l="33366" t="32203" r="6982" b="8735"/>
          <a:stretch>
            <a:fillRect/>
          </a:stretch>
        </p:blipFill>
        <p:spPr bwMode="auto">
          <a:xfrm>
            <a:off x="971600" y="692696"/>
            <a:ext cx="7272808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Rectángulo"/>
          <p:cNvSpPr/>
          <p:nvPr/>
        </p:nvSpPr>
        <p:spPr>
          <a:xfrm>
            <a:off x="395536" y="332656"/>
            <a:ext cx="8604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FIG.5. MAP OF NON-IONIZING ELECTROMAGNETIC RADIATION IN BUCARAMANGA CITY</a:t>
            </a:r>
            <a:endParaRPr lang="es-C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CONCLUSIONES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279301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s-CO" sz="1400" dirty="0"/>
              <a:t>Se desarrolló un sistema para el </a:t>
            </a:r>
            <a:r>
              <a:rPr lang="es-CO" sz="1400" dirty="0" smtClean="0"/>
              <a:t>monitoreo eficiente </a:t>
            </a:r>
            <a:r>
              <a:rPr lang="es-CO" sz="1400" dirty="0"/>
              <a:t>de los niveles de radiación no </a:t>
            </a:r>
            <a:r>
              <a:rPr lang="es-CO" sz="1400" dirty="0" smtClean="0"/>
              <a:t>ionizante en </a:t>
            </a:r>
            <a:r>
              <a:rPr lang="es-CO" sz="1400" dirty="0"/>
              <a:t>banda ancha con el equipo NARDA, </a:t>
            </a:r>
            <a:r>
              <a:rPr lang="es-CO" sz="1400" dirty="0" smtClean="0"/>
              <a:t>que permite </a:t>
            </a:r>
            <a:r>
              <a:rPr lang="es-CO" sz="1400" dirty="0"/>
              <a:t>realizar mediciones </a:t>
            </a:r>
            <a:r>
              <a:rPr lang="es-CO" sz="1400" dirty="0" err="1" smtClean="0"/>
              <a:t>georreferenciadas</a:t>
            </a:r>
            <a:r>
              <a:rPr lang="es-CO" sz="1400" dirty="0" smtClean="0"/>
              <a:t> de </a:t>
            </a:r>
            <a:r>
              <a:rPr lang="es-CO" sz="1400" dirty="0"/>
              <a:t>radiación con una metodología </a:t>
            </a:r>
            <a:r>
              <a:rPr lang="es-CO" sz="1400" dirty="0" smtClean="0"/>
              <a:t>eficiente basada </a:t>
            </a:r>
            <a:r>
              <a:rPr lang="es-CO" sz="1400" dirty="0"/>
              <a:t>en la recomendación internacional </a:t>
            </a:r>
            <a:r>
              <a:rPr lang="es-CO" sz="1400" dirty="0" smtClean="0"/>
              <a:t>UITT K.52 </a:t>
            </a:r>
            <a:r>
              <a:rPr lang="es-CO" sz="1400" dirty="0"/>
              <a:t>y el decreto 195 de 2005 de Colombia; </a:t>
            </a:r>
            <a:r>
              <a:rPr lang="es-CO" sz="1400" dirty="0" smtClean="0"/>
              <a:t>con la </a:t>
            </a:r>
            <a:r>
              <a:rPr lang="es-CO" sz="1400" dirty="0"/>
              <a:t>capacidad adicional para visualizar </a:t>
            </a:r>
            <a:r>
              <a:rPr lang="es-CO" sz="1400" dirty="0" smtClean="0"/>
              <a:t>los resultados </a:t>
            </a:r>
            <a:r>
              <a:rPr lang="es-CO" sz="1400" dirty="0"/>
              <a:t>en mapas que se obtienen de la </a:t>
            </a:r>
            <a:r>
              <a:rPr lang="es-CO" sz="1400" dirty="0" smtClean="0"/>
              <a:t>web. Se </a:t>
            </a:r>
            <a:r>
              <a:rPr lang="es-CO" sz="1400" dirty="0"/>
              <a:t>hicieron pruebas de funcionamiento </a:t>
            </a:r>
            <a:r>
              <a:rPr lang="es-CO" sz="1400" dirty="0" smtClean="0"/>
              <a:t>del sistema </a:t>
            </a:r>
            <a:r>
              <a:rPr lang="es-CO" sz="1400" dirty="0"/>
              <a:t>y campañas de mediciones en una </a:t>
            </a:r>
            <a:r>
              <a:rPr lang="es-CO" sz="1400" dirty="0" smtClean="0"/>
              <a:t>zona piloto </a:t>
            </a:r>
            <a:r>
              <a:rPr lang="es-CO" sz="1400" dirty="0"/>
              <a:t>de Provenza con múltiples fuentes de</a:t>
            </a:r>
          </a:p>
          <a:p>
            <a:r>
              <a:rPr lang="es-CO" sz="1400" dirty="0"/>
              <a:t>radiación, los resultados permiten concluir </a:t>
            </a:r>
            <a:r>
              <a:rPr lang="es-CO" sz="1400" dirty="0" smtClean="0"/>
              <a:t>que dicha </a:t>
            </a:r>
            <a:r>
              <a:rPr lang="es-CO" sz="1400" dirty="0"/>
              <a:t>zona está por debajo de los </a:t>
            </a:r>
            <a:r>
              <a:rPr lang="es-CO" sz="1400" dirty="0" smtClean="0"/>
              <a:t>límites establecidos </a:t>
            </a:r>
            <a:r>
              <a:rPr lang="es-CO" sz="1400" dirty="0"/>
              <a:t>por el decreto 195 de 2005 </a:t>
            </a:r>
            <a:r>
              <a:rPr lang="es-CO" sz="1400" dirty="0" smtClean="0"/>
              <a:t>de Colombia</a:t>
            </a:r>
            <a:r>
              <a:rPr lang="es-CO" sz="1400" dirty="0"/>
              <a:t>; aunque estos indicadores no se </a:t>
            </a:r>
            <a:r>
              <a:rPr lang="es-CO" sz="1400" dirty="0" smtClean="0"/>
              <a:t>deben generalizar </a:t>
            </a:r>
            <a:r>
              <a:rPr lang="es-CO" sz="1400" dirty="0"/>
              <a:t>para toda la región circundante </a:t>
            </a:r>
            <a:r>
              <a:rPr lang="es-CO" sz="1400" dirty="0" smtClean="0"/>
              <a:t>ya que </a:t>
            </a:r>
            <a:r>
              <a:rPr lang="es-CO" sz="1400" dirty="0"/>
              <a:t>es necesario realizar campañas de </a:t>
            </a:r>
            <a:r>
              <a:rPr lang="es-CO" sz="1400" dirty="0" smtClean="0"/>
              <a:t>medidas más </a:t>
            </a:r>
            <a:r>
              <a:rPr lang="es-CO" sz="1400" dirty="0"/>
              <a:t>extensas y detalladas.</a:t>
            </a:r>
          </a:p>
          <a:p>
            <a:r>
              <a:rPr lang="es-CO" sz="1400" dirty="0"/>
              <a:t>La captura de las coordenadas geográficas </a:t>
            </a:r>
            <a:r>
              <a:rPr lang="es-CO" sz="1400" dirty="0" smtClean="0"/>
              <a:t>con el </a:t>
            </a:r>
            <a:r>
              <a:rPr lang="es-CO" sz="1400" dirty="0"/>
              <a:t>receptor GPS ofrece resultados con un </a:t>
            </a:r>
            <a:r>
              <a:rPr lang="es-CO" sz="1400" dirty="0" smtClean="0"/>
              <a:t>grado de </a:t>
            </a:r>
            <a:r>
              <a:rPr lang="es-CO" sz="1400" dirty="0"/>
              <a:t>exactitud óptimo y un desempeño en </a:t>
            </a:r>
            <a:r>
              <a:rPr lang="es-CO" sz="1400" dirty="0" smtClean="0"/>
              <a:t>campo adecuado </a:t>
            </a:r>
            <a:r>
              <a:rPr lang="es-CO" sz="1400" dirty="0"/>
              <a:t>para los propósitos </a:t>
            </a:r>
            <a:r>
              <a:rPr lang="es-CO" sz="1400" dirty="0" smtClean="0"/>
              <a:t>de </a:t>
            </a:r>
            <a:r>
              <a:rPr lang="es-CO" sz="1400" dirty="0" err="1" smtClean="0"/>
              <a:t>georreferenciación</a:t>
            </a:r>
            <a:r>
              <a:rPr lang="es-CO" sz="1400" dirty="0"/>
              <a:t>, independiente del modelo </a:t>
            </a:r>
            <a:r>
              <a:rPr lang="es-CO" sz="1400" dirty="0" smtClean="0"/>
              <a:t>o tipo </a:t>
            </a:r>
            <a:r>
              <a:rPr lang="es-CO" sz="1400" dirty="0"/>
              <a:t>de dispositivo utilizado.</a:t>
            </a:r>
          </a:p>
          <a:p>
            <a:r>
              <a:rPr lang="es-CO" sz="1400" dirty="0"/>
              <a:t>El equipo de medición de intensidades de </a:t>
            </a:r>
            <a:r>
              <a:rPr lang="es-CO" sz="1400" dirty="0" smtClean="0"/>
              <a:t>campo </a:t>
            </a:r>
            <a:r>
              <a:rPr lang="es-CO" sz="1400" dirty="0" err="1" smtClean="0"/>
              <a:t>Narda</a:t>
            </a:r>
            <a:r>
              <a:rPr lang="es-CO" sz="1400" dirty="0" smtClean="0"/>
              <a:t> </a:t>
            </a:r>
            <a:r>
              <a:rPr lang="es-CO" sz="1400" dirty="0"/>
              <a:t>es una herramienta indispensable </a:t>
            </a:r>
            <a:r>
              <a:rPr lang="es-CO" sz="1400" dirty="0" smtClean="0"/>
              <a:t>para monitorear </a:t>
            </a:r>
            <a:r>
              <a:rPr lang="es-CO" sz="1400" dirty="0"/>
              <a:t>la radiación no ionizante, que</a:t>
            </a:r>
          </a:p>
          <a:p>
            <a:r>
              <a:rPr lang="es-CO" sz="1400" dirty="0"/>
              <a:t>combinado con un receptor GPS ofrece </a:t>
            </a:r>
            <a:r>
              <a:rPr lang="es-CO" sz="1400" dirty="0" smtClean="0"/>
              <a:t>la capacidad </a:t>
            </a:r>
            <a:r>
              <a:rPr lang="es-CO" sz="1400" dirty="0"/>
              <a:t>de </a:t>
            </a:r>
            <a:r>
              <a:rPr lang="es-CO" sz="1400" dirty="0" err="1"/>
              <a:t>georreferenciación</a:t>
            </a:r>
            <a:r>
              <a:rPr lang="es-CO" sz="1400" dirty="0"/>
              <a:t> útil </a:t>
            </a:r>
            <a:r>
              <a:rPr lang="es-CO" sz="1400" dirty="0" smtClean="0"/>
              <a:t>al momento </a:t>
            </a:r>
            <a:r>
              <a:rPr lang="es-CO" sz="1400" dirty="0"/>
              <a:t>de examinar los resultados de </a:t>
            </a:r>
            <a:r>
              <a:rPr lang="es-CO" sz="1400" dirty="0" smtClean="0"/>
              <a:t>las mediciones </a:t>
            </a:r>
            <a:r>
              <a:rPr lang="es-CO" sz="1400" dirty="0"/>
              <a:t>y si además se integra a un </a:t>
            </a:r>
            <a:r>
              <a:rPr lang="es-CO" sz="1400" dirty="0" smtClean="0"/>
              <a:t>Sistema de </a:t>
            </a:r>
            <a:r>
              <a:rPr lang="es-CO" sz="1400" dirty="0"/>
              <a:t>Información Geográfico permite </a:t>
            </a:r>
            <a:r>
              <a:rPr lang="es-CO" sz="1400" dirty="0" smtClean="0"/>
              <a:t>obtener machas </a:t>
            </a:r>
            <a:r>
              <a:rPr lang="es-CO" sz="1400" dirty="0"/>
              <a:t>de radiación no ionizante sobre </a:t>
            </a:r>
            <a:r>
              <a:rPr lang="es-CO" sz="1400" dirty="0" smtClean="0"/>
              <a:t>grandes extensiones </a:t>
            </a:r>
            <a:r>
              <a:rPr lang="es-CO" sz="1400" dirty="0"/>
              <a:t>y posibilidades inmensas de análisis.</a:t>
            </a:r>
          </a:p>
          <a:p>
            <a:r>
              <a:rPr lang="es-CO" sz="1400" dirty="0"/>
              <a:t>Gracias al </a:t>
            </a:r>
            <a:r>
              <a:rPr lang="es-CO" sz="1400" dirty="0" err="1"/>
              <a:t>modelamiento</a:t>
            </a:r>
            <a:r>
              <a:rPr lang="es-CO" sz="1400" dirty="0"/>
              <a:t> que se hizo en </a:t>
            </a:r>
            <a:r>
              <a:rPr lang="es-CO" sz="1400" dirty="0" smtClean="0"/>
              <a:t>el trabajo </a:t>
            </a:r>
            <a:r>
              <a:rPr lang="es-CO" sz="1400" dirty="0"/>
              <a:t>a través de UML (lenguaje Unificado </a:t>
            </a:r>
            <a:r>
              <a:rPr lang="es-CO" sz="1400" dirty="0" smtClean="0"/>
              <a:t>de Modelado</a:t>
            </a:r>
            <a:r>
              <a:rPr lang="es-CO" sz="1400" dirty="0"/>
              <a:t>), se observaron que los </a:t>
            </a:r>
            <a:r>
              <a:rPr lang="es-CO" sz="1400" dirty="0" smtClean="0"/>
              <a:t>resultados obtenidos </a:t>
            </a:r>
            <a:r>
              <a:rPr lang="es-CO" sz="1400" dirty="0"/>
              <a:t>son satisfactorios tanto para </a:t>
            </a:r>
            <a:r>
              <a:rPr lang="es-CO" sz="1400" dirty="0" smtClean="0"/>
              <a:t>el usuario </a:t>
            </a:r>
            <a:r>
              <a:rPr lang="es-CO" sz="1400" dirty="0"/>
              <a:t>como para el validador del </a:t>
            </a:r>
            <a:r>
              <a:rPr lang="es-CO" sz="1400" dirty="0" smtClean="0"/>
              <a:t>programa, además </a:t>
            </a:r>
            <a:r>
              <a:rPr lang="es-CO" sz="1400" dirty="0"/>
              <a:t>es notable la increíble velocidad con </a:t>
            </a:r>
            <a:r>
              <a:rPr lang="es-CO" sz="1400" dirty="0" smtClean="0"/>
              <a:t>la que </a:t>
            </a:r>
            <a:r>
              <a:rPr lang="es-CO" sz="1400" dirty="0"/>
              <a:t>el proyecto fue avanzando a medida que se</a:t>
            </a:r>
          </a:p>
          <a:p>
            <a:r>
              <a:rPr lang="es-CO" sz="1400" dirty="0"/>
              <a:t>realizaba cada una de las fases del proyecto, </a:t>
            </a:r>
            <a:r>
              <a:rPr lang="es-CO" sz="1400" dirty="0" smtClean="0"/>
              <a:t>hoy por </a:t>
            </a:r>
            <a:r>
              <a:rPr lang="es-CO" sz="1400" dirty="0"/>
              <a:t>hoy se puede decir que esta </a:t>
            </a:r>
            <a:r>
              <a:rPr lang="es-CO" sz="1400" dirty="0" smtClean="0"/>
              <a:t>herramienta generó </a:t>
            </a:r>
            <a:r>
              <a:rPr lang="es-CO" sz="1400" dirty="0"/>
              <a:t>excelentes experiencias de ingeniería </a:t>
            </a:r>
            <a:r>
              <a:rPr lang="es-CO" sz="1400" dirty="0" smtClean="0"/>
              <a:t>y administración </a:t>
            </a:r>
            <a:r>
              <a:rPr lang="es-CO" sz="1400" dirty="0"/>
              <a:t>de recursos y tiempo.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1560" y="332656"/>
            <a:ext cx="77048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 radiation monitoring method was designed and </a:t>
            </a:r>
            <a:r>
              <a:rPr lang="en-US" dirty="0" smtClean="0"/>
              <a:t>tested during </a:t>
            </a:r>
            <a:r>
              <a:rPr lang="en-US" dirty="0"/>
              <a:t>measurement campaigns at city urban zones </a:t>
            </a:r>
            <a:r>
              <a:rPr lang="en-US" dirty="0" smtClean="0"/>
              <a:t>by covering </a:t>
            </a:r>
            <a:r>
              <a:rPr lang="en-US" dirty="0"/>
              <a:t>70% of Bucaramanga city area; it was </a:t>
            </a:r>
            <a:r>
              <a:rPr lang="en-US" dirty="0" smtClean="0"/>
              <a:t>registered around </a:t>
            </a:r>
            <a:r>
              <a:rPr lang="en-US" dirty="0"/>
              <a:t>52 points per Km2 for a total amount of </a:t>
            </a:r>
            <a:r>
              <a:rPr lang="en-US" dirty="0" smtClean="0"/>
              <a:t>564 measured </a:t>
            </a:r>
            <a:r>
              <a:rPr lang="en-US" dirty="0"/>
              <a:t>points. An iterative and agile process </a:t>
            </a:r>
            <a:r>
              <a:rPr lang="en-US" dirty="0" smtClean="0"/>
              <a:t>was explained </a:t>
            </a:r>
            <a:r>
              <a:rPr lang="en-US" dirty="0"/>
              <a:t>and accomplished into a practical and </a:t>
            </a:r>
            <a:r>
              <a:rPr lang="en-US" dirty="0" smtClean="0"/>
              <a:t>semi automatic </a:t>
            </a:r>
            <a:r>
              <a:rPr lang="en-US" dirty="0"/>
              <a:t>way to record field strength of </a:t>
            </a:r>
            <a:r>
              <a:rPr lang="en-US" dirty="0" smtClean="0"/>
              <a:t>electromagnetic waves </a:t>
            </a:r>
            <a:r>
              <a:rPr lang="en-US" dirty="0"/>
              <a:t>by using both broadband field meter and </a:t>
            </a:r>
            <a:r>
              <a:rPr lang="en-US" dirty="0" smtClean="0"/>
              <a:t>spectrum analyzer </a:t>
            </a:r>
            <a:r>
              <a:rPr lang="en-US" dirty="0"/>
              <a:t>in order to establish whether regulation norms </a:t>
            </a:r>
            <a:r>
              <a:rPr lang="en-US" dirty="0" smtClean="0"/>
              <a:t>are being </a:t>
            </a:r>
            <a:r>
              <a:rPr lang="en-US" dirty="0"/>
              <a:t>met and to know which factors are contributing </a:t>
            </a:r>
            <a:r>
              <a:rPr lang="en-US" dirty="0" smtClean="0"/>
              <a:t>to radiation </a:t>
            </a:r>
            <a:r>
              <a:rPr lang="en-US" dirty="0"/>
              <a:t>level increasing by means of a spectral view. Also </a:t>
            </a:r>
            <a:r>
              <a:rPr lang="en-US" dirty="0" smtClean="0"/>
              <a:t>a telecommunications </a:t>
            </a:r>
            <a:r>
              <a:rPr lang="en-US" dirty="0"/>
              <a:t>service was developed to measure, </a:t>
            </a:r>
            <a:r>
              <a:rPr lang="en-US" dirty="0" smtClean="0"/>
              <a:t>send and </a:t>
            </a:r>
            <a:r>
              <a:rPr lang="en-US" dirty="0"/>
              <a:t>request </a:t>
            </a:r>
            <a:r>
              <a:rPr lang="en-US" dirty="0" smtClean="0"/>
              <a:t>online </a:t>
            </a:r>
            <a:r>
              <a:rPr lang="en-US" dirty="0"/>
              <a:t>for measured data in real time </a:t>
            </a:r>
            <a:r>
              <a:rPr lang="en-US" dirty="0" smtClean="0"/>
              <a:t>and integrated </a:t>
            </a:r>
            <a:r>
              <a:rPr lang="en-US" dirty="0"/>
              <a:t>into a Geographic Information System </a:t>
            </a:r>
            <a:r>
              <a:rPr lang="en-US" dirty="0" smtClean="0"/>
              <a:t>supported by </a:t>
            </a:r>
            <a:r>
              <a:rPr lang="en-US" dirty="0" err="1"/>
              <a:t>RadioGis</a:t>
            </a:r>
            <a:r>
              <a:rPr lang="en-US" dirty="0"/>
              <a:t> R&amp;D Group with a web platform </a:t>
            </a:r>
            <a:r>
              <a:rPr lang="en-US" dirty="0" smtClean="0"/>
              <a:t>of </a:t>
            </a:r>
            <a:r>
              <a:rPr lang="es-CO" dirty="0" err="1" smtClean="0"/>
              <a:t>Telecommunication</a:t>
            </a:r>
            <a:r>
              <a:rPr lang="es-CO" dirty="0" smtClean="0"/>
              <a:t> </a:t>
            </a:r>
            <a:r>
              <a:rPr lang="es-CO" dirty="0" err="1"/>
              <a:t>services</a:t>
            </a:r>
            <a:r>
              <a:rPr lang="es-CO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722</Words>
  <Application>Microsoft Office PowerPoint</Application>
  <PresentationFormat>Presentación en pantalla 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CONCLUSIONES</vt:lpstr>
      <vt:lpstr>Diapositiva 9</vt:lpstr>
      <vt:lpstr>Diapositiva 10</vt:lpstr>
    </vt:vector>
  </TitlesOfParts>
  <Company>Universidad Nacional de Colombia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MEASUREMENTS</dc:title>
  <dc:creator>lameloriv</dc:creator>
  <cp:lastModifiedBy>lameloriv</cp:lastModifiedBy>
  <cp:revision>13</cp:revision>
  <dcterms:created xsi:type="dcterms:W3CDTF">2012-09-27T22:49:18Z</dcterms:created>
  <dcterms:modified xsi:type="dcterms:W3CDTF">2012-09-28T00:57:25Z</dcterms:modified>
</cp:coreProperties>
</file>