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83" r:id="rId38"/>
    <p:sldId id="277" r:id="rId39"/>
    <p:sldId id="268" r:id="rId4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14FE-FE1A-42B4-8FE4-565C1EB5574E}" type="datetimeFigureOut">
              <a:rPr lang="es-ES" smtClean="0"/>
              <a:t>04/08/2010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DE2-3403-4AE7-9A01-A85F6BACB8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14FE-FE1A-42B4-8FE4-565C1EB5574E}" type="datetimeFigureOut">
              <a:rPr lang="es-ES" smtClean="0"/>
              <a:t>04/08/2010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DE2-3403-4AE7-9A01-A85F6BACB8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14FE-FE1A-42B4-8FE4-565C1EB5574E}" type="datetimeFigureOut">
              <a:rPr lang="es-ES" smtClean="0"/>
              <a:t>04/08/2010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DE2-3403-4AE7-9A01-A85F6BACB8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14FE-FE1A-42B4-8FE4-565C1EB5574E}" type="datetimeFigureOut">
              <a:rPr lang="es-ES" smtClean="0"/>
              <a:t>04/08/2010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DE2-3403-4AE7-9A01-A85F6BACB8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14FE-FE1A-42B4-8FE4-565C1EB5574E}" type="datetimeFigureOut">
              <a:rPr lang="es-ES" smtClean="0"/>
              <a:t>04/08/2010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DE2-3403-4AE7-9A01-A85F6BACB8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14FE-FE1A-42B4-8FE4-565C1EB5574E}" type="datetimeFigureOut">
              <a:rPr lang="es-ES" smtClean="0"/>
              <a:t>04/08/2010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DE2-3403-4AE7-9A01-A85F6BACB8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14FE-FE1A-42B4-8FE4-565C1EB5574E}" type="datetimeFigureOut">
              <a:rPr lang="es-ES" smtClean="0"/>
              <a:t>04/08/2010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DE2-3403-4AE7-9A01-A85F6BACB8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14FE-FE1A-42B4-8FE4-565C1EB5574E}" type="datetimeFigureOut">
              <a:rPr lang="es-ES" smtClean="0"/>
              <a:t>04/08/2010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DE2-3403-4AE7-9A01-A85F6BACB8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14FE-FE1A-42B4-8FE4-565C1EB5574E}" type="datetimeFigureOut">
              <a:rPr lang="es-ES" smtClean="0"/>
              <a:t>04/08/2010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DE2-3403-4AE7-9A01-A85F6BACB8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14FE-FE1A-42B4-8FE4-565C1EB5574E}" type="datetimeFigureOut">
              <a:rPr lang="es-ES" smtClean="0"/>
              <a:t>04/08/2010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DE2-3403-4AE7-9A01-A85F6BACB8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14FE-FE1A-42B4-8FE4-565C1EB5574E}" type="datetimeFigureOut">
              <a:rPr lang="es-ES" smtClean="0"/>
              <a:t>04/08/2010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DE2-3403-4AE7-9A01-A85F6BACB8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414FE-FE1A-42B4-8FE4-565C1EB5574E}" type="datetimeFigureOut">
              <a:rPr lang="es-ES" smtClean="0"/>
              <a:t>04/08/2010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F4DE2-3403-4AE7-9A01-A85F6BACB88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Sesión 1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Probabilidad y Estadística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es-CO" dirty="0" smtClean="0"/>
              <a:t>Clasificación de los métodos estadísticos:</a:t>
            </a:r>
          </a:p>
          <a:p>
            <a:endParaRPr lang="es-CO" dirty="0"/>
          </a:p>
          <a:p>
            <a:r>
              <a:rPr lang="es-CO" dirty="0" smtClean="0"/>
              <a:t>Métodos descriptivos</a:t>
            </a:r>
          </a:p>
          <a:p>
            <a:endParaRPr lang="es-CO" dirty="0"/>
          </a:p>
          <a:p>
            <a:r>
              <a:rPr lang="es-CO" dirty="0" smtClean="0"/>
              <a:t>Métodos inductivos o inferencia estadística</a:t>
            </a:r>
          </a:p>
          <a:p>
            <a:endParaRPr lang="es-CO" dirty="0"/>
          </a:p>
          <a:p>
            <a:r>
              <a:rPr lang="es-CO" dirty="0" smtClean="0"/>
              <a:t>Métodos teóricos o teoría estadística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lnSpcReduction="10000"/>
          </a:bodyPr>
          <a:lstStyle/>
          <a:p>
            <a:pPr algn="ctr"/>
            <a:r>
              <a:rPr lang="es-CO" dirty="0" smtClean="0"/>
              <a:t>Sistema conceptual básico</a:t>
            </a:r>
          </a:p>
          <a:p>
            <a:pPr algn="just"/>
            <a:r>
              <a:rPr lang="es-CO" dirty="0" smtClean="0"/>
              <a:t>El colectivo, agregado, población, Universo.</a:t>
            </a:r>
          </a:p>
          <a:p>
            <a:pPr algn="just"/>
            <a:r>
              <a:rPr lang="es-CO" dirty="0" smtClean="0"/>
              <a:t>Se puede entender como colectivo agregado, no solo los colectivos humanos, si no cualquier conjunto de hechos numerosos de la misma naturaleza, cualquiera que ella sea.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Presentando ciertas características o modalidades distintas cuyo comportamiento generalizado y/o posible relación son objeto de estudio.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 algn="ctr"/>
            <a:endParaRPr lang="es-CO" dirty="0" smtClean="0"/>
          </a:p>
          <a:p>
            <a:pPr algn="ctr"/>
            <a:endParaRPr lang="es-CO" dirty="0"/>
          </a:p>
          <a:p>
            <a:pPr algn="ctr"/>
            <a:r>
              <a:rPr lang="es-CO" dirty="0" smtClean="0"/>
              <a:t>Población: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endParaRPr lang="es-CO" dirty="0"/>
          </a:p>
          <a:p>
            <a:r>
              <a:rPr lang="es-CO" dirty="0" smtClean="0"/>
              <a:t> Conjunto de medidas obtenidas al observar alguna característica de interés en los elementos del colectivo , indicando que con un mismo colectivo, pueden en general estar asociadas varias poblaciones.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55000" lnSpcReduction="20000"/>
          </a:bodyPr>
          <a:lstStyle/>
          <a:p>
            <a:r>
              <a:rPr lang="es-ES_tradnl" i="1" dirty="0"/>
              <a:t>Figura  No. 3. Clasificación de las variables.</a:t>
            </a:r>
            <a:endParaRPr lang="es-ES" dirty="0"/>
          </a:p>
          <a:p>
            <a:r>
              <a:rPr lang="es-ES_tradnl" i="1" dirty="0"/>
              <a:t> </a:t>
            </a:r>
            <a:endParaRPr lang="es-ES" dirty="0"/>
          </a:p>
          <a:p>
            <a:r>
              <a:rPr lang="es-ES_tradnl" i="1" dirty="0"/>
              <a:t>                                                         Variables </a:t>
            </a:r>
            <a:endParaRPr lang="es-ES" dirty="0"/>
          </a:p>
          <a:p>
            <a:r>
              <a:rPr lang="es-ES_tradnl" i="1" dirty="0"/>
              <a:t>                                             </a:t>
            </a:r>
            <a:endParaRPr lang="es-ES" dirty="0"/>
          </a:p>
          <a:p>
            <a:r>
              <a:rPr lang="es-ES_tradnl" i="1" dirty="0"/>
              <a:t> </a:t>
            </a:r>
            <a:endParaRPr lang="es-ES" dirty="0"/>
          </a:p>
          <a:p>
            <a:r>
              <a:rPr lang="es-ES_tradnl" i="1" dirty="0"/>
              <a:t> </a:t>
            </a:r>
            <a:endParaRPr lang="es-ES" dirty="0"/>
          </a:p>
          <a:p>
            <a:r>
              <a:rPr lang="es-ES_tradnl" i="1" dirty="0"/>
              <a:t>Cualitativas </a:t>
            </a:r>
            <a:endParaRPr lang="es-ES" dirty="0"/>
          </a:p>
          <a:p>
            <a:r>
              <a:rPr lang="es-ES_tradnl" i="1" dirty="0"/>
              <a:t>(Variable no numérica)                                                               Cuantitativa</a:t>
            </a:r>
            <a:endParaRPr lang="es-ES" dirty="0"/>
          </a:p>
          <a:p>
            <a:r>
              <a:rPr lang="es-ES_tradnl" i="1" dirty="0"/>
              <a:t>                                                                                                          (Numérica)</a:t>
            </a:r>
            <a:endParaRPr lang="es-ES" dirty="0"/>
          </a:p>
          <a:p>
            <a:r>
              <a:rPr lang="es-ES_tradnl" i="1" dirty="0"/>
              <a:t> </a:t>
            </a:r>
            <a:endParaRPr lang="es-ES" dirty="0"/>
          </a:p>
          <a:p>
            <a:r>
              <a:rPr lang="es-ES_tradnl" i="1" dirty="0"/>
              <a:t> </a:t>
            </a:r>
            <a:endParaRPr lang="es-ES" dirty="0"/>
          </a:p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_tradnl" i="1" dirty="0"/>
              <a:t>                                                                                  Discreta                          Continua</a:t>
            </a:r>
            <a:endParaRPr lang="es-ES" dirty="0"/>
          </a:p>
          <a:p>
            <a:r>
              <a:rPr lang="es-ES_tradnl" i="1" dirty="0"/>
              <a:t>                                                                                (conteo)                         </a:t>
            </a:r>
            <a:r>
              <a:rPr lang="es-ES_tradnl" i="1" dirty="0" smtClean="0"/>
              <a:t>(medición)</a:t>
            </a:r>
            <a:endParaRPr lang="es-ES" dirty="0"/>
          </a:p>
          <a:p>
            <a:r>
              <a:rPr lang="es-ES_tradnl" i="1" dirty="0"/>
              <a:t> </a:t>
            </a:r>
            <a:endParaRPr lang="es-ES" dirty="0"/>
          </a:p>
          <a:p>
            <a:r>
              <a:rPr lang="es-ES_tradnl" i="1" dirty="0"/>
              <a:t> </a:t>
            </a:r>
            <a:endParaRPr lang="es-ES" dirty="0"/>
          </a:p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_tradnl" i="1" dirty="0"/>
              <a:t>categorías</a:t>
            </a:r>
            <a:endParaRPr lang="es-ES" dirty="0"/>
          </a:p>
          <a:p>
            <a:r>
              <a:rPr lang="es-ES_tradnl" i="1" dirty="0"/>
              <a:t>(Modalidades)                                                                              Dominio</a:t>
            </a:r>
            <a:endParaRPr lang="es-ES" dirty="0"/>
          </a:p>
          <a:p>
            <a:r>
              <a:rPr lang="es-ES_tradnl" i="1" dirty="0"/>
              <a:t>                                                                                                       (Rango)</a:t>
            </a:r>
            <a:endParaRPr lang="es-ES" dirty="0"/>
          </a:p>
          <a:p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 rot="10800000" flipV="1">
            <a:off x="1857356" y="1142984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4286248" y="1142984"/>
            <a:ext cx="242889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rot="10800000" flipV="1">
            <a:off x="5857884" y="2857496"/>
            <a:ext cx="92869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7072330" y="2857496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5857884" y="4286256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rot="10800000" flipV="1">
            <a:off x="6715140" y="4286256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rot="5400000">
            <a:off x="428596" y="3643314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43710"/>
          </a:xfrm>
        </p:spPr>
        <p:txBody>
          <a:bodyPr>
            <a:normAutofit fontScale="85000" lnSpcReduction="10000"/>
          </a:bodyPr>
          <a:lstStyle/>
          <a:p>
            <a:endParaRPr lang="es-ES" dirty="0"/>
          </a:p>
          <a:p>
            <a:r>
              <a:rPr lang="es-ES_tradnl" i="1" dirty="0"/>
              <a:t>Una variable es </a:t>
            </a:r>
            <a:r>
              <a:rPr lang="es-ES_tradnl" b="1" dirty="0"/>
              <a:t>cuantitativa</a:t>
            </a:r>
            <a:r>
              <a:rPr lang="es-ES_tradnl" i="1" dirty="0"/>
              <a:t> cuando es susceptible de ser expresada en términos numéricos. </a:t>
            </a:r>
            <a:endParaRPr lang="es-ES_tradnl" i="1" dirty="0" smtClean="0"/>
          </a:p>
          <a:p>
            <a:endParaRPr lang="es-ES_tradnl" i="1" dirty="0"/>
          </a:p>
          <a:p>
            <a:r>
              <a:rPr lang="es-ES_tradnl" i="1" dirty="0" smtClean="0"/>
              <a:t>Es </a:t>
            </a:r>
            <a:r>
              <a:rPr lang="es-ES_tradnl" b="1" dirty="0"/>
              <a:t>discreta</a:t>
            </a:r>
            <a:r>
              <a:rPr lang="es-ES_tradnl" i="1" dirty="0"/>
              <a:t> cuando toma únicamente valores enteros; esta variable  surge  del conteo.  </a:t>
            </a:r>
            <a:endParaRPr lang="es-ES_tradnl" i="1" dirty="0" smtClean="0"/>
          </a:p>
          <a:p>
            <a:endParaRPr lang="es-ES_tradnl" i="1" dirty="0"/>
          </a:p>
          <a:p>
            <a:r>
              <a:rPr lang="es-ES_tradnl" i="1" dirty="0" smtClean="0"/>
              <a:t>Ejemplos:</a:t>
            </a:r>
          </a:p>
          <a:p>
            <a:endParaRPr lang="es-ES" dirty="0"/>
          </a:p>
          <a:p>
            <a:r>
              <a:rPr lang="es-ES_tradnl" i="1" dirty="0"/>
              <a:t>- Número de veces que usted frecuenta la biblioteca en la semana </a:t>
            </a:r>
            <a:endParaRPr lang="es-ES" dirty="0"/>
          </a:p>
          <a:p>
            <a:r>
              <a:rPr lang="es-ES_tradnl" i="1" dirty="0"/>
              <a:t>- Número de salones del edificio de humanas.</a:t>
            </a:r>
            <a:endParaRPr lang="es-ES" dirty="0"/>
          </a:p>
          <a:p>
            <a:r>
              <a:rPr lang="es-ES_tradnl" i="1" dirty="0"/>
              <a:t>- Número de automóviles que pasan por la entrada a la Universidad Nacional de la calle 30, entre las 7:00 am - 7:20 am, de un día especifico.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85000" lnSpcReduction="20000"/>
          </a:bodyPr>
          <a:lstStyle/>
          <a:p>
            <a:r>
              <a:rPr lang="es-ES_tradnl" i="1" dirty="0"/>
              <a:t>La variable cuantitativa es </a:t>
            </a:r>
            <a:r>
              <a:rPr lang="es-ES_tradnl" b="1" dirty="0"/>
              <a:t>continua</a:t>
            </a:r>
            <a:r>
              <a:rPr lang="es-ES_tradnl" i="1" dirty="0"/>
              <a:t> si toma valores dentro de un intervalo y es el resultado de realizar mediciones; por tanto puede asumir implícita o explícitamente valores fraccionados. </a:t>
            </a:r>
            <a:endParaRPr lang="es-ES" dirty="0"/>
          </a:p>
          <a:p>
            <a:r>
              <a:rPr lang="es-ES_tradnl" i="1" dirty="0"/>
              <a:t> </a:t>
            </a:r>
            <a:endParaRPr lang="es-ES" dirty="0"/>
          </a:p>
          <a:p>
            <a:r>
              <a:rPr lang="es-ES_tradnl" i="1" dirty="0"/>
              <a:t>Ejemplo</a:t>
            </a:r>
            <a:r>
              <a:rPr lang="es-ES_tradnl" i="1" dirty="0" smtClean="0"/>
              <a:t>:</a:t>
            </a:r>
          </a:p>
          <a:p>
            <a:endParaRPr lang="es-ES" dirty="0"/>
          </a:p>
          <a:p>
            <a:r>
              <a:rPr lang="es-ES_tradnl" i="1" dirty="0"/>
              <a:t>La altura de los estudiantes del grupo de estadística G2  [ 1.72,…, 1.60 ]</a:t>
            </a:r>
            <a:endParaRPr lang="es-ES" dirty="0"/>
          </a:p>
          <a:p>
            <a:r>
              <a:rPr lang="es-ES_tradnl" i="1" dirty="0"/>
              <a:t> </a:t>
            </a:r>
            <a:endParaRPr lang="es-ES" dirty="0"/>
          </a:p>
          <a:p>
            <a:r>
              <a:rPr lang="es-ES_tradnl" i="1" dirty="0"/>
              <a:t>Los datos de altura los podemos ordenar de menor a mayor !</a:t>
            </a:r>
            <a:endParaRPr lang="es-ES" dirty="0"/>
          </a:p>
          <a:p>
            <a:r>
              <a:rPr lang="es-ES_tradnl" i="1" dirty="0"/>
              <a:t> </a:t>
            </a:r>
            <a:endParaRPr lang="es-ES" dirty="0"/>
          </a:p>
          <a:p>
            <a:r>
              <a:rPr lang="es-ES_tradnl" i="1" dirty="0"/>
              <a:t>                            </a:t>
            </a:r>
            <a:r>
              <a:rPr lang="es-ES_tradnl" i="1" dirty="0" smtClean="0"/>
              <a:t>X </a:t>
            </a:r>
            <a:r>
              <a:rPr lang="es-ES_tradnl" i="1" dirty="0"/>
              <a:t>máximo – X mínimo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es-ES_tradnl" i="1" dirty="0"/>
              <a:t>Las variables se asumen como </a:t>
            </a:r>
            <a:r>
              <a:rPr lang="es-ES_tradnl" b="1" dirty="0"/>
              <a:t>cualitativas</a:t>
            </a:r>
            <a:r>
              <a:rPr lang="es-ES_tradnl" i="1" dirty="0"/>
              <a:t>  o </a:t>
            </a:r>
            <a:r>
              <a:rPr lang="es-ES_tradnl" b="1" dirty="0"/>
              <a:t>atributos</a:t>
            </a:r>
            <a:r>
              <a:rPr lang="es-ES_tradnl" i="1" dirty="0"/>
              <a:t> o </a:t>
            </a:r>
            <a:r>
              <a:rPr lang="es-ES_tradnl" b="1" dirty="0"/>
              <a:t>categóricas  </a:t>
            </a:r>
            <a:r>
              <a:rPr lang="es-ES_tradnl" i="1" dirty="0"/>
              <a:t>o factores cuando no son susceptibles de  cuantificación, por tanto describen cualidades. </a:t>
            </a:r>
            <a:endParaRPr lang="es-ES" dirty="0"/>
          </a:p>
          <a:p>
            <a:endParaRPr lang="es-ES_tradnl" i="1" dirty="0" smtClean="0"/>
          </a:p>
          <a:p>
            <a:endParaRPr lang="es-ES" dirty="0"/>
          </a:p>
          <a:p>
            <a:r>
              <a:rPr lang="es-ES_tradnl" i="1" dirty="0"/>
              <a:t>Ejemplo: Causas que provocan accidentes de tipo laboral.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s-ES_tradnl" i="1" dirty="0"/>
              <a:t>Escala nominal o clasificatoria</a:t>
            </a:r>
            <a:endParaRPr lang="es-ES" dirty="0"/>
          </a:p>
          <a:p>
            <a:pPr algn="ctr">
              <a:buNone/>
            </a:pPr>
            <a:r>
              <a:rPr lang="es-ES_tradnl" i="1" dirty="0"/>
              <a:t> </a:t>
            </a:r>
            <a:endParaRPr lang="es-ES" dirty="0"/>
          </a:p>
          <a:p>
            <a:r>
              <a:rPr lang="es-ES_tradnl" i="1" dirty="0"/>
              <a:t>Esta medición supone la clasificación de objetos, personas o características. Las observaciones solamente se pueden clasificar o contar. No existe algún orden especifico entre </a:t>
            </a:r>
            <a:r>
              <a:rPr lang="es-ES" dirty="0" smtClean="0"/>
              <a:t> </a:t>
            </a:r>
            <a:r>
              <a:rPr lang="es-ES_tradnl" i="1" dirty="0" smtClean="0"/>
              <a:t>as </a:t>
            </a:r>
            <a:r>
              <a:rPr lang="es-ES_tradnl" i="1" dirty="0"/>
              <a:t>clases. </a:t>
            </a:r>
            <a:endParaRPr lang="es-ES_tradnl" i="1" dirty="0" smtClean="0"/>
          </a:p>
          <a:p>
            <a:endParaRPr lang="es-ES_tradnl" i="1" dirty="0"/>
          </a:p>
          <a:p>
            <a:pPr>
              <a:buNone/>
            </a:pPr>
            <a:r>
              <a:rPr lang="es-ES_tradnl" i="1" dirty="0" smtClean="0"/>
              <a:t>      Permite </a:t>
            </a:r>
            <a:r>
              <a:rPr lang="es-ES_tradnl" i="1" dirty="0"/>
              <a:t>por tanto distinguir entre sí los grupos a los cuales pertenecen y no hay un orden natural.</a:t>
            </a:r>
            <a:endParaRPr lang="es-ES" dirty="0"/>
          </a:p>
          <a:p>
            <a:pPr>
              <a:buNone/>
            </a:pPr>
            <a:r>
              <a:rPr lang="es-ES_tradnl" i="1" dirty="0"/>
              <a:t> </a:t>
            </a:r>
            <a:endParaRPr lang="es-ES" dirty="0"/>
          </a:p>
          <a:p>
            <a:pPr>
              <a:buNone/>
            </a:pPr>
            <a:r>
              <a:rPr lang="es-ES_tradnl" i="1" dirty="0" smtClean="0"/>
              <a:t>         </a:t>
            </a:r>
            <a:r>
              <a:rPr lang="es-ES_tradnl" i="1" dirty="0"/>
              <a:t>Ejemplo:</a:t>
            </a:r>
            <a:endParaRPr lang="es-ES" dirty="0"/>
          </a:p>
          <a:p>
            <a:pPr>
              <a:buNone/>
            </a:pPr>
            <a:r>
              <a:rPr lang="es-ES_tradnl" i="1" dirty="0" smtClean="0"/>
              <a:t>       De </a:t>
            </a:r>
            <a:r>
              <a:rPr lang="es-ES_tradnl" i="1" dirty="0"/>
              <a:t>los datos de clase del semestre I- Grupo G2.</a:t>
            </a:r>
            <a:endParaRPr lang="es-ES" dirty="0"/>
          </a:p>
          <a:p>
            <a:pPr>
              <a:buNone/>
            </a:pPr>
            <a:r>
              <a:rPr lang="es-ES_tradnl" i="1" dirty="0" smtClean="0"/>
              <a:t>       Asistieron </a:t>
            </a:r>
            <a:r>
              <a:rPr lang="es-ES_tradnl" i="1" dirty="0"/>
              <a:t>60 estudiantes, el primer día de clase.</a:t>
            </a:r>
            <a:endParaRPr lang="es-ES" dirty="0"/>
          </a:p>
          <a:p>
            <a:pPr>
              <a:buNone/>
            </a:pPr>
            <a:r>
              <a:rPr lang="es-ES_tradnl" i="1" dirty="0"/>
              <a:t> </a:t>
            </a:r>
            <a:endParaRPr lang="es-ES" dirty="0"/>
          </a:p>
          <a:p>
            <a:pPr>
              <a:buNone/>
            </a:pPr>
            <a:r>
              <a:rPr lang="es-ES_tradnl" i="1" dirty="0" smtClean="0"/>
              <a:t>    Género</a:t>
            </a:r>
            <a:r>
              <a:rPr lang="es-ES" dirty="0" smtClean="0"/>
              <a:t>                       </a:t>
            </a:r>
            <a:r>
              <a:rPr lang="es-ES_tradnl" i="1" dirty="0" smtClean="0"/>
              <a:t>Número </a:t>
            </a:r>
            <a:r>
              <a:rPr lang="es-ES_tradnl" i="1" dirty="0"/>
              <a:t>de </a:t>
            </a:r>
            <a:r>
              <a:rPr lang="es-ES_tradnl" i="1" dirty="0" smtClean="0"/>
              <a:t>estudiantes</a:t>
            </a:r>
          </a:p>
          <a:p>
            <a:pPr>
              <a:buNone/>
            </a:pPr>
            <a:r>
              <a:rPr lang="es-ES" dirty="0"/>
              <a:t> </a:t>
            </a:r>
            <a:r>
              <a:rPr lang="es-ES" dirty="0" smtClean="0"/>
              <a:t>   </a:t>
            </a:r>
            <a:r>
              <a:rPr lang="es-ES_tradnl" i="1" dirty="0" smtClean="0"/>
              <a:t>Masculino </a:t>
            </a:r>
            <a:r>
              <a:rPr lang="es-ES_tradnl" i="1" dirty="0"/>
              <a:t>( M </a:t>
            </a:r>
            <a:r>
              <a:rPr lang="es-ES_tradnl" i="1" dirty="0" smtClean="0"/>
              <a:t>)                     2 8</a:t>
            </a:r>
            <a:endParaRPr lang="es-ES" dirty="0" smtClean="0"/>
          </a:p>
          <a:p>
            <a:pPr>
              <a:buNone/>
            </a:pPr>
            <a:r>
              <a:rPr lang="es-ES" i="1" dirty="0"/>
              <a:t> </a:t>
            </a:r>
            <a:r>
              <a:rPr lang="es-ES" i="1" dirty="0" smtClean="0"/>
              <a:t>    </a:t>
            </a:r>
            <a:r>
              <a:rPr lang="es-ES_tradnl" i="1" dirty="0" smtClean="0"/>
              <a:t>Femenino  (  </a:t>
            </a:r>
            <a:r>
              <a:rPr lang="es-ES_tradnl" i="1" dirty="0"/>
              <a:t>F </a:t>
            </a:r>
            <a:r>
              <a:rPr lang="es-ES_tradnl" i="1" dirty="0" smtClean="0"/>
              <a:t>)                     32</a:t>
            </a:r>
            <a:endParaRPr lang="es-ES" dirty="0"/>
          </a:p>
          <a:p>
            <a:pPr>
              <a:buNone/>
            </a:pPr>
            <a:r>
              <a:rPr lang="es-ES_tradnl" i="1" dirty="0"/>
              <a:t> </a:t>
            </a:r>
            <a:r>
              <a:rPr lang="es-ES_tradnl" i="1" dirty="0" smtClean="0"/>
              <a:t>     Total                                       60</a:t>
            </a:r>
            <a:endParaRPr lang="es-ES" dirty="0"/>
          </a:p>
          <a:p>
            <a:endParaRPr lang="es-ES" dirty="0"/>
          </a:p>
          <a:p>
            <a:pPr>
              <a:buNone/>
            </a:pPr>
            <a:r>
              <a:rPr lang="es-ES_tradnl" i="1" dirty="0" smtClean="0"/>
              <a:t>    No </a:t>
            </a:r>
            <a:r>
              <a:rPr lang="es-ES_tradnl" i="1" dirty="0"/>
              <a:t>hay un orden natural, para masculino o  femenino,  entre categorías.</a:t>
            </a:r>
            <a:endParaRPr lang="es-ES" dirty="0"/>
          </a:p>
          <a:p>
            <a:pPr>
              <a:buNone/>
            </a:pPr>
            <a:r>
              <a:rPr lang="es-ES_tradnl" i="1" dirty="0" smtClean="0"/>
              <a:t>      Las </a:t>
            </a:r>
            <a:r>
              <a:rPr lang="es-ES_tradnl" i="1" dirty="0"/>
              <a:t>categorías pueden ser :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62500" lnSpcReduction="20000"/>
          </a:bodyPr>
          <a:lstStyle/>
          <a:p>
            <a:r>
              <a:rPr lang="es-ES_tradnl" b="1" i="1" dirty="0"/>
              <a:t>Mutuamente excluyentes: </a:t>
            </a:r>
            <a:r>
              <a:rPr lang="es-ES_tradnl" i="1" dirty="0"/>
              <a:t>Propiedad de un conjunto de categorías, implica que una persona, objeto o medición se ha de incluir en sólo una </a:t>
            </a:r>
            <a:r>
              <a:rPr lang="es-ES_tradnl" i="1" dirty="0" smtClean="0"/>
              <a:t>categoría</a:t>
            </a:r>
          </a:p>
          <a:p>
            <a:endParaRPr lang="es-ES" dirty="0"/>
          </a:p>
          <a:p>
            <a:r>
              <a:rPr lang="es-ES_tradnl" b="1" i="1" dirty="0"/>
              <a:t>Exhaustivo</a:t>
            </a:r>
            <a:r>
              <a:rPr lang="es-ES_tradnl" i="1" dirty="0"/>
              <a:t> : Propiedad de un conjunto de categorías que implica que cada individuo, objeto o medición debe aparecer en solo una categoría.</a:t>
            </a:r>
            <a:endParaRPr lang="es-ES" dirty="0"/>
          </a:p>
          <a:p>
            <a:pPr>
              <a:buNone/>
            </a:pPr>
            <a:r>
              <a:rPr lang="es-ES_tradnl" i="1" dirty="0"/>
              <a:t> </a:t>
            </a:r>
            <a:endParaRPr lang="es-ES" dirty="0"/>
          </a:p>
          <a:p>
            <a:r>
              <a:rPr lang="es-ES_tradnl" i="1" dirty="0"/>
              <a:t>Las categorías de la variable se excluyen mutuamente. </a:t>
            </a:r>
            <a:endParaRPr lang="es-ES_tradnl" i="1" dirty="0" smtClean="0"/>
          </a:p>
          <a:p>
            <a:endParaRPr lang="es-ES_tradnl" i="1" dirty="0"/>
          </a:p>
          <a:p>
            <a:r>
              <a:rPr lang="es-ES_tradnl" i="1" dirty="0" smtClean="0"/>
              <a:t>La </a:t>
            </a:r>
            <a:r>
              <a:rPr lang="es-ES_tradnl" i="1" dirty="0"/>
              <a:t>codificación  puede cambiarse arbitrariamente sin alterar la esencia del dato representado. Es posible agregar nuevas categorías.</a:t>
            </a:r>
            <a:endParaRPr lang="es-ES" dirty="0"/>
          </a:p>
          <a:p>
            <a:endParaRPr lang="es-ES" dirty="0"/>
          </a:p>
          <a:p>
            <a:r>
              <a:rPr lang="es-ES_tradnl" b="1" i="1" dirty="0"/>
              <a:t>Los datos a nivel nominal tienen las siguientes propiedades</a:t>
            </a:r>
            <a:r>
              <a:rPr lang="es-ES_tradnl" b="1" i="1" dirty="0" smtClean="0"/>
              <a:t>:</a:t>
            </a:r>
            <a:endParaRPr lang="es-CO" b="1" dirty="0"/>
          </a:p>
          <a:p>
            <a:endParaRPr lang="es-ES" dirty="0"/>
          </a:p>
          <a:p>
            <a:pPr lvl="0"/>
            <a:r>
              <a:rPr lang="es-ES_tradnl" i="1" dirty="0"/>
              <a:t>Las categorías para los datos son mutuamente excluyentes y exhaustivas</a:t>
            </a:r>
            <a:r>
              <a:rPr lang="es-ES_tradnl" i="1" dirty="0" smtClean="0"/>
              <a:t>.</a:t>
            </a:r>
          </a:p>
          <a:p>
            <a:pPr lvl="0">
              <a:buNone/>
            </a:pPr>
            <a:endParaRPr lang="es-ES" dirty="0"/>
          </a:p>
          <a:p>
            <a:pPr lvl="0"/>
            <a:r>
              <a:rPr lang="es-ES_tradnl" i="1" dirty="0"/>
              <a:t>Las categorías para los datos no tienen un orden lógico.</a:t>
            </a:r>
            <a:endParaRPr lang="es-ES" dirty="0"/>
          </a:p>
          <a:p>
            <a:r>
              <a:rPr lang="es-ES_tradnl" i="1" dirty="0"/>
              <a:t> 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algn="ctr"/>
            <a:r>
              <a:rPr lang="es-ES" dirty="0" smtClean="0"/>
              <a:t>INTRODUCCION</a:t>
            </a:r>
            <a:endParaRPr lang="es-ES" dirty="0"/>
          </a:p>
          <a:p>
            <a:r>
              <a:rPr lang="es-ES" dirty="0"/>
              <a:t>Anexo 1. (Introducción, Breve historia de la estadística</a:t>
            </a:r>
            <a:r>
              <a:rPr lang="es-ES" dirty="0" smtClean="0"/>
              <a:t>)</a:t>
            </a:r>
          </a:p>
          <a:p>
            <a:endParaRPr lang="es-CO" dirty="0"/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s-ES_tradnl" i="1" dirty="0"/>
              <a:t>Escala ordinal o escala de rango</a:t>
            </a:r>
            <a:endParaRPr lang="es-ES" dirty="0"/>
          </a:p>
          <a:p>
            <a:r>
              <a:rPr lang="es-ES_tradnl" i="1" dirty="0"/>
              <a:t> </a:t>
            </a:r>
            <a:endParaRPr lang="es-ES" dirty="0"/>
          </a:p>
          <a:p>
            <a:r>
              <a:rPr lang="es-ES_tradnl" i="1" dirty="0"/>
              <a:t>En esta escala se posibilita la relación entre diferentes clases y por tanto entre sus objetos. </a:t>
            </a:r>
            <a:endParaRPr lang="es-ES" dirty="0"/>
          </a:p>
          <a:p>
            <a:r>
              <a:rPr lang="es-ES_tradnl" i="1" dirty="0"/>
              <a:t> </a:t>
            </a:r>
            <a:endParaRPr lang="es-ES" dirty="0"/>
          </a:p>
          <a:p>
            <a:r>
              <a:rPr lang="es-ES_tradnl" i="1" dirty="0"/>
              <a:t>Pueden compararse: altura, preferencia por un producto, dificultad para realizar una tarea, perturbación producida por un factor de riesgo, madurez psicológica de una persona.</a:t>
            </a:r>
            <a:endParaRPr lang="es-ES" dirty="0"/>
          </a:p>
          <a:p>
            <a:r>
              <a:rPr lang="es-ES_tradnl" i="1" dirty="0"/>
              <a:t> </a:t>
            </a:r>
            <a:endParaRPr lang="es-ES" dirty="0"/>
          </a:p>
          <a:p>
            <a:r>
              <a:rPr lang="es-ES_tradnl" i="1" dirty="0"/>
              <a:t> Ejemplo:</a:t>
            </a:r>
            <a:endParaRPr lang="es-ES" dirty="0"/>
          </a:p>
          <a:p>
            <a:r>
              <a:rPr lang="es-ES_tradnl" i="1" dirty="0"/>
              <a:t>     </a:t>
            </a:r>
            <a:endParaRPr lang="es-ES" dirty="0"/>
          </a:p>
          <a:p>
            <a:r>
              <a:rPr lang="es-ES_tradnl" i="1" dirty="0"/>
              <a:t>     Nivel de desempeño de un trabajador:</a:t>
            </a:r>
            <a:endParaRPr lang="es-ES" dirty="0"/>
          </a:p>
          <a:p>
            <a:r>
              <a:rPr lang="es-ES_tradnl" i="1" dirty="0"/>
              <a:t> </a:t>
            </a:r>
            <a:endParaRPr lang="es-ES" dirty="0"/>
          </a:p>
          <a:p>
            <a:r>
              <a:rPr lang="es-ES_tradnl" i="1" dirty="0"/>
              <a:t>    1-Ineficiente     2-  Regular      3-  Eficiente</a:t>
            </a:r>
            <a:endParaRPr lang="es-ES" dirty="0"/>
          </a:p>
          <a:p>
            <a:r>
              <a:rPr lang="es-ES_tradnl" i="1" dirty="0"/>
              <a:t> </a:t>
            </a:r>
            <a:endParaRPr lang="es-ES" dirty="0"/>
          </a:p>
          <a:p>
            <a:r>
              <a:rPr lang="es-ES_tradnl" i="1" dirty="0" smtClean="0"/>
              <a:t>Desempeño</a:t>
            </a:r>
            <a:r>
              <a:rPr lang="es-ES" dirty="0" smtClean="0"/>
              <a:t>         </a:t>
            </a:r>
            <a:r>
              <a:rPr lang="es-ES_tradnl" i="1" dirty="0" smtClean="0"/>
              <a:t>Frecuencia</a:t>
            </a:r>
            <a:endParaRPr lang="es-ES" dirty="0"/>
          </a:p>
          <a:p>
            <a:r>
              <a:rPr lang="es-ES_tradnl" i="1" dirty="0" smtClean="0"/>
              <a:t>Eficiente</a:t>
            </a:r>
            <a:r>
              <a:rPr lang="es-ES" dirty="0" smtClean="0"/>
              <a:t>                    </a:t>
            </a:r>
            <a:r>
              <a:rPr lang="es-ES_tradnl" i="1" dirty="0" smtClean="0"/>
              <a:t>23</a:t>
            </a:r>
            <a:endParaRPr lang="es-ES" dirty="0"/>
          </a:p>
          <a:p>
            <a:r>
              <a:rPr lang="es-ES_tradnl" i="1" dirty="0" smtClean="0"/>
              <a:t>Regular</a:t>
            </a:r>
            <a:r>
              <a:rPr lang="es-ES" dirty="0" smtClean="0"/>
              <a:t>                    </a:t>
            </a:r>
            <a:r>
              <a:rPr lang="es-ES_tradnl" i="1" dirty="0" smtClean="0"/>
              <a:t>15</a:t>
            </a:r>
            <a:endParaRPr lang="es-ES" dirty="0"/>
          </a:p>
          <a:p>
            <a:r>
              <a:rPr lang="es-ES_tradnl" i="1" dirty="0" smtClean="0"/>
              <a:t>Ineficiente</a:t>
            </a:r>
            <a:r>
              <a:rPr lang="es-ES" dirty="0" smtClean="0"/>
              <a:t>                 </a:t>
            </a:r>
            <a:r>
              <a:rPr lang="es-ES_tradnl" i="1" dirty="0" smtClean="0"/>
              <a:t>7</a:t>
            </a:r>
            <a:endParaRPr lang="es-ES" dirty="0"/>
          </a:p>
          <a:p>
            <a:r>
              <a:rPr lang="es-ES_tradnl" i="1" dirty="0" smtClean="0"/>
              <a:t>Total</a:t>
            </a:r>
            <a:r>
              <a:rPr lang="es-ES" dirty="0" smtClean="0"/>
              <a:t>                           </a:t>
            </a:r>
            <a:r>
              <a:rPr lang="es-ES_tradnl" i="1" dirty="0" smtClean="0"/>
              <a:t>45</a:t>
            </a:r>
            <a:endParaRPr lang="es-ES" dirty="0"/>
          </a:p>
          <a:p>
            <a:r>
              <a:rPr lang="es-ES_tradnl" i="1" dirty="0"/>
              <a:t> 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ES_tradnl" i="1" dirty="0"/>
              <a:t>Datos del nivel de intervalo.</a:t>
            </a:r>
            <a:endParaRPr lang="es-ES" dirty="0"/>
          </a:p>
          <a:p>
            <a:endParaRPr lang="es-ES" dirty="0"/>
          </a:p>
          <a:p>
            <a:r>
              <a:rPr lang="es-ES_tradnl" i="1" dirty="0"/>
              <a:t>Se presenta una escala de intervalo cuando se tienen las características enunciadas en la escala ordinal y además la distancia entre dos números cualesquiera, es decir, la asignación de valores a cada clase de elementos  están precisa  que se conocen las distancias entre todos los elementos</a:t>
            </a:r>
            <a:r>
              <a:rPr lang="es-ES_tradnl" i="1" dirty="0" smtClean="0"/>
              <a:t>.</a:t>
            </a:r>
          </a:p>
          <a:p>
            <a:endParaRPr lang="es-ES_tradnl" i="1" dirty="0"/>
          </a:p>
          <a:p>
            <a:r>
              <a:rPr lang="es-ES_tradnl" i="1" dirty="0" smtClean="0"/>
              <a:t> </a:t>
            </a:r>
            <a:r>
              <a:rPr lang="es-ES_tradnl" i="1" dirty="0"/>
              <a:t>Es fundamental, en esta escala, que la proporción de  elementos de una clase es independiente de la unidad de medida y del punto cero de la medición ya que éstos se eligen arbitrariamente. 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357166"/>
            <a:ext cx="9144000" cy="5768997"/>
          </a:xfrm>
        </p:spPr>
        <p:txBody>
          <a:bodyPr/>
          <a:lstStyle/>
          <a:p>
            <a:r>
              <a:rPr lang="es-ES_tradnl" i="1" dirty="0"/>
              <a:t>Se trata de determinar el tiempo de permanencia de los empleados de una     </a:t>
            </a:r>
            <a:r>
              <a:rPr lang="es-ES_tradnl" i="1" dirty="0" smtClean="0"/>
              <a:t> </a:t>
            </a:r>
            <a:r>
              <a:rPr lang="es-ES_tradnl" i="1" dirty="0"/>
              <a:t>fábrica. Puede  darse este tiempo arbitrariamente en semanas o en meses así </a:t>
            </a:r>
            <a:r>
              <a:rPr lang="es-ES_tradnl" i="1" dirty="0" smtClean="0"/>
              <a:t>:</a:t>
            </a:r>
          </a:p>
          <a:p>
            <a:endParaRPr lang="es-ES_tradnl" i="1" dirty="0"/>
          </a:p>
          <a:p>
            <a:endParaRPr lang="es-ES" dirty="0"/>
          </a:p>
          <a:p>
            <a:pPr>
              <a:buNone/>
            </a:pPr>
            <a:r>
              <a:rPr lang="es-ES_tradnl" i="1" dirty="0" smtClean="0"/>
              <a:t>Tiempo </a:t>
            </a:r>
            <a:r>
              <a:rPr lang="es-ES_tradnl" i="1" dirty="0"/>
              <a:t>(semanas)  </a:t>
            </a:r>
            <a:r>
              <a:rPr lang="es-ES_tradnl" i="1" dirty="0" smtClean="0"/>
              <a:t>  40           </a:t>
            </a:r>
            <a:r>
              <a:rPr lang="es-ES_tradnl" i="1" dirty="0"/>
              <a:t>60      96        144     160  </a:t>
            </a:r>
            <a:endParaRPr lang="es-ES" dirty="0"/>
          </a:p>
          <a:p>
            <a:pPr>
              <a:buNone/>
            </a:pPr>
            <a:r>
              <a:rPr lang="es-ES_tradnl" i="1" dirty="0" smtClean="0"/>
              <a:t>Tiempo </a:t>
            </a:r>
            <a:r>
              <a:rPr lang="es-ES_tradnl" i="1" dirty="0"/>
              <a:t>(meses)       </a:t>
            </a:r>
            <a:r>
              <a:rPr lang="es-ES_tradnl" i="1" dirty="0" smtClean="0"/>
              <a:t> 10           </a:t>
            </a:r>
            <a:r>
              <a:rPr lang="es-ES_tradnl" i="1" dirty="0"/>
              <a:t>15       24        36         40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85000" lnSpcReduction="10000"/>
          </a:bodyPr>
          <a:lstStyle/>
          <a:p>
            <a:r>
              <a:rPr lang="es-ES_tradnl" i="1" dirty="0"/>
              <a:t>La escala de intervalo es verdaderamente cuantitativa. </a:t>
            </a:r>
            <a:endParaRPr lang="es-ES" dirty="0"/>
          </a:p>
          <a:p>
            <a:endParaRPr lang="es-ES" dirty="0"/>
          </a:p>
          <a:p>
            <a:r>
              <a:rPr lang="es-ES_tradnl" i="1" dirty="0"/>
              <a:t>Las propiedades de la escala del intervalo son</a:t>
            </a:r>
            <a:r>
              <a:rPr lang="es-ES_tradnl" i="1" dirty="0" smtClean="0"/>
              <a:t>:</a:t>
            </a:r>
          </a:p>
          <a:p>
            <a:endParaRPr lang="es-ES_tradnl" i="1" dirty="0"/>
          </a:p>
          <a:p>
            <a:endParaRPr lang="es-ES" dirty="0"/>
          </a:p>
          <a:p>
            <a:pPr lvl="0"/>
            <a:r>
              <a:rPr lang="es-ES_tradnl" i="1" dirty="0"/>
              <a:t>Las categorías para los datos son mutuamente excluyentes y exhaustivas</a:t>
            </a:r>
            <a:r>
              <a:rPr lang="es-ES_tradnl" i="1" dirty="0" smtClean="0"/>
              <a:t>.</a:t>
            </a:r>
          </a:p>
          <a:p>
            <a:pPr lvl="0"/>
            <a:endParaRPr lang="es-ES" dirty="0"/>
          </a:p>
          <a:p>
            <a:pPr lvl="0"/>
            <a:r>
              <a:rPr lang="es-ES_tradnl" i="1" dirty="0"/>
              <a:t>Las categorías en cuestión están ordenadas de acuerdo con la cantidad de la característica que poseen. </a:t>
            </a:r>
            <a:endParaRPr lang="es-ES_tradnl" i="1" dirty="0" smtClean="0"/>
          </a:p>
          <a:p>
            <a:pPr lvl="0"/>
            <a:endParaRPr lang="es-ES" dirty="0"/>
          </a:p>
          <a:p>
            <a:pPr lvl="0"/>
            <a:r>
              <a:rPr lang="es-ES_tradnl" i="1" dirty="0"/>
              <a:t>Diferencias iguales en la característica se representan por diferencias iguales en la  medición. 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es-ES_tradnl" i="1" dirty="0"/>
              <a:t>Datos de  nivel de razón</a:t>
            </a:r>
            <a:endParaRPr lang="es-ES" dirty="0"/>
          </a:p>
          <a:p>
            <a:r>
              <a:rPr lang="es-ES_tradnl" i="1" dirty="0"/>
              <a:t> </a:t>
            </a:r>
            <a:endParaRPr lang="es-ES" dirty="0"/>
          </a:p>
          <a:p>
            <a:r>
              <a:rPr lang="es-ES_tradnl" i="1" dirty="0"/>
              <a:t>Son todos los datos cuantitativos son el nivel de la razón de la medición. </a:t>
            </a:r>
            <a:endParaRPr lang="es-ES_tradnl" i="1" dirty="0" smtClean="0"/>
          </a:p>
          <a:p>
            <a:r>
              <a:rPr lang="es-ES_tradnl" i="1" dirty="0" smtClean="0"/>
              <a:t>El </a:t>
            </a:r>
            <a:r>
              <a:rPr lang="es-ES_tradnl" i="1" dirty="0"/>
              <a:t>nivel de la razón es el nivel de la medición “mas alto”. Esta medida tiene  todas las características de nivel de intervalo, pero además el punto 0 si tiene significado,  y la razón (o cociente) entre dos números también es </a:t>
            </a:r>
            <a:r>
              <a:rPr lang="es-ES_tradnl" i="1" dirty="0" smtClean="0"/>
              <a:t>significativa</a:t>
            </a:r>
            <a:endParaRPr lang="es-E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s-ES_tradnl" i="1" dirty="0" smtClean="0"/>
              <a:t>Ejemplos de escala de razón , son los salarios, las unidades de producción, el peso, los cambios en los precios de los medicamentos para la depresión.</a:t>
            </a:r>
            <a:endParaRPr lang="es-ES" dirty="0" smtClean="0"/>
          </a:p>
          <a:p>
            <a:endParaRPr lang="es-ES" i="1" dirty="0"/>
          </a:p>
          <a:p>
            <a:r>
              <a:rPr lang="es-ES_tradnl" i="1" dirty="0" smtClean="0"/>
              <a:t>El peso de una persona, si la bascula está en cero, hay una total ausencia  de peso. 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>
            <a:normAutofit/>
          </a:bodyPr>
          <a:lstStyle/>
          <a:p>
            <a:pPr algn="ctr"/>
            <a:r>
              <a:rPr lang="es-ES_tradnl" b="1" i="1" dirty="0"/>
              <a:t>Las propiedades del nivel de la razón</a:t>
            </a:r>
            <a:r>
              <a:rPr lang="es-ES_tradnl" i="1" dirty="0"/>
              <a:t>:</a:t>
            </a:r>
            <a:endParaRPr lang="es-ES" dirty="0"/>
          </a:p>
          <a:p>
            <a:pPr lvl="0"/>
            <a:r>
              <a:rPr lang="es-ES_tradnl" i="1" dirty="0"/>
              <a:t>Las categorías de los datos son mutuamente excluyentes y exhaustivas.</a:t>
            </a:r>
            <a:endParaRPr lang="es-ES" dirty="0"/>
          </a:p>
          <a:p>
            <a:pPr lvl="0"/>
            <a:r>
              <a:rPr lang="es-ES_tradnl" i="1" dirty="0"/>
              <a:t>Dichas categorías tienen un intervalo u orden de acuerdo con la cantidad de la característica que poseen.</a:t>
            </a:r>
            <a:endParaRPr lang="es-ES" dirty="0"/>
          </a:p>
          <a:p>
            <a:pPr lvl="0"/>
            <a:r>
              <a:rPr lang="es-ES_tradnl" i="1" dirty="0"/>
              <a:t>Diferencias iguales en la característica están representadas por diferencias iguales en los números que han asignado a las categorías mencionadas.</a:t>
            </a:r>
            <a:endParaRPr lang="es-ES" dirty="0"/>
          </a:p>
          <a:p>
            <a:pPr lvl="0"/>
            <a:r>
              <a:rPr lang="es-ES_tradnl" i="1" dirty="0"/>
              <a:t>El punto (o valor)  0 representa la ausencia de la característica.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001156" cy="6126163"/>
          </a:xfrm>
        </p:spPr>
        <p:txBody>
          <a:bodyPr/>
          <a:lstStyle/>
          <a:p>
            <a:r>
              <a:rPr lang="es-ES_tradnl" b="1" dirty="0"/>
              <a:t>Estadístico</a:t>
            </a:r>
            <a:r>
              <a:rPr lang="es-ES_tradnl" dirty="0"/>
              <a:t>,  Es el resultado de hacer operaciones u observaciones sobre todos o parte de los datos de una muestra, con  el objetivo de obtener una medida descriptiva de ella</a:t>
            </a:r>
            <a:r>
              <a:rPr lang="es-ES_tradnl" dirty="0" smtClean="0"/>
              <a:t>.</a:t>
            </a:r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/>
          </a:p>
          <a:p>
            <a:r>
              <a:rPr lang="es-ES_tradnl" dirty="0"/>
              <a:t>Entre tanto, cuando un investigador obtiene un indicador o medida descriptiva de </a:t>
            </a:r>
            <a:r>
              <a:rPr lang="es-ES_tradnl" dirty="0" smtClean="0"/>
              <a:t>una</a:t>
            </a:r>
            <a:r>
              <a:rPr lang="es-ES" dirty="0" smtClean="0"/>
              <a:t>  </a:t>
            </a:r>
            <a:r>
              <a:rPr lang="es-ES_tradnl" dirty="0" smtClean="0"/>
              <a:t>población  </a:t>
            </a:r>
            <a:r>
              <a:rPr lang="es-ES_tradnl" dirty="0"/>
              <a:t>con base en todos los datos de la misma, su resultado se llama </a:t>
            </a:r>
            <a:r>
              <a:rPr lang="es-ES_tradnl" b="1" dirty="0"/>
              <a:t>parámetro.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ES_tradnl" i="1" dirty="0" smtClean="0"/>
              <a:t>   </a:t>
            </a:r>
            <a:r>
              <a:rPr lang="es-ES_tradnl" dirty="0"/>
              <a:t>Parámetro :</a:t>
            </a:r>
            <a:r>
              <a:rPr lang="es-ES_tradnl" b="1" dirty="0"/>
              <a:t> </a:t>
            </a:r>
            <a:endParaRPr lang="es-ES" dirty="0"/>
          </a:p>
          <a:p>
            <a:r>
              <a:rPr lang="es-ES_tradnl" dirty="0"/>
              <a:t>Es el resultado de hacer operaciones u observaciones sobre todos los datos de una población, con el objetivo de obtener una medida descriptiva de ella.</a:t>
            </a:r>
            <a:endParaRPr lang="es-ES" dirty="0"/>
          </a:p>
          <a:p>
            <a:pPr>
              <a:buNone/>
            </a:pPr>
            <a:endParaRPr lang="es-ES" dirty="0"/>
          </a:p>
          <a:p>
            <a:r>
              <a:rPr lang="es-ES_tradnl" dirty="0"/>
              <a:t>El estadístico es a la muestra lo que el parámetro es a la población</a:t>
            </a:r>
            <a:r>
              <a:rPr lang="es-ES_tradnl" dirty="0" smtClean="0"/>
              <a:t>.</a:t>
            </a:r>
          </a:p>
          <a:p>
            <a:endParaRPr lang="es-ES" dirty="0"/>
          </a:p>
          <a:p>
            <a:r>
              <a:rPr lang="es-ES_tradnl" dirty="0"/>
              <a:t>Los parámetros son estimados  o aproximados a partir de los estadísticos, por limitaciones de tiempo y costo para realizar censos y o inspecciones al 100%.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15106"/>
          </a:xfrm>
        </p:spPr>
        <p:txBody>
          <a:bodyPr>
            <a:normAutofit/>
          </a:bodyPr>
          <a:lstStyle/>
          <a:p>
            <a:r>
              <a:rPr lang="es-ES" dirty="0"/>
              <a:t>Formas del saber   </a:t>
            </a:r>
          </a:p>
          <a:p>
            <a:pPr lvl="0"/>
            <a:r>
              <a:rPr lang="es-ES" dirty="0"/>
              <a:t>Saber cotidiano</a:t>
            </a:r>
          </a:p>
          <a:p>
            <a:pPr lvl="0"/>
            <a:r>
              <a:rPr lang="es-ES" dirty="0"/>
              <a:t>Saber Científico  </a:t>
            </a:r>
          </a:p>
          <a:p>
            <a:r>
              <a:rPr lang="es-ES" dirty="0"/>
              <a:t>(Racional,</a:t>
            </a:r>
          </a:p>
          <a:p>
            <a:r>
              <a:rPr lang="es-ES" dirty="0"/>
              <a:t>Cierto o probable  ( Probabilidad inductiva, metódica, </a:t>
            </a:r>
          </a:p>
          <a:p>
            <a:r>
              <a:rPr lang="es-ES" dirty="0"/>
              <a:t>Confrontación de la realidad y sistematización orgánica</a:t>
            </a:r>
          </a:p>
          <a:p>
            <a:r>
              <a:rPr lang="es-ES" dirty="0"/>
              <a:t>Objetos de la misma naturaleza</a:t>
            </a:r>
          </a:p>
          <a:p>
            <a:r>
              <a:rPr lang="es-ES" dirty="0"/>
              <a:t>Transmisibles)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/>
          <a:lstStyle/>
          <a:p>
            <a:r>
              <a:rPr lang="es-ES_tradnl" dirty="0"/>
              <a:t>Cuando tomamos muestras al azar de una población y estimamos sus parámetros, es importante definir el concepto de </a:t>
            </a:r>
            <a:r>
              <a:rPr lang="es-ES_tradnl" b="1" dirty="0"/>
              <a:t>error </a:t>
            </a:r>
            <a:r>
              <a:rPr lang="es-ES_tradnl" b="1" dirty="0" err="1"/>
              <a:t>muestral</a:t>
            </a:r>
            <a:r>
              <a:rPr lang="es-ES_tradnl" dirty="0"/>
              <a:t>, </a:t>
            </a:r>
            <a:endParaRPr lang="es-ES_tradnl" dirty="0" smtClean="0"/>
          </a:p>
          <a:p>
            <a:pPr>
              <a:buNone/>
            </a:pPr>
            <a:r>
              <a:rPr lang="es-ES_tradnl" dirty="0"/>
              <a:t> </a:t>
            </a:r>
            <a:r>
              <a:rPr lang="es-ES_tradnl" dirty="0" smtClean="0"/>
              <a:t>     el </a:t>
            </a:r>
            <a:r>
              <a:rPr lang="es-ES_tradnl" dirty="0"/>
              <a:t>cual se define como la diferencia </a:t>
            </a:r>
            <a:r>
              <a:rPr lang="es-ES_tradnl" dirty="0" smtClean="0"/>
              <a:t>entre </a:t>
            </a:r>
            <a:r>
              <a:rPr lang="es-ES_tradnl" dirty="0"/>
              <a:t>el estadístico de la muestra y el parámetro desconocido</a:t>
            </a:r>
            <a:r>
              <a:rPr lang="es-ES_tradnl" dirty="0" smtClean="0"/>
              <a:t>.</a:t>
            </a:r>
          </a:p>
          <a:p>
            <a:endParaRPr lang="es-ES" dirty="0"/>
          </a:p>
          <a:p>
            <a:r>
              <a:rPr lang="es-ES_tradnl" dirty="0"/>
              <a:t>Otro concepto importante es el </a:t>
            </a:r>
            <a:r>
              <a:rPr lang="es-ES_tradnl" b="1" dirty="0"/>
              <a:t>sesgo </a:t>
            </a:r>
            <a:r>
              <a:rPr lang="es-ES_tradnl" b="1" dirty="0" err="1"/>
              <a:t>muestral</a:t>
            </a:r>
            <a:r>
              <a:rPr lang="es-ES_tradnl" b="1" dirty="0"/>
              <a:t>,</a:t>
            </a:r>
            <a:r>
              <a:rPr lang="es-ES_tradnl" dirty="0"/>
              <a:t> el cual se define como la tendencia a favorecer la elección de determinados elementos que tienen una característica.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endParaRPr lang="es-CO" dirty="0" smtClean="0"/>
          </a:p>
          <a:p>
            <a:pPr algn="ctr"/>
            <a:r>
              <a:rPr lang="es-CO" dirty="0" smtClean="0"/>
              <a:t>Metodología de la estadística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Objetivos: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Colectivo o </a:t>
            </a:r>
            <a:r>
              <a:rPr lang="es-CO" dirty="0"/>
              <a:t>P</a:t>
            </a:r>
            <a:r>
              <a:rPr lang="es-CO" dirty="0" smtClean="0"/>
              <a:t>oblación 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Determinación de la cobertura ( Censo o parcial muestreo )</a:t>
            </a:r>
          </a:p>
          <a:p>
            <a:pPr algn="just"/>
            <a:endParaRPr lang="es-CO" dirty="0"/>
          </a:p>
          <a:p>
            <a:pPr algn="just"/>
            <a:endParaRPr lang="es-CO" dirty="0" smtClean="0"/>
          </a:p>
          <a:p>
            <a:pPr algn="just"/>
            <a:endParaRPr lang="es-CO" dirty="0"/>
          </a:p>
          <a:p>
            <a:pPr algn="just"/>
            <a:endParaRPr lang="es-E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571480"/>
            <a:ext cx="8143932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O" b="1" dirty="0" smtClean="0"/>
              <a:t>      Determinación del marco de muestreo</a:t>
            </a:r>
          </a:p>
          <a:p>
            <a:endParaRPr lang="es-CO" dirty="0"/>
          </a:p>
          <a:p>
            <a:r>
              <a:rPr lang="es-CO" dirty="0" smtClean="0"/>
              <a:t>Marco de muestreo o marco </a:t>
            </a:r>
            <a:r>
              <a:rPr lang="es-CO" dirty="0" err="1" smtClean="0"/>
              <a:t>muestral</a:t>
            </a:r>
            <a:r>
              <a:rPr lang="es-CO" dirty="0" smtClean="0"/>
              <a:t>: </a:t>
            </a:r>
          </a:p>
          <a:p>
            <a:pPr>
              <a:buNone/>
            </a:pPr>
            <a:endParaRPr lang="es-CO" dirty="0" smtClean="0"/>
          </a:p>
          <a:p>
            <a:pPr algn="just">
              <a:buNone/>
            </a:pPr>
            <a:r>
              <a:rPr lang="es-CO" dirty="0" smtClean="0"/>
              <a:t>Todos los artificios o conjunto de artificios que permita la ubicación de todos y cada uno de los elementos de la población, de todas y cada una de las unidades </a:t>
            </a:r>
            <a:r>
              <a:rPr lang="es-CO" dirty="0" err="1" smtClean="0"/>
              <a:t>muestrales</a:t>
            </a:r>
            <a:r>
              <a:rPr lang="es-CO" dirty="0" smtClean="0"/>
              <a:t>, ya que es la base del proceso de selección de la muestra.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endParaRPr lang="es-CO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s-CO" dirty="0" smtClean="0"/>
              <a:t>Problemas del marco </a:t>
            </a:r>
            <a:r>
              <a:rPr lang="es-CO" dirty="0" err="1" smtClean="0"/>
              <a:t>muestral</a:t>
            </a:r>
            <a:r>
              <a:rPr lang="es-CO" dirty="0" smtClean="0"/>
              <a:t> :</a:t>
            </a:r>
          </a:p>
          <a:p>
            <a:endParaRPr lang="es-CO" dirty="0"/>
          </a:p>
          <a:p>
            <a:r>
              <a:rPr lang="es-CO" dirty="0" smtClean="0"/>
              <a:t>Unidades </a:t>
            </a:r>
            <a:r>
              <a:rPr lang="es-CO" dirty="0" err="1" smtClean="0"/>
              <a:t>vacias</a:t>
            </a:r>
            <a:r>
              <a:rPr lang="es-CO" dirty="0" smtClean="0"/>
              <a:t>  (</a:t>
            </a:r>
            <a:r>
              <a:rPr lang="es-CO" dirty="0"/>
              <a:t>D</a:t>
            </a:r>
            <a:r>
              <a:rPr lang="es-CO" dirty="0" smtClean="0"/>
              <a:t>atos faltantes ) </a:t>
            </a:r>
          </a:p>
          <a:p>
            <a:endParaRPr lang="es-CO" dirty="0" smtClean="0"/>
          </a:p>
          <a:p>
            <a:r>
              <a:rPr lang="es-CO" dirty="0" smtClean="0"/>
              <a:t>Conglomerados de unidades </a:t>
            </a:r>
            <a:r>
              <a:rPr lang="es-CO" dirty="0" err="1" smtClean="0"/>
              <a:t>muestrales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Unidades duplicadas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CO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 algn="ctr">
              <a:buNone/>
            </a:pPr>
            <a:r>
              <a:rPr lang="es-CO" dirty="0" smtClean="0"/>
              <a:t>Definición de unidades </a:t>
            </a:r>
          </a:p>
          <a:p>
            <a:pPr algn="ctr">
              <a:buNone/>
            </a:pPr>
            <a:endParaRPr lang="es-CO" dirty="0"/>
          </a:p>
          <a:p>
            <a:pPr algn="just">
              <a:buNone/>
            </a:pPr>
            <a:r>
              <a:rPr lang="es-CO" dirty="0" smtClean="0"/>
              <a:t>Unidad Poblacional</a:t>
            </a:r>
          </a:p>
          <a:p>
            <a:pPr algn="just">
              <a:buNone/>
            </a:pPr>
            <a:endParaRPr lang="es-CO" dirty="0"/>
          </a:p>
          <a:p>
            <a:pPr algn="just">
              <a:buNone/>
            </a:pPr>
            <a:r>
              <a:rPr lang="es-CO" dirty="0" smtClean="0"/>
              <a:t>Unidad </a:t>
            </a:r>
            <a:r>
              <a:rPr lang="es-CO" dirty="0" err="1" smtClean="0"/>
              <a:t>Muestral</a:t>
            </a:r>
            <a:endParaRPr lang="es-CO" dirty="0" smtClean="0"/>
          </a:p>
          <a:p>
            <a:pPr algn="just">
              <a:buNone/>
            </a:pPr>
            <a:endParaRPr lang="es-CO" dirty="0"/>
          </a:p>
          <a:p>
            <a:pPr algn="just">
              <a:buNone/>
            </a:pPr>
            <a:r>
              <a:rPr lang="es-CO" dirty="0" smtClean="0"/>
              <a:t>Unidades de observación</a:t>
            </a:r>
            <a:endParaRPr lang="es-E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 algn="ctr">
              <a:buNone/>
            </a:pPr>
            <a:r>
              <a:rPr lang="es-CO" b="1" dirty="0" smtClean="0"/>
              <a:t>Muestreo No </a:t>
            </a:r>
            <a:r>
              <a:rPr lang="es-CO" b="1" dirty="0" err="1" smtClean="0"/>
              <a:t>probabilistico</a:t>
            </a:r>
            <a:endParaRPr lang="es-CO" b="1" dirty="0" smtClean="0"/>
          </a:p>
          <a:p>
            <a:pPr algn="just">
              <a:buNone/>
            </a:pPr>
            <a:r>
              <a:rPr lang="es-CO" dirty="0" smtClean="0"/>
              <a:t>Diseño se realiza en forma subjetiva, arbitraria a criterio del investigador.</a:t>
            </a:r>
          </a:p>
          <a:p>
            <a:pPr algn="just">
              <a:buNone/>
            </a:pPr>
            <a:r>
              <a:rPr lang="es-CO" dirty="0" smtClean="0"/>
              <a:t>No existe una oportunidad de que un elemento en particular de la población, sea seleccionado.</a:t>
            </a:r>
          </a:p>
          <a:p>
            <a:pPr algn="just">
              <a:buNone/>
            </a:pPr>
            <a:endParaRPr lang="es-CO" dirty="0"/>
          </a:p>
          <a:p>
            <a:pPr algn="just">
              <a:buNone/>
            </a:pPr>
            <a:r>
              <a:rPr lang="es-CO" dirty="0" smtClean="0"/>
              <a:t>No es posible calcular el error de muestreo, ni la confiabilidad en las inferencias.</a:t>
            </a:r>
          </a:p>
          <a:p>
            <a:endParaRPr lang="es-CO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s-CO" dirty="0" smtClean="0"/>
          </a:p>
          <a:p>
            <a:pPr algn="ctr">
              <a:buNone/>
            </a:pPr>
            <a:r>
              <a:rPr lang="es-CO" b="1" smtClean="0"/>
              <a:t>Muestreo Probabilístico</a:t>
            </a:r>
            <a:endParaRPr lang="es-CO" b="1" dirty="0" smtClean="0"/>
          </a:p>
          <a:p>
            <a:pPr algn="just">
              <a:buNone/>
            </a:pPr>
            <a:endParaRPr lang="es-CO" dirty="0"/>
          </a:p>
          <a:p>
            <a:pPr algn="just">
              <a:buNone/>
            </a:pPr>
            <a:r>
              <a:rPr lang="es-CO" dirty="0" smtClean="0"/>
              <a:t>El muestreo se realiza mediante reglas estadísticas que no permiten ningún elemento de juicio al investigador, generando muestras mas objetivas.</a:t>
            </a:r>
          </a:p>
          <a:p>
            <a:pPr algn="just"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i="1" dirty="0" smtClean="0"/>
              <a:t>El nivel del intervalo de medición es el siguiente nivel en orden ascendente. Incluye todas las características del nivel ordinal pero además , la diferencia entre los valores tiene un tamaño constante.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s-ES_tradnl" i="1" dirty="0" smtClean="0"/>
          </a:p>
          <a:p>
            <a:pPr>
              <a:buNone/>
            </a:pPr>
            <a:r>
              <a:rPr lang="es-ES_tradnl" i="1" dirty="0"/>
              <a:t> </a:t>
            </a:r>
            <a:r>
              <a:rPr lang="es-ES_tradnl" i="1" dirty="0" smtClean="0"/>
              <a:t>                                           </a:t>
            </a:r>
            <a:r>
              <a:rPr lang="es-ES_tradnl" dirty="0"/>
              <a:t>Pasos del Método Estadístico </a:t>
            </a:r>
            <a:endParaRPr lang="es-ES" dirty="0"/>
          </a:p>
          <a:p>
            <a:r>
              <a:rPr lang="es-ES_tradnl" dirty="0"/>
              <a:t>_________________________________________________________________________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pPr lvl="0"/>
            <a:r>
              <a:rPr lang="es-ES_tradnl" dirty="0"/>
              <a:t>Planteamiento del problema:          </a:t>
            </a:r>
            <a:r>
              <a:rPr lang="es-ES_tradnl" i="1" dirty="0"/>
              <a:t>Definición de la población</a:t>
            </a:r>
            <a:endParaRPr lang="es-ES" dirty="0"/>
          </a:p>
          <a:p>
            <a:r>
              <a:rPr lang="es-ES_tradnl" i="1" dirty="0"/>
              <a:t>                                                                                    Tipificación de variables - medición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pPr lvl="0"/>
            <a:r>
              <a:rPr lang="es-ES_tradnl" dirty="0"/>
              <a:t>Propuesta de objetivos generales y específicos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pPr lvl="0"/>
            <a:r>
              <a:rPr lang="es-ES_tradnl" dirty="0"/>
              <a:t>Elección de proceso metodológico:                  </a:t>
            </a:r>
            <a:r>
              <a:rPr lang="es-ES_tradnl" i="1" dirty="0"/>
              <a:t>Población y Muestra</a:t>
            </a:r>
            <a:endParaRPr lang="es-ES" dirty="0"/>
          </a:p>
          <a:p>
            <a:r>
              <a:rPr lang="es-ES_tradnl" i="1" dirty="0"/>
              <a:t>                                                                                         Tipo de estudio</a:t>
            </a:r>
            <a:endParaRPr lang="es-ES" dirty="0"/>
          </a:p>
          <a:p>
            <a:r>
              <a:rPr lang="es-ES_tradnl" i="1" dirty="0"/>
              <a:t>                                                                                         Pasos del proceso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pPr lvl="0"/>
            <a:r>
              <a:rPr lang="es-ES_tradnl" dirty="0"/>
              <a:t>Planteamiento de hipótesis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pPr lvl="0"/>
            <a:r>
              <a:rPr lang="es-ES_tradnl" dirty="0"/>
              <a:t>Recolección de la información:                      </a:t>
            </a:r>
            <a:r>
              <a:rPr lang="es-ES_tradnl" dirty="0" smtClean="0"/>
              <a:t>         </a:t>
            </a:r>
            <a:r>
              <a:rPr lang="es-ES_tradnl" i="1" dirty="0" smtClean="0"/>
              <a:t>Muestreo</a:t>
            </a:r>
            <a:endParaRPr lang="es-ES" dirty="0"/>
          </a:p>
          <a:p>
            <a:r>
              <a:rPr lang="es-ES_tradnl" i="1" dirty="0"/>
              <a:t>                                                                                     Diseño de Experimentos</a:t>
            </a:r>
            <a:endParaRPr lang="es-ES" dirty="0"/>
          </a:p>
          <a:p>
            <a:r>
              <a:rPr lang="es-ES_tradnl" i="1" dirty="0"/>
              <a:t>                                                                                     Cuestionario</a:t>
            </a:r>
            <a:endParaRPr lang="es-ES" dirty="0"/>
          </a:p>
          <a:p>
            <a:r>
              <a:rPr lang="es-ES_tradnl" i="1" dirty="0"/>
              <a:t>                                                                                     Planilla de campo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pPr lvl="0"/>
            <a:r>
              <a:rPr lang="es-ES_tradnl" dirty="0"/>
              <a:t>Depuración de la información :       </a:t>
            </a:r>
            <a:r>
              <a:rPr lang="es-ES_tradnl" i="1" dirty="0"/>
              <a:t>Revisión de cuestionarios</a:t>
            </a:r>
            <a:endParaRPr lang="es-ES" dirty="0"/>
          </a:p>
          <a:p>
            <a:r>
              <a:rPr lang="es-ES_tradnl" i="1" dirty="0"/>
              <a:t>                                                                                    Identificación de valores atípicos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pPr lvl="0"/>
            <a:r>
              <a:rPr lang="es-ES_tradnl" dirty="0"/>
              <a:t>Procesamiento y análisis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pPr lvl="0"/>
            <a:r>
              <a:rPr lang="es-ES_tradnl" dirty="0"/>
              <a:t>conclusiones y recomendaciones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METODO</a:t>
            </a:r>
          </a:p>
          <a:p>
            <a:endParaRPr lang="es-ES" dirty="0"/>
          </a:p>
          <a:p>
            <a:r>
              <a:rPr lang="es-ES" dirty="0"/>
              <a:t>Características del método </a:t>
            </a:r>
            <a:r>
              <a:rPr lang="es-ES" dirty="0" smtClean="0"/>
              <a:t>científico:</a:t>
            </a:r>
            <a:endParaRPr lang="es-ES" dirty="0"/>
          </a:p>
          <a:p>
            <a:pPr lvl="0">
              <a:buNone/>
            </a:pPr>
            <a:r>
              <a:rPr lang="es-ES" dirty="0" smtClean="0"/>
              <a:t>a. Factico</a:t>
            </a:r>
            <a:endParaRPr lang="es-ES" dirty="0"/>
          </a:p>
          <a:p>
            <a:pPr lvl="0">
              <a:buNone/>
            </a:pPr>
            <a:r>
              <a:rPr lang="es-ES" dirty="0" smtClean="0"/>
              <a:t>b. Transciende </a:t>
            </a:r>
            <a:r>
              <a:rPr lang="es-ES" dirty="0"/>
              <a:t>de los hechos</a:t>
            </a:r>
          </a:p>
          <a:p>
            <a:pPr lvl="0">
              <a:buNone/>
            </a:pPr>
            <a:r>
              <a:rPr lang="es-ES" dirty="0" smtClean="0"/>
              <a:t>c. Reglas </a:t>
            </a:r>
            <a:r>
              <a:rPr lang="es-ES" dirty="0"/>
              <a:t>metodológicas</a:t>
            </a:r>
          </a:p>
          <a:p>
            <a:pPr lvl="0">
              <a:buNone/>
            </a:pPr>
            <a:r>
              <a:rPr lang="es-ES" dirty="0" smtClean="0"/>
              <a:t>d. Verificación </a:t>
            </a:r>
            <a:r>
              <a:rPr lang="es-ES" dirty="0"/>
              <a:t>empírica</a:t>
            </a:r>
          </a:p>
          <a:p>
            <a:pPr lvl="0">
              <a:buNone/>
            </a:pPr>
            <a:r>
              <a:rPr lang="es-ES" dirty="0" smtClean="0"/>
              <a:t>e. </a:t>
            </a:r>
            <a:r>
              <a:rPr lang="es-ES" dirty="0" err="1" smtClean="0"/>
              <a:t>Autocorrectivo</a:t>
            </a:r>
            <a:r>
              <a:rPr lang="es-ES" dirty="0" smtClean="0"/>
              <a:t> </a:t>
            </a:r>
            <a:r>
              <a:rPr lang="es-ES" dirty="0"/>
              <a:t>y progresivo</a:t>
            </a:r>
          </a:p>
          <a:p>
            <a:pPr lvl="0">
              <a:buNone/>
            </a:pPr>
            <a:r>
              <a:rPr lang="es-ES" dirty="0" smtClean="0"/>
              <a:t>f. </a:t>
            </a:r>
            <a:r>
              <a:rPr lang="es-ES" dirty="0" err="1" smtClean="0"/>
              <a:t>Generalizante</a:t>
            </a:r>
            <a:endParaRPr lang="es-ES" dirty="0"/>
          </a:p>
          <a:p>
            <a:pPr>
              <a:buNone/>
            </a:pP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42852"/>
            <a:ext cx="9144000" cy="671514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dirty="0" smtClean="0"/>
              <a:t> Etapas </a:t>
            </a:r>
            <a:r>
              <a:rPr lang="es-ES" dirty="0"/>
              <a:t>de la investigación y el procedimiento del Método </a:t>
            </a:r>
            <a:r>
              <a:rPr lang="es-ES" dirty="0" smtClean="0"/>
              <a:t>         </a:t>
            </a:r>
          </a:p>
          <a:p>
            <a:pPr>
              <a:buNone/>
            </a:pPr>
            <a:r>
              <a:rPr lang="es-ES" dirty="0"/>
              <a:t> </a:t>
            </a:r>
            <a:r>
              <a:rPr lang="es-ES" dirty="0" smtClean="0"/>
              <a:t>                                    Científico:</a:t>
            </a:r>
          </a:p>
          <a:p>
            <a:pPr>
              <a:buNone/>
            </a:pPr>
            <a:endParaRPr lang="es-ES" dirty="0"/>
          </a:p>
          <a:p>
            <a:pPr lvl="0"/>
            <a:r>
              <a:rPr lang="es-ES" dirty="0"/>
              <a:t>Formulación correcta del problema a </a:t>
            </a:r>
            <a:r>
              <a:rPr lang="es-ES" dirty="0" smtClean="0"/>
              <a:t>investigar</a:t>
            </a:r>
          </a:p>
          <a:p>
            <a:pPr lvl="0"/>
            <a:endParaRPr lang="es-ES" dirty="0"/>
          </a:p>
          <a:p>
            <a:r>
              <a:rPr lang="es-ES" dirty="0"/>
              <a:t>Definición concreta de los objetivos que se persiguen. </a:t>
            </a:r>
            <a:endParaRPr lang="es-ES" dirty="0" smtClean="0"/>
          </a:p>
          <a:p>
            <a:endParaRPr lang="es-ES" dirty="0"/>
          </a:p>
          <a:p>
            <a:pPr lvl="0"/>
            <a:r>
              <a:rPr lang="es-ES" dirty="0"/>
              <a:t>Elección de los procedimientos metodológicos para </a:t>
            </a:r>
            <a:endParaRPr lang="es-ES" dirty="0" smtClean="0"/>
          </a:p>
          <a:p>
            <a:pPr lvl="0"/>
            <a:r>
              <a:rPr lang="es-ES" dirty="0" smtClean="0"/>
              <a:t>realizar </a:t>
            </a:r>
            <a:r>
              <a:rPr lang="es-ES" dirty="0"/>
              <a:t>la investigación</a:t>
            </a:r>
          </a:p>
          <a:p>
            <a:pPr lvl="0"/>
            <a:r>
              <a:rPr lang="es-ES" dirty="0"/>
              <a:t>Obtención de la información necesaria para el </a:t>
            </a:r>
            <a:r>
              <a:rPr lang="es-ES" dirty="0" smtClean="0"/>
              <a:t>estudio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Tratamiento de tal </a:t>
            </a:r>
            <a:r>
              <a:rPr lang="es-ES" dirty="0" smtClean="0"/>
              <a:t>información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Análisis e interpretación de la </a:t>
            </a:r>
            <a:r>
              <a:rPr lang="es-ES" dirty="0" smtClean="0"/>
              <a:t>información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Conclusiones del proceso investigativo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algn="ctr">
              <a:buNone/>
            </a:pPr>
            <a:r>
              <a:rPr lang="es-ES" dirty="0" smtClean="0"/>
              <a:t>RESEÑA </a:t>
            </a:r>
            <a:r>
              <a:rPr lang="es-ES" dirty="0"/>
              <a:t>HISTORICA DE LA ESTADISTICA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s-CO" dirty="0" smtClean="0"/>
              <a:t>Tres Núcleos o corrientes diferentes:</a:t>
            </a:r>
          </a:p>
          <a:p>
            <a:endParaRPr lang="es-CO" dirty="0" smtClean="0"/>
          </a:p>
          <a:p>
            <a:r>
              <a:rPr lang="es-CO" dirty="0" smtClean="0"/>
              <a:t>-La escuela administrativa</a:t>
            </a:r>
          </a:p>
          <a:p>
            <a:endParaRPr lang="es-CO" dirty="0"/>
          </a:p>
          <a:p>
            <a:r>
              <a:rPr lang="es-CO" dirty="0" smtClean="0"/>
              <a:t>La escuela probabilística</a:t>
            </a:r>
          </a:p>
          <a:p>
            <a:endParaRPr lang="es-CO" dirty="0"/>
          </a:p>
          <a:p>
            <a:r>
              <a:rPr lang="es-CO" dirty="0" smtClean="0"/>
              <a:t>La escuela demográfica</a:t>
            </a:r>
          </a:p>
          <a:p>
            <a:endParaRPr lang="es-CO" dirty="0"/>
          </a:p>
          <a:p>
            <a:r>
              <a:rPr lang="es-CO" dirty="0" smtClean="0"/>
              <a:t>A finales del siglo XX, escuela inglesa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s-CO" dirty="0" smtClean="0"/>
              <a:t>Alexander </a:t>
            </a:r>
            <a:r>
              <a:rPr lang="es-CO" dirty="0" err="1" smtClean="0"/>
              <a:t>Mood</a:t>
            </a:r>
            <a:r>
              <a:rPr lang="es-CO" dirty="0" smtClean="0"/>
              <a:t> define la estadística como:</a:t>
            </a:r>
          </a:p>
          <a:p>
            <a:endParaRPr lang="es-CO" dirty="0"/>
          </a:p>
          <a:p>
            <a:endParaRPr lang="es-CO" dirty="0" smtClean="0"/>
          </a:p>
          <a:p>
            <a:r>
              <a:rPr lang="es-CO" dirty="0" smtClean="0"/>
              <a:t>“La tecnología del método científico ya que le proporciona instrumentos para la toma de decisiones cuando prevalecen las condiciones de incertidumbre ”</a:t>
            </a:r>
          </a:p>
          <a:p>
            <a:endParaRPr lang="es-CO" dirty="0"/>
          </a:p>
          <a:p>
            <a:r>
              <a:rPr lang="es-CO" dirty="0" smtClean="0"/>
              <a:t>Así mismo </a:t>
            </a:r>
            <a:r>
              <a:rPr lang="es-CO" dirty="0" err="1" smtClean="0"/>
              <a:t>Harald</a:t>
            </a:r>
            <a:r>
              <a:rPr lang="es-CO" dirty="0" smtClean="0"/>
              <a:t> </a:t>
            </a:r>
            <a:r>
              <a:rPr lang="es-CO" dirty="0" err="1" smtClean="0"/>
              <a:t>Crámer</a:t>
            </a:r>
            <a:r>
              <a:rPr lang="es-CO" dirty="0" smtClean="0"/>
              <a:t>, </a:t>
            </a:r>
            <a:r>
              <a:rPr lang="es-CO" dirty="0" err="1" smtClean="0"/>
              <a:t>Dugué</a:t>
            </a:r>
            <a:r>
              <a:rPr lang="es-CO" dirty="0" smtClean="0"/>
              <a:t> de </a:t>
            </a:r>
            <a:r>
              <a:rPr lang="es-CO" dirty="0" err="1" smtClean="0"/>
              <a:t>Bernonville</a:t>
            </a:r>
            <a:r>
              <a:rPr lang="es-CO" dirty="0" smtClean="0"/>
              <a:t>.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es-CO" dirty="0" smtClean="0"/>
              <a:t>Características del método  estadístico :</a:t>
            </a:r>
          </a:p>
          <a:p>
            <a:r>
              <a:rPr lang="es-CO" dirty="0" smtClean="0"/>
              <a:t>Lógico</a:t>
            </a:r>
          </a:p>
          <a:p>
            <a:r>
              <a:rPr lang="es-CO" dirty="0" smtClean="0"/>
              <a:t>Para alcanzar los objetivos es inductivo y para el desarrollo propio es deductivo.</a:t>
            </a:r>
          </a:p>
          <a:p>
            <a:endParaRPr lang="es-CO" dirty="0"/>
          </a:p>
          <a:p>
            <a:r>
              <a:rPr lang="es-CO" dirty="0" smtClean="0"/>
              <a:t>El método estadístico es </a:t>
            </a:r>
            <a:r>
              <a:rPr lang="es-CO" dirty="0" err="1" smtClean="0"/>
              <a:t>númerico</a:t>
            </a:r>
            <a:r>
              <a:rPr lang="es-CO" dirty="0" smtClean="0"/>
              <a:t> </a:t>
            </a:r>
          </a:p>
          <a:p>
            <a:r>
              <a:rPr lang="es-CO" dirty="0" smtClean="0"/>
              <a:t>Referido a fenómenos colectivos </a:t>
            </a:r>
          </a:p>
          <a:p>
            <a:pPr>
              <a:buNone/>
            </a:pPr>
            <a:endParaRPr lang="es-CO" dirty="0"/>
          </a:p>
          <a:p>
            <a:r>
              <a:rPr lang="es-CO" dirty="0" smtClean="0"/>
              <a:t>El método estadístico es objetivo</a:t>
            </a:r>
          </a:p>
          <a:p>
            <a:endParaRPr lang="es-CO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1314</Words>
  <Application>Microsoft Office PowerPoint</Application>
  <PresentationFormat>Presentación en pantalla (4:3)</PresentationFormat>
  <Paragraphs>291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0" baseType="lpstr">
      <vt:lpstr>Tema de Office</vt:lpstr>
      <vt:lpstr>Sesión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1</dc:title>
  <dc:creator> </dc:creator>
  <cp:lastModifiedBy> </cp:lastModifiedBy>
  <cp:revision>43</cp:revision>
  <dcterms:created xsi:type="dcterms:W3CDTF">2010-08-04T20:57:04Z</dcterms:created>
  <dcterms:modified xsi:type="dcterms:W3CDTF">2010-08-04T22:58:37Z</dcterms:modified>
</cp:coreProperties>
</file>