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77" r:id="rId10"/>
    <p:sldId id="264" r:id="rId11"/>
    <p:sldId id="265" r:id="rId12"/>
    <p:sldId id="266" r:id="rId13"/>
    <p:sldId id="267" r:id="rId14"/>
    <p:sldId id="268" r:id="rId15"/>
    <p:sldId id="279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</p:sldIdLst>
  <p:sldSz cx="9144000" cy="6858000" type="screen4x3"/>
  <p:notesSz cx="9588500" cy="73025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4" autoAdjust="0"/>
    <p:restoredTop sz="94660"/>
  </p:normalViewPr>
  <p:slideViewPr>
    <p:cSldViewPr>
      <p:cViewPr varScale="1">
        <p:scale>
          <a:sx n="99" d="100"/>
          <a:sy n="99" d="100"/>
        </p:scale>
        <p:origin x="-8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1AE76-F6CC-4E2A-BE97-CAFB1716FADC}" type="doc">
      <dgm:prSet loTypeId="urn:microsoft.com/office/officeart/2005/8/layout/process1" loCatId="process" qsTypeId="urn:microsoft.com/office/officeart/2005/8/quickstyle/simple1#1" qsCatId="simple" csTypeId="urn:microsoft.com/office/officeart/2005/8/colors/accent1_2#1" csCatId="accent1" phldr="1"/>
      <dgm:spPr/>
    </dgm:pt>
    <dgm:pt modelId="{538A692B-4471-4AA6-B7FA-B0E5A29EC8CB}">
      <dgm:prSet phldrT="[Text]"/>
      <dgm:spPr/>
      <dgm:t>
        <a:bodyPr/>
        <a:lstStyle/>
        <a:p>
          <a:r>
            <a:rPr lang="es-CO" dirty="0" smtClean="0"/>
            <a:t>S</a:t>
          </a:r>
          <a:r>
            <a:rPr lang="es-CO" baseline="-25000" dirty="0" smtClean="0"/>
            <a:t>1</a:t>
          </a:r>
          <a:endParaRPr lang="es-CO" baseline="-25000" dirty="0"/>
        </a:p>
      </dgm:t>
    </dgm:pt>
    <dgm:pt modelId="{1583FB46-29AC-4D24-99C9-EE4AFB188AFA}" type="parTrans" cxnId="{358BD984-F196-4047-A4D3-E3A2E33ED6ED}">
      <dgm:prSet/>
      <dgm:spPr/>
      <dgm:t>
        <a:bodyPr/>
        <a:lstStyle/>
        <a:p>
          <a:endParaRPr lang="es-CO"/>
        </a:p>
      </dgm:t>
    </dgm:pt>
    <dgm:pt modelId="{63A7A4EB-4D15-42EC-9A01-1EAAAFA70988}" type="sibTrans" cxnId="{358BD984-F196-4047-A4D3-E3A2E33ED6ED}">
      <dgm:prSet/>
      <dgm:spPr/>
      <dgm:t>
        <a:bodyPr/>
        <a:lstStyle/>
        <a:p>
          <a:r>
            <a:rPr lang="es-CO" dirty="0" smtClean="0"/>
            <a:t> </a:t>
          </a:r>
          <a:r>
            <a:rPr lang="es-CO" dirty="0" smtClean="0">
              <a:solidFill>
                <a:schemeClr val="accent6">
                  <a:lumMod val="50000"/>
                </a:schemeClr>
              </a:solidFill>
            </a:rPr>
            <a:t>y(t)</a:t>
          </a:r>
          <a:endParaRPr lang="es-CO" dirty="0">
            <a:solidFill>
              <a:schemeClr val="accent6">
                <a:lumMod val="50000"/>
              </a:schemeClr>
            </a:solidFill>
          </a:endParaRPr>
        </a:p>
      </dgm:t>
    </dgm:pt>
    <dgm:pt modelId="{CDA91697-2ACF-42C4-BCB5-29B27ED1296D}">
      <dgm:prSet phldrT="[Text]"/>
      <dgm:spPr/>
      <dgm:t>
        <a:bodyPr/>
        <a:lstStyle/>
        <a:p>
          <a:r>
            <a:rPr lang="es-CO" dirty="0" smtClean="0"/>
            <a:t>S</a:t>
          </a:r>
          <a:r>
            <a:rPr lang="es-CO" baseline="-25000" dirty="0" smtClean="0"/>
            <a:t>2</a:t>
          </a:r>
          <a:endParaRPr lang="es-CO" baseline="-25000" dirty="0"/>
        </a:p>
      </dgm:t>
    </dgm:pt>
    <dgm:pt modelId="{4EF29448-05BA-4AF7-A65F-105CA6501234}" type="parTrans" cxnId="{D2694BA6-2401-4A9D-AAA9-CB3CFFDA386F}">
      <dgm:prSet/>
      <dgm:spPr/>
      <dgm:t>
        <a:bodyPr/>
        <a:lstStyle/>
        <a:p>
          <a:endParaRPr lang="es-CO"/>
        </a:p>
      </dgm:t>
    </dgm:pt>
    <dgm:pt modelId="{6871FB5D-6AAA-4BDF-B3EA-FF6DF2561EAF}" type="sibTrans" cxnId="{D2694BA6-2401-4A9D-AAA9-CB3CFFDA386F}">
      <dgm:prSet/>
      <dgm:spPr/>
      <dgm:t>
        <a:bodyPr/>
        <a:lstStyle/>
        <a:p>
          <a:endParaRPr lang="es-CO"/>
        </a:p>
      </dgm:t>
    </dgm:pt>
    <dgm:pt modelId="{4AFA16A1-25C1-4BD7-BCEE-E24EFB56C0E2}" type="pres">
      <dgm:prSet presAssocID="{7BD1AE76-F6CC-4E2A-BE97-CAFB1716FADC}" presName="Name0" presStyleCnt="0">
        <dgm:presLayoutVars>
          <dgm:dir/>
          <dgm:resizeHandles val="exact"/>
        </dgm:presLayoutVars>
      </dgm:prSet>
      <dgm:spPr/>
    </dgm:pt>
    <dgm:pt modelId="{524FCA5F-089D-4C7C-A139-4574C0768CCD}" type="pres">
      <dgm:prSet presAssocID="{538A692B-4471-4AA6-B7FA-B0E5A29EC8CB}" presName="node" presStyleLbl="node1" presStyleIdx="0" presStyleCnt="2" custScaleX="18311" custScaleY="2517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DE145FE-1EC1-464C-BCA1-A8E1130A5B5B}" type="pres">
      <dgm:prSet presAssocID="{63A7A4EB-4D15-42EC-9A01-1EAAAFA70988}" presName="sibTrans" presStyleLbl="sibTrans2D1" presStyleIdx="0" presStyleCnt="1"/>
      <dgm:spPr/>
      <dgm:t>
        <a:bodyPr/>
        <a:lstStyle/>
        <a:p>
          <a:endParaRPr lang="es-CO"/>
        </a:p>
      </dgm:t>
    </dgm:pt>
    <dgm:pt modelId="{2D3E71BC-9249-40DF-A34A-DA9121EB4352}" type="pres">
      <dgm:prSet presAssocID="{63A7A4EB-4D15-42EC-9A01-1EAAAFA70988}" presName="connectorText" presStyleLbl="sibTrans2D1" presStyleIdx="0" presStyleCnt="1"/>
      <dgm:spPr/>
      <dgm:t>
        <a:bodyPr/>
        <a:lstStyle/>
        <a:p>
          <a:endParaRPr lang="es-CO"/>
        </a:p>
      </dgm:t>
    </dgm:pt>
    <dgm:pt modelId="{FD7B59D5-2B3C-47CE-9CEA-F9C599A4A3B5}" type="pres">
      <dgm:prSet presAssocID="{CDA91697-2ACF-42C4-BCB5-29B27ED1296D}" presName="node" presStyleLbl="node1" presStyleIdx="1" presStyleCnt="2" custScaleX="18311" custScaleY="2517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0482A4C-A5D5-4771-8140-5410980C8752}" type="presOf" srcId="{7BD1AE76-F6CC-4E2A-BE97-CAFB1716FADC}" destId="{4AFA16A1-25C1-4BD7-BCEE-E24EFB56C0E2}" srcOrd="0" destOrd="0" presId="urn:microsoft.com/office/officeart/2005/8/layout/process1"/>
    <dgm:cxn modelId="{9E82C8B2-49F3-4C1C-8380-07EFFAD2F1D2}" type="presOf" srcId="{CDA91697-2ACF-42C4-BCB5-29B27ED1296D}" destId="{FD7B59D5-2B3C-47CE-9CEA-F9C599A4A3B5}" srcOrd="0" destOrd="0" presId="urn:microsoft.com/office/officeart/2005/8/layout/process1"/>
    <dgm:cxn modelId="{596CCA19-969D-49BD-A8E9-AAF9D763A3D5}" type="presOf" srcId="{63A7A4EB-4D15-42EC-9A01-1EAAAFA70988}" destId="{0DE145FE-1EC1-464C-BCA1-A8E1130A5B5B}" srcOrd="0" destOrd="0" presId="urn:microsoft.com/office/officeart/2005/8/layout/process1"/>
    <dgm:cxn modelId="{D4F2A323-2DD0-4C55-8141-A5F69E28FFE0}" type="presOf" srcId="{538A692B-4471-4AA6-B7FA-B0E5A29EC8CB}" destId="{524FCA5F-089D-4C7C-A139-4574C0768CCD}" srcOrd="0" destOrd="0" presId="urn:microsoft.com/office/officeart/2005/8/layout/process1"/>
    <dgm:cxn modelId="{DA371FB9-C8CB-4A63-80D2-2A4C0CE18682}" type="presOf" srcId="{63A7A4EB-4D15-42EC-9A01-1EAAAFA70988}" destId="{2D3E71BC-9249-40DF-A34A-DA9121EB4352}" srcOrd="1" destOrd="0" presId="urn:microsoft.com/office/officeart/2005/8/layout/process1"/>
    <dgm:cxn modelId="{D2694BA6-2401-4A9D-AAA9-CB3CFFDA386F}" srcId="{7BD1AE76-F6CC-4E2A-BE97-CAFB1716FADC}" destId="{CDA91697-2ACF-42C4-BCB5-29B27ED1296D}" srcOrd="1" destOrd="0" parTransId="{4EF29448-05BA-4AF7-A65F-105CA6501234}" sibTransId="{6871FB5D-6AAA-4BDF-B3EA-FF6DF2561EAF}"/>
    <dgm:cxn modelId="{358BD984-F196-4047-A4D3-E3A2E33ED6ED}" srcId="{7BD1AE76-F6CC-4E2A-BE97-CAFB1716FADC}" destId="{538A692B-4471-4AA6-B7FA-B0E5A29EC8CB}" srcOrd="0" destOrd="0" parTransId="{1583FB46-29AC-4D24-99C9-EE4AFB188AFA}" sibTransId="{63A7A4EB-4D15-42EC-9A01-1EAAAFA70988}"/>
    <dgm:cxn modelId="{C9E972A0-8BEC-4E9D-8FAA-9BF5CAB430E8}" type="presParOf" srcId="{4AFA16A1-25C1-4BD7-BCEE-E24EFB56C0E2}" destId="{524FCA5F-089D-4C7C-A139-4574C0768CCD}" srcOrd="0" destOrd="0" presId="urn:microsoft.com/office/officeart/2005/8/layout/process1"/>
    <dgm:cxn modelId="{B3485DC5-F307-4098-AA27-7954B6837D6D}" type="presParOf" srcId="{4AFA16A1-25C1-4BD7-BCEE-E24EFB56C0E2}" destId="{0DE145FE-1EC1-464C-BCA1-A8E1130A5B5B}" srcOrd="1" destOrd="0" presId="urn:microsoft.com/office/officeart/2005/8/layout/process1"/>
    <dgm:cxn modelId="{23EA7953-0640-41D8-9041-81840AF13242}" type="presParOf" srcId="{0DE145FE-1EC1-464C-BCA1-A8E1130A5B5B}" destId="{2D3E71BC-9249-40DF-A34A-DA9121EB4352}" srcOrd="0" destOrd="0" presId="urn:microsoft.com/office/officeart/2005/8/layout/process1"/>
    <dgm:cxn modelId="{1A4D09F7-C7AF-49FC-A818-381B843BEF14}" type="presParOf" srcId="{4AFA16A1-25C1-4BD7-BCEE-E24EFB56C0E2}" destId="{FD7B59D5-2B3C-47CE-9CEA-F9C599A4A3B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0838" y="0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198CAF5-A2C6-4B04-BD3E-EC397A73F58F}" type="datetimeFigureOut">
              <a:rPr lang="es-CO"/>
              <a:pPr>
                <a:defRPr/>
              </a:pPr>
              <a:t>20/08/2010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0838" y="6935788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9FD4CDD7-524F-4D47-96CE-9F974D24329A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99F89-C266-43D8-8CA6-CEEB2B612702}" type="datetimeFigureOut">
              <a:rPr lang="es-CO"/>
              <a:pPr>
                <a:defRPr/>
              </a:pPr>
              <a:t>20/08/2010</a:t>
            </a:fld>
            <a:endParaRPr lang="es-CO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0BC3B24-4E9E-4E70-8699-9A39FE6F3A4F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C5924-475B-4521-8D9B-C3B4BC835A47}" type="datetimeFigureOut">
              <a:rPr lang="es-CO"/>
              <a:pPr>
                <a:defRPr/>
              </a:pPr>
              <a:t>20/08/2010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18E36-A980-4420-9DC8-21D914D43EBF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2B97E-0617-42F3-AE46-6875D725E99D}" type="datetimeFigureOut">
              <a:rPr lang="es-CO"/>
              <a:pPr>
                <a:defRPr/>
              </a:pPr>
              <a:t>20/08/2010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A62CE-E244-4E86-9A84-4735D4208C58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0C23E-3F98-4F79-99B0-624A47B5CD1F}" type="datetimeFigureOut">
              <a:rPr lang="es-CO"/>
              <a:pPr>
                <a:defRPr/>
              </a:pPr>
              <a:t>20/08/2010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3AB79-FBC0-480B-A8F4-23F47F067160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64FE7-F8D6-4084-93A3-BCE4033F9F3F}" type="datetimeFigureOut">
              <a:rPr lang="es-CO"/>
              <a:pPr>
                <a:defRPr/>
              </a:pPr>
              <a:t>20/08/2010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F22A7-757C-4106-95D4-26CA81637F66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9933A-5C10-4367-9DAF-FB8D448EE91B}" type="datetimeFigureOut">
              <a:rPr lang="es-CO"/>
              <a:pPr>
                <a:defRPr/>
              </a:pPr>
              <a:t>20/08/2010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E024C-98E5-4990-9787-AF24AAF9F64F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D6D028B-D324-4EF1-8894-C6A09B5890BC}" type="datetimeFigureOut">
              <a:rPr lang="es-CO"/>
              <a:pPr>
                <a:defRPr/>
              </a:pPr>
              <a:t>20/08/2010</a:t>
            </a:fld>
            <a:endParaRPr lang="es-CO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33E561D-9011-46F1-9E33-1530B0C61A27}" type="slidenum">
              <a:rPr lang="es-CO"/>
              <a:pPr>
                <a:defRPr/>
              </a:pPr>
              <a:t>‹#›</a:t>
            </a:fld>
            <a:endParaRPr lang="es-CO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4552-1EC2-45CC-9A13-FE7354E00968}" type="datetimeFigureOut">
              <a:rPr lang="es-CO"/>
              <a:pPr>
                <a:defRPr/>
              </a:pPr>
              <a:t>20/08/2010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1F520-F28F-4F1D-80C6-1A8CC3232060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59337-79BF-4C45-9345-A8ABEE32FA55}" type="datetimeFigureOut">
              <a:rPr lang="es-CO"/>
              <a:pPr>
                <a:defRPr/>
              </a:pPr>
              <a:t>20/08/2010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E05CB-09BC-4716-B5FB-633F12A90558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8093-3A23-48B2-A958-EC8C591919E9}" type="datetimeFigureOut">
              <a:rPr lang="es-CO"/>
              <a:pPr>
                <a:defRPr/>
              </a:pPr>
              <a:t>20/08/2010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ACF8C-C535-4B07-B803-991AC92ECDEE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5D937-F266-4474-B0CF-5C1FAB3954C0}" type="datetimeFigureOut">
              <a:rPr lang="es-CO"/>
              <a:pPr>
                <a:defRPr/>
              </a:pPr>
              <a:t>20/08/2010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3910F-D200-406C-98AA-57D44F6CE788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39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40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6968ED-FA7F-468F-952B-03C9E49AF05A}" type="datetimeFigureOut">
              <a:rPr lang="es-CO"/>
              <a:pPr>
                <a:defRPr/>
              </a:pPr>
              <a:t>20/08/2010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61A902-C324-430E-9B10-5386E2D2699E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7" r:id="rId2"/>
    <p:sldLayoutId id="2147484006" r:id="rId3"/>
    <p:sldLayoutId id="2147484005" r:id="rId4"/>
    <p:sldLayoutId id="2147484009" r:id="rId5"/>
    <p:sldLayoutId id="2147484010" r:id="rId6"/>
    <p:sldLayoutId id="2147484004" r:id="rId7"/>
    <p:sldLayoutId id="2147484003" r:id="rId8"/>
    <p:sldLayoutId id="2147484002" r:id="rId9"/>
    <p:sldLayoutId id="2147484001" r:id="rId10"/>
    <p:sldLayoutId id="21474840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baccar@unal.edu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457200" y="1071563"/>
            <a:ext cx="8458200" cy="2800350"/>
          </a:xfrm>
        </p:spPr>
        <p:txBody>
          <a:bodyPr/>
          <a:lstStyle/>
          <a:p>
            <a:pPr eaLnBrk="1" hangingPunct="1"/>
            <a:r>
              <a:rPr lang="es-CO" smtClean="0"/>
              <a:t>Señales y Sistemas I</a:t>
            </a:r>
            <a:br>
              <a:rPr lang="es-CO" smtClean="0"/>
            </a:br>
            <a:r>
              <a:rPr lang="es-CO" smtClean="0"/>
              <a:t>2016506</a:t>
            </a:r>
            <a:br>
              <a:rPr lang="es-CO" smtClean="0"/>
            </a:br>
            <a:r>
              <a:rPr lang="es-CO" sz="4000" smtClean="0"/>
              <a:t>Propiedades Básicas de los Sistemas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2336800"/>
          </a:xfrm>
        </p:spPr>
        <p:txBody>
          <a:bodyPr/>
          <a:lstStyle/>
          <a:p>
            <a:pPr marL="63500" eaLnBrk="1" hangingPunct="1"/>
            <a:r>
              <a:rPr lang="es-CO" smtClean="0"/>
              <a:t>Jan Bacca Rodríguez</a:t>
            </a:r>
          </a:p>
          <a:p>
            <a:pPr marL="63500" eaLnBrk="1" hangingPunct="1"/>
            <a:r>
              <a:rPr lang="es-CO" smtClean="0">
                <a:hlinkClick r:id="rId2"/>
              </a:rPr>
              <a:t>jbaccar@unal.edu.co</a:t>
            </a:r>
            <a:endParaRPr lang="es-CO" smtClean="0"/>
          </a:p>
          <a:p>
            <a:pPr marL="63500" eaLnBrk="1" hangingPunct="1"/>
            <a:r>
              <a:rPr lang="es-CO" smtClean="0"/>
              <a:t>Of: 411-203</a:t>
            </a:r>
          </a:p>
          <a:p>
            <a:pPr marL="63500" eaLnBrk="1" hangingPunct="1"/>
            <a:r>
              <a:rPr lang="es-CO" smtClean="0"/>
              <a:t>Atención: Mar 4-6, Vie 10-12</a:t>
            </a:r>
          </a:p>
          <a:p>
            <a:pPr marL="63500" eaLnBrk="1" hangingPunct="1"/>
            <a:r>
              <a:rPr lang="es-CO" smtClean="0"/>
              <a:t>17-08-2010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428625" y="7143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Estabilidad</a:t>
            </a:r>
          </a:p>
        </p:txBody>
      </p:sp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2000250"/>
            <a:ext cx="7543800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787900" y="1916113"/>
            <a:ext cx="3600450" cy="3889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>
          <a:xfrm>
            <a:off x="428625" y="7858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Estabilidad</a:t>
            </a:r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716463"/>
          </a:xfrm>
        </p:spPr>
        <p:txBody>
          <a:bodyPr/>
          <a:lstStyle/>
          <a:p>
            <a:pPr eaLnBrk="1" hangingPunct="1"/>
            <a:r>
              <a:rPr lang="es-CO" smtClean="0"/>
              <a:t>Un sistema es estable si su respuesta a una entrada limitada es una salida limitada (que no diverge)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smtClean="0"/>
              <a:t> 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smtClean="0"/>
              <a:t> 						Estable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smtClean="0"/>
              <a:t> 						Inestable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57250" y="3643313"/>
          <a:ext cx="3803650" cy="547687"/>
        </p:xfrm>
        <a:graphic>
          <a:graphicData uri="http://schemas.openxmlformats.org/presentationml/2006/ole">
            <p:oleObj spid="_x0000_s4098" name="Equation" r:id="rId3" imgW="1765080" imgH="25380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928688" y="4286250"/>
          <a:ext cx="3684587" cy="927100"/>
        </p:xfrm>
        <a:graphic>
          <a:graphicData uri="http://schemas.openxmlformats.org/presentationml/2006/ole">
            <p:oleObj spid="_x0000_s4099" name="Equation" r:id="rId4" imgW="1714320" imgH="431640" progId="Equation.3">
              <p:embed/>
            </p:oleObj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928688" y="5286375"/>
          <a:ext cx="2128837" cy="928688"/>
        </p:xfrm>
        <a:graphic>
          <a:graphicData uri="http://schemas.openxmlformats.org/presentationml/2006/ole">
            <p:oleObj spid="_x0000_s4100" name="Equation" r:id="rId5" imgW="990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28625" y="857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Estabilidad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1427163"/>
          </a:xfrm>
        </p:spPr>
        <p:txBody>
          <a:bodyPr/>
          <a:lstStyle/>
          <a:p>
            <a:pPr eaLnBrk="1" hangingPunct="1"/>
            <a:r>
              <a:rPr lang="es-CO" smtClean="0"/>
              <a:t>Para demostrar inestabilidad basta encontrar una entrada limitada que haga diverger al sistema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00313" y="3357563"/>
          <a:ext cx="3546475" cy="2511425"/>
        </p:xfrm>
        <a:graphic>
          <a:graphicData uri="http://schemas.openxmlformats.org/presentationml/2006/ole">
            <p:oleObj spid="_x0000_s5122" name="Equation" r:id="rId3" imgW="1650960" imgH="116820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2411413" y="3860800"/>
            <a:ext cx="3673475" cy="1008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6" name="Rectangle 5"/>
          <p:cNvSpPr/>
          <p:nvPr/>
        </p:nvSpPr>
        <p:spPr>
          <a:xfrm>
            <a:off x="2411413" y="4941888"/>
            <a:ext cx="3673475" cy="1008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28625" y="7143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Estabilidad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716463"/>
          </a:xfrm>
        </p:spPr>
        <p:txBody>
          <a:bodyPr/>
          <a:lstStyle/>
          <a:p>
            <a:pPr eaLnBrk="1" hangingPunct="1"/>
            <a:r>
              <a:rPr lang="es-CO" smtClean="0"/>
              <a:t>Para demostrar estabilidad se debe demostrar que la salida está limitada para cualquier entrada limitada</a:t>
            </a:r>
          </a:p>
          <a:p>
            <a:pPr eaLnBrk="1" hangingPunct="1"/>
            <a:endParaRPr lang="es-CO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928813" y="3500438"/>
          <a:ext cx="5192712" cy="2678112"/>
        </p:xfrm>
        <a:graphic>
          <a:graphicData uri="http://schemas.openxmlformats.org/presentationml/2006/ole">
            <p:oleObj spid="_x0000_s6146" name="Ecuación" r:id="rId3" imgW="2412720" imgH="124452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1908175" y="4076700"/>
            <a:ext cx="5184775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6" name="Rectangle 5"/>
          <p:cNvSpPr/>
          <p:nvPr/>
        </p:nvSpPr>
        <p:spPr>
          <a:xfrm>
            <a:off x="1908175" y="4581525"/>
            <a:ext cx="5184775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908175" y="5084763"/>
            <a:ext cx="5184775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1908175" y="5661025"/>
            <a:ext cx="5184775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428625" y="857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Invariancia en el Tiempo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645025"/>
          </a:xfrm>
        </p:spPr>
        <p:txBody>
          <a:bodyPr/>
          <a:lstStyle/>
          <a:p>
            <a:pPr eaLnBrk="1" hangingPunct="1"/>
            <a:r>
              <a:rPr lang="es-CO" smtClean="0"/>
              <a:t>Un sistema es invariante en el tiempo si su comportamiento y características están fijos en el tiempo.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smtClean="0"/>
              <a:t>Si </a:t>
            </a:r>
            <a:r>
              <a:rPr lang="es-CO" i="1" smtClean="0"/>
              <a:t>x(t) </a:t>
            </a:r>
            <a:r>
              <a:rPr lang="es-CO" i="1" smtClean="0">
                <a:sym typeface="Symbol" pitchFamily="18" charset="2"/>
              </a:rPr>
              <a:t> y(t)  x(t-t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i="1" smtClean="0">
                <a:sym typeface="Symbol" pitchFamily="18" charset="2"/>
              </a:rPr>
              <a:t>)  y(t-t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i="1" smtClean="0">
                <a:sym typeface="Symbol" pitchFamily="18" charset="2"/>
              </a:rPr>
              <a:t>)</a:t>
            </a:r>
          </a:p>
          <a:p>
            <a:pPr eaLnBrk="1" hangingPunct="1"/>
            <a:endParaRPr lang="es-CO" i="1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Para demostrar invariancia en el tiempo hay que hacerlo para todas las posibles entradas del sistema, para demostrar variancia es suficiente con un ejemplo</a:t>
            </a:r>
            <a:endParaRPr lang="es-CO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 idx="4294967295"/>
          </p:nvPr>
        </p:nvSpPr>
        <p:spPr>
          <a:xfrm>
            <a:off x="428625" y="50006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Invariancia en el Tiempo</a:t>
            </a:r>
          </a:p>
        </p:txBody>
      </p:sp>
      <p:sp>
        <p:nvSpPr>
          <p:cNvPr id="62467" name="Content Placeholder 2"/>
          <p:cNvSpPr>
            <a:spLocks/>
          </p:cNvSpPr>
          <p:nvPr/>
        </p:nvSpPr>
        <p:spPr bwMode="auto">
          <a:xfrm>
            <a:off x="457200" y="1857375"/>
            <a:ext cx="82296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y(t) = </a:t>
            </a:r>
            <a:r>
              <a:rPr lang="es-CO" sz="2800">
                <a:latin typeface="Georgia" pitchFamily="18" charset="0"/>
              </a:rPr>
              <a:t>sen</a:t>
            </a:r>
            <a:r>
              <a:rPr lang="es-CO" sz="2800" i="1">
                <a:latin typeface="Georgia" pitchFamily="18" charset="0"/>
              </a:rPr>
              <a:t>(x(t))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 i="1">
              <a:latin typeface="Georgia" pitchFamily="18" charset="0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x</a:t>
            </a:r>
            <a:r>
              <a:rPr lang="es-CO" sz="2800" i="1" baseline="-25000">
                <a:latin typeface="Georgia" pitchFamily="18" charset="0"/>
              </a:rPr>
              <a:t>1</a:t>
            </a:r>
            <a:r>
              <a:rPr lang="es-CO" sz="2800" i="1">
                <a:latin typeface="Georgia" pitchFamily="18" charset="0"/>
              </a:rPr>
              <a:t>(t)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 y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1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(t) = </a:t>
            </a:r>
            <a:r>
              <a:rPr lang="es-CO" sz="2800">
                <a:latin typeface="Georgia" pitchFamily="18" charset="0"/>
              </a:rPr>
              <a:t>sen</a:t>
            </a:r>
            <a:r>
              <a:rPr lang="es-CO" sz="2800" i="1">
                <a:latin typeface="Georgia" pitchFamily="18" charset="0"/>
              </a:rPr>
              <a:t>(x</a:t>
            </a:r>
            <a:r>
              <a:rPr lang="es-CO" sz="2800" i="1" baseline="-25000">
                <a:latin typeface="Georgia" pitchFamily="18" charset="0"/>
              </a:rPr>
              <a:t>1</a:t>
            </a:r>
            <a:r>
              <a:rPr lang="es-CO" sz="2800" i="1">
                <a:latin typeface="Georgia" pitchFamily="18" charset="0"/>
              </a:rPr>
              <a:t>(t))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 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 i="1">
              <a:latin typeface="Georgia" pitchFamily="18" charset="0"/>
              <a:sym typeface="Symbol" pitchFamily="18" charset="2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  <a:sym typeface="Symbol" pitchFamily="18" charset="2"/>
              </a:rPr>
              <a:t>x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2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(t) = </a:t>
            </a:r>
            <a:r>
              <a:rPr lang="es-CO" sz="2800" i="1">
                <a:latin typeface="Georgia" pitchFamily="18" charset="0"/>
              </a:rPr>
              <a:t>x</a:t>
            </a:r>
            <a:r>
              <a:rPr lang="es-CO" sz="2800" i="1" baseline="-25000">
                <a:latin typeface="Georgia" pitchFamily="18" charset="0"/>
              </a:rPr>
              <a:t>1</a:t>
            </a:r>
            <a:r>
              <a:rPr lang="es-CO" sz="2800" i="1">
                <a:latin typeface="Georgia" pitchFamily="18" charset="0"/>
              </a:rPr>
              <a:t>(t-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t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</a:rPr>
              <a:t>)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  y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2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(t) = </a:t>
            </a:r>
            <a:r>
              <a:rPr lang="es-CO" sz="2800">
                <a:latin typeface="Georgia" pitchFamily="18" charset="0"/>
              </a:rPr>
              <a:t>sen</a:t>
            </a:r>
            <a:r>
              <a:rPr lang="es-CO" sz="2800" i="1">
                <a:latin typeface="Georgia" pitchFamily="18" charset="0"/>
              </a:rPr>
              <a:t>(x</a:t>
            </a:r>
            <a:r>
              <a:rPr lang="es-CO" sz="2800" i="1" baseline="-25000">
                <a:latin typeface="Georgia" pitchFamily="18" charset="0"/>
              </a:rPr>
              <a:t>2</a:t>
            </a:r>
            <a:r>
              <a:rPr lang="es-CO" sz="2800" i="1">
                <a:latin typeface="Georgia" pitchFamily="18" charset="0"/>
              </a:rPr>
              <a:t>(t))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endParaRPr lang="es-CO" sz="2800" i="1">
              <a:latin typeface="Georgia" pitchFamily="18" charset="0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  <a:sym typeface="Symbol" pitchFamily="18" charset="2"/>
              </a:rPr>
              <a:t>					   = </a:t>
            </a:r>
            <a:r>
              <a:rPr lang="es-CO" sz="2800">
                <a:latin typeface="Georgia" pitchFamily="18" charset="0"/>
                <a:sym typeface="Symbol" pitchFamily="18" charset="2"/>
              </a:rPr>
              <a:t>sen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(x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1</a:t>
            </a:r>
            <a:r>
              <a:rPr lang="es-CO" sz="2800" i="1">
                <a:latin typeface="Georgia" pitchFamily="18" charset="0"/>
              </a:rPr>
              <a:t>(t-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t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</a:rPr>
              <a:t>)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) 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endParaRPr lang="es-CO" sz="2800" i="1">
              <a:latin typeface="Georgia" pitchFamily="18" charset="0"/>
              <a:sym typeface="Symbol" pitchFamily="18" charset="2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  <a:sym typeface="Symbol" pitchFamily="18" charset="2"/>
              </a:rPr>
              <a:t>					   = y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1</a:t>
            </a:r>
            <a:r>
              <a:rPr lang="es-CO" sz="2800" i="1">
                <a:latin typeface="Georgia" pitchFamily="18" charset="0"/>
              </a:rPr>
              <a:t>(t-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t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</a:rPr>
              <a:t>)</a:t>
            </a:r>
            <a:endParaRPr lang="es-CO" sz="2800" i="1">
              <a:latin typeface="Georgia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28625" y="50006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Invariancia en el Tiempo</a:t>
            </a:r>
          </a:p>
        </p:txBody>
      </p:sp>
      <p:sp>
        <p:nvSpPr>
          <p:cNvPr id="50180" name="Content Placeholder 2"/>
          <p:cNvSpPr>
            <a:spLocks/>
          </p:cNvSpPr>
          <p:nvPr/>
        </p:nvSpPr>
        <p:spPr bwMode="auto">
          <a:xfrm>
            <a:off x="457200" y="1857375"/>
            <a:ext cx="82296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y[n] = nx[n]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x</a:t>
            </a:r>
            <a:r>
              <a:rPr lang="es-CO" sz="2800" i="1" baseline="-25000">
                <a:latin typeface="Georgia" pitchFamily="18" charset="0"/>
              </a:rPr>
              <a:t>1</a:t>
            </a:r>
            <a:r>
              <a:rPr lang="es-CO" sz="2800" i="1">
                <a:latin typeface="Georgia" pitchFamily="18" charset="0"/>
              </a:rPr>
              <a:t>[n] = </a:t>
            </a:r>
            <a:r>
              <a:rPr lang="es-CO" sz="2800" i="1">
                <a:latin typeface="Symbol" pitchFamily="18" charset="2"/>
              </a:rPr>
              <a:t>d</a:t>
            </a:r>
            <a:r>
              <a:rPr lang="es-CO" sz="2800" i="1">
                <a:latin typeface="Georgia" pitchFamily="18" charset="0"/>
              </a:rPr>
              <a:t>[n]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 y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1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[n] = n</a:t>
            </a:r>
            <a:r>
              <a:rPr lang="es-CO" sz="2800" i="1">
                <a:latin typeface="Symbol" pitchFamily="18" charset="2"/>
                <a:sym typeface="Symbol" pitchFamily="18" charset="2"/>
              </a:rPr>
              <a:t>d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[n] = 0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  <a:sym typeface="Symbol" pitchFamily="18" charset="2"/>
              </a:rPr>
              <a:t>x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2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[n] = </a:t>
            </a:r>
            <a:r>
              <a:rPr lang="es-CO" sz="2800" i="1">
                <a:latin typeface="Symbol" pitchFamily="18" charset="2"/>
                <a:sym typeface="Symbol" pitchFamily="18" charset="2"/>
              </a:rPr>
              <a:t>d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[n-1]  y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2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[n] = n</a:t>
            </a:r>
            <a:r>
              <a:rPr lang="es-CO" sz="2800" i="1">
                <a:latin typeface="Symbol" pitchFamily="18" charset="2"/>
                <a:sym typeface="Symbol" pitchFamily="18" charset="2"/>
              </a:rPr>
              <a:t>d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[n-1] = </a:t>
            </a:r>
            <a:r>
              <a:rPr lang="es-CO" sz="2800" i="1">
                <a:latin typeface="Symbol" pitchFamily="18" charset="2"/>
                <a:sym typeface="Symbol" pitchFamily="18" charset="2"/>
              </a:rPr>
              <a:t>d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[n-1]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 i="1">
              <a:latin typeface="Georgia" pitchFamily="18" charset="0"/>
              <a:sym typeface="Symbol" pitchFamily="18" charset="2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  <a:sym typeface="Symbol" pitchFamily="18" charset="2"/>
              </a:rPr>
              <a:t>En general: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y[n-n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] = (n-n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)x[n-n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]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  <a:sym typeface="Symbol" pitchFamily="18" charset="2"/>
              </a:rPr>
              <a:t>				         = nx[n-n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]-n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x[n-n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]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 i="1">
              <a:latin typeface="Georgia" pitchFamily="18" charset="0"/>
              <a:sym typeface="Symbol" pitchFamily="18" charset="2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Si </a:t>
            </a:r>
            <a:r>
              <a:rPr lang="es-CO" sz="2800" i="1">
                <a:latin typeface="Georgia" pitchFamily="18" charset="0"/>
              </a:rPr>
              <a:t>x</a:t>
            </a:r>
            <a:r>
              <a:rPr lang="es-CO" sz="2800" i="1" baseline="-25000">
                <a:latin typeface="Georgia" pitchFamily="18" charset="0"/>
              </a:rPr>
              <a:t>3</a:t>
            </a:r>
            <a:r>
              <a:rPr lang="es-CO" sz="2800" i="1">
                <a:latin typeface="Georgia" pitchFamily="18" charset="0"/>
              </a:rPr>
              <a:t>[n] = x[n-n</a:t>
            </a:r>
            <a:r>
              <a:rPr lang="es-CO" sz="2800" i="1" baseline="-25000">
                <a:latin typeface="Georgia" pitchFamily="18" charset="0"/>
              </a:rPr>
              <a:t>0</a:t>
            </a:r>
            <a:r>
              <a:rPr lang="es-CO" sz="2800" i="1">
                <a:latin typeface="Georgia" pitchFamily="18" charset="0"/>
              </a:rPr>
              <a:t>]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 y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3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[n] = nx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3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[n]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  <a:sym typeface="Symbol" pitchFamily="18" charset="2"/>
              </a:rPr>
              <a:t>						= nx[n-n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]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28625" y="928688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Invariancia en el Tiempo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2471738" cy="4179887"/>
          </a:xfrm>
        </p:spPr>
        <p:txBody>
          <a:bodyPr/>
          <a:lstStyle/>
          <a:p>
            <a:pPr eaLnBrk="1" hangingPunct="1"/>
            <a:r>
              <a:rPr lang="es-CO" smtClean="0"/>
              <a:t>y(t) = x(2t)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5" y="2143125"/>
            <a:ext cx="56388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867400" y="2205038"/>
            <a:ext cx="2665413" cy="1223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6" name="Rectangle 5"/>
          <p:cNvSpPr/>
          <p:nvPr/>
        </p:nvSpPr>
        <p:spPr>
          <a:xfrm>
            <a:off x="3059113" y="3429000"/>
            <a:ext cx="2665412" cy="1223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5867400" y="3429000"/>
            <a:ext cx="2665413" cy="1223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4716463" y="5157788"/>
            <a:ext cx="2663825" cy="1223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Linealidad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5002213"/>
          </a:xfrm>
        </p:spPr>
        <p:txBody>
          <a:bodyPr/>
          <a:lstStyle/>
          <a:p>
            <a:pPr eaLnBrk="1" hangingPunct="1"/>
            <a:r>
              <a:rPr lang="es-CO" smtClean="0"/>
              <a:t>Un sistema es lineal si posee la propiedad de superposición.</a:t>
            </a:r>
          </a:p>
          <a:p>
            <a:pPr eaLnBrk="1" hangingPunct="1"/>
            <a:r>
              <a:rPr lang="es-CO" smtClean="0"/>
              <a:t>Si una entrada consiste en la suma ponderada de varias señales, la salida es la suma ponderada de las salidas a cada una de esas entradas.</a:t>
            </a:r>
          </a:p>
          <a:p>
            <a:pPr eaLnBrk="1" hangingPunct="1"/>
            <a:r>
              <a:rPr lang="es-CO" smtClean="0"/>
              <a:t>Si </a:t>
            </a:r>
            <a:r>
              <a:rPr lang="es-CO" i="1" smtClean="0"/>
              <a:t>x</a:t>
            </a:r>
            <a:r>
              <a:rPr lang="es-CO" i="1" baseline="-25000" smtClean="0"/>
              <a:t>1</a:t>
            </a:r>
            <a:r>
              <a:rPr lang="es-CO" i="1" smtClean="0"/>
              <a:t>(t) </a:t>
            </a:r>
            <a:r>
              <a:rPr lang="es-CO" i="1" smtClean="0">
                <a:sym typeface="Symbol" pitchFamily="18" charset="2"/>
              </a:rPr>
              <a:t> y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</a:t>
            </a:r>
            <a:r>
              <a:rPr lang="es-CO" smtClean="0">
                <a:sym typeface="Symbol" pitchFamily="18" charset="2"/>
              </a:rPr>
              <a:t>y</a:t>
            </a:r>
            <a:r>
              <a:rPr lang="es-CO" i="1" smtClean="0">
                <a:sym typeface="Symbol" pitchFamily="18" charset="2"/>
              </a:rPr>
              <a:t> 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 y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/>
            <a:endParaRPr lang="es-CO" i="1" smtClean="0">
              <a:sym typeface="Symbol" pitchFamily="18" charset="2"/>
            </a:endParaRPr>
          </a:p>
          <a:p>
            <a:pPr lvl="1" eaLnBrk="1" hangingPunct="1"/>
            <a:r>
              <a:rPr lang="es-CO" i="1" smtClean="0">
                <a:sym typeface="Symbol" pitchFamily="18" charset="2"/>
              </a:rPr>
              <a:t>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+ 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 y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+ y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 </a:t>
            </a:r>
            <a:r>
              <a:rPr lang="es-CO" smtClean="0">
                <a:sym typeface="Symbol" pitchFamily="18" charset="2"/>
              </a:rPr>
              <a:t>(Aditividad)</a:t>
            </a:r>
            <a:endParaRPr lang="es-CO" i="1" smtClean="0">
              <a:sym typeface="Symbol" pitchFamily="18" charset="2"/>
            </a:endParaRPr>
          </a:p>
          <a:p>
            <a:pPr lvl="1" eaLnBrk="1" hangingPunct="1"/>
            <a:r>
              <a:rPr lang="es-CO" i="1" smtClean="0">
                <a:sym typeface="Symbol" pitchFamily="18" charset="2"/>
              </a:rPr>
              <a:t>ax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 ay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(t), con  a</a:t>
            </a:r>
            <a:r>
              <a:rPr lang="es-CO" b="1" i="1" smtClean="0">
                <a:latin typeface="Monotype Corsiva" pitchFamily="66" charset="0"/>
                <a:sym typeface="Symbol" pitchFamily="18" charset="2"/>
              </a:rPr>
              <a:t>C </a:t>
            </a:r>
            <a:r>
              <a:rPr lang="es-CO" i="1" smtClean="0">
                <a:sym typeface="Symbol" pitchFamily="18" charset="2"/>
              </a:rPr>
              <a:t>    </a:t>
            </a:r>
            <a:r>
              <a:rPr lang="es-CO" smtClean="0">
                <a:sym typeface="Symbol" pitchFamily="18" charset="2"/>
              </a:rPr>
              <a:t>(Escalamiento u 						   Homogeneidad)</a:t>
            </a:r>
            <a:endParaRPr lang="es-CO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500063" y="642938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Linealidad</a:t>
            </a: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859338"/>
          </a:xfrm>
        </p:spPr>
        <p:txBody>
          <a:bodyPr/>
          <a:lstStyle/>
          <a:p>
            <a:pPr eaLnBrk="1" hangingPunct="1"/>
            <a:r>
              <a:rPr lang="es-CO" smtClean="0"/>
              <a:t>En general, si </a:t>
            </a:r>
            <a:r>
              <a:rPr lang="es-CO" i="1" smtClean="0"/>
              <a:t>x</a:t>
            </a:r>
            <a:r>
              <a:rPr lang="es-CO" i="1" baseline="-25000" smtClean="0"/>
              <a:t>i</a:t>
            </a:r>
            <a:r>
              <a:rPr lang="es-CO" i="1" smtClean="0"/>
              <a:t>(t) </a:t>
            </a:r>
            <a:r>
              <a:rPr lang="es-CO" i="1" smtClean="0">
                <a:sym typeface="Symbol" pitchFamily="18" charset="2"/>
              </a:rPr>
              <a:t> y</a:t>
            </a:r>
            <a:r>
              <a:rPr lang="es-CO" i="1" baseline="-25000" smtClean="0">
                <a:sym typeface="Symbol" pitchFamily="18" charset="2"/>
              </a:rPr>
              <a:t>i</a:t>
            </a:r>
            <a:r>
              <a:rPr lang="es-CO" i="1" smtClean="0">
                <a:sym typeface="Symbol" pitchFamily="18" charset="2"/>
              </a:rPr>
              <a:t>(t)  i,t</a:t>
            </a:r>
            <a:r>
              <a:rPr lang="es-CO" smtClean="0">
                <a:sym typeface="Symbol" pitchFamily="18" charset="2"/>
              </a:rPr>
              <a:t> </a:t>
            </a: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>
              <a:buFont typeface="Georgia" pitchFamily="18" charset="0"/>
              <a:buNone/>
            </a:pPr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Ejemplos</a:t>
            </a: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lvl="1" eaLnBrk="1" hangingPunct="1"/>
            <a:r>
              <a:rPr lang="es-CO" i="1" smtClean="0">
                <a:sym typeface="Symbol" pitchFamily="18" charset="2"/>
              </a:rPr>
              <a:t>0 = 0x[n]0y[n] = 0</a:t>
            </a:r>
            <a:r>
              <a:rPr lang="es-CO" i="1" smtClean="0"/>
              <a:t> </a:t>
            </a:r>
            <a:r>
              <a:rPr lang="es-CO" i="1" smtClean="0">
                <a:sym typeface="Symbol" pitchFamily="18" charset="2"/>
              </a:rPr>
              <a:t> </a:t>
            </a:r>
            <a:r>
              <a:rPr lang="es-CO" smtClean="0">
                <a:sym typeface="Symbol" pitchFamily="18" charset="2"/>
              </a:rPr>
              <a:t>La salida de un sistema 				        lineal a una entrada constante igual a cero será una constante igual a cero.</a:t>
            </a:r>
            <a:endParaRPr lang="es-CO" i="1" smtClean="0"/>
          </a:p>
          <a:p>
            <a:pPr eaLnBrk="1" hangingPunct="1"/>
            <a:endParaRPr lang="es-CO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071688" y="2571750"/>
          <a:ext cx="4945062" cy="928688"/>
        </p:xfrm>
        <a:graphic>
          <a:graphicData uri="http://schemas.openxmlformats.org/presentationml/2006/ole">
            <p:oleObj spid="_x0000_s7170" name="Equation" r:id="rId3" imgW="22986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428625" y="7858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Memoria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928813"/>
            <a:ext cx="8229600" cy="4572000"/>
          </a:xfrm>
        </p:spPr>
        <p:txBody>
          <a:bodyPr/>
          <a:lstStyle/>
          <a:p>
            <a:pPr eaLnBrk="1" hangingPunct="1"/>
            <a:r>
              <a:rPr lang="es-CO" smtClean="0"/>
              <a:t>Sin Memoria: La salida en un instante dado depende únicamente de la entrada en ese instante.</a:t>
            </a:r>
          </a:p>
          <a:p>
            <a:pPr lvl="1" eaLnBrk="1" hangingPunct="1"/>
            <a:r>
              <a:rPr lang="es-CO" smtClean="0"/>
              <a:t>y(t) = f(x(t))</a:t>
            </a:r>
          </a:p>
          <a:p>
            <a:pPr lvl="2" eaLnBrk="1" hangingPunct="1"/>
            <a:r>
              <a:rPr lang="es-CO" i="1" smtClean="0">
                <a:solidFill>
                  <a:schemeClr val="tx1"/>
                </a:solidFill>
              </a:rPr>
              <a:t>y(t) = Rx(t)</a:t>
            </a:r>
            <a:r>
              <a:rPr lang="es-CO" smtClean="0">
                <a:solidFill>
                  <a:schemeClr val="tx1"/>
                </a:solidFill>
              </a:rPr>
              <a:t>   (Resistencia)</a:t>
            </a:r>
          </a:p>
          <a:p>
            <a:pPr lvl="2" eaLnBrk="1" hangingPunct="1"/>
            <a:r>
              <a:rPr lang="es-CO" i="1" smtClean="0">
                <a:solidFill>
                  <a:schemeClr val="tx1"/>
                </a:solidFill>
              </a:rPr>
              <a:t>y(t) = x(t)	</a:t>
            </a:r>
            <a:r>
              <a:rPr lang="es-CO" smtClean="0">
                <a:solidFill>
                  <a:schemeClr val="tx1"/>
                </a:solidFill>
              </a:rPr>
              <a:t>(Sistema identidad)</a:t>
            </a:r>
          </a:p>
          <a:p>
            <a:pPr lvl="2" eaLnBrk="1" hangingPunct="1"/>
            <a:endParaRPr lang="es-CO" smtClean="0">
              <a:solidFill>
                <a:schemeClr val="tx1"/>
              </a:solidFill>
            </a:endParaRPr>
          </a:p>
          <a:p>
            <a:pPr lvl="1" eaLnBrk="1" hangingPunct="1"/>
            <a:r>
              <a:rPr lang="es-CO" smtClean="0"/>
              <a:t>y[n] = f(x[n])</a:t>
            </a:r>
          </a:p>
          <a:p>
            <a:pPr lvl="1" eaLnBrk="1" hangingPunct="1"/>
            <a:endParaRPr lang="es-CO" smtClean="0"/>
          </a:p>
          <a:p>
            <a:pPr lvl="2" eaLnBrk="1" hangingPunct="1"/>
            <a:r>
              <a:rPr lang="es-CO" smtClean="0"/>
              <a:t> 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357313" y="5643563"/>
          <a:ext cx="3182937" cy="571500"/>
        </p:xfrm>
        <a:graphic>
          <a:graphicData uri="http://schemas.openxmlformats.org/presentationml/2006/ole">
            <p:oleObj spid="_x0000_s1026" name="Equation" r:id="rId3" imgW="148572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Linealidad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428625" y="1714500"/>
            <a:ext cx="8229600" cy="4857750"/>
          </a:xfrm>
        </p:spPr>
        <p:txBody>
          <a:bodyPr/>
          <a:lstStyle/>
          <a:p>
            <a:pPr eaLnBrk="1" hangingPunct="1"/>
            <a:r>
              <a:rPr lang="es-CO" i="1" smtClean="0"/>
              <a:t>y(t) = tx(t)</a:t>
            </a:r>
          </a:p>
          <a:p>
            <a:pPr eaLnBrk="1" hangingPunct="1"/>
            <a:endParaRPr lang="es-CO" i="1" smtClean="0"/>
          </a:p>
          <a:p>
            <a:pPr eaLnBrk="1" hangingPunct="1">
              <a:buFont typeface="Georgia" pitchFamily="18" charset="0"/>
              <a:buNone/>
            </a:pPr>
            <a:r>
              <a:rPr lang="es-CO" smtClean="0"/>
              <a:t>   Definamos </a:t>
            </a:r>
            <a:r>
              <a:rPr lang="es-CO" i="1" smtClean="0"/>
              <a:t>x</a:t>
            </a:r>
            <a:r>
              <a:rPr lang="es-CO" i="1" baseline="-25000" smtClean="0"/>
              <a:t>1</a:t>
            </a:r>
            <a:r>
              <a:rPr lang="es-CO" i="1" smtClean="0"/>
              <a:t>(t) </a:t>
            </a:r>
            <a:r>
              <a:rPr lang="es-CO" i="1" smtClean="0">
                <a:sym typeface="Symbol" pitchFamily="18" charset="2"/>
              </a:rPr>
              <a:t> y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= tx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	    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 y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= tx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	    x</a:t>
            </a:r>
            <a:r>
              <a:rPr lang="es-CO" i="1" baseline="-25000" smtClean="0">
                <a:sym typeface="Symbol" pitchFamily="18" charset="2"/>
              </a:rPr>
              <a:t>3</a:t>
            </a:r>
            <a:r>
              <a:rPr lang="es-CO" i="1" smtClean="0">
                <a:sym typeface="Symbol" pitchFamily="18" charset="2"/>
              </a:rPr>
              <a:t>(t) = ax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+ bx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endParaRPr lang="es-CO" i="1" smtClean="0">
              <a:sym typeface="Symbol" pitchFamily="18" charset="2"/>
            </a:endParaRP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    y</a:t>
            </a:r>
            <a:r>
              <a:rPr lang="es-CO" i="1" baseline="-25000" smtClean="0">
                <a:sym typeface="Symbol" pitchFamily="18" charset="2"/>
              </a:rPr>
              <a:t>3</a:t>
            </a:r>
            <a:r>
              <a:rPr lang="es-CO" i="1" smtClean="0">
                <a:sym typeface="Symbol" pitchFamily="18" charset="2"/>
              </a:rPr>
              <a:t>(t) = tx</a:t>
            </a:r>
            <a:r>
              <a:rPr lang="es-CO" i="1" baseline="-25000" smtClean="0">
                <a:sym typeface="Symbol" pitchFamily="18" charset="2"/>
              </a:rPr>
              <a:t>3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         = t(ax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+ bx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         = atx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+ btx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         = ay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+ by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   </a:t>
            </a:r>
            <a:r>
              <a:rPr lang="es-CO" smtClean="0">
                <a:sym typeface="Symbol" pitchFamily="18" charset="2"/>
              </a:rPr>
              <a:t>   LINEAL</a:t>
            </a:r>
            <a:endParaRPr lang="es-CO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Linealidad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929188"/>
          </a:xfrm>
        </p:spPr>
        <p:txBody>
          <a:bodyPr/>
          <a:lstStyle/>
          <a:p>
            <a:pPr eaLnBrk="1" hangingPunct="1"/>
            <a:r>
              <a:rPr lang="es-CO" i="1" smtClean="0"/>
              <a:t>y(t) = x</a:t>
            </a:r>
            <a:r>
              <a:rPr lang="es-CO" i="1" baseline="30000" smtClean="0"/>
              <a:t>2</a:t>
            </a:r>
            <a:r>
              <a:rPr lang="es-CO" i="1" smtClean="0"/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smtClean="0"/>
              <a:t>   Definamos </a:t>
            </a:r>
            <a:r>
              <a:rPr lang="es-CO" i="1" smtClean="0"/>
              <a:t>x</a:t>
            </a:r>
            <a:r>
              <a:rPr lang="es-CO" i="1" baseline="-25000" smtClean="0"/>
              <a:t>1</a:t>
            </a:r>
            <a:r>
              <a:rPr lang="es-CO" i="1" smtClean="0"/>
              <a:t>(t) </a:t>
            </a:r>
            <a:r>
              <a:rPr lang="es-CO" i="1" smtClean="0">
                <a:sym typeface="Symbol" pitchFamily="18" charset="2"/>
              </a:rPr>
              <a:t> y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= 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	    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 y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= 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	    x</a:t>
            </a:r>
            <a:r>
              <a:rPr lang="es-CO" i="1" baseline="-25000" smtClean="0">
                <a:sym typeface="Symbol" pitchFamily="18" charset="2"/>
              </a:rPr>
              <a:t>3</a:t>
            </a:r>
            <a:r>
              <a:rPr lang="es-CO" i="1" smtClean="0">
                <a:sym typeface="Symbol" pitchFamily="18" charset="2"/>
              </a:rPr>
              <a:t>(t) = ax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+ bx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endParaRPr lang="es-CO" i="1" smtClean="0">
              <a:sym typeface="Symbol" pitchFamily="18" charset="2"/>
            </a:endParaRP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    y</a:t>
            </a:r>
            <a:r>
              <a:rPr lang="es-CO" i="1" baseline="-25000" smtClean="0">
                <a:sym typeface="Symbol" pitchFamily="18" charset="2"/>
              </a:rPr>
              <a:t>3</a:t>
            </a:r>
            <a:r>
              <a:rPr lang="es-CO" i="1" smtClean="0">
                <a:sym typeface="Symbol" pitchFamily="18" charset="2"/>
              </a:rPr>
              <a:t>(t) = x</a:t>
            </a:r>
            <a:r>
              <a:rPr lang="es-CO" i="1" baseline="-25000" smtClean="0">
                <a:sym typeface="Symbol" pitchFamily="18" charset="2"/>
              </a:rPr>
              <a:t>3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         = (ax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+ bx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(t))</a:t>
            </a:r>
            <a:r>
              <a:rPr lang="es-CO" i="1" baseline="30000" smtClean="0">
                <a:sym typeface="Symbol" pitchFamily="18" charset="2"/>
              </a:rPr>
              <a:t>2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         = a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+ b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(t)+2abx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         = a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y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+ b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y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+2abx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algn="ctr"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</a:t>
            </a:r>
            <a:r>
              <a:rPr lang="es-CO" smtClean="0">
                <a:sym typeface="Symbol" pitchFamily="18" charset="2"/>
              </a:rPr>
              <a:t>   NO LINEAL</a:t>
            </a:r>
            <a:endParaRPr lang="es-CO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Linealidad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073650"/>
          </a:xfrm>
        </p:spPr>
        <p:txBody>
          <a:bodyPr/>
          <a:lstStyle/>
          <a:p>
            <a:pPr eaLnBrk="1" hangingPunct="1"/>
            <a:r>
              <a:rPr lang="es-CO" smtClean="0"/>
              <a:t>Para demostrar no linealidad es suficiente con un ejemplo:</a:t>
            </a:r>
          </a:p>
          <a:p>
            <a:pPr eaLnBrk="1" hangingPunct="1"/>
            <a:endParaRPr lang="es-CO" smtClean="0"/>
          </a:p>
          <a:p>
            <a:pPr lvl="1" eaLnBrk="1" hangingPunct="1"/>
            <a:r>
              <a:rPr lang="es-CO" i="1" smtClean="0"/>
              <a:t>y[n] = </a:t>
            </a:r>
            <a:r>
              <a:rPr lang="es-CO" sz="3200" i="1" smtClean="0">
                <a:latin typeface="Monotype Corsiva" pitchFamily="66" charset="0"/>
              </a:rPr>
              <a:t>Re</a:t>
            </a:r>
            <a:r>
              <a:rPr lang="es-CO" i="1" smtClean="0">
                <a:latin typeface="French Script MT" pitchFamily="66" charset="0"/>
              </a:rPr>
              <a:t>{</a:t>
            </a:r>
            <a:r>
              <a:rPr lang="es-CO" i="1" smtClean="0"/>
              <a:t>x[n]</a:t>
            </a:r>
            <a:r>
              <a:rPr lang="es-CO" i="1" smtClean="0">
                <a:latin typeface="French Script MT" pitchFamily="66" charset="0"/>
              </a:rPr>
              <a:t>}</a:t>
            </a:r>
          </a:p>
          <a:p>
            <a:pPr lvl="1" eaLnBrk="1" hangingPunct="1"/>
            <a:r>
              <a:rPr lang="es-CO" smtClean="0"/>
              <a:t>Sea  </a:t>
            </a:r>
            <a:r>
              <a:rPr lang="es-CO" i="1" smtClean="0"/>
              <a:t>x</a:t>
            </a:r>
            <a:r>
              <a:rPr lang="es-CO" i="1" baseline="-25000" smtClean="0"/>
              <a:t>1</a:t>
            </a:r>
            <a:r>
              <a:rPr lang="es-CO" i="1" smtClean="0"/>
              <a:t>[n] = r[n] +js[n] </a:t>
            </a:r>
            <a:r>
              <a:rPr lang="es-CO" i="1" smtClean="0">
                <a:sym typeface="Symbol" pitchFamily="18" charset="2"/>
              </a:rPr>
              <a:t> y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[n] = r[n]</a:t>
            </a:r>
          </a:p>
          <a:p>
            <a:pPr lvl="1" eaLnBrk="1" hangingPunct="1"/>
            <a:r>
              <a:rPr lang="es-CO" smtClean="0">
                <a:sym typeface="Symbol" pitchFamily="18" charset="2"/>
              </a:rPr>
              <a:t>Definamos </a:t>
            </a:r>
            <a:r>
              <a:rPr lang="es-CO" i="1" smtClean="0">
                <a:sym typeface="Symbol" pitchFamily="18" charset="2"/>
              </a:rPr>
              <a:t>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[n] = jx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[n]</a:t>
            </a:r>
          </a:p>
          <a:p>
            <a:pPr lvl="1"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		     = j(r[n] + js[n])</a:t>
            </a:r>
          </a:p>
          <a:p>
            <a:pPr lvl="1"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		     = -s[n] + jr[n]</a:t>
            </a:r>
          </a:p>
          <a:p>
            <a:pPr lvl="1"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 y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[n] = </a:t>
            </a:r>
            <a:r>
              <a:rPr lang="es-CO" sz="3200" i="1" smtClean="0">
                <a:latin typeface="Monotype Corsiva" pitchFamily="66" charset="0"/>
              </a:rPr>
              <a:t>Re</a:t>
            </a:r>
            <a:r>
              <a:rPr lang="es-CO" i="1" smtClean="0">
                <a:latin typeface="French Script MT" pitchFamily="66" charset="0"/>
              </a:rPr>
              <a:t>{</a:t>
            </a:r>
            <a:r>
              <a:rPr lang="es-CO" i="1" smtClean="0"/>
              <a:t>x</a:t>
            </a:r>
            <a:r>
              <a:rPr lang="es-CO" i="1" baseline="-25000" smtClean="0"/>
              <a:t>2</a:t>
            </a:r>
            <a:r>
              <a:rPr lang="es-CO" i="1" smtClean="0"/>
              <a:t>[n]</a:t>
            </a:r>
            <a:r>
              <a:rPr lang="es-CO" i="1" smtClean="0">
                <a:latin typeface="French Script MT" pitchFamily="66" charset="0"/>
              </a:rPr>
              <a:t>}</a:t>
            </a:r>
            <a:r>
              <a:rPr lang="es-CO" i="1" smtClean="0"/>
              <a:t> = -s[n]</a:t>
            </a:r>
          </a:p>
          <a:p>
            <a:pPr lvl="1" eaLnBrk="1" hangingPunct="1">
              <a:buFont typeface="Georgia" pitchFamily="18" charset="0"/>
              <a:buNone/>
            </a:pPr>
            <a:endParaRPr lang="es-CO" i="1" smtClean="0"/>
          </a:p>
          <a:p>
            <a:pPr lvl="1" eaLnBrk="1" hangingPunct="1"/>
            <a:r>
              <a:rPr lang="es-CO" smtClean="0"/>
              <a:t>Pero </a:t>
            </a:r>
            <a:r>
              <a:rPr lang="es-CO" i="1" smtClean="0"/>
              <a:t>jy</a:t>
            </a:r>
            <a:r>
              <a:rPr lang="es-CO" i="1" baseline="-25000" smtClean="0"/>
              <a:t>1</a:t>
            </a:r>
            <a:r>
              <a:rPr lang="es-CO" i="1" smtClean="0"/>
              <a:t>[n] = jr[n]</a:t>
            </a:r>
            <a:r>
              <a:rPr lang="es-CO" smtClean="0"/>
              <a:t> </a:t>
            </a:r>
            <a:r>
              <a:rPr lang="es-CO" smtClean="0">
                <a:sym typeface="Symbol" pitchFamily="18" charset="2"/>
              </a:rPr>
              <a:t> NO LINEAL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Linealidad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214438"/>
            <a:ext cx="8229600" cy="5357812"/>
          </a:xfrm>
        </p:spPr>
        <p:txBody>
          <a:bodyPr/>
          <a:lstStyle/>
          <a:p>
            <a:pPr eaLnBrk="1" hangingPunct="1"/>
            <a:r>
              <a:rPr lang="es-CO" sz="2700" i="1" smtClean="0"/>
              <a:t>y[n] = 2x[n]+3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sz="2700" smtClean="0"/>
              <a:t>   Definamos </a:t>
            </a:r>
            <a:r>
              <a:rPr lang="es-CO" sz="2700" i="1" smtClean="0"/>
              <a:t>x</a:t>
            </a:r>
            <a:r>
              <a:rPr lang="es-CO" sz="2700" i="1" baseline="-25000" smtClean="0"/>
              <a:t>1</a:t>
            </a:r>
            <a:r>
              <a:rPr lang="es-CO" sz="2700" i="1" smtClean="0"/>
              <a:t>[n] = 2</a:t>
            </a:r>
            <a:r>
              <a:rPr lang="es-CO" sz="2700" i="1" smtClean="0">
                <a:sym typeface="Symbol" pitchFamily="18" charset="2"/>
              </a:rPr>
              <a:t> y</a:t>
            </a:r>
            <a:r>
              <a:rPr lang="es-CO" sz="2700" i="1" baseline="-25000" smtClean="0">
                <a:sym typeface="Symbol" pitchFamily="18" charset="2"/>
              </a:rPr>
              <a:t>1</a:t>
            </a:r>
            <a:r>
              <a:rPr lang="es-CO" sz="2700" i="1" smtClean="0">
                <a:sym typeface="Symbol" pitchFamily="18" charset="2"/>
              </a:rPr>
              <a:t>[n] = 2x</a:t>
            </a:r>
            <a:r>
              <a:rPr lang="es-CO" sz="2700" i="1" baseline="-25000" smtClean="0">
                <a:sym typeface="Symbol" pitchFamily="18" charset="2"/>
              </a:rPr>
              <a:t>1</a:t>
            </a:r>
            <a:r>
              <a:rPr lang="es-CO" sz="2700" i="1" smtClean="0">
                <a:sym typeface="Symbol" pitchFamily="18" charset="2"/>
              </a:rPr>
              <a:t>[n]+3 = 7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sz="2700" i="1" smtClean="0">
                <a:sym typeface="Symbol" pitchFamily="18" charset="2"/>
              </a:rPr>
              <a:t>			    x</a:t>
            </a:r>
            <a:r>
              <a:rPr lang="es-CO" sz="2700" i="1" baseline="-25000" smtClean="0">
                <a:sym typeface="Symbol" pitchFamily="18" charset="2"/>
              </a:rPr>
              <a:t>2</a:t>
            </a:r>
            <a:r>
              <a:rPr lang="es-CO" sz="2700" i="1" smtClean="0">
                <a:sym typeface="Symbol" pitchFamily="18" charset="2"/>
              </a:rPr>
              <a:t>[n] = 3 y</a:t>
            </a:r>
            <a:r>
              <a:rPr lang="es-CO" sz="2700" i="1" baseline="-25000" smtClean="0">
                <a:sym typeface="Symbol" pitchFamily="18" charset="2"/>
              </a:rPr>
              <a:t>2</a:t>
            </a:r>
            <a:r>
              <a:rPr lang="es-CO" sz="2700" i="1" smtClean="0">
                <a:sym typeface="Symbol" pitchFamily="18" charset="2"/>
              </a:rPr>
              <a:t>[n] = 2x</a:t>
            </a:r>
            <a:r>
              <a:rPr lang="es-CO" sz="2700" i="1" baseline="-25000" smtClean="0">
                <a:sym typeface="Symbol" pitchFamily="18" charset="2"/>
              </a:rPr>
              <a:t>2</a:t>
            </a:r>
            <a:r>
              <a:rPr lang="es-CO" sz="2700" i="1" smtClean="0">
                <a:sym typeface="Symbol" pitchFamily="18" charset="2"/>
              </a:rPr>
              <a:t>[n]+3 = 9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sz="2700" i="1" smtClean="0">
                <a:sym typeface="Symbol" pitchFamily="18" charset="2"/>
              </a:rPr>
              <a:t>			    x</a:t>
            </a:r>
            <a:r>
              <a:rPr lang="es-CO" sz="2700" i="1" baseline="-25000" smtClean="0">
                <a:sym typeface="Symbol" pitchFamily="18" charset="2"/>
              </a:rPr>
              <a:t>3</a:t>
            </a:r>
            <a:r>
              <a:rPr lang="es-CO" sz="2700" i="1" smtClean="0">
                <a:sym typeface="Symbol" pitchFamily="18" charset="2"/>
              </a:rPr>
              <a:t>[n] = x</a:t>
            </a:r>
            <a:r>
              <a:rPr lang="es-CO" sz="2700" i="1" baseline="-25000" smtClean="0">
                <a:sym typeface="Symbol" pitchFamily="18" charset="2"/>
              </a:rPr>
              <a:t>1</a:t>
            </a:r>
            <a:r>
              <a:rPr lang="es-CO" sz="2700" i="1" smtClean="0">
                <a:sym typeface="Symbol" pitchFamily="18" charset="2"/>
              </a:rPr>
              <a:t>[n] + x</a:t>
            </a:r>
            <a:r>
              <a:rPr lang="es-CO" sz="2700" i="1" baseline="-25000" smtClean="0">
                <a:sym typeface="Symbol" pitchFamily="18" charset="2"/>
              </a:rPr>
              <a:t>2</a:t>
            </a:r>
            <a:r>
              <a:rPr lang="es-CO" sz="2700" i="1" smtClean="0">
                <a:sym typeface="Symbol" pitchFamily="18" charset="2"/>
              </a:rPr>
              <a:t>[n] = 5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sz="2700" i="1" smtClean="0">
                <a:sym typeface="Symbol" pitchFamily="18" charset="2"/>
              </a:rPr>
              <a:t>    y</a:t>
            </a:r>
            <a:r>
              <a:rPr lang="es-CO" sz="2700" i="1" baseline="-25000" smtClean="0">
                <a:sym typeface="Symbol" pitchFamily="18" charset="2"/>
              </a:rPr>
              <a:t>3</a:t>
            </a:r>
            <a:r>
              <a:rPr lang="es-CO" sz="2700" i="1" smtClean="0">
                <a:sym typeface="Symbol" pitchFamily="18" charset="2"/>
              </a:rPr>
              <a:t>(t) = 2x</a:t>
            </a:r>
            <a:r>
              <a:rPr lang="es-CO" sz="2700" i="1" baseline="-25000" smtClean="0">
                <a:sym typeface="Symbol" pitchFamily="18" charset="2"/>
              </a:rPr>
              <a:t>3</a:t>
            </a:r>
            <a:r>
              <a:rPr lang="es-CO" sz="2700" i="1" smtClean="0">
                <a:sym typeface="Symbol" pitchFamily="18" charset="2"/>
              </a:rPr>
              <a:t>[n] +3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sz="2700" i="1" smtClean="0">
                <a:sym typeface="Symbol" pitchFamily="18" charset="2"/>
              </a:rPr>
              <a:t>		         = 2(5)+3 = 13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sz="2700" smtClean="0">
                <a:sym typeface="Symbol" pitchFamily="18" charset="2"/>
              </a:rPr>
              <a:t>	Pero </a:t>
            </a:r>
            <a:r>
              <a:rPr lang="es-CO" sz="2700" i="1" smtClean="0">
                <a:sym typeface="Symbol" pitchFamily="18" charset="2"/>
              </a:rPr>
              <a:t>y</a:t>
            </a:r>
            <a:r>
              <a:rPr lang="es-CO" sz="2700" i="1" baseline="-25000" smtClean="0">
                <a:sym typeface="Symbol" pitchFamily="18" charset="2"/>
              </a:rPr>
              <a:t>1</a:t>
            </a:r>
            <a:r>
              <a:rPr lang="es-CO" sz="2700" i="1" smtClean="0">
                <a:sym typeface="Symbol" pitchFamily="18" charset="2"/>
              </a:rPr>
              <a:t>[n] + y</a:t>
            </a:r>
            <a:r>
              <a:rPr lang="es-CO" sz="2700" i="1" baseline="-25000" smtClean="0">
                <a:sym typeface="Symbol" pitchFamily="18" charset="2"/>
              </a:rPr>
              <a:t>2</a:t>
            </a:r>
            <a:r>
              <a:rPr lang="es-CO" sz="2700" i="1" smtClean="0">
                <a:sym typeface="Symbol" pitchFamily="18" charset="2"/>
              </a:rPr>
              <a:t>[n] = 16   </a:t>
            </a:r>
            <a:r>
              <a:rPr lang="es-CO" sz="2700" smtClean="0">
                <a:sym typeface="Symbol" pitchFamily="18" charset="2"/>
              </a:rPr>
              <a:t>   NO LINEAL</a:t>
            </a:r>
          </a:p>
          <a:p>
            <a:pPr eaLnBrk="1" hangingPunct="1">
              <a:buFont typeface="Georgia" pitchFamily="18" charset="0"/>
              <a:buNone/>
            </a:pPr>
            <a:endParaRPr lang="es-CO" sz="2700" smtClean="0">
              <a:sym typeface="Symbol" pitchFamily="18" charset="2"/>
            </a:endParaRPr>
          </a:p>
          <a:p>
            <a:pPr algn="just" eaLnBrk="1" hangingPunct="1">
              <a:buFont typeface="Georgia" pitchFamily="18" charset="0"/>
              <a:buNone/>
            </a:pPr>
            <a:r>
              <a:rPr lang="es-CO" sz="2700" smtClean="0">
                <a:sym typeface="Symbol" pitchFamily="18" charset="2"/>
              </a:rPr>
              <a:t>Este sistema es la suma de un sistema lineal más una constante y se llama </a:t>
            </a:r>
            <a:r>
              <a:rPr lang="es-CO" sz="2700" i="1" smtClean="0">
                <a:sym typeface="Symbol" pitchFamily="18" charset="2"/>
              </a:rPr>
              <a:t>Sistema Incrementalmente Lineal</a:t>
            </a:r>
            <a:r>
              <a:rPr lang="es-CO" sz="2700" smtClean="0">
                <a:sym typeface="Symbol" pitchFamily="18" charset="2"/>
              </a:rPr>
              <a:t>. La constante es la </a:t>
            </a:r>
            <a:r>
              <a:rPr lang="es-CO" sz="2700" i="1" smtClean="0">
                <a:sym typeface="Symbol" pitchFamily="18" charset="2"/>
              </a:rPr>
              <a:t>Respuesta a Entrada Cero </a:t>
            </a:r>
            <a:r>
              <a:rPr lang="es-CO" sz="2700" smtClean="0">
                <a:sym typeface="Symbol" pitchFamily="18" charset="2"/>
              </a:rPr>
              <a:t>del sistema.</a:t>
            </a:r>
            <a:endParaRPr lang="es-CO" sz="27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Memoria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4930775"/>
          </a:xfrm>
        </p:spPr>
        <p:txBody>
          <a:bodyPr/>
          <a:lstStyle/>
          <a:p>
            <a:pPr eaLnBrk="1" hangingPunct="1"/>
            <a:r>
              <a:rPr lang="es-CO" smtClean="0"/>
              <a:t>Con memoria: La salida en un instante dado depende de valores de la entrada diferentes al actual.</a:t>
            </a:r>
          </a:p>
          <a:p>
            <a:pPr eaLnBrk="1" hangingPunct="1"/>
            <a:endParaRPr lang="es-CO" smtClean="0"/>
          </a:p>
          <a:p>
            <a:pPr lvl="1" eaLnBrk="1" hangingPunct="1"/>
            <a:r>
              <a:rPr lang="es-CO" smtClean="0"/>
              <a:t>Voltaje de un condensador como función de la corriente:</a:t>
            </a:r>
          </a:p>
          <a:p>
            <a:pPr lvl="1" eaLnBrk="1" hangingPunct="1"/>
            <a:endParaRPr lang="es-CO" smtClean="0"/>
          </a:p>
          <a:p>
            <a:pPr lvl="1" eaLnBrk="1" hangingPunct="1"/>
            <a:endParaRPr lang="es-CO" smtClean="0"/>
          </a:p>
          <a:p>
            <a:pPr lvl="1" eaLnBrk="1" hangingPunct="1"/>
            <a:r>
              <a:rPr lang="es-CO" smtClean="0"/>
              <a:t>Acumulador o sumador:</a:t>
            </a:r>
          </a:p>
          <a:p>
            <a:pPr lvl="1" eaLnBrk="1" hangingPunct="1"/>
            <a:endParaRPr lang="es-CO" smtClean="0"/>
          </a:p>
          <a:p>
            <a:pPr lvl="1" eaLnBrk="1" hangingPunct="1"/>
            <a:r>
              <a:rPr lang="es-CO" smtClean="0"/>
              <a:t>Retardo:  </a:t>
            </a:r>
            <a:r>
              <a:rPr lang="es-CO" i="1" smtClean="0"/>
              <a:t>y[n] = x[n-1]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071813" y="3929063"/>
          <a:ext cx="2516187" cy="1012825"/>
        </p:xfrm>
        <a:graphic>
          <a:graphicData uri="http://schemas.openxmlformats.org/presentationml/2006/ole">
            <p:oleObj spid="_x0000_s2050" name="Equation" r:id="rId3" imgW="1168200" imgH="469800" progId="Equation.3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941888" y="4876800"/>
          <a:ext cx="2101850" cy="928688"/>
        </p:xfrm>
        <a:graphic>
          <a:graphicData uri="http://schemas.openxmlformats.org/presentationml/2006/ole">
            <p:oleObj spid="_x0000_s2051" name="Equation" r:id="rId4" imgW="9777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500063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Invertibilidad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3643313"/>
          </a:xfrm>
        </p:spPr>
        <p:txBody>
          <a:bodyPr/>
          <a:lstStyle/>
          <a:p>
            <a:pPr eaLnBrk="1" hangingPunct="1"/>
            <a:r>
              <a:rPr lang="es-CO" smtClean="0"/>
              <a:t>Un sistema es invertible si SIEMPRE produce salidas diferentes para entradas diferentes</a:t>
            </a:r>
          </a:p>
          <a:p>
            <a:pPr lvl="1" eaLnBrk="1" hangingPunct="1"/>
            <a:r>
              <a:rPr lang="es-CO" i="1" smtClean="0"/>
              <a:t>x[n] </a:t>
            </a:r>
            <a:r>
              <a:rPr lang="es-CO" i="1" smtClean="0">
                <a:sym typeface="Symbol" pitchFamily="18" charset="2"/>
              </a:rPr>
              <a:t>  y</a:t>
            </a:r>
            <a:r>
              <a:rPr lang="es-CO" i="1" baseline="-25000" smtClean="0">
                <a:sym typeface="Symbol" pitchFamily="18" charset="2"/>
              </a:rPr>
              <a:t>x</a:t>
            </a:r>
            <a:r>
              <a:rPr lang="es-CO" i="1" smtClean="0">
                <a:sym typeface="Symbol" pitchFamily="18" charset="2"/>
              </a:rPr>
              <a:t>[n]</a:t>
            </a:r>
          </a:p>
          <a:p>
            <a:pPr lvl="1" eaLnBrk="1" hangingPunct="1"/>
            <a:r>
              <a:rPr lang="es-CO" i="1" smtClean="0"/>
              <a:t>z[n] </a:t>
            </a:r>
            <a:r>
              <a:rPr lang="es-CO" i="1" smtClean="0">
                <a:sym typeface="Symbol" pitchFamily="18" charset="2"/>
              </a:rPr>
              <a:t></a:t>
            </a:r>
            <a:r>
              <a:rPr lang="es-CO" i="1" smtClean="0"/>
              <a:t> </a:t>
            </a:r>
            <a:r>
              <a:rPr lang="es-CO" i="1" smtClean="0">
                <a:sym typeface="Symbol" pitchFamily="18" charset="2"/>
              </a:rPr>
              <a:t>y</a:t>
            </a:r>
            <a:r>
              <a:rPr lang="es-CO" i="1" baseline="-25000" smtClean="0">
                <a:sym typeface="Symbol" pitchFamily="18" charset="2"/>
              </a:rPr>
              <a:t>z</a:t>
            </a:r>
            <a:r>
              <a:rPr lang="es-CO" i="1" smtClean="0">
                <a:sym typeface="Symbol" pitchFamily="18" charset="2"/>
              </a:rPr>
              <a:t>[n]</a:t>
            </a:r>
          </a:p>
          <a:p>
            <a:pPr lvl="1" eaLnBrk="1" hangingPunct="1"/>
            <a:r>
              <a:rPr lang="es-CO" i="1" smtClean="0">
                <a:sym typeface="Symbol" pitchFamily="18" charset="2"/>
              </a:rPr>
              <a:t>x[n] </a:t>
            </a:r>
            <a:r>
              <a:rPr lang="es-CO" i="1" smtClean="0"/>
              <a:t>≠ z[n] </a:t>
            </a:r>
            <a:r>
              <a:rPr lang="es-CO" i="1" smtClean="0">
                <a:sym typeface="Symbol" pitchFamily="18" charset="2"/>
              </a:rPr>
              <a:t></a:t>
            </a:r>
            <a:r>
              <a:rPr lang="es-CO" i="1" smtClean="0"/>
              <a:t> </a:t>
            </a:r>
            <a:r>
              <a:rPr lang="es-CO" i="1" smtClean="0">
                <a:sym typeface="Symbol" pitchFamily="18" charset="2"/>
              </a:rPr>
              <a:t>y</a:t>
            </a:r>
            <a:r>
              <a:rPr lang="es-CO" i="1" baseline="-25000" smtClean="0">
                <a:sym typeface="Symbol" pitchFamily="18" charset="2"/>
              </a:rPr>
              <a:t>x</a:t>
            </a:r>
            <a:r>
              <a:rPr lang="es-CO" i="1" smtClean="0">
                <a:sym typeface="Symbol" pitchFamily="18" charset="2"/>
              </a:rPr>
              <a:t>[n] </a:t>
            </a:r>
            <a:r>
              <a:rPr lang="es-CO" i="1" smtClean="0"/>
              <a:t>≠  </a:t>
            </a:r>
            <a:r>
              <a:rPr lang="es-CO" i="1" smtClean="0">
                <a:sym typeface="Symbol" pitchFamily="18" charset="2"/>
              </a:rPr>
              <a:t>y</a:t>
            </a:r>
            <a:r>
              <a:rPr lang="es-CO" i="1" baseline="-25000" smtClean="0">
                <a:sym typeface="Symbol" pitchFamily="18" charset="2"/>
              </a:rPr>
              <a:t>z</a:t>
            </a:r>
            <a:r>
              <a:rPr lang="es-CO" i="1" smtClean="0">
                <a:sym typeface="Symbol" pitchFamily="18" charset="2"/>
              </a:rPr>
              <a:t>[n]</a:t>
            </a:r>
          </a:p>
          <a:p>
            <a:pPr lvl="1"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Si el sistema S</a:t>
            </a:r>
            <a:r>
              <a:rPr lang="es-CO" baseline="-25000" smtClean="0">
                <a:sym typeface="Symbol" pitchFamily="18" charset="2"/>
              </a:rPr>
              <a:t>1</a:t>
            </a:r>
            <a:r>
              <a:rPr lang="es-CO" smtClean="0">
                <a:sym typeface="Symbol" pitchFamily="18" charset="2"/>
              </a:rPr>
              <a:t> es invertible  existe un sistema S</a:t>
            </a:r>
            <a:r>
              <a:rPr lang="es-CO" baseline="-25000" smtClean="0">
                <a:sym typeface="Symbol" pitchFamily="18" charset="2"/>
              </a:rPr>
              <a:t>2</a:t>
            </a:r>
            <a:r>
              <a:rPr lang="es-CO" smtClean="0">
                <a:sym typeface="Symbol" pitchFamily="18" charset="2"/>
              </a:rPr>
              <a:t> tal que:</a:t>
            </a:r>
            <a:endParaRPr lang="es-CO" i="1" smtClean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42875" y="5000625"/>
            <a:ext cx="8786813" cy="1857375"/>
            <a:chOff x="357158" y="5000636"/>
            <a:chExt cx="8786843" cy="1857364"/>
          </a:xfrm>
        </p:grpSpPr>
        <p:graphicFrame>
          <p:nvGraphicFramePr>
            <p:cNvPr id="6" name="Diagram 5"/>
            <p:cNvGraphicFramePr/>
            <p:nvPr/>
          </p:nvGraphicFramePr>
          <p:xfrm>
            <a:off x="1285852" y="5000636"/>
            <a:ext cx="6096000" cy="18573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9461" name="Group 13"/>
            <p:cNvGrpSpPr>
              <a:grpSpLocks/>
            </p:cNvGrpSpPr>
            <p:nvPr/>
          </p:nvGrpSpPr>
          <p:grpSpPr bwMode="auto">
            <a:xfrm>
              <a:off x="357158" y="5143512"/>
              <a:ext cx="1292351" cy="1511808"/>
              <a:chOff x="2438400" y="172777"/>
              <a:chExt cx="1292351" cy="1511808"/>
            </a:xfrm>
          </p:grpSpPr>
          <p:sp>
            <p:nvSpPr>
              <p:cNvPr id="15" name="Right Arrow 14"/>
              <p:cNvSpPr/>
              <p:nvPr/>
            </p:nvSpPr>
            <p:spPr>
              <a:xfrm>
                <a:off x="2438400" y="172775"/>
                <a:ext cx="1292229" cy="151129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ight Arrow 4"/>
              <p:cNvSpPr/>
              <p:nvPr/>
            </p:nvSpPr>
            <p:spPr>
              <a:xfrm>
                <a:off x="2438400" y="474398"/>
                <a:ext cx="904878" cy="9080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113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s-CO" sz="3400" dirty="0"/>
                  <a:t> </a:t>
                </a:r>
                <a:r>
                  <a:rPr lang="es-CO" sz="3400" dirty="0">
                    <a:solidFill>
                      <a:schemeClr val="accent6">
                        <a:lumMod val="50000"/>
                      </a:schemeClr>
                    </a:solidFill>
                  </a:rPr>
                  <a:t>x(t)</a:t>
                </a:r>
              </a:p>
            </p:txBody>
          </p:sp>
        </p:grpSp>
        <p:grpSp>
          <p:nvGrpSpPr>
            <p:cNvPr id="19462" name="Group 16"/>
            <p:cNvGrpSpPr>
              <a:grpSpLocks/>
            </p:cNvGrpSpPr>
            <p:nvPr/>
          </p:nvGrpSpPr>
          <p:grpSpPr bwMode="auto">
            <a:xfrm>
              <a:off x="7072330" y="5143512"/>
              <a:ext cx="2071671" cy="1511808"/>
              <a:chOff x="1659081" y="172777"/>
              <a:chExt cx="2071671" cy="1511808"/>
            </a:xfrm>
          </p:grpSpPr>
          <p:sp>
            <p:nvSpPr>
              <p:cNvPr id="18" name="Right Arrow 17"/>
              <p:cNvSpPr/>
              <p:nvPr/>
            </p:nvSpPr>
            <p:spPr>
              <a:xfrm>
                <a:off x="1659057" y="172775"/>
                <a:ext cx="2071695" cy="151129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Right Arrow 4"/>
              <p:cNvSpPr/>
              <p:nvPr/>
            </p:nvSpPr>
            <p:spPr>
              <a:xfrm>
                <a:off x="1659057" y="474398"/>
                <a:ext cx="2000257" cy="9080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113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s-CO" sz="3400" dirty="0"/>
                  <a:t> </a:t>
                </a:r>
                <a:r>
                  <a:rPr lang="es-CO" sz="3400" dirty="0">
                    <a:solidFill>
                      <a:schemeClr val="accent6">
                        <a:lumMod val="50000"/>
                      </a:schemeClr>
                    </a:solidFill>
                  </a:rPr>
                  <a:t>z(t) = x(t)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>
          <a:xfrm>
            <a:off x="428625" y="7858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Invertibilidad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645025"/>
          </a:xfrm>
        </p:spPr>
        <p:txBody>
          <a:bodyPr/>
          <a:lstStyle/>
          <a:p>
            <a:pPr eaLnBrk="1" hangingPunct="1"/>
            <a:r>
              <a:rPr lang="es-CO" smtClean="0"/>
              <a:t>Ejemplos:</a:t>
            </a:r>
          </a:p>
          <a:p>
            <a:pPr eaLnBrk="1" hangingPunct="1"/>
            <a:endParaRPr lang="es-CO" smtClean="0"/>
          </a:p>
          <a:p>
            <a:pPr lvl="1" eaLnBrk="1" hangingPunct="1"/>
            <a:r>
              <a:rPr lang="es-CO" smtClean="0"/>
              <a:t> </a:t>
            </a:r>
          </a:p>
          <a:p>
            <a:pPr lvl="1" eaLnBrk="1" hangingPunct="1"/>
            <a:endParaRPr lang="es-CO" smtClean="0"/>
          </a:p>
          <a:p>
            <a:pPr lvl="1" eaLnBrk="1" hangingPunct="1"/>
            <a:r>
              <a:rPr lang="es-CO" smtClean="0"/>
              <a:t>  </a:t>
            </a:r>
          </a:p>
          <a:p>
            <a:pPr lvl="1" eaLnBrk="1" hangingPunct="1"/>
            <a:endParaRPr lang="es-CO" smtClean="0"/>
          </a:p>
          <a:p>
            <a:pPr lvl="1" eaLnBrk="1" hangingPunct="1"/>
            <a:r>
              <a:rPr lang="es-CO" smtClean="0"/>
              <a:t> No invertibles: </a:t>
            </a:r>
            <a:r>
              <a:rPr lang="es-CO" i="1" smtClean="0"/>
              <a:t>y[n] = k, y(t) = x</a:t>
            </a:r>
            <a:r>
              <a:rPr lang="es-CO" i="1" baseline="30000" smtClean="0"/>
              <a:t>2</a:t>
            </a:r>
            <a:r>
              <a:rPr lang="es-CO" i="1" smtClean="0"/>
              <a:t>(t)</a:t>
            </a:r>
          </a:p>
          <a:p>
            <a:pPr lvl="1" eaLnBrk="1" hangingPunct="1"/>
            <a:endParaRPr lang="es-CO" i="1" smtClean="0">
              <a:solidFill>
                <a:schemeClr val="tx1"/>
              </a:solidFill>
            </a:endParaRPr>
          </a:p>
          <a:p>
            <a:pPr eaLnBrk="1" hangingPunct="1"/>
            <a:r>
              <a:rPr lang="es-CO" smtClean="0"/>
              <a:t>Aplicaciones: Codificadores, Transmisores.</a:t>
            </a:r>
          </a:p>
          <a:p>
            <a:pPr eaLnBrk="1" hangingPunct="1"/>
            <a:endParaRPr lang="es-CO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285875" y="2643188"/>
          <a:ext cx="4092575" cy="846137"/>
        </p:xfrm>
        <a:graphic>
          <a:graphicData uri="http://schemas.openxmlformats.org/presentationml/2006/ole">
            <p:oleObj spid="_x0000_s3074" name="Equation" r:id="rId3" imgW="1904760" imgH="39348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214438" y="3500438"/>
          <a:ext cx="5459412" cy="928687"/>
        </p:xfrm>
        <a:graphic>
          <a:graphicData uri="http://schemas.openxmlformats.org/presentationml/2006/ole">
            <p:oleObj spid="_x0000_s3075" name="Equation" r:id="rId4" imgW="25398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smtClean="0"/>
              <a:t>Causalidad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CO" smtClean="0"/>
              <a:t>Un sistema es </a:t>
            </a:r>
            <a:r>
              <a:rPr lang="es-CO" i="1" smtClean="0"/>
              <a:t>causal</a:t>
            </a:r>
            <a:r>
              <a:rPr lang="es-CO" smtClean="0"/>
              <a:t> o </a:t>
            </a:r>
            <a:r>
              <a:rPr lang="es-CO" i="1" smtClean="0"/>
              <a:t>no anticipativo</a:t>
            </a:r>
            <a:r>
              <a:rPr lang="es-CO" smtClean="0"/>
              <a:t> si la salida depende únicamente del valor actual y valores anteriores de la entrada.</a:t>
            </a:r>
          </a:p>
          <a:p>
            <a:pPr lvl="1" eaLnBrk="1" hangingPunct="1"/>
            <a:r>
              <a:rPr lang="es-CO" smtClean="0"/>
              <a:t>Condensador</a:t>
            </a:r>
          </a:p>
          <a:p>
            <a:pPr lvl="1" eaLnBrk="1" hangingPunct="1"/>
            <a:r>
              <a:rPr lang="es-CO" smtClean="0"/>
              <a:t>Acumulador</a:t>
            </a:r>
          </a:p>
          <a:p>
            <a:pPr lvl="1" eaLnBrk="1" hangingPunct="1"/>
            <a:r>
              <a:rPr lang="es-CO" i="1" smtClean="0"/>
              <a:t>y[n] = x[n] – x[n-1]</a:t>
            </a:r>
          </a:p>
          <a:p>
            <a:pPr lvl="1" eaLnBrk="1" hangingPunct="1"/>
            <a:r>
              <a:rPr lang="es-CO" i="1" smtClean="0"/>
              <a:t>y(t) = x(t-1)</a:t>
            </a:r>
          </a:p>
          <a:p>
            <a:pPr lvl="1" eaLnBrk="1" hangingPunct="1"/>
            <a:endParaRPr lang="es-CO" i="1" smtClean="0"/>
          </a:p>
          <a:p>
            <a:pPr eaLnBrk="1" hangingPunct="1"/>
            <a:r>
              <a:rPr lang="es-CO" smtClean="0"/>
              <a:t>Todos los sistemas sin memoria son causales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smtClean="0"/>
              <a:t>Causalidad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CO" smtClean="0"/>
              <a:t>En un sistema no causal, la salida depende de valores “futuros” de la entrada.</a:t>
            </a:r>
          </a:p>
          <a:p>
            <a:pPr eaLnBrk="1" hangingPunct="1"/>
            <a:endParaRPr lang="es-CO" smtClean="0"/>
          </a:p>
          <a:p>
            <a:pPr lvl="1" eaLnBrk="1" hangingPunct="1"/>
            <a:r>
              <a:rPr lang="es-CO" smtClean="0"/>
              <a:t>Procesamiento de Imágenes</a:t>
            </a:r>
          </a:p>
          <a:p>
            <a:pPr lvl="1" eaLnBrk="1" hangingPunct="1"/>
            <a:r>
              <a:rPr lang="es-CO" smtClean="0"/>
              <a:t>Procesamiento de datos pregrabados</a:t>
            </a:r>
          </a:p>
          <a:p>
            <a:pPr lvl="1" eaLnBrk="1" hangingPunct="1"/>
            <a:r>
              <a:rPr lang="es-CO" smtClean="0"/>
              <a:t>Procesamiento de datos demográficos, económicos, etc.</a:t>
            </a:r>
          </a:p>
          <a:p>
            <a:pPr lvl="1" eaLnBrk="1" hangingPunct="1"/>
            <a:endParaRPr lang="es-CO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itle 1"/>
          <p:cNvSpPr>
            <a:spLocks noGrp="1"/>
          </p:cNvSpPr>
          <p:nvPr>
            <p:ph type="title"/>
          </p:nvPr>
        </p:nvSpPr>
        <p:spPr>
          <a:xfrm>
            <a:off x="457200" y="9810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Causalidad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CO" smtClean="0"/>
          </a:p>
          <a:p>
            <a:pPr eaLnBrk="1" hangingPunct="1"/>
            <a:r>
              <a:rPr lang="es-CO" smtClean="0"/>
              <a:t>Promedios :</a:t>
            </a:r>
          </a:p>
          <a:p>
            <a:pPr eaLnBrk="1" hangingPunct="1"/>
            <a:endParaRPr lang="es-CO" smtClean="0"/>
          </a:p>
          <a:p>
            <a:pPr eaLnBrk="1" hangingPunct="1"/>
            <a:endParaRPr lang="es-CO" smtClean="0"/>
          </a:p>
          <a:p>
            <a:pPr eaLnBrk="1" hangingPunct="1"/>
            <a:r>
              <a:rPr lang="es-CO" i="1" smtClean="0"/>
              <a:t>y[n] = x[-n]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i="1" smtClean="0"/>
              <a:t>y(t) = x(t)cos(t+1)</a:t>
            </a:r>
          </a:p>
          <a:p>
            <a:pPr lvl="1" eaLnBrk="1" hangingPunct="1"/>
            <a:endParaRPr lang="es-CO" smtClean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987675" y="2571750"/>
          <a:ext cx="3686175" cy="928688"/>
        </p:xfrm>
        <a:graphic>
          <a:graphicData uri="http://schemas.openxmlformats.org/presentationml/2006/ole">
            <p:oleObj spid="_x0000_s39939" name="Equation" r:id="rId3" imgW="17143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Causalidad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813" y="2071688"/>
            <a:ext cx="530066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1714500"/>
            <a:ext cx="8586787" cy="430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8" y="1857375"/>
            <a:ext cx="8443912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8" y="1857375"/>
            <a:ext cx="8443912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88" y="1857375"/>
            <a:ext cx="8443912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88" y="1857375"/>
            <a:ext cx="8443912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7188" y="1857375"/>
            <a:ext cx="8443912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188" y="1857375"/>
            <a:ext cx="8443912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7188" y="1857375"/>
            <a:ext cx="8443912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7188" y="1857375"/>
            <a:ext cx="8443912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7188" y="1857375"/>
            <a:ext cx="8443912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57188" y="1857375"/>
            <a:ext cx="8601075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1885</TotalTime>
  <Words>582</Words>
  <Application>Microsoft Office PowerPoint</Application>
  <PresentationFormat>On-screen Show (4:3)</PresentationFormat>
  <Paragraphs>165</Paragraphs>
  <Slides>23</Slides>
  <Notes>0</Notes>
  <HiddenSlides>1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Plantilla de diseño</vt:lpstr>
      </vt:variant>
      <vt:variant>
        <vt:i4>4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7" baseType="lpstr">
      <vt:lpstr>Arial</vt:lpstr>
      <vt:lpstr>Trebuchet MS</vt:lpstr>
      <vt:lpstr>Georgia</vt:lpstr>
      <vt:lpstr>Wingdings 2</vt:lpstr>
      <vt:lpstr>Calibri</vt:lpstr>
      <vt:lpstr>Symbol</vt:lpstr>
      <vt:lpstr>Monotype Corsiva</vt:lpstr>
      <vt:lpstr>French Script MT</vt:lpstr>
      <vt:lpstr>Urban</vt:lpstr>
      <vt:lpstr>Urban</vt:lpstr>
      <vt:lpstr>Urban</vt:lpstr>
      <vt:lpstr>Urban</vt:lpstr>
      <vt:lpstr>Equation</vt:lpstr>
      <vt:lpstr>Ecuación</vt:lpstr>
      <vt:lpstr>Señales y Sistemas I 2016506 Propiedades Básicas de los Sistemas</vt:lpstr>
      <vt:lpstr>Memoria</vt:lpstr>
      <vt:lpstr>Memoria</vt:lpstr>
      <vt:lpstr>Invertibilidad</vt:lpstr>
      <vt:lpstr>Invertibilidad</vt:lpstr>
      <vt:lpstr>Causalidad</vt:lpstr>
      <vt:lpstr>Causalidad</vt:lpstr>
      <vt:lpstr>Causalidad</vt:lpstr>
      <vt:lpstr>Causalidad</vt:lpstr>
      <vt:lpstr>Estabilidad</vt:lpstr>
      <vt:lpstr>Estabilidad</vt:lpstr>
      <vt:lpstr>Estabilidad</vt:lpstr>
      <vt:lpstr>Estabilidad</vt:lpstr>
      <vt:lpstr>Invariancia en el Tiempo</vt:lpstr>
      <vt:lpstr>Invariancia en el Tiempo</vt:lpstr>
      <vt:lpstr>Invariancia en el Tiempo</vt:lpstr>
      <vt:lpstr>Invariancia en el Tiempo</vt:lpstr>
      <vt:lpstr>Linealidad</vt:lpstr>
      <vt:lpstr>Linealidad</vt:lpstr>
      <vt:lpstr>Linealidad</vt:lpstr>
      <vt:lpstr>Linealidad</vt:lpstr>
      <vt:lpstr>Linealidad</vt:lpstr>
      <vt:lpstr>Linealidad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Bacca Rodríguez</dc:creator>
  <cp:lastModifiedBy>Jan Bacca Rodrìguez</cp:lastModifiedBy>
  <cp:revision>125</cp:revision>
  <dcterms:created xsi:type="dcterms:W3CDTF">2010-02-10T15:21:40Z</dcterms:created>
  <dcterms:modified xsi:type="dcterms:W3CDTF">2010-08-20T15:21:26Z</dcterms:modified>
</cp:coreProperties>
</file>