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handoutMasterIdLst>
    <p:handoutMasterId r:id="rId46"/>
  </p:handout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42" r:id="rId19"/>
    <p:sldId id="367" r:id="rId20"/>
    <p:sldId id="337" r:id="rId21"/>
    <p:sldId id="338" r:id="rId22"/>
    <p:sldId id="343" r:id="rId23"/>
    <p:sldId id="339" r:id="rId24"/>
    <p:sldId id="341" r:id="rId25"/>
    <p:sldId id="340" r:id="rId26"/>
    <p:sldId id="344" r:id="rId27"/>
    <p:sldId id="345" r:id="rId28"/>
    <p:sldId id="346" r:id="rId29"/>
    <p:sldId id="347" r:id="rId30"/>
    <p:sldId id="348" r:id="rId31"/>
    <p:sldId id="349" r:id="rId32"/>
    <p:sldId id="351" r:id="rId33"/>
    <p:sldId id="350" r:id="rId34"/>
    <p:sldId id="352" r:id="rId35"/>
    <p:sldId id="354" r:id="rId36"/>
    <p:sldId id="355" r:id="rId37"/>
    <p:sldId id="359" r:id="rId38"/>
    <p:sldId id="360" r:id="rId39"/>
    <p:sldId id="361" r:id="rId40"/>
    <p:sldId id="363" r:id="rId41"/>
    <p:sldId id="364" r:id="rId42"/>
    <p:sldId id="358" r:id="rId43"/>
    <p:sldId id="366" r:id="rId44"/>
    <p:sldId id="362" r:id="rId45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00CC"/>
    <a:srgbClr val="0000FF"/>
    <a:srgbClr val="FF00FF"/>
    <a:srgbClr val="FFFF00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4" autoAdjust="0"/>
    <p:restoredTop sz="94660"/>
  </p:normalViewPr>
  <p:slideViewPr>
    <p:cSldViewPr>
      <p:cViewPr varScale="1">
        <p:scale>
          <a:sx n="68" d="100"/>
          <a:sy n="68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6AC1291-964A-4F84-A5E0-BF82A007E474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F031427-9225-4926-AD54-7E1C749BA9B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81F3C-B977-4650-95A0-9904EE330D8E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681C7D-6897-4AB8-8924-1FD42ECBFFF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6D256-7B8F-4716-9630-E14937599AC3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6B08A-3742-4168-B3FC-FDA169D8496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E088B-FCAD-430F-A11D-F57490416310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6024E-6082-4B94-9DCA-483B59B6E44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56E10-C961-4EE8-A78D-9FAD3D4D8192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3282F-C1C1-4B7D-A552-283CA3B5B43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1D74A-CE7D-4082-99BE-BD34C6430C45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AD75D-6DE7-4817-9191-9B35BC30A4C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0CA0B-1094-408A-9AB2-19A75025D6FC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4C008-7E63-4BAD-A093-D5CC80BE968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A9D0F0-563F-4194-B292-0223DC7ADCD4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AC0441C-8EF5-4B8B-8F93-993C7BDB5F4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55364-0F6F-496C-8235-10A29A34BA4D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B7C04-E853-4DF4-987A-669C5536544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10201-4487-452B-B276-E52D11127975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41D46-A8FA-46AD-840D-EE41751FCA7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9598C-AAF4-4298-9244-2F6533C22C24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48AEF-D1CC-4FA3-B04A-93C7B0734F2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82447-61E0-4C0D-899C-0E0B8B485098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BC2CA-75EA-497F-BE03-FB8008C429C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1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B1A2FA-7C88-4653-A73B-D4935D4AE3A6}" type="datetimeFigureOut">
              <a:rPr lang="es-CO"/>
              <a:pPr>
                <a:defRPr/>
              </a:pPr>
              <a:t>06/04/2011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B55DE5-CBC0-426A-97B6-F55A6B4ACD58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39" r:id="rId2"/>
    <p:sldLayoutId id="2147484040" r:id="rId3"/>
    <p:sldLayoutId id="2147484041" r:id="rId4"/>
    <p:sldLayoutId id="2147484048" r:id="rId5"/>
    <p:sldLayoutId id="2147484049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baccar@unal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457200" y="1071563"/>
            <a:ext cx="8458200" cy="2800350"/>
          </a:xfrm>
        </p:spPr>
        <p:txBody>
          <a:bodyPr/>
          <a:lstStyle/>
          <a:p>
            <a:pPr eaLnBrk="1" hangingPunct="1"/>
            <a:r>
              <a:rPr lang="es-CO" dirty="0" smtClean="0"/>
              <a:t>Señales y Sistemas I</a:t>
            </a:r>
            <a:br>
              <a:rPr lang="es-CO" dirty="0" smtClean="0"/>
            </a:br>
            <a:r>
              <a:rPr lang="es-CO" dirty="0" smtClean="0"/>
              <a:t>Grupos </a:t>
            </a:r>
            <a:r>
              <a:rPr lang="es-CO" dirty="0" smtClean="0"/>
              <a:t>2, 6, 8 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sz="4000" dirty="0" smtClean="0"/>
              <a:t>Introducción a </a:t>
            </a:r>
            <a:r>
              <a:rPr lang="es-CO" sz="4000" dirty="0" err="1" smtClean="0"/>
              <a:t>Matlab</a:t>
            </a:r>
            <a:endParaRPr lang="es-CO" sz="4000" dirty="0" smtClean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78400" cy="2481262"/>
          </a:xfrm>
        </p:spPr>
        <p:txBody>
          <a:bodyPr/>
          <a:lstStyle/>
          <a:p>
            <a:pPr marL="63500" eaLnBrk="1" hangingPunct="1"/>
            <a:r>
              <a:rPr lang="es-CO" sz="2800" dirty="0" err="1" smtClean="0"/>
              <a:t>Jan</a:t>
            </a:r>
            <a:r>
              <a:rPr lang="es-CO" sz="2800" dirty="0" smtClean="0"/>
              <a:t> Bacca Rodríguez</a:t>
            </a:r>
          </a:p>
          <a:p>
            <a:pPr marL="63500" eaLnBrk="1" hangingPunct="1"/>
            <a:r>
              <a:rPr lang="es-CO" sz="2800" dirty="0" smtClean="0">
                <a:hlinkClick r:id="rId2"/>
              </a:rPr>
              <a:t>jbaccar@unal.edu.co</a:t>
            </a:r>
            <a:endParaRPr lang="es-CO" sz="2800" dirty="0" smtClean="0"/>
          </a:p>
          <a:p>
            <a:pPr marL="63500" eaLnBrk="1" hangingPunct="1"/>
            <a:r>
              <a:rPr lang="es-CO" sz="2800" dirty="0" smtClean="0"/>
              <a:t>Of: </a:t>
            </a:r>
            <a:r>
              <a:rPr lang="es-CO" sz="2800" dirty="0" smtClean="0"/>
              <a:t>411-203</a:t>
            </a:r>
            <a:endParaRPr lang="es-CO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Clases de datos</a:t>
            </a:r>
            <a:endParaRPr lang="es-ES" smtClean="0"/>
          </a:p>
        </p:txBody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pPr eaLnBrk="1" hangingPunct="1"/>
            <a:r>
              <a:rPr lang="es-CO" smtClean="0"/>
              <a:t>Todas las variables en Matlab se definen como matrices de al menos 2 dimensiones.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logical</a:t>
            </a:r>
            <a:r>
              <a:rPr lang="es-CO" smtClean="0"/>
              <a:t>: Verdadero (1) o Falso (0)</a:t>
            </a:r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CO" smtClean="0"/>
              <a:t>: Caracter, las cadenas de caracteres son arreglos de datos clase char</a:t>
            </a:r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int8</a:t>
            </a:r>
            <a:r>
              <a:rPr lang="es-CO" smtClean="0"/>
              <a:t>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int16</a:t>
            </a:r>
            <a:r>
              <a:rPr lang="es-CO" smtClean="0"/>
              <a:t>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int32</a:t>
            </a:r>
            <a:r>
              <a:rPr lang="es-CO" smtClean="0"/>
              <a:t>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int64</a:t>
            </a:r>
            <a:r>
              <a:rPr lang="es-CO" smtClean="0"/>
              <a:t>: Enteros con signo (</a:t>
            </a:r>
            <a:r>
              <a:rPr lang="en-US" smtClean="0"/>
              <a:t>±</a:t>
            </a:r>
            <a:r>
              <a:rPr lang="es-CO" smtClean="0"/>
              <a:t>) de longitud 8, 16, 32 y 64 bits.</a:t>
            </a:r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uint8</a:t>
            </a:r>
            <a:r>
              <a:rPr lang="es-CO" smtClean="0"/>
              <a:t>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uint16</a:t>
            </a:r>
            <a:r>
              <a:rPr lang="es-CO" smtClean="0"/>
              <a:t>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uint32</a:t>
            </a:r>
            <a:r>
              <a:rPr lang="es-CO" smtClean="0"/>
              <a:t>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uint64</a:t>
            </a:r>
            <a:r>
              <a:rPr lang="es-CO" smtClean="0"/>
              <a:t>: Enteros positivos (</a:t>
            </a:r>
            <a:r>
              <a:rPr lang="en-US" smtClean="0"/>
              <a:t>sin signo</a:t>
            </a:r>
            <a:r>
              <a:rPr lang="es-CO" smtClean="0"/>
              <a:t>) de longitud 8, 16, 32 y 64 bits.</a:t>
            </a:r>
          </a:p>
          <a:p>
            <a:pPr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Clases de datos</a:t>
            </a:r>
            <a:endParaRPr lang="es-ES" smtClean="0"/>
          </a:p>
        </p:txBody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s-CO" smtClean="0"/>
              <a:t>: Número en punto flotante de 4 bytes.</a:t>
            </a:r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CO" smtClean="0"/>
              <a:t>: Número en punto flotante de 8 bytes.</a:t>
            </a:r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cell</a:t>
            </a:r>
            <a:r>
              <a:rPr lang="es-CO" smtClean="0"/>
              <a:t>: Celda, arreglo de matrices.</a:t>
            </a:r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CO" smtClean="0"/>
              <a:t>: conjunto de propiedades y valores para dichas propiedades</a:t>
            </a:r>
          </a:p>
          <a:p>
            <a:pPr lvl="1" eaLnBrk="1" hangingPunct="1"/>
            <a:r>
              <a:rPr lang="en-US" sz="2100" smtClean="0">
                <a:latin typeface="Courier New" pitchFamily="49" charset="0"/>
                <a:cs typeface="Courier New" pitchFamily="49" charset="0"/>
              </a:rPr>
              <a:t>s(1) = tipo: ‘Grande’ 	s(2) = tipo:‘Pequeño’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n-US" sz="2100" smtClean="0">
                <a:latin typeface="Courier New" pitchFamily="49" charset="0"/>
                <a:cs typeface="Courier New" pitchFamily="49" charset="0"/>
              </a:rPr>
              <a:t>		    	color: ‘Rojo’		  color: ‘Rojo’ 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n-US" sz="2100" smtClean="0">
                <a:latin typeface="Courier New" pitchFamily="49" charset="0"/>
                <a:cs typeface="Courier New" pitchFamily="49" charset="0"/>
              </a:rPr>
              <a:t>		      x: 3 				  x: 4</a:t>
            </a:r>
          </a:p>
          <a:p>
            <a:pPr lvl="1" eaLnBrk="1" hangingPunct="1">
              <a:buFont typeface="Georgia" pitchFamily="18" charset="0"/>
              <a:buNone/>
            </a:pPr>
            <a:endParaRPr lang="en-US" sz="2100" smtClean="0"/>
          </a:p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function_handle</a:t>
            </a:r>
            <a:r>
              <a:rPr lang="en-US" smtClean="0"/>
              <a:t>: Nombres de funciones.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Clases de Datos</a:t>
            </a:r>
            <a:endParaRPr lang="es-ES" smtClean="0"/>
          </a:p>
        </p:txBody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>
          <a:xfrm>
            <a:off x="468313" y="1557338"/>
            <a:ext cx="8229600" cy="4967287"/>
          </a:xfrm>
        </p:spPr>
        <p:txBody>
          <a:bodyPr/>
          <a:lstStyle/>
          <a:p>
            <a:pPr eaLnBrk="1" hangingPunct="1"/>
            <a:r>
              <a:rPr lang="es-CO" smtClean="0"/>
              <a:t>Algunas de estas funciones se pueden usar para crear arreglos.</a:t>
            </a:r>
          </a:p>
          <a:p>
            <a:pPr lvl="1"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cell(M,N)</a:t>
            </a:r>
          </a:p>
          <a:p>
            <a:pPr lvl="1"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struct(‘propiedad1’,VALORES1,‘propiedad2’, VALORES2)</a:t>
            </a:r>
          </a:p>
          <a:p>
            <a:pPr eaLnBrk="1" hangingPunct="1"/>
            <a:r>
              <a:rPr lang="es-CO" smtClean="0"/>
              <a:t>Otras se pueden usar para convertir datos de una clase a otra.</a:t>
            </a:r>
          </a:p>
          <a:p>
            <a:pPr lvl="1"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double(X)</a:t>
            </a:r>
          </a:p>
          <a:p>
            <a:pPr lvl="1"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logical(X)</a:t>
            </a:r>
          </a:p>
          <a:p>
            <a:pPr lvl="1"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single(X)</a:t>
            </a:r>
          </a:p>
          <a:p>
            <a:pPr lvl="1"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[u]int8[16-32-64] (X)</a:t>
            </a:r>
            <a:endParaRPr lang="es-E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pPr eaLnBrk="1" hangingPunct="1"/>
            <a:r>
              <a:rPr lang="es-CO" dirty="0" smtClean="0"/>
              <a:t>Operaciones </a:t>
            </a:r>
            <a:r>
              <a:rPr lang="es-CO" dirty="0" smtClean="0"/>
              <a:t>Básicas</a:t>
            </a:r>
            <a:endParaRPr lang="es-ES" dirty="0" smtClean="0"/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pPr eaLnBrk="1" hangingPunct="1"/>
            <a:r>
              <a:rPr lang="es-CO" smtClean="0"/>
              <a:t>Suma: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+ 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plus(A,B)</a:t>
            </a:r>
          </a:p>
          <a:p>
            <a:pPr eaLnBrk="1" hangingPunct="1"/>
            <a:r>
              <a:rPr lang="es-CO" smtClean="0"/>
              <a:t>Resta: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- 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minus(A,B)</a:t>
            </a:r>
          </a:p>
          <a:p>
            <a:pPr eaLnBrk="1" hangingPunct="1"/>
            <a:r>
              <a:rPr lang="es-CO" smtClean="0"/>
              <a:t>Producto de matrices: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* B 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mtimes(A,B)</a:t>
            </a:r>
          </a:p>
          <a:p>
            <a:pPr lvl="1" eaLnBrk="1" hangingPunct="1"/>
            <a:r>
              <a:rPr lang="es-CO" smtClean="0"/>
              <a:t>Las dimensiones de las matrices deben cumplir las reglas del producto matricial.</a:t>
            </a:r>
          </a:p>
          <a:p>
            <a:pPr lvl="1" eaLnBrk="1" hangingPunct="1"/>
            <a:r>
              <a:rPr lang="es-CO" smtClean="0"/>
              <a:t>Un escalar puede multiplicar cualquier matriz.</a:t>
            </a:r>
          </a:p>
          <a:p>
            <a:pPr eaLnBrk="1" hangingPunct="1"/>
            <a:r>
              <a:rPr lang="es-CO" smtClean="0"/>
              <a:t>Producto de arreglos (elemento por elemento):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.* 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times(A,B)</a:t>
            </a:r>
          </a:p>
          <a:p>
            <a:pPr lvl="1" eaLnBrk="1" hangingPunct="1"/>
            <a:r>
              <a:rPr lang="es-CO" smtClean="0"/>
              <a:t>Los arreglos deben tener las mismas dimensiones.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dirty="0" smtClean="0"/>
              <a:t>Operaciones </a:t>
            </a:r>
            <a:r>
              <a:rPr lang="es-CO" dirty="0" smtClean="0"/>
              <a:t>Básicas</a:t>
            </a:r>
            <a:endParaRPr lang="es-ES" dirty="0" smtClean="0"/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r>
              <a:rPr lang="es-CO" smtClean="0"/>
              <a:t>Potencia de matrices: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^ 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mpower(A,B)</a:t>
            </a:r>
          </a:p>
          <a:p>
            <a:pPr lvl="1" eaLnBrk="1" hangingPunct="1"/>
            <a:r>
              <a:rPr lang="es-CO" smtClean="0"/>
              <a:t>Una de las entradas debe ser un escalar y el otro una matriz cuadrada.</a:t>
            </a:r>
          </a:p>
          <a:p>
            <a:pPr eaLnBrk="1" hangingPunct="1"/>
            <a:r>
              <a:rPr lang="es-CO" smtClean="0"/>
              <a:t>Potencia de arreglos (elemento por elemento): 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.^ 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power(A,B)</a:t>
            </a:r>
          </a:p>
          <a:p>
            <a:pPr lvl="1" eaLnBrk="1" hangingPunct="1"/>
            <a:r>
              <a:rPr lang="es-CO" smtClean="0"/>
              <a:t>Las matrices deben tener las mismas dimensiones.</a:t>
            </a:r>
          </a:p>
          <a:p>
            <a:pPr eaLnBrk="1" hangingPunct="1"/>
            <a:r>
              <a:rPr lang="es-CO" smtClean="0"/>
              <a:t>División de matrices (izquierda y derecha):       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\ 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mldivide(A,B)</a:t>
            </a:r>
            <a:r>
              <a:rPr lang="es-CO" smtClean="0"/>
              <a:t>.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/ B</a:t>
            </a:r>
            <a:r>
              <a:rPr lang="es-CO" smtClean="0"/>
              <a:t>’,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 mrdivide(A,B)</a:t>
            </a:r>
            <a:r>
              <a:rPr lang="es-CO" smtClean="0"/>
              <a:t>.</a:t>
            </a:r>
          </a:p>
          <a:p>
            <a:pPr lvl="1" eaLnBrk="1" hangingPunct="1"/>
            <a:r>
              <a:rPr lang="es-CO" smtClean="0"/>
              <a:t>Multiplica un a matriz por la inversa de la otra.</a:t>
            </a:r>
          </a:p>
          <a:p>
            <a:pPr lvl="1" eaLnBrk="1" hangingPunct="1"/>
            <a:r>
              <a:rPr lang="es-CO" smtClean="0"/>
              <a:t>Ambas deben ser cuadradas.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5188"/>
          </a:xfrm>
        </p:spPr>
        <p:txBody>
          <a:bodyPr/>
          <a:lstStyle/>
          <a:p>
            <a:pPr eaLnBrk="1" hangingPunct="1"/>
            <a:r>
              <a:rPr lang="es-CO" smtClean="0"/>
              <a:t>Operaciones Básicas</a:t>
            </a:r>
            <a:endParaRPr lang="es-ES" smtClean="0"/>
          </a:p>
        </p:txBody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60963"/>
          </a:xfrm>
        </p:spPr>
        <p:txBody>
          <a:bodyPr/>
          <a:lstStyle/>
          <a:p>
            <a:pPr eaLnBrk="1" hangingPunct="1"/>
            <a:r>
              <a:rPr lang="es-CO" smtClean="0"/>
              <a:t>División de arreglos (izquierda y derecha):‘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.\ 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ldivide(A,B)</a:t>
            </a:r>
            <a:r>
              <a:rPr lang="es-CO" smtClean="0"/>
              <a:t>.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 ./ 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rdivide(A,B)</a:t>
            </a:r>
            <a:r>
              <a:rPr lang="es-CO" smtClean="0"/>
              <a:t>.</a:t>
            </a:r>
          </a:p>
          <a:p>
            <a:pPr lvl="1" eaLnBrk="1" hangingPunct="1"/>
            <a:r>
              <a:rPr lang="es-CO" smtClean="0"/>
              <a:t>Los arreglos deben tener las mismas dimensiones.</a:t>
            </a:r>
          </a:p>
          <a:p>
            <a:pPr lvl="1" eaLnBrk="1" hangingPunct="1"/>
            <a:r>
              <a:rPr lang="es-CO" smtClean="0"/>
              <a:t>Un escalar puede dividirse con cualquier cosa.</a:t>
            </a:r>
          </a:p>
          <a:p>
            <a:pPr eaLnBrk="1" hangingPunct="1"/>
            <a:r>
              <a:rPr lang="es-CO" smtClean="0"/>
              <a:t>Operaciones lógicas:</a:t>
            </a:r>
          </a:p>
          <a:p>
            <a:pPr lvl="1" eaLnBrk="1" hangingPunct="1"/>
            <a:r>
              <a:rPr lang="es-CO" smtClean="0"/>
              <a:t>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A&amp;B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and(A,B)</a:t>
            </a:r>
            <a:r>
              <a:rPr lang="es-CO" smtClean="0"/>
              <a:t>	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A|B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or(A,B)</a:t>
            </a:r>
            <a:r>
              <a:rPr lang="es-CO" smtClean="0"/>
              <a:t>		   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~A</a:t>
            </a:r>
            <a:r>
              <a:rPr lang="es-CO" smtClean="0"/>
              <a:t>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not(A)</a:t>
            </a:r>
            <a:r>
              <a:rPr lang="es-CO" smtClean="0"/>
              <a:t>		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xor(A,B)</a:t>
            </a:r>
          </a:p>
          <a:p>
            <a:pPr lvl="1" eaLnBrk="1" hangingPunct="1"/>
            <a:r>
              <a:rPr lang="es-CO" smtClean="0"/>
              <a:t>Todas se calculan elemento por elemento.</a:t>
            </a:r>
          </a:p>
          <a:p>
            <a:pPr lvl="1"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any(A)</a:t>
            </a:r>
            <a:r>
              <a:rPr lang="es-CO" smtClean="0"/>
              <a:t>: Verdadero si un elemento de la entrada es verdadero</a:t>
            </a:r>
          </a:p>
          <a:p>
            <a:pPr lvl="1"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all(A)</a:t>
            </a:r>
            <a:r>
              <a:rPr lang="es-CO" smtClean="0"/>
              <a:t>: Verdadero si todos los elementos de la entrada son verdaderos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Operadores de Relación</a:t>
            </a:r>
            <a:endParaRPr lang="es-ES" smtClean="0"/>
          </a:p>
        </p:txBody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229600" cy="4729163"/>
          </a:xfrm>
        </p:spPr>
        <p:txBody>
          <a:bodyPr/>
          <a:lstStyle/>
          <a:p>
            <a:pPr eaLnBrk="1" hangingPunct="1"/>
            <a:r>
              <a:rPr lang="es-CO" dirty="0" smtClean="0"/>
              <a:t>‘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A == B</a:t>
            </a:r>
            <a:r>
              <a:rPr lang="es-CO" dirty="0" smtClean="0"/>
              <a:t>’,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(A,B)</a:t>
            </a:r>
            <a:r>
              <a:rPr lang="es-CO" dirty="0" smtClean="0"/>
              <a:t>	‘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A ~= B</a:t>
            </a:r>
            <a:r>
              <a:rPr lang="es-CO" dirty="0" smtClean="0"/>
              <a:t>’,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neq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(A,B)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dirty="0" smtClean="0"/>
              <a:t>   ‘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A  &lt; B</a:t>
            </a:r>
            <a:r>
              <a:rPr lang="es-CO" dirty="0" smtClean="0"/>
              <a:t>’,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(A,B)</a:t>
            </a:r>
            <a:r>
              <a:rPr lang="es-CO" dirty="0" smtClean="0"/>
              <a:t>	‘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A  &gt; B</a:t>
            </a:r>
            <a:r>
              <a:rPr lang="es-CO" dirty="0" smtClean="0"/>
              <a:t>’,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(A,B)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dirty="0" smtClean="0"/>
              <a:t>   ‘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A &lt;= B</a:t>
            </a:r>
            <a:r>
              <a:rPr lang="es-CO" dirty="0" smtClean="0"/>
              <a:t>’, 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le(A,B)</a:t>
            </a:r>
            <a:r>
              <a:rPr lang="es-CO" dirty="0" smtClean="0"/>
              <a:t>	‘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A &gt;= B</a:t>
            </a:r>
            <a:r>
              <a:rPr lang="es-CO" dirty="0" smtClean="0"/>
              <a:t>’, 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ge(A,B)</a:t>
            </a:r>
          </a:p>
          <a:p>
            <a:pPr eaLnBrk="1" hangingPunct="1">
              <a:buFont typeface="Georgia" pitchFamily="18" charset="0"/>
              <a:buNone/>
            </a:pPr>
            <a:endParaRPr lang="es-CO" dirty="0" smtClean="0"/>
          </a:p>
          <a:p>
            <a:pPr eaLnBrk="1" hangingPunct="1"/>
            <a:r>
              <a:rPr lang="es-CO" dirty="0" smtClean="0"/>
              <a:t>Todas las comparaciones se hacen elemento por elemento</a:t>
            </a:r>
          </a:p>
          <a:p>
            <a:pPr eaLnBrk="1" hangingPunct="1"/>
            <a:r>
              <a:rPr lang="es-CO" dirty="0" smtClean="0"/>
              <a:t>Las matrices deben tener las mismas dimensiones a menos que una sea un escalar</a:t>
            </a:r>
          </a:p>
          <a:p>
            <a:pPr eaLnBrk="1" hangingPunct="1"/>
            <a:r>
              <a:rPr lang="es-CO" dirty="0" smtClean="0"/>
              <a:t>La salida es una matriz de clase ‘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logical</a:t>
            </a:r>
            <a:r>
              <a:rPr lang="es-CO" dirty="0" smtClean="0"/>
              <a:t>’ con los resultados.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  <p:bldP spid="149507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Operaciones con Matrices</a:t>
            </a:r>
            <a:endParaRPr lang="es-ES" smtClean="0"/>
          </a:p>
        </p:txBody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pPr eaLnBrk="1" hangingPunct="1"/>
            <a:r>
              <a:rPr lang="es-CO" smtClean="0"/>
              <a:t>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A.’</a:t>
            </a:r>
            <a:r>
              <a:rPr lang="es-CO" smtClean="0"/>
              <a:t>’,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 transpose(A)</a:t>
            </a:r>
            <a:r>
              <a:rPr lang="es-CO" smtClean="0"/>
              <a:t>: Transpuesta</a:t>
            </a:r>
          </a:p>
          <a:p>
            <a:pPr eaLnBrk="1" hangingPunct="1"/>
            <a:r>
              <a:rPr lang="es-CO" smtClean="0"/>
              <a:t>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A’</a:t>
            </a:r>
            <a:r>
              <a:rPr lang="es-CO" smtClean="0"/>
              <a:t>’,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 ctranspose(A)</a:t>
            </a:r>
            <a:r>
              <a:rPr lang="es-CO" smtClean="0"/>
              <a:t>: Conjugada de la transpuesta</a:t>
            </a:r>
          </a:p>
          <a:p>
            <a:pPr eaLnBrk="1" hangingPunct="1"/>
            <a:r>
              <a:rPr lang="es-CO" smtClean="0"/>
              <a:t>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[A, B]</a:t>
            </a:r>
            <a:r>
              <a:rPr lang="es-CO" smtClean="0"/>
              <a:t> 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horzcat(A,B)</a:t>
            </a:r>
            <a:r>
              <a:rPr lang="es-CO" smtClean="0"/>
              <a:t>: Concatenación horizontal</a:t>
            </a:r>
          </a:p>
          <a:p>
            <a:pPr lvl="1" eaLnBrk="1" hangingPunct="1"/>
            <a:r>
              <a:rPr lang="es-CO" smtClean="0"/>
              <a:t>La primera dimensión de las matrices (vertical) debe ser la misma</a:t>
            </a:r>
          </a:p>
          <a:p>
            <a:pPr eaLnBrk="1" hangingPunct="1"/>
            <a:r>
              <a:rPr lang="es-CO" smtClean="0"/>
              <a:t>‘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[A; B]</a:t>
            </a:r>
            <a:r>
              <a:rPr lang="es-CO" smtClean="0"/>
              <a:t> ’, </a:t>
            </a:r>
            <a:r>
              <a:rPr lang="es-CO" smtClean="0">
                <a:latin typeface="Courier New" pitchFamily="49" charset="0"/>
                <a:cs typeface="Courier New" pitchFamily="49" charset="0"/>
              </a:rPr>
              <a:t>vercat(A,B)</a:t>
            </a:r>
            <a:r>
              <a:rPr lang="es-CO" smtClean="0"/>
              <a:t>: Concatenación vertical</a:t>
            </a:r>
          </a:p>
          <a:p>
            <a:pPr lvl="1" eaLnBrk="1" hangingPunct="1"/>
            <a:r>
              <a:rPr lang="es-CO" smtClean="0"/>
              <a:t>La segunda dimensión de las matrices (horizontal) debe ser la misma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68313" y="476672"/>
            <a:ext cx="8229600" cy="1066800"/>
          </a:xfrm>
        </p:spPr>
        <p:txBody>
          <a:bodyPr/>
          <a:lstStyle/>
          <a:p>
            <a:pPr eaLnBrk="1" hangingPunct="1"/>
            <a:r>
              <a:rPr lang="es-CO" dirty="0" smtClean="0"/>
              <a:t>Operaciones con Matrices</a:t>
            </a:r>
            <a:endParaRPr lang="es-ES" dirty="0" smtClean="0"/>
          </a:p>
        </p:txBody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>
          <a:xfrm>
            <a:off x="457200" y="1700809"/>
            <a:ext cx="8229600" cy="4873030"/>
          </a:xfrm>
        </p:spPr>
        <p:txBody>
          <a:bodyPr/>
          <a:lstStyle/>
          <a:p>
            <a:pPr eaLnBrk="1" hangingPunct="1"/>
            <a:r>
              <a:rPr lang="es-CO" dirty="0" smtClean="0"/>
              <a:t>‘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s-CO" dirty="0" smtClean="0"/>
              <a:t>’, 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colon()</a:t>
            </a:r>
          </a:p>
          <a:p>
            <a:pPr lvl="1" eaLnBrk="1" hangingPunct="1"/>
            <a:r>
              <a:rPr lang="es-CO" dirty="0" smtClean="0"/>
              <a:t>‘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A:C:B</a:t>
            </a:r>
            <a:r>
              <a:rPr lang="es-CO" dirty="0" smtClean="0"/>
              <a:t>’, 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colon(A,C,B)</a:t>
            </a:r>
            <a:r>
              <a:rPr lang="es-CO" dirty="0" smtClean="0"/>
              <a:t>: Crea arreglos de la forma: [A, A+C, A+2C, …, B].</a:t>
            </a:r>
          </a:p>
          <a:p>
            <a:pPr lvl="2" eaLnBrk="1" hangingPunct="1"/>
            <a:r>
              <a:rPr lang="es-CO" dirty="0" smtClean="0"/>
              <a:t>C puede ser negativo, y se puede obviar si es uno.</a:t>
            </a:r>
          </a:p>
          <a:p>
            <a:pPr lvl="2" eaLnBrk="1" hangingPunct="1"/>
            <a:r>
              <a:rPr lang="es-CO" dirty="0" smtClean="0"/>
              <a:t>El resultado es un arreglo vacío si A&gt;B y C&gt;0 o si A&lt;B y </a:t>
            </a:r>
            <a:r>
              <a:rPr lang="es-CO" dirty="0" smtClean="0"/>
              <a:t>C&lt;0</a:t>
            </a:r>
            <a:endParaRPr lang="es-CO" dirty="0" smtClean="0"/>
          </a:p>
          <a:p>
            <a:pPr lvl="1" eaLnBrk="1" hangingPunct="1"/>
            <a:r>
              <a:rPr lang="es-CO" dirty="0" smtClean="0">
                <a:latin typeface="Courier New" pitchFamily="49" charset="0"/>
                <a:cs typeface="Courier New" pitchFamily="49" charset="0"/>
              </a:rPr>
              <a:t>A(m:n, o:p)</a:t>
            </a:r>
            <a:r>
              <a:rPr lang="es-CO" dirty="0" smtClean="0"/>
              <a:t>: Se refiere a los elementos en las filas m hasta n y las columnas o hasta p de la matriz A.</a:t>
            </a:r>
          </a:p>
          <a:p>
            <a:pPr lvl="1" eaLnBrk="1" hangingPunct="1"/>
            <a:r>
              <a:rPr lang="es-CO" dirty="0" smtClean="0">
                <a:latin typeface="Courier New" pitchFamily="49" charset="0"/>
                <a:cs typeface="Courier New" pitchFamily="49" charset="0"/>
              </a:rPr>
              <a:t>A(m:n,:)</a:t>
            </a:r>
            <a:r>
              <a:rPr lang="es-CO" dirty="0" smtClean="0"/>
              <a:t>: Filas m a n, y todas las columnas de A</a:t>
            </a:r>
            <a:r>
              <a:rPr lang="es-CO" dirty="0" smtClean="0"/>
              <a:t>.</a:t>
            </a:r>
          </a:p>
          <a:p>
            <a:pPr lvl="1" eaLnBrk="1" hangingPunct="1"/>
            <a:r>
              <a:rPr lang="es-CO" dirty="0" smtClean="0">
                <a:latin typeface="Courier New" pitchFamily="49" charset="0"/>
                <a:cs typeface="Courier New" pitchFamily="49" charset="0"/>
              </a:rPr>
              <a:t>A(m:end,:)</a:t>
            </a:r>
            <a:r>
              <a:rPr lang="es-CO" dirty="0" smtClean="0"/>
              <a:t>: Filas desde la m hasta la última y todas las columnas de A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Operaciones con Matrices</a:t>
            </a:r>
            <a:endParaRPr lang="es-ES" smtClean="0"/>
          </a:p>
        </p:txBody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pPr eaLnBrk="1" hangingPunct="1"/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s-CO" dirty="0" smtClean="0"/>
              <a:t>: </a:t>
            </a:r>
            <a:r>
              <a:rPr lang="es-CO" dirty="0" smtClean="0"/>
              <a:t>Devuelve un vector de al menos dos componentes con las dimensiones de A. El primer elemento será el número de filas, el segundo el de columnas y así sucesivamente.</a:t>
            </a:r>
          </a:p>
          <a:p>
            <a:pPr eaLnBrk="1" hangingPunct="1"/>
            <a:endParaRPr lang="es-CO" dirty="0" smtClean="0"/>
          </a:p>
          <a:p>
            <a:pPr eaLnBrk="1" hangingPunct="1"/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s-CO" dirty="0" smtClean="0"/>
              <a:t>: </a:t>
            </a:r>
            <a:r>
              <a:rPr lang="es-CO" dirty="0" smtClean="0"/>
              <a:t>Calcula la longitud de la matriz A, es decir, la máxima de sus dimensiones.</a:t>
            </a:r>
            <a:endParaRPr lang="es-CO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1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412875"/>
            <a:ext cx="733425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Ventana Principal</a:t>
            </a:r>
            <a:endParaRPr lang="es-ES" smtClean="0"/>
          </a:p>
        </p:txBody>
      </p:sp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349500"/>
            <a:ext cx="56388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276600" y="1484313"/>
            <a:ext cx="258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O">
                <a:solidFill>
                  <a:srgbClr val="FF0000"/>
                </a:solidFill>
              </a:rPr>
              <a:t>Ventana de Comandos </a:t>
            </a:r>
          </a:p>
          <a:p>
            <a:pPr algn="ctr"/>
            <a:r>
              <a:rPr lang="es-CO">
                <a:solidFill>
                  <a:srgbClr val="FF0000"/>
                </a:solidFill>
              </a:rPr>
              <a:t>(Command Window)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987675" y="2781300"/>
            <a:ext cx="3168650" cy="3527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6156325" y="2781300"/>
            <a:ext cx="1223963" cy="165576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6156325" y="4508500"/>
            <a:ext cx="1223963" cy="180022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1763713" y="2781300"/>
            <a:ext cx="1223962" cy="3527425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250825" y="3573463"/>
            <a:ext cx="1174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O">
                <a:solidFill>
                  <a:srgbClr val="FF00FF"/>
                </a:solidFill>
              </a:rPr>
              <a:t>Directorio</a:t>
            </a:r>
          </a:p>
          <a:p>
            <a:pPr algn="ctr"/>
            <a:r>
              <a:rPr lang="es-CO">
                <a:solidFill>
                  <a:srgbClr val="FF00FF"/>
                </a:solidFill>
              </a:rPr>
              <a:t>Actual</a:t>
            </a:r>
          </a:p>
          <a:p>
            <a:pPr algn="ctr"/>
            <a:r>
              <a:rPr lang="es-CO">
                <a:solidFill>
                  <a:srgbClr val="FF00FF"/>
                </a:solidFill>
              </a:rPr>
              <a:t>(Current</a:t>
            </a:r>
          </a:p>
          <a:p>
            <a:pPr algn="ctr"/>
            <a:r>
              <a:rPr lang="es-CO">
                <a:solidFill>
                  <a:srgbClr val="FF00FF"/>
                </a:solidFill>
              </a:rPr>
              <a:t>Directory)</a:t>
            </a:r>
            <a:endParaRPr lang="es-ES">
              <a:solidFill>
                <a:srgbClr val="FF00FF"/>
              </a:solidFill>
            </a:endParaRP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7451725" y="3068638"/>
            <a:ext cx="147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O">
                <a:solidFill>
                  <a:srgbClr val="00FF00"/>
                </a:solidFill>
              </a:rPr>
              <a:t>Variables</a:t>
            </a:r>
          </a:p>
          <a:p>
            <a:pPr algn="ctr"/>
            <a:r>
              <a:rPr lang="es-CO">
                <a:solidFill>
                  <a:srgbClr val="00FF00"/>
                </a:solidFill>
              </a:rPr>
              <a:t>(Workspace)</a:t>
            </a:r>
            <a:endParaRPr lang="es-ES">
              <a:solidFill>
                <a:srgbClr val="00FF00"/>
              </a:solidFill>
            </a:endParaRP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7596188" y="4652963"/>
            <a:ext cx="1368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FFFF00"/>
                </a:solidFill>
              </a:rPr>
              <a:t>Historia de Comandos</a:t>
            </a:r>
          </a:p>
          <a:p>
            <a:pPr algn="ctr"/>
            <a:r>
              <a:rPr lang="es-CO">
                <a:solidFill>
                  <a:srgbClr val="FFFF00"/>
                </a:solidFill>
              </a:rPr>
              <a:t>(Command History)</a:t>
            </a:r>
            <a:endParaRPr lang="es-E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/>
      <p:bldP spid="128006" grpId="1"/>
      <p:bldP spid="128007" grpId="0" animBg="1"/>
      <p:bldP spid="128007" grpId="1" animBg="1"/>
      <p:bldP spid="128008" grpId="0" animBg="1"/>
      <p:bldP spid="128008" grpId="1" animBg="1"/>
      <p:bldP spid="128009" grpId="0" animBg="1"/>
      <p:bldP spid="128010" grpId="0" animBg="1"/>
      <p:bldP spid="128010" grpId="1" animBg="1"/>
      <p:bldP spid="128011" grpId="0"/>
      <p:bldP spid="128011" grpId="1"/>
      <p:bldP spid="128012" grpId="0"/>
      <p:bldP spid="128012" grpId="1"/>
      <p:bldP spid="1280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Funciones básicas</a:t>
            </a:r>
            <a:endParaRPr lang="es-ES" smtClean="0"/>
          </a:p>
        </p:txBody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60963"/>
          </a:xfrm>
        </p:spPr>
        <p:txBody>
          <a:bodyPr/>
          <a:lstStyle/>
          <a:p>
            <a:pPr eaLnBrk="1" hangingPunct="1"/>
            <a:r>
              <a:rPr lang="es-CO" sz="2700" smtClean="0">
                <a:latin typeface="Courier New" pitchFamily="49" charset="0"/>
                <a:cs typeface="Courier New" pitchFamily="49" charset="0"/>
              </a:rPr>
              <a:t>sin(A), cos(A)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tan(A)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cot(A)</a:t>
            </a:r>
            <a:r>
              <a:rPr lang="es-CO" sz="2700" smtClean="0"/>
              <a:t> 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sec(A)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csc(A)</a:t>
            </a:r>
            <a:r>
              <a:rPr lang="es-CO" sz="2700" smtClean="0"/>
              <a:t>: Trigonométricas con argumentos en radianes.</a:t>
            </a:r>
          </a:p>
          <a:p>
            <a:pPr eaLnBrk="1" hangingPunct="1"/>
            <a:r>
              <a:rPr lang="es-CO" sz="2700" smtClean="0">
                <a:latin typeface="Courier New" pitchFamily="49" charset="0"/>
                <a:cs typeface="Courier New" pitchFamily="49" charset="0"/>
              </a:rPr>
              <a:t>sind(A)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cosd(A)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tand(A)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cotd(A)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secd(A)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cscd(A)</a:t>
            </a:r>
            <a:r>
              <a:rPr lang="es-CO" sz="2700" smtClean="0"/>
              <a:t>:  Trigonométricas con argumentos en grados.</a:t>
            </a:r>
          </a:p>
          <a:p>
            <a:pPr eaLnBrk="1" hangingPunct="1"/>
            <a:r>
              <a:rPr lang="es-CO" sz="2700" smtClean="0">
                <a:latin typeface="Courier New" pitchFamily="49" charset="0"/>
                <a:cs typeface="Courier New" pitchFamily="49" charset="0"/>
              </a:rPr>
              <a:t>asin(A)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acos(A)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atan(A)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acot(A)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asec(A)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acsc(A)</a:t>
            </a:r>
            <a:r>
              <a:rPr lang="es-CO" sz="2700" smtClean="0"/>
              <a:t>:  Trigonométricas inversas con salida en radianes.</a:t>
            </a:r>
          </a:p>
          <a:p>
            <a:pPr eaLnBrk="1" hangingPunct="1"/>
            <a:r>
              <a:rPr lang="es-CO" sz="2700" smtClean="0">
                <a:latin typeface="Courier New" pitchFamily="49" charset="0"/>
                <a:cs typeface="Courier New" pitchFamily="49" charset="0"/>
              </a:rPr>
              <a:t>asind(A)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acosd(A)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atand(A)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acotd(A)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asecd(A)</a:t>
            </a:r>
            <a:r>
              <a:rPr lang="es-CO" sz="2700" smtClean="0"/>
              <a:t>, </a:t>
            </a:r>
            <a:r>
              <a:rPr lang="es-CO" sz="2700" smtClean="0">
                <a:latin typeface="Courier New" pitchFamily="49" charset="0"/>
                <a:cs typeface="Courier New" pitchFamily="49" charset="0"/>
              </a:rPr>
              <a:t>acscd(A)</a:t>
            </a:r>
            <a:r>
              <a:rPr lang="es-CO" sz="2700" smtClean="0"/>
              <a:t> : Trigonométricas inversas con salida en grados.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Funciones básicas</a:t>
            </a:r>
            <a:endParaRPr lang="es-ES" smtClean="0"/>
          </a:p>
        </p:txBody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523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sinh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cosh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tanh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coth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 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sech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csch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: Trigonométricas hiperbólicas</a:t>
            </a:r>
            <a:r>
              <a:rPr lang="es-CO" dirty="0" smtClean="0"/>
              <a:t>.</a:t>
            </a:r>
            <a:endParaRPr lang="es-CO" dirty="0" smtClean="0"/>
          </a:p>
          <a:p>
            <a:pPr eaLnBrk="1" hangingPunct="1">
              <a:lnSpc>
                <a:spcPct val="90000"/>
              </a:lnSpc>
            </a:pP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asinh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acosh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atanh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acoth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asech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, </a:t>
            </a: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acsch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: Trigonométricas hiperbólicas </a:t>
            </a:r>
            <a:r>
              <a:rPr lang="es-CO" dirty="0" smtClean="0"/>
              <a:t>inversas</a:t>
            </a:r>
          </a:p>
          <a:p>
            <a:pPr eaLnBrk="1" hangingPunct="1">
              <a:lnSpc>
                <a:spcPct val="90000"/>
              </a:lnSpc>
            </a:pP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square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(A,P)</a:t>
            </a:r>
            <a:r>
              <a:rPr lang="es-CO" dirty="0" smtClean="0"/>
              <a:t>: Onda cuadrada con período 2</a:t>
            </a:r>
            <a:r>
              <a:rPr lang="es-CO" dirty="0" smtClean="0">
                <a:sym typeface="Symbol"/>
              </a:rPr>
              <a:t> y valores 1 y -1. </a:t>
            </a:r>
            <a:r>
              <a:rPr lang="es-CO" dirty="0" smtClean="0">
                <a:latin typeface="Courier New" pitchFamily="49" charset="0"/>
                <a:cs typeface="Courier New" pitchFamily="49" charset="0"/>
                <a:sym typeface="Symbol"/>
              </a:rPr>
              <a:t>A</a:t>
            </a:r>
            <a:r>
              <a:rPr lang="es-CO" dirty="0" smtClean="0">
                <a:sym typeface="Symbol"/>
              </a:rPr>
              <a:t> es un vector de tiempo, </a:t>
            </a:r>
            <a:r>
              <a:rPr lang="es-CO" dirty="0" smtClean="0">
                <a:latin typeface="Courier New" pitchFamily="49" charset="0"/>
                <a:cs typeface="Courier New" pitchFamily="49" charset="0"/>
                <a:sym typeface="Symbol"/>
              </a:rPr>
              <a:t>P</a:t>
            </a:r>
            <a:r>
              <a:rPr lang="es-CO" dirty="0" smtClean="0">
                <a:sym typeface="Symbol"/>
              </a:rPr>
              <a:t> es el porcentaje del período en que la señal es positiva.</a:t>
            </a: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: Exponencial (base e</a:t>
            </a:r>
            <a:r>
              <a:rPr lang="es-CO" dirty="0" smtClean="0"/>
              <a:t>)</a:t>
            </a:r>
            <a:endParaRPr lang="es-CO" dirty="0" smtClean="0"/>
          </a:p>
          <a:p>
            <a:pPr eaLnBrk="1" hangingPunct="1">
              <a:lnSpc>
                <a:spcPct val="90000"/>
              </a:lnSpc>
            </a:pPr>
            <a:r>
              <a:rPr lang="es-CO" dirty="0" smtClean="0">
                <a:latin typeface="Courier New" pitchFamily="49" charset="0"/>
                <a:cs typeface="Courier New" pitchFamily="49" charset="0"/>
              </a:rPr>
              <a:t>log(A)</a:t>
            </a:r>
            <a:r>
              <a:rPr lang="es-CO" dirty="0" smtClean="0"/>
              <a:t>: Logaritmo natural (base e</a:t>
            </a:r>
            <a:r>
              <a:rPr lang="es-CO" dirty="0" smtClean="0"/>
              <a:t>)</a:t>
            </a:r>
            <a:endParaRPr lang="es-CO" dirty="0" smtClean="0"/>
          </a:p>
          <a:p>
            <a:pPr eaLnBrk="1" hangingPunct="1">
              <a:lnSpc>
                <a:spcPct val="90000"/>
              </a:lnSpc>
            </a:pPr>
            <a:r>
              <a:rPr lang="es-CO" dirty="0" smtClean="0">
                <a:latin typeface="Courier New" pitchFamily="49" charset="0"/>
                <a:cs typeface="Courier New" pitchFamily="49" charset="0"/>
              </a:rPr>
              <a:t>log10(A)</a:t>
            </a:r>
            <a:r>
              <a:rPr lang="es-CO" dirty="0" smtClean="0"/>
              <a:t>: Logaritmo base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395288" y="6207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Funciones básicas</a:t>
            </a:r>
            <a:endParaRPr lang="es-ES" smtClean="0"/>
          </a:p>
        </p:txBody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4584700"/>
          </a:xfrm>
        </p:spPr>
        <p:txBody>
          <a:bodyPr/>
          <a:lstStyle/>
          <a:p>
            <a:pPr eaLnBrk="1" hangingPunct="1"/>
            <a:r>
              <a:rPr lang="es-CO" dirty="0" smtClean="0">
                <a:latin typeface="Courier New" pitchFamily="49" charset="0"/>
                <a:cs typeface="Courier New" pitchFamily="49" charset="0"/>
              </a:rPr>
              <a:t>Log2(A)</a:t>
            </a:r>
            <a:r>
              <a:rPr lang="es-CO" dirty="0" smtClean="0"/>
              <a:t>: Logaritmo base 2</a:t>
            </a:r>
          </a:p>
          <a:p>
            <a:pPr eaLnBrk="1" hangingPunct="1"/>
            <a:r>
              <a:rPr lang="es-CO" dirty="0" smtClean="0">
                <a:latin typeface="Courier New" pitchFamily="49" charset="0"/>
                <a:cs typeface="Courier New" pitchFamily="49" charset="0"/>
              </a:rPr>
              <a:t>pow2(A)</a:t>
            </a:r>
            <a:r>
              <a:rPr lang="es-CO" dirty="0" smtClean="0"/>
              <a:t>: Exponencial base 2</a:t>
            </a:r>
          </a:p>
          <a:p>
            <a:pPr eaLnBrk="1" hangingPunct="1"/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: Raíz cuadrada</a:t>
            </a:r>
          </a:p>
          <a:p>
            <a:pPr eaLnBrk="1" hangingPunct="1"/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: Valor absoluto/magnitud</a:t>
            </a:r>
          </a:p>
          <a:p>
            <a:pPr eaLnBrk="1" hangingPunct="1"/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angle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: Fase (números complejos)</a:t>
            </a:r>
          </a:p>
          <a:p>
            <a:pPr eaLnBrk="1" hangingPunct="1"/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conj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: Conjugado</a:t>
            </a:r>
          </a:p>
          <a:p>
            <a:pPr eaLnBrk="1" hangingPunct="1"/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imag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/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real(A)</a:t>
            </a:r>
            <a:r>
              <a:rPr lang="es-CO" dirty="0" smtClean="0"/>
              <a:t>: Parte imaginaria/ real</a:t>
            </a:r>
          </a:p>
          <a:p>
            <a:pPr eaLnBrk="1" hangingPunct="1"/>
            <a:r>
              <a:rPr lang="es-CO" dirty="0" err="1" smtClean="0">
                <a:latin typeface="Courier New" pitchFamily="49" charset="0"/>
                <a:cs typeface="Courier New" pitchFamily="49" charset="0"/>
              </a:rPr>
              <a:t>sign</a:t>
            </a:r>
            <a:r>
              <a:rPr lang="es-CO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s-CO" dirty="0" smtClean="0"/>
              <a:t>: Signo, 1 para los positivos, -1 para los negativos y 0 para cero.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Constantes</a:t>
            </a:r>
            <a:endParaRPr lang="es-ES" smtClean="0"/>
          </a:p>
        </p:txBody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064500" cy="4752975"/>
          </a:xfrm>
        </p:spPr>
        <p:txBody>
          <a:bodyPr/>
          <a:lstStyle/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es-CO" smtClean="0"/>
              <a:t>: 3.1415926535…</a:t>
            </a:r>
          </a:p>
          <a:p>
            <a:pPr lvl="2" eaLnBrk="1" hangingPunct="1"/>
            <a:endParaRPr lang="es-CO" smtClean="0"/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exp(1)</a:t>
            </a:r>
            <a:r>
              <a:rPr lang="es-CO" smtClean="0"/>
              <a:t>: e = 2.718281…</a:t>
            </a:r>
          </a:p>
          <a:p>
            <a:pPr lvl="2" eaLnBrk="1" hangingPunct="1"/>
            <a:endParaRPr lang="es-CO" smtClean="0"/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</a:rPr>
              <a:t>i, j </a:t>
            </a:r>
            <a:r>
              <a:rPr lang="es-CO" smtClean="0"/>
              <a:t>: </a:t>
            </a:r>
            <a:r>
              <a:rPr lang="es-CO" smtClean="0">
                <a:sym typeface="Symbol" pitchFamily="18" charset="2"/>
              </a:rPr>
              <a:t>-1</a:t>
            </a:r>
          </a:p>
          <a:p>
            <a:pPr lvl="3"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ans</a:t>
            </a:r>
            <a:r>
              <a:rPr lang="es-CO" smtClean="0">
                <a:sym typeface="Symbol" pitchFamily="18" charset="2"/>
              </a:rPr>
              <a:t>: Último resultado</a:t>
            </a:r>
          </a:p>
          <a:p>
            <a:pPr lvl="3"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inf</a:t>
            </a:r>
            <a:r>
              <a:rPr lang="es-CO" smtClean="0">
                <a:sym typeface="Symbol" pitchFamily="18" charset="2"/>
              </a:rPr>
              <a:t>: Infinito</a:t>
            </a:r>
          </a:p>
          <a:p>
            <a:pPr lvl="4"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nan</a:t>
            </a:r>
            <a:r>
              <a:rPr lang="es-CO" smtClean="0">
                <a:sym typeface="Symbol" pitchFamily="18" charset="2"/>
              </a:rPr>
              <a:t>: Not a Number, no es un número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Constantes</a:t>
            </a:r>
            <a:endParaRPr lang="es-ES" smtClean="0"/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184775"/>
          </a:xfrm>
        </p:spPr>
        <p:txBody>
          <a:bodyPr/>
          <a:lstStyle/>
          <a:p>
            <a:pPr eaLnBrk="1" hangingPunct="1"/>
            <a:r>
              <a:rPr lang="es-CO" dirty="0" err="1" smtClean="0">
                <a:latin typeface="Courier New" pitchFamily="49" charset="0"/>
                <a:sym typeface="Symbol" pitchFamily="18" charset="2"/>
              </a:rPr>
              <a:t>eps</a:t>
            </a:r>
            <a:r>
              <a:rPr lang="es-CO" dirty="0" smtClean="0">
                <a:sym typeface="Symbol" pitchFamily="18" charset="2"/>
              </a:rPr>
              <a:t> = 2-</a:t>
            </a:r>
            <a:r>
              <a:rPr lang="es-CO" baseline="30000" dirty="0" smtClean="0">
                <a:sym typeface="Symbol" pitchFamily="18" charset="2"/>
              </a:rPr>
              <a:t>52</a:t>
            </a:r>
            <a:r>
              <a:rPr lang="es-CO" dirty="0" smtClean="0">
                <a:sym typeface="Symbol" pitchFamily="18" charset="2"/>
              </a:rPr>
              <a:t>, número positivo más pequeño</a:t>
            </a:r>
          </a:p>
          <a:p>
            <a:pPr lvl="1" eaLnBrk="1" hangingPunct="1"/>
            <a:endParaRPr lang="es-CO" dirty="0" smtClean="0">
              <a:sym typeface="Symbol" pitchFamily="18" charset="2"/>
            </a:endParaRPr>
          </a:p>
          <a:p>
            <a:pPr eaLnBrk="1" hangingPunct="1"/>
            <a:r>
              <a:rPr lang="es-CO" dirty="0" err="1" smtClean="0">
                <a:latin typeface="Courier New" pitchFamily="49" charset="0"/>
              </a:rPr>
              <a:t>intmax</a:t>
            </a:r>
            <a:r>
              <a:rPr lang="es-CO" dirty="0" smtClean="0"/>
              <a:t>/</a:t>
            </a:r>
            <a:r>
              <a:rPr lang="es-CO" dirty="0" err="1" smtClean="0">
                <a:latin typeface="Courier New" pitchFamily="49" charset="0"/>
              </a:rPr>
              <a:t>realmax</a:t>
            </a:r>
            <a:r>
              <a:rPr lang="es-CO" dirty="0" smtClean="0"/>
              <a:t>: Máximo entero/real</a:t>
            </a:r>
          </a:p>
          <a:p>
            <a:pPr lvl="1" eaLnBrk="1" hangingPunct="1"/>
            <a:endParaRPr lang="es-CO" dirty="0" smtClean="0"/>
          </a:p>
          <a:p>
            <a:pPr eaLnBrk="1" hangingPunct="1"/>
            <a:r>
              <a:rPr lang="es-CO" dirty="0" err="1" smtClean="0">
                <a:latin typeface="Courier New" pitchFamily="49" charset="0"/>
              </a:rPr>
              <a:t>intmin</a:t>
            </a:r>
            <a:r>
              <a:rPr lang="es-CO" dirty="0" smtClean="0"/>
              <a:t>/</a:t>
            </a:r>
            <a:r>
              <a:rPr lang="es-CO" dirty="0" err="1" smtClean="0">
                <a:latin typeface="Courier New" pitchFamily="49" charset="0"/>
              </a:rPr>
              <a:t>realmin</a:t>
            </a:r>
            <a:r>
              <a:rPr lang="es-CO" dirty="0" smtClean="0"/>
              <a:t>: Mínimo entero/real</a:t>
            </a:r>
          </a:p>
          <a:p>
            <a:pPr lvl="1" eaLnBrk="1" hangingPunct="1"/>
            <a:endParaRPr lang="es-CO" dirty="0" smtClean="0"/>
          </a:p>
          <a:p>
            <a:pPr eaLnBrk="1" hangingPunct="1"/>
            <a:r>
              <a:rPr lang="es-CO" dirty="0" err="1" smtClean="0">
                <a:latin typeface="Courier New" pitchFamily="49" charset="0"/>
              </a:rPr>
              <a:t>Ones</a:t>
            </a:r>
            <a:r>
              <a:rPr lang="es-CO" dirty="0" smtClean="0">
                <a:latin typeface="Courier New" pitchFamily="49" charset="0"/>
              </a:rPr>
              <a:t>(M,N)</a:t>
            </a:r>
            <a:r>
              <a:rPr lang="es-CO" dirty="0" smtClean="0"/>
              <a:t>: Arreglo de </a:t>
            </a:r>
            <a:r>
              <a:rPr lang="es-CO" dirty="0" smtClean="0"/>
              <a:t>unos, M filas, N columnas</a:t>
            </a:r>
            <a:endParaRPr lang="es-CO" dirty="0" smtClean="0"/>
          </a:p>
          <a:p>
            <a:pPr eaLnBrk="1" hangingPunct="1"/>
            <a:r>
              <a:rPr lang="es-CO" dirty="0" err="1" smtClean="0">
                <a:latin typeface="Courier New" pitchFamily="49" charset="0"/>
              </a:rPr>
              <a:t>Zeros</a:t>
            </a:r>
            <a:r>
              <a:rPr lang="es-CO" dirty="0" smtClean="0">
                <a:latin typeface="Courier New" pitchFamily="49" charset="0"/>
              </a:rPr>
              <a:t>(M,N)</a:t>
            </a:r>
            <a:r>
              <a:rPr lang="es-CO" dirty="0" smtClean="0"/>
              <a:t>: Arreglo de </a:t>
            </a:r>
            <a:r>
              <a:rPr lang="es-CO" dirty="0" smtClean="0"/>
              <a:t>ceros , M filas, N </a:t>
            </a:r>
            <a:r>
              <a:rPr lang="es-CO" dirty="0" smtClean="0"/>
              <a:t>columnas</a:t>
            </a:r>
            <a:endParaRPr lang="es-CO" dirty="0" smtClean="0"/>
          </a:p>
          <a:p>
            <a:pPr eaLnBrk="1" hangingPunct="1"/>
            <a:r>
              <a:rPr lang="es-CO" dirty="0" err="1" smtClean="0">
                <a:latin typeface="Courier New" pitchFamily="49" charset="0"/>
              </a:rPr>
              <a:t>Eye</a:t>
            </a:r>
            <a:r>
              <a:rPr lang="es-CO" dirty="0" smtClean="0">
                <a:latin typeface="Courier New" pitchFamily="49" charset="0"/>
              </a:rPr>
              <a:t>(N)</a:t>
            </a:r>
            <a:r>
              <a:rPr lang="es-CO" dirty="0" smtClean="0"/>
              <a:t>: Matriz identidad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>
          <a:xfrm>
            <a:off x="250825" y="1844675"/>
            <a:ext cx="8642350" cy="4729163"/>
          </a:xfrm>
        </p:spPr>
        <p:txBody>
          <a:bodyPr/>
          <a:lstStyle/>
          <a:p>
            <a:pPr eaLnBrk="1" hangingPunct="1"/>
            <a:r>
              <a:rPr lang="es-CO" smtClean="0">
                <a:latin typeface="Courier New" pitchFamily="49" charset="0"/>
              </a:rPr>
              <a:t>plot</a:t>
            </a:r>
            <a:r>
              <a:rPr lang="es-CO" smtClean="0"/>
              <a:t>: gráfico lineal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smtClean="0">
                <a:latin typeface="Courier New" pitchFamily="49" charset="0"/>
              </a:rPr>
              <a:t>plot(X)</a:t>
            </a:r>
            <a:r>
              <a:rPr lang="es-CO" smtClean="0"/>
              <a:t>: grafica los valores en X contra sus índices.</a:t>
            </a:r>
          </a:p>
          <a:p>
            <a:pPr lvl="1" eaLnBrk="1" hangingPunct="1"/>
            <a:r>
              <a:rPr lang="es-CO" smtClean="0">
                <a:latin typeface="Courier New" pitchFamily="49" charset="0"/>
              </a:rPr>
              <a:t>plot(X,Y)</a:t>
            </a:r>
            <a:r>
              <a:rPr lang="es-CO" smtClean="0"/>
              <a:t>: grafica los valores de Y contra los de X.</a:t>
            </a:r>
          </a:p>
          <a:p>
            <a:pPr lvl="1" eaLnBrk="1" hangingPunct="1"/>
            <a:r>
              <a:rPr lang="es-CO" smtClean="0">
                <a:latin typeface="Courier New" pitchFamily="49" charset="0"/>
              </a:rPr>
              <a:t>plot(X,Y,O)</a:t>
            </a:r>
            <a:r>
              <a:rPr lang="es-CO" smtClean="0"/>
              <a:t>: O es una cadena de hasta 4 caracteres que indica como dibujar el gráfico:</a:t>
            </a:r>
          </a:p>
          <a:p>
            <a:pPr lvl="2" eaLnBrk="1" hangingPunct="1"/>
            <a:r>
              <a:rPr lang="es-CO" smtClean="0"/>
              <a:t>Color: </a:t>
            </a:r>
            <a:r>
              <a:rPr lang="es-CO" smtClean="0">
                <a:solidFill>
                  <a:srgbClr val="0000FF"/>
                </a:solidFill>
                <a:latin typeface="Courier New" pitchFamily="49" charset="0"/>
              </a:rPr>
              <a:t>b</a:t>
            </a:r>
            <a:r>
              <a:rPr lang="es-CO" smtClean="0"/>
              <a:t>, </a:t>
            </a:r>
            <a:r>
              <a:rPr lang="es-CO" smtClean="0">
                <a:solidFill>
                  <a:srgbClr val="00FF00"/>
                </a:solidFill>
                <a:latin typeface="Courier New" pitchFamily="49" charset="0"/>
              </a:rPr>
              <a:t>g</a:t>
            </a:r>
            <a:r>
              <a:rPr lang="es-CO" smtClean="0"/>
              <a:t>, </a:t>
            </a:r>
            <a:r>
              <a:rPr lang="es-CO" smtClean="0">
                <a:solidFill>
                  <a:srgbClr val="FF0000"/>
                </a:solidFill>
                <a:latin typeface="Courier New" pitchFamily="49" charset="0"/>
              </a:rPr>
              <a:t>r</a:t>
            </a:r>
            <a:r>
              <a:rPr lang="es-CO" smtClean="0"/>
              <a:t>, </a:t>
            </a:r>
            <a:r>
              <a:rPr lang="es-CO" smtClean="0">
                <a:solidFill>
                  <a:srgbClr val="66FFFF"/>
                </a:solidFill>
                <a:latin typeface="Courier New" pitchFamily="49" charset="0"/>
              </a:rPr>
              <a:t>c</a:t>
            </a:r>
            <a:r>
              <a:rPr lang="es-CO" smtClean="0"/>
              <a:t>, </a:t>
            </a:r>
            <a:r>
              <a:rPr lang="es-CO" smtClean="0">
                <a:solidFill>
                  <a:srgbClr val="FF00FF"/>
                </a:solidFill>
                <a:latin typeface="Courier New" pitchFamily="49" charset="0"/>
              </a:rPr>
              <a:t>m</a:t>
            </a:r>
            <a:r>
              <a:rPr lang="es-CO" smtClean="0"/>
              <a:t>, </a:t>
            </a:r>
            <a:r>
              <a:rPr lang="es-CO" smtClean="0">
                <a:solidFill>
                  <a:srgbClr val="FFFF00"/>
                </a:solidFill>
                <a:latin typeface="Courier New" pitchFamily="49" charset="0"/>
              </a:rPr>
              <a:t>y</a:t>
            </a:r>
            <a:r>
              <a:rPr lang="es-CO" smtClean="0"/>
              <a:t>, </a:t>
            </a:r>
            <a:r>
              <a:rPr lang="es-CO" smtClean="0">
                <a:solidFill>
                  <a:schemeClr val="tx1"/>
                </a:solidFill>
                <a:latin typeface="Courier New" pitchFamily="49" charset="0"/>
              </a:rPr>
              <a:t>k</a:t>
            </a:r>
            <a:r>
              <a:rPr lang="es-CO" smtClean="0"/>
              <a:t>,       .</a:t>
            </a:r>
          </a:p>
          <a:p>
            <a:pPr lvl="2" eaLnBrk="1" hangingPunct="1"/>
            <a:r>
              <a:rPr lang="es-CO" smtClean="0"/>
              <a:t>Marcador: ‘</a:t>
            </a:r>
            <a:r>
              <a:rPr lang="es-CO" smtClean="0">
                <a:latin typeface="Courier New" pitchFamily="49" charset="0"/>
              </a:rPr>
              <a:t>.</a:t>
            </a:r>
            <a:r>
              <a:rPr lang="es-CO" smtClean="0"/>
              <a:t>’ ●, ‘</a:t>
            </a:r>
            <a:r>
              <a:rPr lang="es-CO" smtClean="0">
                <a:latin typeface="Courier New" pitchFamily="49" charset="0"/>
              </a:rPr>
              <a:t>o</a:t>
            </a:r>
            <a:r>
              <a:rPr lang="es-CO" smtClean="0"/>
              <a:t>’ </a:t>
            </a:r>
            <a:r>
              <a:rPr lang="en-US" smtClean="0">
                <a:sym typeface="Wingdings 2" pitchFamily="18" charset="2"/>
              </a:rPr>
              <a:t></a:t>
            </a:r>
            <a:r>
              <a:rPr lang="es-CO" smtClean="0"/>
              <a:t>, ‘</a:t>
            </a:r>
            <a:r>
              <a:rPr lang="es-CO" smtClean="0">
                <a:latin typeface="Courier New" pitchFamily="49" charset="0"/>
              </a:rPr>
              <a:t>x</a:t>
            </a:r>
            <a:r>
              <a:rPr lang="es-CO" smtClean="0"/>
              <a:t>’, ‘</a:t>
            </a:r>
            <a:r>
              <a:rPr lang="es-CO" smtClean="0">
                <a:latin typeface="Courier New" pitchFamily="49" charset="0"/>
              </a:rPr>
              <a:t>+</a:t>
            </a:r>
            <a:r>
              <a:rPr lang="es-CO" smtClean="0"/>
              <a:t>’, ‘</a:t>
            </a:r>
            <a:r>
              <a:rPr lang="es-CO" smtClean="0">
                <a:latin typeface="Courier New" pitchFamily="49" charset="0"/>
              </a:rPr>
              <a:t>*</a:t>
            </a:r>
            <a:r>
              <a:rPr lang="es-CO" smtClean="0"/>
              <a:t>’, ‘</a:t>
            </a:r>
            <a:r>
              <a:rPr lang="en-US" smtClean="0">
                <a:latin typeface="Courier New" pitchFamily="49" charset="0"/>
              </a:rPr>
              <a:t>s</a:t>
            </a:r>
            <a:r>
              <a:rPr lang="en-US" smtClean="0"/>
              <a:t>’ □</a:t>
            </a:r>
            <a:r>
              <a:rPr lang="en-US" smtClean="0">
                <a:sym typeface="Webdings" pitchFamily="18" charset="2"/>
              </a:rPr>
              <a:t>, ‘</a:t>
            </a:r>
            <a:r>
              <a:rPr lang="en-US" smtClean="0">
                <a:latin typeface="Courier New" pitchFamily="49" charset="0"/>
              </a:rPr>
              <a:t>d</a:t>
            </a:r>
            <a:r>
              <a:rPr lang="en-US" smtClean="0"/>
              <a:t>’ ◊</a:t>
            </a:r>
            <a:r>
              <a:rPr lang="en-US" smtClean="0">
                <a:sym typeface="Webdings" pitchFamily="18" charset="2"/>
              </a:rPr>
              <a:t>, ‘</a:t>
            </a:r>
            <a:r>
              <a:rPr lang="en-US" smtClean="0">
                <a:latin typeface="Courier New" pitchFamily="49" charset="0"/>
              </a:rPr>
              <a:t>v</a:t>
            </a:r>
            <a:r>
              <a:rPr lang="en-US" smtClean="0"/>
              <a:t>’ </a:t>
            </a:r>
            <a:r>
              <a:rPr lang="en-US" smtClean="0">
                <a:sym typeface="Wingdings 3" pitchFamily="18" charset="2"/>
              </a:rPr>
              <a:t>, ‘</a:t>
            </a:r>
            <a:r>
              <a:rPr lang="en-US" smtClean="0">
                <a:latin typeface="Courier New" pitchFamily="49" charset="0"/>
                <a:sym typeface="Wingdings 3" pitchFamily="18" charset="2"/>
              </a:rPr>
              <a:t>^</a:t>
            </a:r>
            <a:r>
              <a:rPr lang="en-US" smtClean="0">
                <a:sym typeface="Wingdings 3" pitchFamily="18" charset="2"/>
              </a:rPr>
              <a:t>’ , ‘</a:t>
            </a:r>
            <a:r>
              <a:rPr lang="en-US" smtClean="0">
                <a:latin typeface="Courier New" pitchFamily="49" charset="0"/>
                <a:sym typeface="Wingdings 3" pitchFamily="18" charset="2"/>
              </a:rPr>
              <a:t>&lt;</a:t>
            </a:r>
            <a:r>
              <a:rPr lang="en-US" smtClean="0">
                <a:sym typeface="Wingdings 3" pitchFamily="18" charset="2"/>
              </a:rPr>
              <a:t>’ , ‘</a:t>
            </a:r>
            <a:r>
              <a:rPr lang="en-US" smtClean="0">
                <a:latin typeface="Courier New" pitchFamily="49" charset="0"/>
                <a:sym typeface="Wingdings 3" pitchFamily="18" charset="2"/>
              </a:rPr>
              <a:t>&gt;</a:t>
            </a:r>
            <a:r>
              <a:rPr lang="en-US" smtClean="0">
                <a:sym typeface="Wingdings 3" pitchFamily="18" charset="2"/>
              </a:rPr>
              <a:t>’ , ‘</a:t>
            </a:r>
            <a:r>
              <a:rPr lang="en-US" smtClean="0">
                <a:latin typeface="Courier New" pitchFamily="49" charset="0"/>
              </a:rPr>
              <a:t>p</a:t>
            </a:r>
            <a:r>
              <a:rPr lang="en-US" smtClean="0"/>
              <a:t>’ </a:t>
            </a:r>
            <a:r>
              <a:rPr lang="en-US" smtClean="0">
                <a:sym typeface="Wingdings 2" pitchFamily="18" charset="2"/>
              </a:rPr>
              <a:t></a:t>
            </a:r>
            <a:r>
              <a:rPr lang="en-US" smtClean="0"/>
              <a:t>, ‘</a:t>
            </a:r>
            <a:r>
              <a:rPr lang="en-US" smtClean="0">
                <a:latin typeface="Courier New" pitchFamily="49" charset="0"/>
              </a:rPr>
              <a:t>h</a:t>
            </a:r>
            <a:r>
              <a:rPr lang="en-US" smtClean="0"/>
              <a:t>’ </a:t>
            </a:r>
            <a:r>
              <a:rPr lang="en-US" smtClean="0">
                <a:sym typeface="Wingdings 2" pitchFamily="18" charset="2"/>
              </a:rPr>
              <a:t>.</a:t>
            </a:r>
          </a:p>
          <a:p>
            <a:pPr lvl="2" eaLnBrk="1" hangingPunct="1"/>
            <a:r>
              <a:rPr lang="en-US" smtClean="0">
                <a:sym typeface="Wingdings 2" pitchFamily="18" charset="2"/>
              </a:rPr>
              <a:t>Tipo de Línea: ‘</a:t>
            </a:r>
            <a:r>
              <a:rPr lang="en-US" smtClean="0">
                <a:latin typeface="Courier New" pitchFamily="49" charset="0"/>
                <a:sym typeface="Wingdings 2" pitchFamily="18" charset="2"/>
              </a:rPr>
              <a:t>-</a:t>
            </a:r>
            <a:r>
              <a:rPr lang="en-US" smtClean="0">
                <a:sym typeface="Wingdings 2" pitchFamily="18" charset="2"/>
              </a:rPr>
              <a:t>’, ‘</a:t>
            </a:r>
            <a:r>
              <a:rPr lang="en-US" smtClean="0">
                <a:latin typeface="Courier New" pitchFamily="49" charset="0"/>
                <a:sym typeface="Wingdings 2" pitchFamily="18" charset="2"/>
              </a:rPr>
              <a:t>:</a:t>
            </a:r>
            <a:r>
              <a:rPr lang="en-US" smtClean="0">
                <a:sym typeface="Wingdings 2" pitchFamily="18" charset="2"/>
              </a:rPr>
              <a:t>’, ‘</a:t>
            </a:r>
            <a:r>
              <a:rPr lang="en-US" smtClean="0">
                <a:latin typeface="Courier New" pitchFamily="49" charset="0"/>
                <a:sym typeface="Wingdings 2" pitchFamily="18" charset="2"/>
              </a:rPr>
              <a:t>-.</a:t>
            </a:r>
            <a:r>
              <a:rPr lang="en-US" smtClean="0">
                <a:sym typeface="Wingdings 2" pitchFamily="18" charset="2"/>
              </a:rPr>
              <a:t>’, ‘</a:t>
            </a:r>
            <a:r>
              <a:rPr lang="en-US" smtClean="0">
                <a:latin typeface="Courier New" pitchFamily="49" charset="0"/>
                <a:sym typeface="Wingdings 2" pitchFamily="18" charset="2"/>
              </a:rPr>
              <a:t>--</a:t>
            </a:r>
            <a:r>
              <a:rPr lang="en-US" smtClean="0">
                <a:sym typeface="Wingdings 2" pitchFamily="18" charset="2"/>
              </a:rPr>
              <a:t>’</a:t>
            </a: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Gráficos</a:t>
            </a:r>
            <a:endParaRPr lang="es-ES" smtClean="0"/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4643438" y="4508500"/>
            <a:ext cx="431800" cy="358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CO" sz="2400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s-ES" sz="240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Gráficos</a:t>
            </a:r>
            <a:endParaRPr lang="es-ES" smtClean="0"/>
          </a:p>
        </p:txBody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>
          <a:xfrm>
            <a:off x="468313" y="1844675"/>
            <a:ext cx="8229600" cy="4584700"/>
          </a:xfrm>
        </p:spPr>
        <p:txBody>
          <a:bodyPr/>
          <a:lstStyle/>
          <a:p>
            <a:pPr eaLnBrk="1" hangingPunct="1"/>
            <a:r>
              <a:rPr lang="es-CO" smtClean="0">
                <a:latin typeface="Courier New" pitchFamily="49" charset="0"/>
              </a:rPr>
              <a:t>semilogx(X,Y,O)</a:t>
            </a:r>
            <a:r>
              <a:rPr lang="es-CO" smtClean="0"/>
              <a:t>: usa una escala logarítmica base 10 para el eje X</a:t>
            </a:r>
          </a:p>
          <a:p>
            <a:pPr eaLnBrk="1" hangingPunct="1"/>
            <a:r>
              <a:rPr lang="es-CO" smtClean="0">
                <a:latin typeface="Courier New" pitchFamily="49" charset="0"/>
              </a:rPr>
              <a:t>semilogy(X,Y,O)</a:t>
            </a:r>
            <a:r>
              <a:rPr lang="es-CO" smtClean="0"/>
              <a:t>: usa una escala logarítmica base 10 para el eje Y</a:t>
            </a:r>
          </a:p>
          <a:p>
            <a:pPr eaLnBrk="1" hangingPunct="1"/>
            <a:r>
              <a:rPr lang="es-CO" smtClean="0">
                <a:latin typeface="Courier New" pitchFamily="49" charset="0"/>
              </a:rPr>
              <a:t>loglog(X,Y,O)</a:t>
            </a:r>
            <a:r>
              <a:rPr lang="es-CO" smtClean="0"/>
              <a:t>: usa escalas logarítmicas base 10 para ambos ejes</a:t>
            </a:r>
          </a:p>
          <a:p>
            <a:pPr eaLnBrk="1" hangingPunct="1"/>
            <a:r>
              <a:rPr lang="es-CO" smtClean="0">
                <a:latin typeface="Courier New" pitchFamily="49" charset="0"/>
              </a:rPr>
              <a:t>hold</a:t>
            </a:r>
            <a:r>
              <a:rPr lang="es-CO" smtClean="0"/>
              <a:t>: retiene la gráfica actual para poder dibujar varias en la misma figura, usar ‘</a:t>
            </a:r>
            <a:r>
              <a:rPr lang="es-CO" smtClean="0">
                <a:latin typeface="Courier New" pitchFamily="49" charset="0"/>
              </a:rPr>
              <a:t>hold</a:t>
            </a:r>
            <a:r>
              <a:rPr lang="es-CO" smtClean="0"/>
              <a:t>’ por segunda vez libera la figura, la próxima gráfica eliminará las demás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Gráficos</a:t>
            </a:r>
            <a:endParaRPr lang="es-ES" smtClean="0"/>
          </a:p>
        </p:txBody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pPr eaLnBrk="1" hangingPunct="1"/>
            <a:r>
              <a:rPr lang="es-CO" smtClean="0">
                <a:latin typeface="Courier New" pitchFamily="49" charset="0"/>
              </a:rPr>
              <a:t>axis([Xmin, Xmax, Ymin, Ymax])</a:t>
            </a:r>
            <a:r>
              <a:rPr lang="es-CO" smtClean="0"/>
              <a:t>: dibuja el eje horizontal entre los valores </a:t>
            </a:r>
            <a:r>
              <a:rPr lang="es-CO" smtClean="0">
                <a:latin typeface="Courier New" pitchFamily="49" charset="0"/>
              </a:rPr>
              <a:t>Xmin </a:t>
            </a:r>
            <a:r>
              <a:rPr lang="es-CO" smtClean="0"/>
              <a:t>y </a:t>
            </a:r>
            <a:r>
              <a:rPr lang="es-CO" smtClean="0">
                <a:latin typeface="Courier New" pitchFamily="49" charset="0"/>
              </a:rPr>
              <a:t>Xmax </a:t>
            </a:r>
            <a:r>
              <a:rPr lang="es-CO" smtClean="0"/>
              <a:t>y el eje vertical entre los valores </a:t>
            </a:r>
            <a:r>
              <a:rPr lang="es-CO" smtClean="0">
                <a:latin typeface="Courier New" pitchFamily="49" charset="0"/>
              </a:rPr>
              <a:t>Ymin</a:t>
            </a:r>
            <a:r>
              <a:rPr lang="es-CO" smtClean="0"/>
              <a:t> y </a:t>
            </a:r>
            <a:r>
              <a:rPr lang="es-CO" smtClean="0">
                <a:latin typeface="Courier New" pitchFamily="49" charset="0"/>
              </a:rPr>
              <a:t>Ymax</a:t>
            </a:r>
            <a:r>
              <a:rPr lang="es-CO" smtClean="0"/>
              <a:t>.</a:t>
            </a:r>
          </a:p>
          <a:p>
            <a:pPr eaLnBrk="1" hangingPunct="1"/>
            <a:r>
              <a:rPr lang="es-CO" smtClean="0">
                <a:latin typeface="Courier New" pitchFamily="49" charset="0"/>
              </a:rPr>
              <a:t>title(‘Título’)</a:t>
            </a:r>
            <a:r>
              <a:rPr lang="es-CO" smtClean="0"/>
              <a:t>: Escribe la frase ‘ </a:t>
            </a:r>
            <a:r>
              <a:rPr lang="es-CO" smtClean="0">
                <a:latin typeface="Courier New" pitchFamily="49" charset="0"/>
              </a:rPr>
              <a:t>Título</a:t>
            </a:r>
            <a:r>
              <a:rPr lang="es-CO" smtClean="0"/>
              <a:t>’ como título de la gráfica.</a:t>
            </a:r>
          </a:p>
          <a:p>
            <a:pPr eaLnBrk="1" hangingPunct="1"/>
            <a:r>
              <a:rPr lang="es-CO" smtClean="0">
                <a:latin typeface="Courier New" pitchFamily="49" charset="0"/>
              </a:rPr>
              <a:t>xlabel(‘texto’)</a:t>
            </a:r>
            <a:r>
              <a:rPr lang="es-CO" smtClean="0"/>
              <a:t>, </a:t>
            </a:r>
            <a:r>
              <a:rPr lang="es-CO" smtClean="0">
                <a:latin typeface="Courier New" pitchFamily="49" charset="0"/>
              </a:rPr>
              <a:t>ylabel(‘texto’)</a:t>
            </a:r>
            <a:r>
              <a:rPr lang="es-CO" smtClean="0"/>
              <a:t>: Escribe las frases ‘</a:t>
            </a:r>
            <a:r>
              <a:rPr lang="es-CO" smtClean="0">
                <a:latin typeface="Courier New" pitchFamily="49" charset="0"/>
              </a:rPr>
              <a:t>texto</a:t>
            </a:r>
            <a:r>
              <a:rPr lang="es-CO" smtClean="0"/>
              <a:t>’ como títulos de los ejes X y Y.</a:t>
            </a:r>
          </a:p>
          <a:p>
            <a:pPr eaLnBrk="1" hangingPunct="1"/>
            <a:r>
              <a:rPr lang="es-CO" smtClean="0">
                <a:latin typeface="Courier New" pitchFamily="49" charset="0"/>
              </a:rPr>
              <a:t>legend(‘texto1’, ‘texto2’,…)</a:t>
            </a:r>
            <a:r>
              <a:rPr lang="es-CO" smtClean="0"/>
              <a:t>: Asigna el título ‘</a:t>
            </a:r>
            <a:r>
              <a:rPr lang="es-CO" smtClean="0">
                <a:latin typeface="Courier New" pitchFamily="49" charset="0"/>
              </a:rPr>
              <a:t>texto1</a:t>
            </a:r>
            <a:r>
              <a:rPr lang="es-CO" smtClean="0"/>
              <a:t>’ a la primera gráfica de la figura, ‘</a:t>
            </a:r>
            <a:r>
              <a:rPr lang="es-CO" smtClean="0">
                <a:latin typeface="Courier New" pitchFamily="49" charset="0"/>
              </a:rPr>
              <a:t>texto2</a:t>
            </a:r>
            <a:r>
              <a:rPr lang="es-CO" smtClean="0"/>
              <a:t>’ a la segunda y así sucesivamente. 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Gráficos</a:t>
            </a:r>
            <a:endParaRPr lang="es-ES" smtClean="0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484313"/>
            <a:ext cx="674052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979613" y="2636838"/>
            <a:ext cx="1584325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1979613" y="3068638"/>
            <a:ext cx="2879725" cy="215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979613" y="3284538"/>
            <a:ext cx="5040312" cy="5762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1979613" y="3860800"/>
            <a:ext cx="3168650" cy="863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1979613" y="4725988"/>
            <a:ext cx="5400675" cy="7905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1979613" y="5516563"/>
            <a:ext cx="4752975" cy="2174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animBg="1"/>
      <p:bldP spid="160773" grpId="1" animBg="1"/>
      <p:bldP spid="160774" grpId="0" animBg="1"/>
      <p:bldP spid="160774" grpId="1" animBg="1"/>
      <p:bldP spid="160775" grpId="0" animBg="1"/>
      <p:bldP spid="160775" grpId="1" animBg="1"/>
      <p:bldP spid="160776" grpId="0" animBg="1"/>
      <p:bldP spid="160776" grpId="1" animBg="1"/>
      <p:bldP spid="160777" grpId="0" animBg="1"/>
      <p:bldP spid="160777" grpId="1" animBg="1"/>
      <p:bldP spid="1607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Gráficos</a:t>
            </a:r>
            <a:endParaRPr lang="es-ES" smtClean="0"/>
          </a:p>
        </p:txBody>
      </p:sp>
      <p:pic>
        <p:nvPicPr>
          <p:cNvPr id="1617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488" y="1557338"/>
            <a:ext cx="5410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250825" y="1628775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>
                <a:latin typeface="Courier New" pitchFamily="49" charset="0"/>
              </a:rPr>
              <a:t>figure(1</a:t>
            </a:r>
            <a:r>
              <a:rPr lang="es-CO"/>
              <a:t>)</a:t>
            </a:r>
            <a:endParaRPr lang="es-ES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250825" y="2147888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>
                <a:latin typeface="Courier New" pitchFamily="49" charset="0"/>
              </a:rPr>
              <a:t>plot(X,Y1,</a:t>
            </a:r>
            <a:r>
              <a:rPr lang="es-CO">
                <a:solidFill>
                  <a:srgbClr val="9900CC"/>
                </a:solidFill>
                <a:latin typeface="Courier New" pitchFamily="49" charset="0"/>
              </a:rPr>
              <a:t>'r'</a:t>
            </a:r>
            <a:r>
              <a:rPr lang="es-CO">
                <a:latin typeface="Courier New" pitchFamily="49" charset="0"/>
              </a:rPr>
              <a:t>)</a:t>
            </a:r>
            <a:endParaRPr lang="es-ES">
              <a:latin typeface="Courier New" pitchFamily="49" charset="0"/>
            </a:endParaRPr>
          </a:p>
        </p:txBody>
      </p:sp>
      <p:pic>
        <p:nvPicPr>
          <p:cNvPr id="1618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488" y="1557338"/>
            <a:ext cx="5410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250825" y="2846388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>
                <a:latin typeface="Courier New" pitchFamily="49" charset="0"/>
              </a:rPr>
              <a:t>plot(X,Y2,</a:t>
            </a:r>
            <a:r>
              <a:rPr lang="es-CO">
                <a:solidFill>
                  <a:srgbClr val="9900CC"/>
                </a:solidFill>
                <a:latin typeface="Courier New" pitchFamily="49" charset="0"/>
              </a:rPr>
              <a:t>'b'</a:t>
            </a:r>
            <a:r>
              <a:rPr lang="es-CO">
                <a:latin typeface="Courier New" pitchFamily="49" charset="0"/>
              </a:rPr>
              <a:t>)</a:t>
            </a:r>
            <a:endParaRPr lang="es-ES">
              <a:latin typeface="Courier New" pitchFamily="49" charset="0"/>
            </a:endParaRPr>
          </a:p>
        </p:txBody>
      </p:sp>
      <p:pic>
        <p:nvPicPr>
          <p:cNvPr id="16180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5488" y="1557338"/>
            <a:ext cx="5410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250825" y="3462338"/>
            <a:ext cx="295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>
                <a:latin typeface="Courier New" pitchFamily="49" charset="0"/>
              </a:rPr>
              <a:t>title(</a:t>
            </a:r>
            <a:r>
              <a:rPr lang="es-CO">
                <a:solidFill>
                  <a:srgbClr val="9900CC"/>
                </a:solidFill>
                <a:latin typeface="Courier New" pitchFamily="49" charset="0"/>
              </a:rPr>
              <a:t>'Ejemplo Función plot'</a:t>
            </a:r>
            <a:r>
              <a:rPr lang="es-CO">
                <a:latin typeface="Courier New" pitchFamily="49" charset="0"/>
              </a:rPr>
              <a:t>)</a:t>
            </a:r>
          </a:p>
          <a:p>
            <a:r>
              <a:rPr lang="es-ES">
                <a:latin typeface="Courier New" pitchFamily="49" charset="0"/>
              </a:rPr>
              <a:t>xlabel(</a:t>
            </a:r>
            <a:r>
              <a:rPr lang="es-ES">
                <a:solidFill>
                  <a:srgbClr val="9900CC"/>
                </a:solidFill>
                <a:latin typeface="Courier New" pitchFamily="49" charset="0"/>
              </a:rPr>
              <a:t>'X'</a:t>
            </a:r>
            <a:r>
              <a:rPr lang="es-ES">
                <a:latin typeface="Courier New" pitchFamily="49" charset="0"/>
              </a:rPr>
              <a:t>)</a:t>
            </a:r>
          </a:p>
          <a:p>
            <a:r>
              <a:rPr lang="es-ES">
                <a:latin typeface="Courier New" pitchFamily="49" charset="0"/>
              </a:rPr>
              <a:t>ylabel(</a:t>
            </a:r>
            <a:r>
              <a:rPr lang="es-ES">
                <a:solidFill>
                  <a:srgbClr val="9900CC"/>
                </a:solidFill>
                <a:latin typeface="Courier New" pitchFamily="49" charset="0"/>
              </a:rPr>
              <a:t>'Y1 &amp; Y2</a:t>
            </a:r>
            <a:r>
              <a:rPr lang="es-CO">
                <a:solidFill>
                  <a:srgbClr val="9900CC"/>
                </a:solidFill>
                <a:latin typeface="Courier New" pitchFamily="49" charset="0"/>
              </a:rPr>
              <a:t>'</a:t>
            </a:r>
            <a:r>
              <a:rPr lang="es-ES">
                <a:latin typeface="Courier New" pitchFamily="49" charset="0"/>
              </a:rPr>
              <a:t>)</a:t>
            </a:r>
          </a:p>
        </p:txBody>
      </p:sp>
      <p:pic>
        <p:nvPicPr>
          <p:cNvPr id="16180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5488" y="1557338"/>
            <a:ext cx="5410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250825" y="4948238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ourier New" pitchFamily="49" charset="0"/>
              </a:rPr>
              <a:t>legend(</a:t>
            </a:r>
            <a:r>
              <a:rPr lang="es-ES">
                <a:solidFill>
                  <a:srgbClr val="9900CC"/>
                </a:solidFill>
                <a:latin typeface="Courier New" pitchFamily="49" charset="0"/>
              </a:rPr>
              <a:t>'Cinco veces X'</a:t>
            </a:r>
            <a:r>
              <a:rPr lang="es-ES">
                <a:latin typeface="Courier New" pitchFamily="49" charset="0"/>
              </a:rPr>
              <a:t>,</a:t>
            </a:r>
            <a:r>
              <a:rPr lang="es-ES">
                <a:solidFill>
                  <a:srgbClr val="9900CC"/>
                </a:solidFill>
                <a:latin typeface="Courier New" pitchFamily="49" charset="0"/>
              </a:rPr>
              <a:t>'X al cuadrado'</a:t>
            </a:r>
            <a:r>
              <a:rPr lang="es-ES">
                <a:latin typeface="Courier New" pitchFamily="49" charset="0"/>
              </a:rPr>
              <a:t>)</a:t>
            </a:r>
          </a:p>
        </p:txBody>
      </p:sp>
      <p:pic>
        <p:nvPicPr>
          <p:cNvPr id="161808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65488" y="1557338"/>
            <a:ext cx="5410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250825" y="5870575"/>
            <a:ext cx="288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ourier New" pitchFamily="49" charset="0"/>
              </a:rPr>
              <a:t>axis([0 11 0 110 ])</a:t>
            </a:r>
            <a:endParaRPr lang="es-ES">
              <a:latin typeface="Courier New" pitchFamily="49" charset="0"/>
            </a:endParaRPr>
          </a:p>
        </p:txBody>
      </p:sp>
      <p:pic>
        <p:nvPicPr>
          <p:cNvPr id="161810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65488" y="1557338"/>
            <a:ext cx="5410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/>
      <p:bldP spid="161802" grpId="0"/>
      <p:bldP spid="161804" grpId="0"/>
      <p:bldP spid="161806" grpId="0"/>
      <p:bldP spid="1618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Cómo escribir una Función</a:t>
            </a:r>
            <a:endParaRPr lang="es-ES" smtClean="0"/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 r="76152" b="74510"/>
          <a:stretch>
            <a:fillRect/>
          </a:stretch>
        </p:blipFill>
        <p:spPr bwMode="auto">
          <a:xfrm>
            <a:off x="611188" y="1916113"/>
            <a:ext cx="40322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611188" y="5373688"/>
            <a:ext cx="172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FF0000"/>
                </a:solidFill>
              </a:rPr>
              <a:t>Nueva Función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2555875" y="5876925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00FF00"/>
                </a:solidFill>
              </a:rPr>
              <a:t>Abrir Función</a:t>
            </a:r>
            <a:endParaRPr lang="es-ES">
              <a:solidFill>
                <a:srgbClr val="00FF00"/>
              </a:solidFill>
            </a:endParaRP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755650" y="2636838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1116013" y="2636838"/>
            <a:ext cx="360362" cy="36036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129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2924175"/>
            <a:ext cx="52292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29029" grpId="1"/>
      <p:bldP spid="129030" grpId="0"/>
      <p:bldP spid="129031" grpId="0" animBg="1"/>
      <p:bldP spid="129031" grpId="1" animBg="1"/>
      <p:bldP spid="1290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Gráficos</a:t>
            </a:r>
            <a:endParaRPr lang="es-ES" smtClean="0"/>
          </a:p>
        </p:txBody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O" smtClean="0">
                <a:latin typeface="Courier New" pitchFamily="49" charset="0"/>
              </a:rPr>
              <a:t>stem(X,Y,O)</a:t>
            </a:r>
            <a:r>
              <a:rPr lang="es-CO" smtClean="0"/>
              <a:t>: Grafica datos discretos (X Vs. Y) representándolos como marcadores unidos al eje horizontal por líneas.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>
                <a:latin typeface="Courier New" pitchFamily="49" charset="0"/>
              </a:rPr>
              <a:t>subplot(a,b,n)</a:t>
            </a:r>
            <a:r>
              <a:rPr lang="es-CO" smtClean="0"/>
              <a:t>: Divide la figura en a</a:t>
            </a:r>
            <a:r>
              <a:rPr lang="es-CO" smtClean="0">
                <a:sym typeface="Symbol" pitchFamily="18" charset="2"/>
              </a:rPr>
              <a:t></a:t>
            </a:r>
            <a:r>
              <a:rPr lang="es-CO" smtClean="0"/>
              <a:t>b secciones, y se prepara para dibujar la siguiente gráfica en la n-ésima, la numeración se sigue de izquierda a derecha y de arriba a abajo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Gráficos</a:t>
            </a:r>
            <a:endParaRPr lang="es-ES" smtClean="0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1341438"/>
            <a:ext cx="595312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323850" y="2420938"/>
            <a:ext cx="23034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>
                <a:latin typeface="Courier New" pitchFamily="49" charset="0"/>
              </a:rPr>
              <a:t>subplot(2,1,1</a:t>
            </a:r>
            <a:r>
              <a:rPr lang="es-CO"/>
              <a:t>)</a:t>
            </a:r>
          </a:p>
          <a:p>
            <a:r>
              <a:rPr lang="es-CO">
                <a:latin typeface="Courier New" pitchFamily="49" charset="0"/>
              </a:rPr>
              <a:t>stem(X,Y1,</a:t>
            </a:r>
            <a:r>
              <a:rPr lang="es-CO">
                <a:solidFill>
                  <a:srgbClr val="9900CC"/>
                </a:solidFill>
                <a:latin typeface="Courier New" pitchFamily="49" charset="0"/>
              </a:rPr>
              <a:t>'r'</a:t>
            </a:r>
            <a:r>
              <a:rPr lang="es-CO">
                <a:latin typeface="Courier New" pitchFamily="49" charset="0"/>
              </a:rPr>
              <a:t>)</a:t>
            </a:r>
          </a:p>
          <a:p>
            <a:r>
              <a:rPr lang="es-ES">
                <a:latin typeface="Courier New" pitchFamily="49" charset="0"/>
              </a:rPr>
              <a:t>legend(</a:t>
            </a:r>
            <a:r>
              <a:rPr lang="es-ES">
                <a:solidFill>
                  <a:srgbClr val="9900CC"/>
                </a:solidFill>
                <a:latin typeface="Courier New" pitchFamily="49" charset="0"/>
              </a:rPr>
              <a:t>'Cinco veces X</a:t>
            </a:r>
            <a:r>
              <a:rPr lang="es-ES">
                <a:solidFill>
                  <a:srgbClr val="9900CC"/>
                </a:solidFill>
              </a:rPr>
              <a:t>'</a:t>
            </a:r>
            <a:r>
              <a:rPr lang="es-ES">
                <a:latin typeface="Courier New" pitchFamily="49" charset="0"/>
              </a:rPr>
              <a:t>)</a:t>
            </a:r>
            <a:endParaRPr lang="es-ES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468313" y="4797425"/>
            <a:ext cx="22320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>
                <a:latin typeface="Courier New" pitchFamily="49" charset="0"/>
              </a:rPr>
              <a:t>subplot(2,1,2</a:t>
            </a:r>
            <a:r>
              <a:rPr lang="es-CO"/>
              <a:t>)</a:t>
            </a:r>
          </a:p>
          <a:p>
            <a:r>
              <a:rPr lang="es-CO">
                <a:latin typeface="Courier New" pitchFamily="49" charset="0"/>
              </a:rPr>
              <a:t>stem(X,Y2,</a:t>
            </a:r>
            <a:r>
              <a:rPr lang="es-CO">
                <a:solidFill>
                  <a:srgbClr val="9900CC"/>
                </a:solidFill>
                <a:latin typeface="Courier New" pitchFamily="49" charset="0"/>
              </a:rPr>
              <a:t>'bx'</a:t>
            </a:r>
            <a:r>
              <a:rPr lang="es-CO">
                <a:latin typeface="Courier New" pitchFamily="49" charset="0"/>
              </a:rPr>
              <a:t>)</a:t>
            </a:r>
          </a:p>
          <a:p>
            <a:r>
              <a:rPr lang="es-ES">
                <a:latin typeface="Courier New" pitchFamily="49" charset="0"/>
              </a:rPr>
              <a:t>legend(</a:t>
            </a:r>
            <a:r>
              <a:rPr lang="es-ES">
                <a:solidFill>
                  <a:srgbClr val="9900CC"/>
                </a:solidFill>
                <a:latin typeface="Courier New" pitchFamily="49" charset="0"/>
              </a:rPr>
              <a:t>'X al cuadrado</a:t>
            </a:r>
            <a:r>
              <a:rPr lang="es-ES">
                <a:solidFill>
                  <a:srgbClr val="9900CC"/>
                </a:solidFill>
              </a:rPr>
              <a:t>'</a:t>
            </a:r>
            <a:r>
              <a:rPr lang="es-ES">
                <a:latin typeface="Courier New" pitchFamily="49" charset="0"/>
              </a:rPr>
              <a:t>)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3132138" y="2420938"/>
            <a:ext cx="5400675" cy="19446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3132138" y="4364038"/>
            <a:ext cx="5400675" cy="19446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/>
      <p:bldP spid="163848" grpId="0"/>
      <p:bldP spid="163852" grpId="0" animBg="1"/>
      <p:bldP spid="163852" grpId="1" animBg="1"/>
      <p:bldP spid="1638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en Matlab</a:t>
            </a:r>
            <a:endParaRPr lang="es-ES" smtClean="0"/>
          </a:p>
        </p:txBody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r>
              <a:rPr lang="es-CO" smtClean="0"/>
              <a:t>Una señal discreta en Matlab puede estar representada por un vector de valores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smtClean="0">
                <a:solidFill>
                  <a:schemeClr val="tx1"/>
                </a:solidFill>
                <a:latin typeface="Courier New" pitchFamily="49" charset="0"/>
              </a:rPr>
              <a:t>X = [0 1 2 3 2 1 0 -1 -2 -3 -2 -1 0];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o por una función de la variable temporal discreta ‘n’</a:t>
            </a:r>
          </a:p>
          <a:p>
            <a:pPr lvl="1" eaLnBrk="1" hangingPunct="1"/>
            <a:endParaRPr lang="es-CO" smtClean="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/>
            <a:r>
              <a:rPr lang="es-CO" smtClean="0">
                <a:solidFill>
                  <a:schemeClr val="tx1"/>
                </a:solidFill>
                <a:latin typeface="Courier New" pitchFamily="49" charset="0"/>
              </a:rPr>
              <a:t>n = 0:1:100;</a:t>
            </a:r>
          </a:p>
          <a:p>
            <a:pPr lvl="1" eaLnBrk="1" hangingPunct="1"/>
            <a:r>
              <a:rPr lang="es-CO" smtClean="0">
                <a:solidFill>
                  <a:schemeClr val="tx1"/>
                </a:solidFill>
                <a:latin typeface="Courier New" pitchFamily="49" charset="0"/>
              </a:rPr>
              <a:t>X = sqrt(n);</a:t>
            </a:r>
            <a:endParaRPr lang="es-ES" smtClean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368425"/>
          </a:xfrm>
        </p:spPr>
        <p:txBody>
          <a:bodyPr/>
          <a:lstStyle/>
          <a:p>
            <a:pPr eaLnBrk="1" hangingPunct="1"/>
            <a:r>
              <a:rPr lang="es-CO" smtClean="0"/>
              <a:t>Transformaciones de la variable independiente</a:t>
            </a:r>
            <a:endParaRPr lang="es-ES" smtClean="0"/>
          </a:p>
        </p:txBody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3467100" cy="4657725"/>
          </a:xfrm>
        </p:spPr>
        <p:txBody>
          <a:bodyPr/>
          <a:lstStyle/>
          <a:p>
            <a:pPr eaLnBrk="1" hangingPunct="1"/>
            <a:r>
              <a:rPr lang="es-CO" sz="2400" smtClean="0"/>
              <a:t>Corrimiento: Un corrimiento es simplemente un cambio en los índices.</a:t>
            </a:r>
          </a:p>
          <a:p>
            <a:pPr lvl="1" eaLnBrk="1" hangingPunct="1"/>
            <a:r>
              <a:rPr lang="es-CO" sz="2200" smtClean="0"/>
              <a:t>Ejemplo: Y = X[n+3]</a:t>
            </a:r>
          </a:p>
          <a:p>
            <a:pPr lvl="1" eaLnBrk="1" hangingPunct="1"/>
            <a:r>
              <a:rPr lang="es-CO" sz="2200" smtClean="0">
                <a:solidFill>
                  <a:schemeClr val="tx1"/>
                </a:solidFill>
                <a:latin typeface="Courier New" pitchFamily="49" charset="0"/>
              </a:rPr>
              <a:t>Y = [X(4:end) zeros(1,3)];	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s-CO" sz="2200" smtClean="0">
                <a:latin typeface="Courier New" pitchFamily="49" charset="0"/>
              </a:rPr>
              <a:t>	% X como vector</a:t>
            </a:r>
          </a:p>
          <a:p>
            <a:pPr lvl="1" eaLnBrk="1" hangingPunct="1"/>
            <a:r>
              <a:rPr lang="es-CO" sz="2200" smtClean="0">
                <a:solidFill>
                  <a:schemeClr val="tx1"/>
                </a:solidFill>
                <a:latin typeface="Courier New" pitchFamily="49" charset="0"/>
              </a:rPr>
              <a:t>Y = sqrt(n+3);</a:t>
            </a:r>
            <a:r>
              <a:rPr lang="es-CO" sz="2200" smtClean="0">
                <a:latin typeface="Courier New" pitchFamily="49" charset="0"/>
              </a:rPr>
              <a:t> % X como función</a:t>
            </a:r>
          </a:p>
        </p:txBody>
      </p:sp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1773238"/>
            <a:ext cx="47720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368425"/>
          </a:xfrm>
        </p:spPr>
        <p:txBody>
          <a:bodyPr/>
          <a:lstStyle/>
          <a:p>
            <a:pPr eaLnBrk="1" hangingPunct="1"/>
            <a:r>
              <a:rPr lang="es-CO" smtClean="0"/>
              <a:t>Transformaciones de la variable independiente</a:t>
            </a:r>
            <a:endParaRPr lang="es-ES" smtClean="0"/>
          </a:p>
        </p:txBody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3743325" cy="4657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sz="2400" smtClean="0"/>
              <a:t>Inversión: </a:t>
            </a:r>
          </a:p>
          <a:p>
            <a:pPr lvl="1" eaLnBrk="1" hangingPunct="1">
              <a:lnSpc>
                <a:spcPct val="90000"/>
              </a:lnSpc>
            </a:pPr>
            <a:r>
              <a:rPr lang="es-CO" sz="2200" smtClean="0"/>
              <a:t>Ejemplo</a:t>
            </a:r>
            <a:r>
              <a:rPr lang="es-CO" sz="2000" smtClean="0"/>
              <a:t>: Y = X[-n]</a:t>
            </a:r>
          </a:p>
          <a:p>
            <a:pPr lvl="1" eaLnBrk="1" hangingPunct="1">
              <a:lnSpc>
                <a:spcPct val="90000"/>
              </a:lnSpc>
            </a:pPr>
            <a:r>
              <a:rPr lang="es-CO" sz="2200" smtClean="0">
                <a:solidFill>
                  <a:schemeClr val="tx1"/>
                </a:solidFill>
                <a:latin typeface="Courier New" pitchFamily="49" charset="0"/>
              </a:rPr>
              <a:t>X = [zeros(1,12) X];</a:t>
            </a:r>
          </a:p>
          <a:p>
            <a:pPr lvl="1"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s-CO" sz="2200" smtClean="0">
                <a:solidFill>
                  <a:schemeClr val="tx1"/>
                </a:solidFill>
                <a:latin typeface="Courier New" pitchFamily="49" charset="0"/>
              </a:rPr>
              <a:t>  Y = fliplr(X);</a:t>
            </a:r>
          </a:p>
          <a:p>
            <a:pPr lvl="1"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s-CO" sz="200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s-CO" sz="2000" smtClean="0">
                <a:latin typeface="Courier New" pitchFamily="49" charset="0"/>
              </a:rPr>
              <a:t>% voltear el vector</a:t>
            </a:r>
          </a:p>
          <a:p>
            <a:pPr lvl="1" eaLnBrk="1" hangingPunct="1">
              <a:lnSpc>
                <a:spcPct val="90000"/>
              </a:lnSpc>
              <a:buFont typeface="Georgia" pitchFamily="18" charset="0"/>
              <a:buNone/>
            </a:pPr>
            <a:endParaRPr lang="es-CO" sz="20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s-CO" sz="2200" smtClean="0">
                <a:solidFill>
                  <a:schemeClr val="tx1"/>
                </a:solidFill>
                <a:latin typeface="Courier New" pitchFamily="49" charset="0"/>
              </a:rPr>
              <a:t>n = [zeros(1,12) n];</a:t>
            </a:r>
          </a:p>
          <a:p>
            <a:pPr lvl="1"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s-CO" sz="2200" smtClean="0">
                <a:solidFill>
                  <a:schemeClr val="tx1"/>
                </a:solidFill>
                <a:latin typeface="Courier New" pitchFamily="49" charset="0"/>
              </a:rPr>
              <a:t>	X = sqrt(n);</a:t>
            </a:r>
          </a:p>
          <a:p>
            <a:pPr lvl="1"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s-CO" sz="2200" smtClean="0">
                <a:solidFill>
                  <a:schemeClr val="tx1"/>
                </a:solidFill>
                <a:latin typeface="Courier New" pitchFamily="49" charset="0"/>
              </a:rPr>
              <a:t>	Y = sqrt(fliplr(n))</a:t>
            </a:r>
          </a:p>
          <a:p>
            <a:pPr lvl="1"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s-CO" sz="200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s-CO" sz="2000" smtClean="0">
                <a:latin typeface="Courier New" pitchFamily="49" charset="0"/>
              </a:rPr>
              <a:t>% voltear los índices</a:t>
            </a:r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1844675"/>
            <a:ext cx="47815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368425"/>
          </a:xfrm>
        </p:spPr>
        <p:txBody>
          <a:bodyPr/>
          <a:lstStyle/>
          <a:p>
            <a:pPr eaLnBrk="1" hangingPunct="1"/>
            <a:r>
              <a:rPr lang="es-CO" smtClean="0"/>
              <a:t>Transformaciones de la variable independiente</a:t>
            </a:r>
            <a:endParaRPr lang="es-ES" smtClean="0"/>
          </a:p>
        </p:txBody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3743325" cy="4657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sz="2000" smtClean="0"/>
              <a:t>Escalamiento en tiempo: </a:t>
            </a:r>
          </a:p>
          <a:p>
            <a:pPr lvl="1" eaLnBrk="1" hangingPunct="1">
              <a:lnSpc>
                <a:spcPct val="90000"/>
              </a:lnSpc>
            </a:pPr>
            <a:r>
              <a:rPr lang="es-CO" sz="2000" smtClean="0"/>
              <a:t>Ejemplo</a:t>
            </a:r>
            <a:r>
              <a:rPr lang="es-CO" sz="1800" smtClean="0"/>
              <a:t>: Y = X[2n]</a:t>
            </a:r>
          </a:p>
          <a:p>
            <a:pPr lvl="1" eaLnBrk="1" hangingPunct="1">
              <a:lnSpc>
                <a:spcPct val="90000"/>
              </a:lnSpc>
            </a:pPr>
            <a:endParaRPr lang="es-CO" sz="1800" smtClean="0"/>
          </a:p>
          <a:p>
            <a:pPr lvl="1" eaLnBrk="1" hangingPunct="1">
              <a:lnSpc>
                <a:spcPct val="90000"/>
              </a:lnSpc>
            </a:pP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X = [X zeros(1,12) ];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 i = 1:13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 Y(i) = X(2*i-1);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rgbClr val="0000FF"/>
                </a:solidFill>
                <a:latin typeface="Courier New" pitchFamily="49" charset="0"/>
              </a:rPr>
              <a:t>end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chemeClr val="accent2"/>
                </a:solidFill>
                <a:latin typeface="Courier New" pitchFamily="49" charset="0"/>
              </a:rPr>
              <a:t>% completar con zeros y escoger los elementos adecuados de X</a:t>
            </a:r>
            <a:endParaRPr lang="es-CO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Y = sqrt(2*n)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Georgia" pitchFamily="18" charset="0"/>
              <a:buNone/>
            </a:pPr>
            <a:r>
              <a:rPr lang="es-CO" sz="200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s-CO" sz="2000" smtClean="0">
                <a:latin typeface="Courier New" pitchFamily="49" charset="0"/>
              </a:rPr>
              <a:t>% escalar los índices</a:t>
            </a:r>
          </a:p>
        </p:txBody>
      </p:sp>
      <p:pic>
        <p:nvPicPr>
          <p:cNvPr id="1689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1773238"/>
            <a:ext cx="4856162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368425"/>
          </a:xfrm>
        </p:spPr>
        <p:txBody>
          <a:bodyPr/>
          <a:lstStyle/>
          <a:p>
            <a:pPr eaLnBrk="1" hangingPunct="1"/>
            <a:r>
              <a:rPr lang="es-CO" smtClean="0"/>
              <a:t>Transformaciones de la variable independiente</a:t>
            </a:r>
            <a:endParaRPr lang="es-ES" smtClean="0"/>
          </a:p>
        </p:txBody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3743325" cy="4657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sz="2400" smtClean="0"/>
              <a:t>Escalamiento en tiempo:</a:t>
            </a:r>
            <a:r>
              <a:rPr lang="es-CO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s-CO" sz="2000" smtClean="0"/>
              <a:t>Ejemplo: Y = X[n/2]</a:t>
            </a:r>
          </a:p>
          <a:p>
            <a:pPr lvl="1" eaLnBrk="1" hangingPunct="1">
              <a:lnSpc>
                <a:spcPct val="90000"/>
              </a:lnSpc>
            </a:pPr>
            <a:endParaRPr lang="es-CO" sz="2000" smtClean="0"/>
          </a:p>
          <a:p>
            <a:pPr lvl="1" eaLnBrk="1" hangingPunct="1">
              <a:lnSpc>
                <a:spcPct val="90000"/>
              </a:lnSpc>
            </a:pP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Y = zeros(1,13);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 i = 1:2:13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 Y(i) = X((i-1)/2+1);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rgbClr val="0000FF"/>
                </a:solidFill>
                <a:latin typeface="Courier New" pitchFamily="49" charset="0"/>
              </a:rPr>
              <a:t>end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Y = zeros(1,13);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 i = 0:2:13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rgbClr val="000000"/>
                </a:solidFill>
                <a:latin typeface="Courier New" pitchFamily="49" charset="0"/>
              </a:rPr>
              <a:t> Y(i+1) = sqrt(i/2);</a:t>
            </a:r>
            <a:endParaRPr lang="es-CO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CO" sz="2000" smtClean="0">
                <a:solidFill>
                  <a:srgbClr val="0000FF"/>
                </a:solidFill>
                <a:latin typeface="Courier New" pitchFamily="49" charset="0"/>
              </a:rPr>
              <a:t>end</a:t>
            </a:r>
          </a:p>
        </p:txBody>
      </p:sp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1773238"/>
            <a:ext cx="47815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Convolución</a:t>
            </a:r>
            <a:endParaRPr lang="es-ES" smtClean="0"/>
          </a:p>
        </p:txBody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>
          <a:xfrm>
            <a:off x="468313" y="1340768"/>
            <a:ext cx="8229600" cy="5256883"/>
          </a:xfrm>
        </p:spPr>
        <p:txBody>
          <a:bodyPr/>
          <a:lstStyle/>
          <a:p>
            <a:pPr eaLnBrk="1" hangingPunct="1"/>
            <a:r>
              <a:rPr lang="es-CO" sz="2400" dirty="0" smtClean="0">
                <a:latin typeface="Courier New" pitchFamily="49" charset="0"/>
              </a:rPr>
              <a:t>C = CONV(A, B)</a:t>
            </a:r>
            <a:r>
              <a:rPr lang="es-CO" sz="2400" dirty="0" smtClean="0"/>
              <a:t>: Calcula la convolución de los vectores </a:t>
            </a:r>
            <a:r>
              <a:rPr lang="es-CO" sz="2400" dirty="0" smtClean="0">
                <a:latin typeface="Courier New" pitchFamily="49" charset="0"/>
              </a:rPr>
              <a:t>A</a:t>
            </a:r>
            <a:r>
              <a:rPr lang="es-CO" sz="2400" dirty="0" smtClean="0"/>
              <a:t> y </a:t>
            </a:r>
            <a:r>
              <a:rPr lang="es-CO" sz="2400" dirty="0" smtClean="0">
                <a:latin typeface="Courier New" pitchFamily="49" charset="0"/>
              </a:rPr>
              <a:t>B</a:t>
            </a:r>
            <a:r>
              <a:rPr lang="es-CO" sz="2400" dirty="0" smtClean="0"/>
              <a:t>.</a:t>
            </a:r>
          </a:p>
          <a:p>
            <a:pPr lvl="1" eaLnBrk="1" hangingPunct="1"/>
            <a:r>
              <a:rPr lang="es-CO" sz="2200" dirty="0" smtClean="0">
                <a:latin typeface="Courier New" pitchFamily="49" charset="0"/>
              </a:rPr>
              <a:t>C</a:t>
            </a:r>
            <a:r>
              <a:rPr lang="es-CO" sz="2200" dirty="0" smtClean="0"/>
              <a:t> tendrá un tamaño igual a la suma de los tamaños de </a:t>
            </a:r>
            <a:r>
              <a:rPr lang="es-CO" sz="2200" dirty="0" smtClean="0">
                <a:latin typeface="Courier New" pitchFamily="49" charset="0"/>
              </a:rPr>
              <a:t>A</a:t>
            </a:r>
            <a:r>
              <a:rPr lang="es-CO" sz="2200" dirty="0" smtClean="0"/>
              <a:t> y </a:t>
            </a:r>
            <a:r>
              <a:rPr lang="es-CO" sz="2200" dirty="0" smtClean="0">
                <a:latin typeface="Courier New" pitchFamily="49" charset="0"/>
              </a:rPr>
              <a:t>B</a:t>
            </a:r>
            <a:r>
              <a:rPr lang="es-CO" sz="2200" dirty="0" smtClean="0"/>
              <a:t> menos uno</a:t>
            </a:r>
            <a:r>
              <a:rPr lang="es-CO" sz="2200" dirty="0" smtClean="0"/>
              <a:t>.</a:t>
            </a:r>
          </a:p>
          <a:p>
            <a:pPr lvl="1" eaLnBrk="1" hangingPunct="1"/>
            <a:r>
              <a:rPr lang="es-CO" sz="2200" dirty="0" smtClean="0"/>
              <a:t>El índice temporal del primer elemento de C será la suma de los índices temporales de los primeros elementos de A y B</a:t>
            </a:r>
            <a:endParaRPr lang="es-CO" sz="2200" dirty="0" smtClean="0"/>
          </a:p>
          <a:p>
            <a:pPr eaLnBrk="1" hangingPunct="1"/>
            <a:r>
              <a:rPr lang="es-CO" sz="2400" dirty="0" smtClean="0">
                <a:latin typeface="Courier New" pitchFamily="49" charset="0"/>
              </a:rPr>
              <a:t>C = CONV(A, B, ‘forma’)</a:t>
            </a:r>
            <a:r>
              <a:rPr lang="es-CO" sz="2400" dirty="0" smtClean="0"/>
              <a:t>: Devuelve sólo una parte de la convolución, dependiendo del parámetro ‘</a:t>
            </a:r>
            <a:r>
              <a:rPr lang="es-CO" sz="2400" dirty="0" smtClean="0">
                <a:latin typeface="Courier New" pitchFamily="49" charset="0"/>
              </a:rPr>
              <a:t>forma</a:t>
            </a:r>
            <a:r>
              <a:rPr lang="es-CO" sz="2400" dirty="0" smtClean="0"/>
              <a:t>’ </a:t>
            </a:r>
          </a:p>
          <a:p>
            <a:pPr lvl="1" eaLnBrk="1" hangingPunct="1"/>
            <a:r>
              <a:rPr lang="es-CO" sz="2200" dirty="0" smtClean="0"/>
              <a:t>‘</a:t>
            </a:r>
            <a:r>
              <a:rPr lang="es-CO" sz="2200" dirty="0" smtClean="0">
                <a:latin typeface="Courier New" pitchFamily="49" charset="0"/>
              </a:rPr>
              <a:t>full</a:t>
            </a:r>
            <a:r>
              <a:rPr lang="es-CO" sz="2200" dirty="0" smtClean="0"/>
              <a:t>’: Entrega la convolución </a:t>
            </a:r>
            <a:r>
              <a:rPr lang="es-CO" sz="2200" dirty="0" smtClean="0"/>
              <a:t>completa </a:t>
            </a:r>
            <a:endParaRPr lang="es-CO" sz="2200" dirty="0" smtClean="0"/>
          </a:p>
          <a:p>
            <a:pPr lvl="1" eaLnBrk="1" hangingPunct="1"/>
            <a:r>
              <a:rPr lang="es-CO" sz="2200" dirty="0" smtClean="0"/>
              <a:t>‘</a:t>
            </a:r>
            <a:r>
              <a:rPr lang="es-CO" sz="2200" dirty="0" err="1" smtClean="0">
                <a:latin typeface="Courier New" pitchFamily="49" charset="0"/>
              </a:rPr>
              <a:t>same</a:t>
            </a:r>
            <a:r>
              <a:rPr lang="es-CO" sz="2200" dirty="0" smtClean="0"/>
              <a:t>’: Entrega las muestras centrales de la convolución. C es del mismo tamaño de A</a:t>
            </a:r>
          </a:p>
          <a:p>
            <a:pPr lvl="1" eaLnBrk="1" hangingPunct="1"/>
            <a:r>
              <a:rPr lang="es-CO" sz="2200" dirty="0" smtClean="0"/>
              <a:t>‘</a:t>
            </a:r>
            <a:r>
              <a:rPr lang="es-CO" sz="2200" dirty="0" err="1" smtClean="0">
                <a:latin typeface="Courier New" pitchFamily="49" charset="0"/>
              </a:rPr>
              <a:t>valid</a:t>
            </a:r>
            <a:r>
              <a:rPr lang="es-CO" sz="2200" dirty="0" smtClean="0"/>
              <a:t>’: Entrega la parte de la convolución que se puede calcular sin necesidad de agregar ceros a los vectores A y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  <a:endParaRPr lang="es-ES" smtClean="0"/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323850" y="1844675"/>
          <a:ext cx="3552825" cy="962025"/>
        </p:xfrm>
        <a:graphic>
          <a:graphicData uri="http://schemas.openxmlformats.org/presentationml/2006/ole">
            <p:oleObj spid="_x0000_s1026" name="Ecuación" r:id="rId3" imgW="1688760" imgH="457200" progId="Equation.3">
              <p:embed/>
            </p:oleObj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250825" y="3644900"/>
          <a:ext cx="3740150" cy="1016000"/>
        </p:xfrm>
        <a:graphic>
          <a:graphicData uri="http://schemas.openxmlformats.org/presentationml/2006/ole">
            <p:oleObj spid="_x0000_s1027" name="Ecuación" r:id="rId4" imgW="1777680" imgH="482400" progId="Equation.3">
              <p:embed/>
            </p:oleObj>
          </a:graphicData>
        </a:graphic>
      </p:graphicFrame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1476375" y="5876925"/>
          <a:ext cx="987425" cy="320675"/>
        </p:xfrm>
        <a:graphic>
          <a:graphicData uri="http://schemas.openxmlformats.org/presentationml/2006/ole">
            <p:oleObj spid="_x0000_s1028" name="Ecuación" r:id="rId5" imgW="469800" imgH="152280" progId="Equation.3">
              <p:embed/>
            </p:oleObj>
          </a:graphicData>
        </a:graphic>
      </p:graphicFrame>
      <p:pic>
        <p:nvPicPr>
          <p:cNvPr id="17511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4663" y="1628775"/>
            <a:ext cx="44958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  <a:endParaRPr lang="es-ES" smtClean="0"/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628775"/>
            <a:ext cx="7894637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Cómo escribir una Función</a:t>
            </a:r>
            <a:endParaRPr lang="es-ES" smtClean="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79388" y="1916113"/>
            <a:ext cx="17287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0000FF"/>
                </a:solidFill>
              </a:rPr>
              <a:t>Comenzar con la palabra </a:t>
            </a:r>
            <a:r>
              <a:rPr lang="es-CO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endParaRPr lang="es-E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50825" y="3213100"/>
            <a:ext cx="172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00FF00"/>
                </a:solidFill>
              </a:rPr>
              <a:t>Seguida de las variables de salida entre ‘</a:t>
            </a:r>
            <a:r>
              <a:rPr lang="es-CO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s-CO">
                <a:solidFill>
                  <a:srgbClr val="00FF00"/>
                </a:solidFill>
              </a:rPr>
              <a:t>’</a:t>
            </a:r>
            <a:endParaRPr lang="es-ES">
              <a:solidFill>
                <a:srgbClr val="00FF00"/>
              </a:solidFill>
            </a:endParaRPr>
          </a:p>
        </p:txBody>
      </p:sp>
      <p:pic>
        <p:nvPicPr>
          <p:cNvPr id="1126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2060575"/>
            <a:ext cx="6276975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50825" y="4581525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FF0000"/>
                </a:solidFill>
              </a:rPr>
              <a:t>El nombre de la función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323850" y="5589588"/>
            <a:ext cx="1727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66FFFF"/>
                </a:solidFill>
              </a:rPr>
              <a:t>Y las variables de entrada entre ‘</a:t>
            </a:r>
            <a:r>
              <a:rPr lang="es-CO">
                <a:solidFill>
                  <a:srgbClr val="66FF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s-CO">
                <a:solidFill>
                  <a:srgbClr val="66FFFF"/>
                </a:solidFill>
              </a:rPr>
              <a:t>’</a:t>
            </a:r>
            <a:endParaRPr lang="es-ES">
              <a:solidFill>
                <a:srgbClr val="66FFFF"/>
              </a:solidFill>
            </a:endParaRP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2339975" y="5734050"/>
            <a:ext cx="25923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chemeClr val="accent2"/>
                </a:solidFill>
              </a:rPr>
              <a:t>Los comentarios se escriben precedidos de ‘</a:t>
            </a:r>
            <a:r>
              <a:rPr lang="es-CO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s-CO">
                <a:solidFill>
                  <a:schemeClr val="accent2"/>
                </a:solidFill>
              </a:rPr>
              <a:t>’</a:t>
            </a:r>
            <a:endParaRPr lang="es-ES">
              <a:solidFill>
                <a:schemeClr val="accent2"/>
              </a:solidFill>
            </a:endParaRP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5219700" y="5661025"/>
            <a:ext cx="3779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/>
              <a:t>Las líneas se terminan con ‘</a:t>
            </a:r>
            <a:r>
              <a:rPr lang="es-CO">
                <a:latin typeface="Courier New" pitchFamily="49" charset="0"/>
                <a:cs typeface="Courier New" pitchFamily="49" charset="0"/>
              </a:rPr>
              <a:t>;</a:t>
            </a:r>
            <a:r>
              <a:rPr lang="es-CO"/>
              <a:t>’ para evitar que el resultado salga en la ventana de comandos</a:t>
            </a:r>
            <a:endParaRPr lang="es-ES"/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2916238" y="3355975"/>
            <a:ext cx="914400" cy="2889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3851275" y="3355975"/>
            <a:ext cx="792163" cy="288925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4787900" y="3355975"/>
            <a:ext cx="936625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5724525" y="3355975"/>
            <a:ext cx="719138" cy="288925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6588125" y="3355975"/>
            <a:ext cx="1223963" cy="28892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4283075" y="3789363"/>
            <a:ext cx="3097213" cy="503237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2916238" y="3789363"/>
            <a:ext cx="1366837" cy="503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53" grpId="0"/>
      <p:bldP spid="130057" grpId="0"/>
      <p:bldP spid="130058" grpId="0"/>
      <p:bldP spid="130059" grpId="0"/>
      <p:bldP spid="130060" grpId="0"/>
      <p:bldP spid="130061" grpId="0" animBg="1"/>
      <p:bldP spid="130061" grpId="1" animBg="1"/>
      <p:bldP spid="130062" grpId="0" animBg="1"/>
      <p:bldP spid="130062" grpId="1" animBg="1"/>
      <p:bldP spid="130063" grpId="0" animBg="1"/>
      <p:bldP spid="130063" grpId="1" animBg="1"/>
      <p:bldP spid="130064" grpId="0" animBg="1"/>
      <p:bldP spid="130064" grpId="1" animBg="1"/>
      <p:bldP spid="130065" grpId="0" animBg="1"/>
      <p:bldP spid="130065" grpId="1" animBg="1"/>
      <p:bldP spid="130066" grpId="0" animBg="1"/>
      <p:bldP spid="130066" grpId="1" animBg="1"/>
      <p:bldP spid="13006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368425"/>
          </a:xfrm>
        </p:spPr>
        <p:txBody>
          <a:bodyPr/>
          <a:lstStyle/>
          <a:p>
            <a:pPr eaLnBrk="1" hangingPunct="1"/>
            <a:r>
              <a:rPr lang="es-CO" smtClean="0"/>
              <a:t>Simulación digital de señales &amp; sistemas continuos</a:t>
            </a:r>
            <a:endParaRPr lang="es-ES" smtClean="0"/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4997450" y="2852738"/>
          <a:ext cx="4146550" cy="846137"/>
        </p:xfrm>
        <a:graphic>
          <a:graphicData uri="http://schemas.openxmlformats.org/presentationml/2006/ole">
            <p:oleObj spid="_x0000_s2050" name="Ecuación" r:id="rId3" imgW="1930320" imgH="393480" progId="Equation.3">
              <p:embed/>
            </p:oleObj>
          </a:graphicData>
        </a:graphic>
      </p:graphicFrame>
      <p:sp>
        <p:nvSpPr>
          <p:cNvPr id="171016" name="Rectangle 8"/>
          <p:cNvSpPr>
            <a:spLocks/>
          </p:cNvSpPr>
          <p:nvPr/>
        </p:nvSpPr>
        <p:spPr bwMode="auto">
          <a:xfrm>
            <a:off x="4572000" y="2133600"/>
            <a:ext cx="45720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t = n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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  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v</a:t>
            </a:r>
            <a:r>
              <a:rPr lang="es-CO" sz="2800" i="1" baseline="-25000">
                <a:latin typeface="Georgia" pitchFamily="18" charset="0"/>
              </a:rPr>
              <a:t>c</a:t>
            </a:r>
            <a:r>
              <a:rPr lang="es-CO" sz="2800" i="1">
                <a:latin typeface="Georgia" pitchFamily="18" charset="0"/>
              </a:rPr>
              <a:t>[n]= v</a:t>
            </a:r>
            <a:r>
              <a:rPr lang="es-CO" sz="2800" i="1" baseline="-25000">
                <a:latin typeface="Georgia" pitchFamily="18" charset="0"/>
              </a:rPr>
              <a:t>c</a:t>
            </a:r>
            <a:r>
              <a:rPr lang="es-CO" sz="2800" i="1">
                <a:latin typeface="Georgia" pitchFamily="18" charset="0"/>
              </a:rPr>
              <a:t>(n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)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v</a:t>
            </a:r>
            <a:r>
              <a:rPr lang="es-CO" sz="2800" i="1" baseline="-25000">
                <a:latin typeface="Georgia" pitchFamily="18" charset="0"/>
              </a:rPr>
              <a:t>s</a:t>
            </a:r>
            <a:r>
              <a:rPr lang="es-CO" sz="2800" i="1">
                <a:latin typeface="Georgia" pitchFamily="18" charset="0"/>
              </a:rPr>
              <a:t>[n]= v</a:t>
            </a:r>
            <a:r>
              <a:rPr lang="es-CO" sz="2800" i="1" baseline="-25000">
                <a:latin typeface="Georgia" pitchFamily="18" charset="0"/>
              </a:rPr>
              <a:t>s</a:t>
            </a:r>
            <a:r>
              <a:rPr lang="es-CO" sz="2800" i="1">
                <a:latin typeface="Georgia" pitchFamily="18" charset="0"/>
              </a:rPr>
              <a:t>(n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)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5076825" y="5157788"/>
          <a:ext cx="3408363" cy="846137"/>
        </p:xfrm>
        <a:graphic>
          <a:graphicData uri="http://schemas.openxmlformats.org/presentationml/2006/ole">
            <p:oleObj spid="_x0000_s2051" name="Ecuación" r:id="rId4" imgW="1587240" imgH="393480" progId="Equation.3">
              <p:embed/>
            </p:oleObj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323850" y="5373688"/>
          <a:ext cx="4192588" cy="871537"/>
        </p:xfrm>
        <a:graphic>
          <a:graphicData uri="http://schemas.openxmlformats.org/presentationml/2006/ole">
            <p:oleObj spid="_x0000_s2052" name="Ecuación" r:id="rId5" imgW="1968500" imgH="406400" progId="Equation.3">
              <p:embed/>
            </p:oleObj>
          </a:graphicData>
        </a:graphic>
      </p:graphicFrame>
      <p:pic>
        <p:nvPicPr>
          <p:cNvPr id="2056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650" y="2636838"/>
            <a:ext cx="26098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133600"/>
            <a:ext cx="8002588" cy="719138"/>
          </a:xfrm>
        </p:spPr>
        <p:txBody>
          <a:bodyPr/>
          <a:lstStyle/>
          <a:p>
            <a:pPr eaLnBrk="1" hangingPunct="1"/>
            <a:r>
              <a:rPr lang="es-CO" smtClean="0"/>
              <a:t>Reemplazando en la ecuación inicial</a:t>
            </a:r>
          </a:p>
        </p:txBody>
      </p:sp>
      <p:sp>
        <p:nvSpPr>
          <p:cNvPr id="3078" name="Rectangle 3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80400" cy="1439863"/>
          </a:xfrm>
        </p:spPr>
        <p:txBody>
          <a:bodyPr/>
          <a:lstStyle/>
          <a:p>
            <a:pPr eaLnBrk="1" hangingPunct="1"/>
            <a:r>
              <a:rPr lang="es-CO" smtClean="0"/>
              <a:t>Simulación digital de señales &amp; sistemas continuos </a:t>
            </a:r>
            <a:endParaRPr lang="es-ES" smtClean="0"/>
          </a:p>
        </p:txBody>
      </p:sp>
      <p:graphicFrame>
        <p:nvGraphicFramePr>
          <p:cNvPr id="172040" name="Object 8"/>
          <p:cNvGraphicFramePr>
            <a:graphicFrameLocks noChangeAspect="1"/>
          </p:cNvGraphicFramePr>
          <p:nvPr/>
        </p:nvGraphicFramePr>
        <p:xfrm>
          <a:off x="1835150" y="3149600"/>
          <a:ext cx="5399088" cy="846138"/>
        </p:xfrm>
        <a:graphic>
          <a:graphicData uri="http://schemas.openxmlformats.org/presentationml/2006/ole">
            <p:oleObj spid="_x0000_s3074" name="Ecuación" r:id="rId3" imgW="2514600" imgH="393480" progId="Equation.3">
              <p:embed/>
            </p:oleObj>
          </a:graphicData>
        </a:graphic>
      </p:graphicFrame>
      <p:graphicFrame>
        <p:nvGraphicFramePr>
          <p:cNvPr id="172041" name="Object 9"/>
          <p:cNvGraphicFramePr>
            <a:graphicFrameLocks noChangeAspect="1"/>
          </p:cNvGraphicFramePr>
          <p:nvPr/>
        </p:nvGraphicFramePr>
        <p:xfrm>
          <a:off x="1908175" y="4230688"/>
          <a:ext cx="5399088" cy="927100"/>
        </p:xfrm>
        <a:graphic>
          <a:graphicData uri="http://schemas.openxmlformats.org/presentationml/2006/ole">
            <p:oleObj spid="_x0000_s3075" name="Ecuación" r:id="rId4" imgW="2514600" imgH="431640" progId="Equation.3">
              <p:embed/>
            </p:oleObj>
          </a:graphicData>
        </a:graphic>
      </p:graphicFrame>
      <p:graphicFrame>
        <p:nvGraphicFramePr>
          <p:cNvPr id="172042" name="Object 10"/>
          <p:cNvGraphicFramePr>
            <a:graphicFrameLocks noChangeAspect="1"/>
          </p:cNvGraphicFramePr>
          <p:nvPr/>
        </p:nvGraphicFramePr>
        <p:xfrm>
          <a:off x="1619250" y="5597525"/>
          <a:ext cx="5889625" cy="927100"/>
        </p:xfrm>
        <a:graphic>
          <a:graphicData uri="http://schemas.openxmlformats.org/presentationml/2006/ole">
            <p:oleObj spid="_x0000_s3076" name="Ecuación" r:id="rId5" imgW="27432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/>
          </p:cNvSpPr>
          <p:nvPr>
            <p:ph type="body" idx="1"/>
          </p:nvPr>
        </p:nvSpPr>
        <p:spPr>
          <a:xfrm>
            <a:off x="457200" y="2060575"/>
            <a:ext cx="8002588" cy="4513263"/>
          </a:xfrm>
        </p:spPr>
        <p:txBody>
          <a:bodyPr/>
          <a:lstStyle/>
          <a:p>
            <a:pPr eaLnBrk="1" hangingPunct="1"/>
            <a:r>
              <a:rPr lang="es-CO" smtClean="0"/>
              <a:t>El mismo principio se puede aplicar para simular una señal continua</a:t>
            </a:r>
          </a:p>
          <a:p>
            <a:pPr eaLnBrk="1" hangingPunct="1"/>
            <a:r>
              <a:rPr lang="es-CO" i="1" smtClean="0"/>
              <a:t>x(t) = x(n</a:t>
            </a:r>
            <a:r>
              <a:rPr lang="es-CO" i="1" smtClean="0">
                <a:sym typeface="Symbol" pitchFamily="18" charset="2"/>
              </a:rPr>
              <a:t></a:t>
            </a:r>
            <a:r>
              <a:rPr lang="es-CO" i="1" smtClean="0"/>
              <a:t>) = x[n]</a:t>
            </a:r>
          </a:p>
          <a:p>
            <a:pPr eaLnBrk="1" hangingPunct="1"/>
            <a:r>
              <a:rPr lang="es-CO" smtClean="0"/>
              <a:t>Una señal continua, en principio, se deberá representar con una función, no como un vector de valores</a:t>
            </a:r>
          </a:p>
          <a:p>
            <a:pPr eaLnBrk="1" hangingPunct="1"/>
            <a:r>
              <a:rPr lang="es-CO" smtClean="0"/>
              <a:t>En las transformaciones de la variable independiente, en lugar de rellenar con ceros se deben interpolar los valores intermedios. 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368425"/>
          </a:xfrm>
        </p:spPr>
        <p:txBody>
          <a:bodyPr/>
          <a:lstStyle/>
          <a:p>
            <a:pPr eaLnBrk="1" hangingPunct="1"/>
            <a:r>
              <a:rPr lang="es-CO" smtClean="0"/>
              <a:t>Simulación digital de señales &amp; sistemas continuos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0063" y="2205038"/>
            <a:ext cx="5635625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3"/>
          <p:cNvSpPr>
            <a:spLocks/>
          </p:cNvSpPr>
          <p:nvPr/>
        </p:nvSpPr>
        <p:spPr bwMode="auto">
          <a:xfrm>
            <a:off x="395288" y="549275"/>
            <a:ext cx="8229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Simulación digital de señales &amp; sistemas continuos</a:t>
            </a:r>
            <a:endParaRPr lang="es-ES" sz="400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79388" y="2852738"/>
            <a:ext cx="2663825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2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R = 1000;</a:t>
            </a:r>
            <a:endParaRPr lang="es-CO" sz="2200">
              <a:latin typeface="Georgia" pitchFamily="18" charset="0"/>
              <a:sym typeface="Symbol" pitchFamily="18" charset="2"/>
            </a:endParaRPr>
          </a:p>
          <a:p>
            <a: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2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C = 1e-6;</a:t>
            </a:r>
            <a:endParaRPr lang="es-CO" sz="2200">
              <a:latin typeface="Georgia" pitchFamily="18" charset="0"/>
              <a:sym typeface="Symbol" pitchFamily="18" charset="2"/>
            </a:endParaRPr>
          </a:p>
          <a:p>
            <a: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20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delta = 1e-4;</a:t>
            </a:r>
          </a:p>
          <a:p>
            <a: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s-CO" sz="2200">
              <a:solidFill>
                <a:srgbClr val="000000"/>
              </a:solidFill>
              <a:latin typeface="Courier New" pitchFamily="49" charset="0"/>
              <a:sym typeface="Symbol" pitchFamily="18" charset="2"/>
            </a:endParaRPr>
          </a:p>
          <a:p>
            <a: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200">
                <a:solidFill>
                  <a:srgbClr val="000000"/>
                </a:solidFill>
                <a:latin typeface="Georgia" pitchFamily="18" charset="0"/>
                <a:sym typeface="Symbol" pitchFamily="18" charset="2"/>
              </a:rPr>
              <a:t>Entrada escalón</a:t>
            </a:r>
            <a:endParaRPr lang="es-CO" sz="2200">
              <a:solidFill>
                <a:srgbClr val="000000"/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r>
              <a:rPr lang="es-CO" smtClean="0"/>
              <a:t>Funciones de Matlab incluidas</a:t>
            </a:r>
            <a:endParaRPr lang="es-ES" smtClean="0"/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4800600"/>
          </a:xfrm>
        </p:spPr>
        <p:txBody>
          <a:bodyPr/>
          <a:lstStyle/>
          <a:p>
            <a:r>
              <a:rPr lang="es-CO" smtClean="0"/>
              <a:t>MiFuncion: Primera función ejemplo</a:t>
            </a:r>
          </a:p>
          <a:p>
            <a:r>
              <a:rPr lang="es-CO" smtClean="0"/>
              <a:t>MiFuncion2: Segunda función ejemplo</a:t>
            </a:r>
          </a:p>
          <a:p>
            <a:r>
              <a:rPr lang="es-CO" smtClean="0"/>
              <a:t>EjPlot: Uso de plot</a:t>
            </a:r>
          </a:p>
          <a:p>
            <a:r>
              <a:rPr lang="es-CO" smtClean="0"/>
              <a:t>EjPlot2: Uso de subplot y stem</a:t>
            </a:r>
          </a:p>
          <a:p>
            <a:r>
              <a:rPr lang="es-CO" smtClean="0"/>
              <a:t>EjTrans: Transformaciones de la variable independiente</a:t>
            </a:r>
          </a:p>
          <a:p>
            <a:r>
              <a:rPr lang="es-CO" smtClean="0"/>
              <a:t>EjConv: Ejemplos de convolución</a:t>
            </a:r>
          </a:p>
          <a:p>
            <a:r>
              <a:rPr lang="es-CO" smtClean="0"/>
              <a:t>Matlab1: Ejecutar esta función para generar todas las figuras.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Ejecución de una Función</a:t>
            </a:r>
            <a:endParaRPr lang="es-ES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 cstate="print"/>
          <a:srcRect b="32478"/>
          <a:stretch>
            <a:fillRect/>
          </a:stretch>
        </p:blipFill>
        <p:spPr bwMode="auto">
          <a:xfrm>
            <a:off x="2962275" y="1196975"/>
            <a:ext cx="6181725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250825" y="1484313"/>
            <a:ext cx="25209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FF0000"/>
                </a:solidFill>
              </a:rPr>
              <a:t>Para ejecutar una función es suficiente con escribir su nombre  seguido de los valores de las entradas entre ´()´ en la ventana de comandos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4572000" y="2276475"/>
            <a:ext cx="1512888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50825" y="2708275"/>
            <a:ext cx="25209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00FF00"/>
                </a:solidFill>
              </a:rPr>
              <a:t>Este modo de ejecución resultará en que solo la primera salida es almacenada en la variable ‘ans’ (answer)</a:t>
            </a:r>
            <a:endParaRPr lang="es-ES">
              <a:solidFill>
                <a:srgbClr val="00FF00"/>
              </a:solidFill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4572000" y="2636838"/>
            <a:ext cx="792163" cy="6477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7235825" y="3357563"/>
            <a:ext cx="1439863" cy="287337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323850" y="3860800"/>
            <a:ext cx="25209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0000FF"/>
                </a:solidFill>
              </a:rPr>
              <a:t>Para que todas las salidas sean almacenadas, se deben listar previo al nombre de la función entre ´[]´</a:t>
            </a:r>
            <a:endParaRPr lang="es-ES">
              <a:solidFill>
                <a:srgbClr val="0000FF"/>
              </a:solidFill>
            </a:endParaRPr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4572000" y="3357563"/>
            <a:ext cx="2232025" cy="3587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1084" name="Rectangle 12"/>
          <p:cNvSpPr>
            <a:spLocks noChangeArrowheads="1"/>
          </p:cNvSpPr>
          <p:nvPr/>
        </p:nvSpPr>
        <p:spPr bwMode="auto">
          <a:xfrm>
            <a:off x="4572000" y="3716338"/>
            <a:ext cx="792163" cy="14414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7235825" y="3068638"/>
            <a:ext cx="1439863" cy="36036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323850" y="5661025"/>
            <a:ext cx="2520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FF00FF"/>
                </a:solidFill>
              </a:rPr>
              <a:t>Los valores de las entradas se pueden asignar a variables</a:t>
            </a:r>
            <a:endParaRPr lang="es-ES">
              <a:solidFill>
                <a:srgbClr val="FF00FF"/>
              </a:solidFill>
            </a:endParaRP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4572000" y="5229225"/>
            <a:ext cx="2376488" cy="576263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7235825" y="2708275"/>
            <a:ext cx="1439863" cy="433388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7" grpId="1"/>
      <p:bldP spid="131078" grpId="0" animBg="1"/>
      <p:bldP spid="131078" grpId="1" animBg="1"/>
      <p:bldP spid="131079" grpId="0"/>
      <p:bldP spid="131079" grpId="1"/>
      <p:bldP spid="131080" grpId="0" animBg="1"/>
      <p:bldP spid="131080" grpId="1" animBg="1"/>
      <p:bldP spid="131081" grpId="0" animBg="1"/>
      <p:bldP spid="131081" grpId="1" animBg="1"/>
      <p:bldP spid="131082" grpId="0"/>
      <p:bldP spid="131082" grpId="1"/>
      <p:bldP spid="131083" grpId="0" animBg="1"/>
      <p:bldP spid="131083" grpId="1" animBg="1"/>
      <p:bldP spid="131084" grpId="0" animBg="1"/>
      <p:bldP spid="131084" grpId="1" animBg="1"/>
      <p:bldP spid="131085" grpId="0" animBg="1"/>
      <p:bldP spid="131085" grpId="1" animBg="1"/>
      <p:bldP spid="131086" grpId="0"/>
      <p:bldP spid="131087" grpId="0" animBg="1"/>
      <p:bldP spid="1310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Ejecución de una Función</a:t>
            </a:r>
            <a:endParaRPr lang="es-ES" smtClean="0"/>
          </a:p>
        </p:txBody>
      </p:sp>
      <p:pic>
        <p:nvPicPr>
          <p:cNvPr id="13315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2060575"/>
            <a:ext cx="6502400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250825" y="2636838"/>
            <a:ext cx="19446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FF0000"/>
                </a:solidFill>
              </a:rPr>
              <a:t>Una función se puede ejecutar dentro de otra función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2987675" y="3789363"/>
            <a:ext cx="2736850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250825" y="4652963"/>
            <a:ext cx="19446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O">
                <a:solidFill>
                  <a:srgbClr val="00FF00"/>
                </a:solidFill>
              </a:rPr>
              <a:t>Y usar los resultados en cálculos posteriores</a:t>
            </a:r>
            <a:endParaRPr lang="es-ES">
              <a:solidFill>
                <a:srgbClr val="00FF00"/>
              </a:solidFill>
            </a:endParaRP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2987675" y="4005263"/>
            <a:ext cx="1368425" cy="504825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203575" y="5661025"/>
            <a:ext cx="45370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/>
              <a:t>Para que una función se pueda ejecutar debe estar en el directorio actual o en un directorio en la ´Ruta´ (Path) de Matlab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3" grpId="0"/>
      <p:bldP spid="132114" grpId="0" animBg="1"/>
      <p:bldP spid="132114" grpId="1" animBg="1"/>
      <p:bldP spid="132115" grpId="0"/>
      <p:bldP spid="132116" grpId="0" animBg="1"/>
      <p:bldP spid="132116" grpId="1" animBg="1"/>
      <p:bldP spid="132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‘Path’ de Matlab</a:t>
            </a:r>
            <a:endParaRPr lang="es-ES" smtClean="0"/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 b="68927"/>
          <a:stretch>
            <a:fillRect/>
          </a:stretch>
        </p:blipFill>
        <p:spPr bwMode="auto">
          <a:xfrm>
            <a:off x="611188" y="1916113"/>
            <a:ext cx="7993062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611188" y="5229225"/>
            <a:ext cx="30241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>
                <a:solidFill>
                  <a:srgbClr val="FF0000"/>
                </a:solidFill>
              </a:rPr>
              <a:t>En el ejemplo, las dos funciones están en el directorio actual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684213" y="3860800"/>
            <a:ext cx="2519362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4500563" y="5229225"/>
            <a:ext cx="30241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/>
              <a:t>Si este no fuera el caso, el directorio se debe agregar al ‘Path’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  <p:bldP spid="133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/>
          <p:cNvPicPr>
            <a:picLocks noChangeAspect="1" noChangeArrowheads="1"/>
          </p:cNvPicPr>
          <p:nvPr/>
        </p:nvPicPr>
        <p:blipFill>
          <a:blip r:embed="rId2" cstate="print"/>
          <a:srcRect r="26373" b="59169"/>
          <a:stretch>
            <a:fillRect/>
          </a:stretch>
        </p:blipFill>
        <p:spPr bwMode="auto">
          <a:xfrm>
            <a:off x="468313" y="1628775"/>
            <a:ext cx="5876925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‘Path’ de Matlab</a:t>
            </a:r>
            <a:endParaRPr lang="es-ES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468313" y="1916113"/>
            <a:ext cx="358775" cy="288925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659563" y="2636838"/>
            <a:ext cx="19446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400">
                <a:solidFill>
                  <a:srgbClr val="00FF00"/>
                </a:solidFill>
              </a:rPr>
              <a:t>Para abrir el editor del ‘Path’ usar el menu: File -&gt; Seth Path…</a:t>
            </a:r>
            <a:endParaRPr lang="es-ES" sz="2400">
              <a:solidFill>
                <a:srgbClr val="00FF00"/>
              </a:solidFill>
            </a:endParaRP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468313" y="3429000"/>
            <a:ext cx="2447925" cy="36036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1844675"/>
            <a:ext cx="5715000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95288" y="6207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Editor del ‘Path’</a:t>
            </a:r>
            <a:endParaRPr lang="es-ES" smtClean="0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132138" y="2781300"/>
            <a:ext cx="1800225" cy="36036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395288" y="2060575"/>
            <a:ext cx="194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>
                <a:solidFill>
                  <a:srgbClr val="00FF00"/>
                </a:solidFill>
              </a:rPr>
              <a:t>Agregar Carpeta</a:t>
            </a:r>
            <a:endParaRPr lang="es-ES">
              <a:solidFill>
                <a:srgbClr val="00FF00"/>
              </a:solidFill>
            </a:endParaRP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3132138" y="3141663"/>
            <a:ext cx="1800225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395288" y="2781300"/>
            <a:ext cx="19446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>
                <a:solidFill>
                  <a:srgbClr val="FF0000"/>
                </a:solidFill>
              </a:rPr>
              <a:t>Agregar Carpeta con Sub-carpetas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3203575" y="3716338"/>
            <a:ext cx="1584325" cy="1512887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395288" y="3933825"/>
            <a:ext cx="19446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>
                <a:solidFill>
                  <a:srgbClr val="FFFF00"/>
                </a:solidFill>
              </a:rPr>
              <a:t>Organizar Carpetas en el ‘Path’</a:t>
            </a:r>
            <a:endParaRPr lang="es-ES">
              <a:solidFill>
                <a:srgbClr val="FFFF00"/>
              </a:solidFill>
            </a:endParaRP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3419475" y="5373688"/>
            <a:ext cx="1223963" cy="504825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395288" y="5157788"/>
            <a:ext cx="194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>
                <a:solidFill>
                  <a:srgbClr val="66FFFF"/>
                </a:solidFill>
              </a:rPr>
              <a:t>Eliminar Carpeta</a:t>
            </a:r>
            <a:endParaRPr lang="es-ES">
              <a:solidFill>
                <a:srgbClr val="66FFFF"/>
              </a:solidFill>
            </a:endParaRPr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3132138" y="5876925"/>
            <a:ext cx="3238500" cy="504825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438150" y="5734050"/>
            <a:ext cx="19018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>
                <a:solidFill>
                  <a:srgbClr val="FF00FF"/>
                </a:solidFill>
              </a:rPr>
              <a:t>Guardar, Cerrar, Deshacer, Predeterminado</a:t>
            </a:r>
            <a:endParaRPr lang="es-ES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animBg="1"/>
      <p:bldP spid="135173" grpId="1" animBg="1"/>
      <p:bldP spid="135174" grpId="0"/>
      <p:bldP spid="135176" grpId="0" animBg="1"/>
      <p:bldP spid="135176" grpId="1" animBg="1"/>
      <p:bldP spid="135177" grpId="0"/>
      <p:bldP spid="135179" grpId="0" animBg="1"/>
      <p:bldP spid="135179" grpId="1" animBg="1"/>
      <p:bldP spid="135180" grpId="0"/>
      <p:bldP spid="135182" grpId="0" animBg="1"/>
      <p:bldP spid="135182" grpId="1" animBg="1"/>
      <p:bldP spid="135183" grpId="0"/>
      <p:bldP spid="135185" grpId="0" animBg="1"/>
      <p:bldP spid="13518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4795</TotalTime>
  <Words>2187</Words>
  <Application>Microsoft Office PowerPoint</Application>
  <PresentationFormat>Presentación en pantalla (4:3)</PresentationFormat>
  <Paragraphs>295</Paragraphs>
  <Slides>44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6" baseType="lpstr">
      <vt:lpstr>Urban</vt:lpstr>
      <vt:lpstr>Ecuación</vt:lpstr>
      <vt:lpstr>Señales y Sistemas I Grupos 2, 6, 8  Introducción a Matlab</vt:lpstr>
      <vt:lpstr>Ventana Principal</vt:lpstr>
      <vt:lpstr>Cómo escribir una Función</vt:lpstr>
      <vt:lpstr>Cómo escribir una Función</vt:lpstr>
      <vt:lpstr>Ejecución de una Función</vt:lpstr>
      <vt:lpstr>Ejecución de una Función</vt:lpstr>
      <vt:lpstr>‘Path’ de Matlab</vt:lpstr>
      <vt:lpstr>‘Path’ de Matlab</vt:lpstr>
      <vt:lpstr>Editor del ‘Path’</vt:lpstr>
      <vt:lpstr>Clases de datos</vt:lpstr>
      <vt:lpstr>Clases de datos</vt:lpstr>
      <vt:lpstr>Clases de Datos</vt:lpstr>
      <vt:lpstr>Operaciones Básicas</vt:lpstr>
      <vt:lpstr>Operaciones Básicas</vt:lpstr>
      <vt:lpstr>Operaciones Básicas</vt:lpstr>
      <vt:lpstr>Operadores de Relación</vt:lpstr>
      <vt:lpstr>Operaciones con Matrices</vt:lpstr>
      <vt:lpstr>Operaciones con Matrices</vt:lpstr>
      <vt:lpstr>Operaciones con Matrices</vt:lpstr>
      <vt:lpstr>Funciones básicas</vt:lpstr>
      <vt:lpstr>Funciones básicas</vt:lpstr>
      <vt:lpstr>Funciones básicas</vt:lpstr>
      <vt:lpstr>Constantes</vt:lpstr>
      <vt:lpstr>Constantes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Señales en Matlab</vt:lpstr>
      <vt:lpstr>Transformaciones de la variable independiente</vt:lpstr>
      <vt:lpstr>Transformaciones de la variable independiente</vt:lpstr>
      <vt:lpstr>Transformaciones de la variable independiente</vt:lpstr>
      <vt:lpstr>Transformaciones de la variable independiente</vt:lpstr>
      <vt:lpstr>Convolución</vt:lpstr>
      <vt:lpstr>Ejemplo:</vt:lpstr>
      <vt:lpstr>Ejemplo</vt:lpstr>
      <vt:lpstr>Simulación digital de señales &amp; sistemas continuos</vt:lpstr>
      <vt:lpstr>Simulación digital de señales &amp; sistemas continuos </vt:lpstr>
      <vt:lpstr>Simulación digital de señales &amp; sistemas continuos</vt:lpstr>
      <vt:lpstr>Diapositiva 43</vt:lpstr>
      <vt:lpstr>Funciones de Matlab incluidas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Rodríguez</cp:lastModifiedBy>
  <cp:revision>452</cp:revision>
  <dcterms:created xsi:type="dcterms:W3CDTF">2010-02-10T15:21:40Z</dcterms:created>
  <dcterms:modified xsi:type="dcterms:W3CDTF">2011-04-06T21:51:31Z</dcterms:modified>
</cp:coreProperties>
</file>