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70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5" r:id="rId48"/>
    <p:sldId id="306" r:id="rId49"/>
    <p:sldId id="307" r:id="rId50"/>
    <p:sldId id="309" r:id="rId51"/>
    <p:sldId id="310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2" autoAdjust="0"/>
    <p:restoredTop sz="94660"/>
  </p:normalViewPr>
  <p:slideViewPr>
    <p:cSldViewPr>
      <p:cViewPr varScale="1">
        <p:scale>
          <a:sx n="79" d="100"/>
          <a:sy n="7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DDD7EE0-2D3C-432A-8035-EAB6CB98CDF5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A194B2D-1680-4047-A404-F91056C358A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90BFC-E386-486B-AE90-48CB0052E5CC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A9F8E9-F075-4B8D-A0DF-C7C2F15C99B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3D85-66F9-4CAC-AFBB-CA18C17D3E6A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DF34-D7EF-4294-8B19-FCB55D5C75F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CBEB3-11D0-4BCF-8C02-33376DA37740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08CA-5D9B-41D7-AFDC-B2E9DDE746A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1D7F1-2BFE-41B3-B1BD-9CA2B0CB23F8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4062C-3C3C-441D-8DBF-1FF112B33F7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7FE3-3C46-4874-998D-A760D379DD1F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6A3D2-C39D-4261-A85B-FB17EC5C37B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54CEF-428B-42BD-8F52-3BC0EAD6C36E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0A03B-43F8-4119-9A8C-0CC44266190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F32C42-4EDA-447A-9659-B3F30CAC1DBB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34FDD0-783D-4954-B9C8-EA791648D7F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16D8-316A-49FC-9201-19AF97DF732A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5A3D1-A6E9-410F-B59A-DF8940C7D16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14878-1D38-4219-AABF-B8E0249F75BE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ACE8-9579-484F-8A8C-37D7E656D83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72C1E-3919-48CF-916E-CC774B0B2B0B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AFC4C-9C70-4B22-9AD1-8F56D3B5864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8E01B-4394-41C2-A07D-B755074B7009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6B27-AAE9-45AD-AB76-9804C083485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5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6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B1428E-D408-4288-B86F-83056FB80B51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B68C1C-5D6D-4330-AB78-72F83044F34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23" r:id="rId2"/>
    <p:sldLayoutId id="2147484124" r:id="rId3"/>
    <p:sldLayoutId id="2147484125" r:id="rId4"/>
    <p:sldLayoutId id="2147484132" r:id="rId5"/>
    <p:sldLayoutId id="2147484133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89.png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98.png"/><Relationship Id="rId4" Type="http://schemas.openxmlformats.org/officeDocument/2006/relationships/oleObject" Target="../embeddings/oleObject5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6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13.png"/><Relationship Id="rId4" Type="http://schemas.openxmlformats.org/officeDocument/2006/relationships/oleObject" Target="../embeddings/oleObject6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16.png"/><Relationship Id="rId4" Type="http://schemas.openxmlformats.org/officeDocument/2006/relationships/oleObject" Target="../embeddings/oleObject65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915988"/>
            <a:ext cx="8458200" cy="2800350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2, 6, 8</a:t>
            </a:r>
            <a:br>
              <a:rPr lang="es-CO" dirty="0" smtClean="0"/>
            </a:br>
            <a:r>
              <a:rPr lang="es-CO" dirty="0" smtClean="0"/>
              <a:t>Introducción a las Señales</a:t>
            </a:r>
            <a:endParaRPr lang="es-CO" sz="4000" dirty="0" smtClean="0"/>
          </a:p>
        </p:txBody>
      </p:sp>
      <p:sp>
        <p:nvSpPr>
          <p:cNvPr id="35843" name="Subtitle 2"/>
          <p:cNvSpPr>
            <a:spLocks/>
          </p:cNvSpPr>
          <p:nvPr/>
        </p:nvSpPr>
        <p:spPr bwMode="auto">
          <a:xfrm>
            <a:off x="395288" y="4149725"/>
            <a:ext cx="4978400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</a:rPr>
              <a:t>Jan Bacca Rodríguez</a:t>
            </a:r>
          </a:p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  <a:hlinkClick r:id="rId2"/>
              </a:rPr>
              <a:t>jbaccar@unal.edu.co</a:t>
            </a:r>
            <a:endParaRPr lang="es-CO" sz="2800">
              <a:solidFill>
                <a:schemeClr val="tx2"/>
              </a:solidFill>
              <a:latin typeface="Georgia" pitchFamily="18" charset="0"/>
            </a:endParaRPr>
          </a:p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</a:rPr>
              <a:t>Of: 411-203</a:t>
            </a:r>
          </a:p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</a:rPr>
              <a:t>08-02-2011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241675"/>
            <a:ext cx="75819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373188"/>
          </a:xfrm>
        </p:spPr>
        <p:txBody>
          <a:bodyPr/>
          <a:lstStyle/>
          <a:p>
            <a:r>
              <a:rPr lang="es-CO" smtClean="0"/>
              <a:t>Transformaciones de la Variable Independiente</a:t>
            </a:r>
          </a:p>
        </p:txBody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674687"/>
          </a:xfrm>
        </p:spPr>
        <p:txBody>
          <a:bodyPr/>
          <a:lstStyle/>
          <a:p>
            <a:r>
              <a:rPr lang="es-CO" smtClean="0"/>
              <a:t>Escalamiento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241675"/>
            <a:ext cx="75819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3241675"/>
            <a:ext cx="75819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1 Título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125" name="2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4619625" cy="4945063"/>
          </a:xfrm>
        </p:spPr>
        <p:txBody>
          <a:bodyPr/>
          <a:lstStyle/>
          <a:p>
            <a:r>
              <a:rPr lang="es-CO" smtClean="0"/>
              <a:t>Dada la señal x(t), hallar:</a:t>
            </a:r>
          </a:p>
          <a:p>
            <a:pPr lvl="1"/>
            <a:r>
              <a:rPr lang="es-CO" i="1" smtClean="0"/>
              <a:t>x(t+1)</a:t>
            </a:r>
          </a:p>
          <a:p>
            <a:pPr lvl="1"/>
            <a:r>
              <a:rPr lang="es-CO" i="1" smtClean="0"/>
              <a:t>x(-t+1)</a:t>
            </a:r>
          </a:p>
          <a:p>
            <a:pPr lvl="1"/>
            <a:endParaRPr lang="es-CO" i="1" smtClean="0"/>
          </a:p>
          <a:p>
            <a:pPr lvl="1"/>
            <a:r>
              <a:rPr lang="es-CO" i="1" smtClean="0"/>
              <a:t>  </a:t>
            </a:r>
          </a:p>
          <a:p>
            <a:pPr lvl="1"/>
            <a:endParaRPr lang="es-CO" i="1" smtClean="0"/>
          </a:p>
          <a:p>
            <a:pPr lvl="1"/>
            <a:endParaRPr lang="es-CO" i="1" smtClean="0"/>
          </a:p>
          <a:p>
            <a:pPr lvl="1"/>
            <a:r>
              <a:rPr lang="es-CO" i="1" smtClean="0"/>
              <a:t>  </a:t>
            </a:r>
            <a:r>
              <a:rPr lang="es-CO" smtClean="0"/>
              <a:t>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166813" y="3213100"/>
          <a:ext cx="957262" cy="930275"/>
        </p:xfrm>
        <a:graphic>
          <a:graphicData uri="http://schemas.openxmlformats.org/presentationml/2006/ole">
            <p:oleObj spid="_x0000_s5122" name="Ecuación" r:id="rId3" imgW="444240" imgH="4316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87450" y="4514850"/>
          <a:ext cx="1339850" cy="930275"/>
        </p:xfrm>
        <a:graphic>
          <a:graphicData uri="http://schemas.openxmlformats.org/presentationml/2006/ole">
            <p:oleObj spid="_x0000_s5123" name="Ecuación" r:id="rId4" imgW="622080" imgH="431640" progId="Equation.3">
              <p:embed/>
            </p:oleObj>
          </a:graphicData>
        </a:graphic>
      </p:graphicFrame>
      <p:pic>
        <p:nvPicPr>
          <p:cNvPr id="5126" name="Picture 4" descr="D:\Documentos\Dropbox\UNAL JBR\Señales y Sistemas I\0208-0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025" y="2205038"/>
            <a:ext cx="53530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D:\Documentos\Dropbox\UNAL JBR\Señales y Sistemas I\0208-06.bm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0"/>
            <a:ext cx="9010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2" descr="D:\Documentos\Dropbox\UNAL JBR\Señales y Sistemas I\0208-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2565400"/>
            <a:ext cx="8991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1 Título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46085" name="2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647700"/>
          </a:xfrm>
        </p:spPr>
        <p:txBody>
          <a:bodyPr/>
          <a:lstStyle/>
          <a:p>
            <a:r>
              <a:rPr lang="es-CO" smtClean="0"/>
              <a:t>x(t+1) indica un adelanto de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D:\Documentos\Dropbox\UNAL JBR\Señales y Sistemas I\0208-06.bm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0"/>
            <a:ext cx="9010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1 Título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47108" name="2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936625"/>
          </a:xfrm>
        </p:spPr>
        <p:txBody>
          <a:bodyPr/>
          <a:lstStyle/>
          <a:p>
            <a:r>
              <a:rPr lang="es-CO" smtClean="0"/>
              <a:t>x(-t+1) indica un adelanto de 1 seguido de una reflexión</a:t>
            </a:r>
          </a:p>
        </p:txBody>
      </p:sp>
      <p:pic>
        <p:nvPicPr>
          <p:cNvPr id="2" name="Picture 2" descr="D:\Documentos\Dropbox\UNAL JBR\Señales y Sistemas I\0208-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" y="2636838"/>
            <a:ext cx="8991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5" descr="D:\Documentos\Dropbox\UNAL JBR\Señales y Sistemas I\0208-06.bmp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603500"/>
            <a:ext cx="9010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1 Título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6149" name="2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936625"/>
          </a:xfrm>
        </p:spPr>
        <p:txBody>
          <a:bodyPr/>
          <a:lstStyle/>
          <a:p>
            <a:r>
              <a:rPr lang="es-CO" smtClean="0"/>
              <a:t>           indica una contracción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827088" y="1412875"/>
          <a:ext cx="957262" cy="930275"/>
        </p:xfrm>
        <a:graphic>
          <a:graphicData uri="http://schemas.openxmlformats.org/presentationml/2006/ole">
            <p:oleObj spid="_x0000_s6146" name="Ecuación" r:id="rId4" imgW="444240" imgH="431640" progId="Equation.3">
              <p:embed/>
            </p:oleObj>
          </a:graphicData>
        </a:graphic>
      </p:graphicFrame>
      <p:pic>
        <p:nvPicPr>
          <p:cNvPr id="2" name="Picture 4" descr="D:\Documentos\Dropbox\UNAL JBR\Señales y Sistemas I\0208-04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0" y="2565400"/>
            <a:ext cx="89725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1 Título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7172" name="2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1008063"/>
          </a:xfrm>
        </p:spPr>
        <p:txBody>
          <a:bodyPr/>
          <a:lstStyle/>
          <a:p>
            <a:r>
              <a:rPr lang="es-CO" smtClean="0"/>
              <a:t>               indica un corrimiento, seguido de una</a:t>
            </a:r>
          </a:p>
          <a:p>
            <a:pPr>
              <a:buFont typeface="Georgia" pitchFamily="18" charset="0"/>
              <a:buNone/>
            </a:pPr>
            <a:r>
              <a:rPr lang="es-CO" smtClean="0"/>
              <a:t>                  contracción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784225" y="1412875"/>
          <a:ext cx="1339850" cy="930275"/>
        </p:xfrm>
        <a:graphic>
          <a:graphicData uri="http://schemas.openxmlformats.org/presentationml/2006/ole">
            <p:oleObj spid="_x0000_s7170" name="Ecuación" r:id="rId3" imgW="622080" imgH="431640" progId="Equation.3">
              <p:embed/>
            </p:oleObj>
          </a:graphicData>
        </a:graphic>
      </p:graphicFrame>
      <p:pic>
        <p:nvPicPr>
          <p:cNvPr id="7173" name="Picture 4" descr="D:\Documentos\Dropbox\UNAL JBR\Señales y Sistemas I\0208-0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475" y="2708275"/>
            <a:ext cx="8991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Título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es-CO" smtClean="0"/>
              <a:t>Para Señales Discretas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800600"/>
          </a:xfrm>
        </p:spPr>
        <p:txBody>
          <a:bodyPr/>
          <a:lstStyle/>
          <a:p>
            <a:r>
              <a:rPr lang="es-CO" smtClean="0"/>
              <a:t>La reflexión funciona igual.</a:t>
            </a:r>
          </a:p>
          <a:p>
            <a:endParaRPr lang="es-CO" smtClean="0"/>
          </a:p>
          <a:p>
            <a:r>
              <a:rPr lang="es-CO" smtClean="0"/>
              <a:t>Los corrimientos deben ser enteros.</a:t>
            </a:r>
          </a:p>
          <a:p>
            <a:endParaRPr lang="es-CO" smtClean="0"/>
          </a:p>
          <a:p>
            <a:r>
              <a:rPr lang="es-CO" smtClean="0"/>
              <a:t>El escalamiento funciona de manera diferente, debido al hecho de que la señal original solo está definida para valores enteros de la variable independiente.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789363"/>
            <a:ext cx="8229600" cy="2784475"/>
          </a:xfrm>
        </p:spPr>
        <p:txBody>
          <a:bodyPr/>
          <a:lstStyle/>
          <a:p>
            <a:r>
              <a:rPr lang="es-CO" smtClean="0"/>
              <a:t>Dada </a:t>
            </a:r>
            <a:r>
              <a:rPr lang="es-CO" i="1" smtClean="0"/>
              <a:t>x[n] </a:t>
            </a:r>
            <a:r>
              <a:rPr lang="es-CO" smtClean="0"/>
              <a:t>en la figura, hallar </a:t>
            </a:r>
            <a:r>
              <a:rPr lang="es-CO" i="1" smtClean="0"/>
              <a:t>y</a:t>
            </a:r>
            <a:r>
              <a:rPr lang="es-CO" i="1" baseline="-25000" smtClean="0"/>
              <a:t>1</a:t>
            </a:r>
            <a:r>
              <a:rPr lang="es-CO" i="1" smtClean="0"/>
              <a:t>[n] = x[2n]</a:t>
            </a:r>
          </a:p>
          <a:p>
            <a:endParaRPr lang="es-CO" smtClean="0"/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1 </a:t>
            </a:r>
            <a:r>
              <a:rPr lang="es-CO" i="1" smtClean="0"/>
              <a:t>[-3] = x[2(-3)] = x[-6] = 2</a:t>
            </a:r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1 </a:t>
            </a:r>
            <a:r>
              <a:rPr lang="es-CO" i="1" smtClean="0"/>
              <a:t>[-2] = x[2(-2)] = x[-4] = 2</a:t>
            </a:r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1 </a:t>
            </a:r>
            <a:r>
              <a:rPr lang="es-CO" i="1" smtClean="0"/>
              <a:t>[-1] = x[2(-1)] = x[-2] = 2</a:t>
            </a:r>
          </a:p>
          <a:p>
            <a:pPr lvl="1"/>
            <a:endParaRPr lang="es-CO" smtClean="0"/>
          </a:p>
        </p:txBody>
      </p:sp>
      <p:pic>
        <p:nvPicPr>
          <p:cNvPr id="49156" name="Picture 2" descr="D:\Documentos\Dropbox\UNAL JBR\Señales y Sistemas I\0208-0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1125538"/>
            <a:ext cx="9010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8313" y="1220788"/>
            <a:ext cx="8229600" cy="2784475"/>
          </a:xfrm>
        </p:spPr>
        <p:txBody>
          <a:bodyPr/>
          <a:lstStyle/>
          <a:p>
            <a:r>
              <a:rPr lang="es-CO" smtClean="0"/>
              <a:t>Dada </a:t>
            </a:r>
            <a:r>
              <a:rPr lang="es-CO" i="1" smtClean="0"/>
              <a:t>x[n] </a:t>
            </a:r>
            <a:r>
              <a:rPr lang="es-CO" smtClean="0"/>
              <a:t>en la figura, hallar </a:t>
            </a:r>
            <a:r>
              <a:rPr lang="es-CO" i="1" smtClean="0"/>
              <a:t>y</a:t>
            </a:r>
            <a:r>
              <a:rPr lang="es-CO" i="1" baseline="-25000" smtClean="0"/>
              <a:t>2</a:t>
            </a:r>
            <a:r>
              <a:rPr lang="es-CO" i="1" smtClean="0"/>
              <a:t>[n] = x[n/2]</a:t>
            </a:r>
          </a:p>
          <a:p>
            <a:endParaRPr lang="es-CO" i="1" smtClean="0"/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2 </a:t>
            </a:r>
            <a:r>
              <a:rPr lang="es-CO" i="1" smtClean="0"/>
              <a:t>[-4] = x[-4/2] = x[-2] = 2</a:t>
            </a:r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2 </a:t>
            </a:r>
            <a:r>
              <a:rPr lang="es-CO" i="1" smtClean="0"/>
              <a:t>[-3] = x[-3/2] = x[-1,5] = ???</a:t>
            </a:r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2 </a:t>
            </a:r>
            <a:r>
              <a:rPr lang="es-CO" i="1" smtClean="0"/>
              <a:t>[-2] = x[-2/2] = x[-1] = 1</a:t>
            </a:r>
          </a:p>
          <a:p>
            <a:pPr lvl="1"/>
            <a:r>
              <a:rPr lang="es-CO" i="1" smtClean="0"/>
              <a:t>y</a:t>
            </a:r>
            <a:r>
              <a:rPr lang="es-CO" i="1" baseline="-25000" smtClean="0"/>
              <a:t>2 </a:t>
            </a:r>
            <a:r>
              <a:rPr lang="es-CO" i="1" smtClean="0"/>
              <a:t>[-1] = x[-1/2] = x[-0,5] = 0</a:t>
            </a:r>
          </a:p>
          <a:p>
            <a:pPr lvl="1"/>
            <a:endParaRPr lang="es-CO" i="1" smtClean="0"/>
          </a:p>
          <a:p>
            <a:pPr lvl="1"/>
            <a:endParaRPr lang="es-CO" smtClean="0"/>
          </a:p>
        </p:txBody>
      </p:sp>
      <p:pic>
        <p:nvPicPr>
          <p:cNvPr id="69634" name="Picture 2" descr="D:\Documentos\Dropbox\UNAL JBR\Señales y Sistemas I\0208-0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" y="4078288"/>
            <a:ext cx="90106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Título"/>
          <p:cNvSpPr>
            <a:spLocks noGrp="1"/>
          </p:cNvSpPr>
          <p:nvPr>
            <p:ph type="title"/>
          </p:nvPr>
        </p:nvSpPr>
        <p:spPr>
          <a:xfrm>
            <a:off x="457200" y="490538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1203" name="2 Marcador de contenido"/>
          <p:cNvSpPr>
            <a:spLocks noGrp="1"/>
          </p:cNvSpPr>
          <p:nvPr>
            <p:ph idx="1"/>
          </p:nvPr>
        </p:nvSpPr>
        <p:spPr>
          <a:xfrm>
            <a:off x="4849813" y="1557338"/>
            <a:ext cx="4114800" cy="5016500"/>
          </a:xfrm>
        </p:spPr>
        <p:txBody>
          <a:bodyPr/>
          <a:lstStyle/>
          <a:p>
            <a:r>
              <a:rPr lang="es-CO" smtClean="0"/>
              <a:t>Dada </a:t>
            </a:r>
            <a:r>
              <a:rPr lang="es-CO" i="1" smtClean="0"/>
              <a:t>x(t) </a:t>
            </a:r>
            <a:r>
              <a:rPr lang="es-CO" smtClean="0"/>
              <a:t>en la figura hallar:</a:t>
            </a:r>
          </a:p>
          <a:p>
            <a:endParaRPr lang="es-CO" smtClean="0"/>
          </a:p>
          <a:p>
            <a:pPr lvl="1"/>
            <a:r>
              <a:rPr lang="es-CO" i="1" smtClean="0"/>
              <a:t>x(t-1)</a:t>
            </a:r>
          </a:p>
          <a:p>
            <a:pPr lvl="1"/>
            <a:endParaRPr lang="es-CO" i="1" smtClean="0"/>
          </a:p>
          <a:p>
            <a:pPr lvl="1"/>
            <a:r>
              <a:rPr lang="es-CO" i="1" smtClean="0"/>
              <a:t>x(2-t)</a:t>
            </a:r>
          </a:p>
          <a:p>
            <a:pPr lvl="1"/>
            <a:endParaRPr lang="es-CO" i="1" smtClean="0"/>
          </a:p>
          <a:p>
            <a:pPr lvl="1"/>
            <a:r>
              <a:rPr lang="es-CO" i="1" smtClean="0"/>
              <a:t>x(2t-1)</a:t>
            </a:r>
          </a:p>
          <a:p>
            <a:pPr lvl="1"/>
            <a:endParaRPr lang="es-CO" i="1" smtClean="0"/>
          </a:p>
          <a:p>
            <a:pPr lvl="1"/>
            <a:r>
              <a:rPr lang="es-CO" i="1" smtClean="0"/>
              <a:t>x(4-t/2)</a:t>
            </a:r>
          </a:p>
        </p:txBody>
      </p:sp>
      <p:pic>
        <p:nvPicPr>
          <p:cNvPr id="51204" name="Picture 2" descr="D:\Documentos\Dropbox\UNAL JBR\Señales y Sistemas I\0208-0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644650"/>
            <a:ext cx="45370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849313"/>
            <a:ext cx="8229600" cy="1066800"/>
          </a:xfrm>
        </p:spPr>
        <p:txBody>
          <a:bodyPr/>
          <a:lstStyle/>
          <a:p>
            <a:r>
              <a:rPr lang="es-CO" smtClean="0"/>
              <a:t>Señales y Sistemas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440238"/>
          </a:xfrm>
        </p:spPr>
        <p:txBody>
          <a:bodyPr/>
          <a:lstStyle/>
          <a:p>
            <a:r>
              <a:rPr lang="es-CO" smtClean="0"/>
              <a:t>Señal: Función de una o más variables independientes que contiene información acerca del comportamiento o la naturaleza de un fenómeno.</a:t>
            </a:r>
          </a:p>
          <a:p>
            <a:endParaRPr lang="es-CO" smtClean="0"/>
          </a:p>
          <a:p>
            <a:r>
              <a:rPr lang="es-CO" smtClean="0"/>
              <a:t>Sistema: Responde a señales particulares produciendo otras señales o algún comportamiento deseado o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D:\Documentos\Dropbox\UNAL JBR\Señales y Sistemas I\0208-1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1341438"/>
            <a:ext cx="5334001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1 Título"/>
          <p:cNvSpPr>
            <a:spLocks noGrp="1"/>
          </p:cNvSpPr>
          <p:nvPr>
            <p:ph type="title"/>
          </p:nvPr>
        </p:nvSpPr>
        <p:spPr>
          <a:xfrm>
            <a:off x="457200" y="490538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8197" name="2 Marcador de contenido"/>
          <p:cNvSpPr>
            <a:spLocks noGrp="1"/>
          </p:cNvSpPr>
          <p:nvPr>
            <p:ph idx="1"/>
          </p:nvPr>
        </p:nvSpPr>
        <p:spPr>
          <a:xfrm>
            <a:off x="4849813" y="1557338"/>
            <a:ext cx="4114800" cy="5016500"/>
          </a:xfrm>
        </p:spPr>
        <p:txBody>
          <a:bodyPr/>
          <a:lstStyle/>
          <a:p>
            <a:r>
              <a:rPr lang="es-CO" smtClean="0"/>
              <a:t>Dada </a:t>
            </a:r>
            <a:r>
              <a:rPr lang="es-CO" i="1" smtClean="0"/>
              <a:t>x[n] </a:t>
            </a:r>
            <a:r>
              <a:rPr lang="es-CO" smtClean="0"/>
              <a:t>en la figura hallar:</a:t>
            </a:r>
          </a:p>
          <a:p>
            <a:endParaRPr lang="es-CO" smtClean="0"/>
          </a:p>
          <a:p>
            <a:pPr lvl="1"/>
            <a:r>
              <a:rPr lang="es-CO" i="1" smtClean="0"/>
              <a:t>x[n-4]</a:t>
            </a:r>
          </a:p>
          <a:p>
            <a:pPr lvl="1"/>
            <a:r>
              <a:rPr lang="es-CO" i="1" smtClean="0"/>
              <a:t>x[3-n]</a:t>
            </a:r>
          </a:p>
          <a:p>
            <a:pPr lvl="1"/>
            <a:r>
              <a:rPr lang="es-CO" i="1" smtClean="0"/>
              <a:t>x[3n]</a:t>
            </a:r>
          </a:p>
          <a:p>
            <a:pPr lvl="1"/>
            <a:r>
              <a:rPr lang="es-CO" i="1" smtClean="0"/>
              <a:t>x[3n+1]</a:t>
            </a:r>
          </a:p>
          <a:p>
            <a:pPr lvl="1"/>
            <a:r>
              <a:rPr lang="es-CO" i="1" smtClean="0"/>
              <a:t>x[(n-1)</a:t>
            </a:r>
            <a:r>
              <a:rPr lang="es-CO" i="1" baseline="30000" smtClean="0"/>
              <a:t>2</a:t>
            </a:r>
            <a:r>
              <a:rPr lang="es-CO" i="1" smtClean="0"/>
              <a:t>]</a:t>
            </a:r>
          </a:p>
          <a:p>
            <a:pPr lvl="1"/>
            <a:endParaRPr lang="es-CO" i="1" smtClean="0"/>
          </a:p>
          <a:p>
            <a:pPr lvl="1"/>
            <a:r>
              <a:rPr lang="es-CO" i="1" smtClean="0"/>
              <a:t> </a:t>
            </a:r>
          </a:p>
          <a:p>
            <a:pPr lvl="1"/>
            <a:endParaRPr lang="es-CO" i="1" smtClean="0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5580063" y="5373688"/>
          <a:ext cx="2647950" cy="846137"/>
        </p:xfrm>
        <a:graphic>
          <a:graphicData uri="http://schemas.openxmlformats.org/presentationml/2006/ole">
            <p:oleObj spid="_x0000_s8194" name="Ecuación" r:id="rId4" imgW="12315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Periódicas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229600" cy="2808287"/>
          </a:xfrm>
        </p:spPr>
        <p:txBody>
          <a:bodyPr/>
          <a:lstStyle/>
          <a:p>
            <a:pPr eaLnBrk="1" hangingPunct="1"/>
            <a:r>
              <a:rPr lang="es-CO" smtClean="0"/>
              <a:t>Una señal continua es periódica con período </a:t>
            </a:r>
            <a:r>
              <a:rPr lang="es-CO" i="1" smtClean="0"/>
              <a:t>T</a:t>
            </a:r>
            <a:r>
              <a:rPr lang="es-CO" smtClean="0"/>
              <a:t> si 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x(t) = x(t+T), </a:t>
            </a:r>
            <a:r>
              <a:rPr lang="es-CO" i="1" smtClean="0">
                <a:sym typeface="Symbol" pitchFamily="18" charset="2"/>
              </a:rPr>
              <a:t>t </a:t>
            </a:r>
            <a:r>
              <a:rPr lang="es-CO" smtClean="0">
                <a:sym typeface="Symbol" pitchFamily="18" charset="2"/>
              </a:rPr>
              <a:t>(*)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Si una señal es periódica con período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smtClean="0">
                <a:sym typeface="Symbol" pitchFamily="18" charset="2"/>
              </a:rPr>
              <a:t> entonces es periódica con período </a:t>
            </a:r>
            <a:r>
              <a:rPr lang="es-CO" i="1" smtClean="0">
                <a:sym typeface="Symbol" pitchFamily="18" charset="2"/>
              </a:rPr>
              <a:t>mT</a:t>
            </a:r>
            <a:r>
              <a:rPr lang="es-CO" smtClean="0">
                <a:sym typeface="Symbol" pitchFamily="18" charset="2"/>
              </a:rPr>
              <a:t> para m entero.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El menor valor de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smtClean="0">
                <a:sym typeface="Symbol" pitchFamily="18" charset="2"/>
              </a:rPr>
              <a:t> que cumple (*) es el período fundamental de la señal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39975" y="4437063"/>
          <a:ext cx="3814763" cy="571500"/>
        </p:xfrm>
        <a:graphic>
          <a:graphicData uri="http://schemas.openxmlformats.org/presentationml/2006/ole">
            <p:oleObj spid="_x0000_s9218" name="Ecuación" r:id="rId3" imgW="1777680" imgH="266400" progId="Equation.3">
              <p:embed/>
            </p:oleObj>
          </a:graphicData>
        </a:graphic>
      </p:graphicFrame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5157788"/>
            <a:ext cx="5124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Periódicas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8229600" cy="3240087"/>
          </a:xfrm>
        </p:spPr>
        <p:txBody>
          <a:bodyPr/>
          <a:lstStyle/>
          <a:p>
            <a:pPr eaLnBrk="1" hangingPunct="1"/>
            <a:r>
              <a:rPr lang="es-CO" smtClean="0"/>
              <a:t>Para  señales discretas: 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x[n] = x(n+N), </a:t>
            </a:r>
            <a:r>
              <a:rPr lang="es-CO" i="1" smtClean="0">
                <a:sym typeface="Symbol" pitchFamily="18" charset="2"/>
              </a:rPr>
              <a:t>n</a:t>
            </a:r>
            <a:r>
              <a:rPr lang="es-CO" smtClean="0">
                <a:sym typeface="Symbol" pitchFamily="18" charset="2"/>
              </a:rPr>
              <a:t> (*)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N es el período de la señal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Si una señal es periódica con período </a:t>
            </a:r>
            <a:r>
              <a:rPr lang="es-CO" i="1" smtClean="0">
                <a:sym typeface="Symbol" pitchFamily="18" charset="2"/>
              </a:rPr>
              <a:t>N</a:t>
            </a:r>
            <a:r>
              <a:rPr lang="es-CO" smtClean="0">
                <a:sym typeface="Symbol" pitchFamily="18" charset="2"/>
              </a:rPr>
              <a:t> entonces es periódica con período </a:t>
            </a:r>
            <a:r>
              <a:rPr lang="es-CO" i="1" smtClean="0">
                <a:sym typeface="Symbol" pitchFamily="18" charset="2"/>
              </a:rPr>
              <a:t>mN</a:t>
            </a:r>
            <a:r>
              <a:rPr lang="es-CO" smtClean="0">
                <a:sym typeface="Symbol" pitchFamily="18" charset="2"/>
              </a:rPr>
              <a:t> para </a:t>
            </a:r>
            <a:r>
              <a:rPr lang="es-CO" i="1" smtClean="0">
                <a:sym typeface="Symbol" pitchFamily="18" charset="2"/>
              </a:rPr>
              <a:t>m</a:t>
            </a:r>
            <a:r>
              <a:rPr lang="es-CO" smtClean="0">
                <a:sym typeface="Symbol" pitchFamily="18" charset="2"/>
              </a:rPr>
              <a:t> entero.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El menor valor de </a:t>
            </a:r>
            <a:r>
              <a:rPr lang="es-CO" i="1" smtClean="0">
                <a:sym typeface="Symbol" pitchFamily="18" charset="2"/>
              </a:rPr>
              <a:t>N</a:t>
            </a:r>
            <a:r>
              <a:rPr lang="es-CO" smtClean="0">
                <a:sym typeface="Symbol" pitchFamily="18" charset="2"/>
              </a:rPr>
              <a:t> que cumple (*) es el período fundamental de la señal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484438" y="4581525"/>
          <a:ext cx="4224337" cy="571500"/>
        </p:xfrm>
        <a:graphic>
          <a:graphicData uri="http://schemas.openxmlformats.org/presentationml/2006/ole">
            <p:oleObj spid="_x0000_s10242" name="Ecuación" r:id="rId3" imgW="1968480" imgH="266400" progId="Equation.3">
              <p:embed/>
            </p:oleObj>
          </a:graphicData>
        </a:graphic>
      </p:graphicFrame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5229225"/>
            <a:ext cx="42195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843213" y="933450"/>
          <a:ext cx="2947987" cy="982663"/>
        </p:xfrm>
        <a:graphic>
          <a:graphicData uri="http://schemas.openxmlformats.org/presentationml/2006/ole">
            <p:oleObj spid="_x0000_s11266" name="Ecuación" r:id="rId3" imgW="1371600" imgH="457200" progId="Equation.3">
              <p:embed/>
            </p:oleObj>
          </a:graphicData>
        </a:graphic>
      </p:graphicFrame>
      <p:pic>
        <p:nvPicPr>
          <p:cNvPr id="40965" name="Picture 5" descr="0810-01"/>
          <p:cNvPicPr>
            <a:picLocks noChangeAspect="1" noChangeArrowheads="1"/>
          </p:cNvPicPr>
          <p:nvPr/>
        </p:nvPicPr>
        <p:blipFill>
          <a:blip r:embed="rId4" cstate="print"/>
          <a:srcRect l="9760" t="4097" r="7719" b="3688"/>
          <a:stretch>
            <a:fillRect/>
          </a:stretch>
        </p:blipFill>
        <p:spPr bwMode="auto">
          <a:xfrm>
            <a:off x="304800" y="2492375"/>
            <a:ext cx="8370888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 descr="0810-02"/>
          <p:cNvPicPr>
            <a:picLocks noChangeAspect="1" noChangeArrowheads="1"/>
          </p:cNvPicPr>
          <p:nvPr/>
        </p:nvPicPr>
        <p:blipFill>
          <a:blip r:embed="rId5" cstate="print"/>
          <a:srcRect l="8893" t="4097" r="7515" b="5736"/>
          <a:stretch>
            <a:fillRect/>
          </a:stretch>
        </p:blipFill>
        <p:spPr bwMode="auto">
          <a:xfrm>
            <a:off x="284163" y="2492375"/>
            <a:ext cx="84645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 descr="0810-03"/>
          <p:cNvPicPr>
            <a:picLocks noChangeAspect="1" noChangeArrowheads="1"/>
          </p:cNvPicPr>
          <p:nvPr/>
        </p:nvPicPr>
        <p:blipFill>
          <a:blip r:embed="rId6" cstate="print"/>
          <a:srcRect l="9050" t="3882" r="8429" b="6232"/>
          <a:stretch>
            <a:fillRect/>
          </a:stretch>
        </p:blipFill>
        <p:spPr bwMode="auto">
          <a:xfrm>
            <a:off x="301625" y="2492375"/>
            <a:ext cx="83740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Pares e Impares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2736850"/>
          </a:xfrm>
        </p:spPr>
        <p:txBody>
          <a:bodyPr/>
          <a:lstStyle/>
          <a:p>
            <a:pPr eaLnBrk="1" hangingPunct="1"/>
            <a:r>
              <a:rPr lang="es-CO" smtClean="0"/>
              <a:t>Propiedades de simetría</a:t>
            </a:r>
          </a:p>
          <a:p>
            <a:pPr eaLnBrk="1" hangingPunct="1"/>
            <a:r>
              <a:rPr lang="es-CO" smtClean="0"/>
              <a:t>Señal par: 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x(t) = x(-t)    x[n] = x[-n]</a:t>
            </a:r>
          </a:p>
          <a:p>
            <a:pPr eaLnBrk="1" hangingPunct="1"/>
            <a:r>
              <a:rPr lang="es-CO" smtClean="0"/>
              <a:t>Señal impar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x(t) = -x(-t)    x[n] = -x[-n]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4292600"/>
            <a:ext cx="52863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Pares e Impares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179388" y="1628775"/>
            <a:ext cx="8496300" cy="3024188"/>
          </a:xfrm>
        </p:spPr>
        <p:txBody>
          <a:bodyPr/>
          <a:lstStyle/>
          <a:p>
            <a:pPr eaLnBrk="1" hangingPunct="1"/>
            <a:r>
              <a:rPr lang="es-CO" smtClean="0"/>
              <a:t>Para una señal impar: </a:t>
            </a:r>
            <a:r>
              <a:rPr lang="es-CO" i="1" smtClean="0"/>
              <a:t>x(0) = 0, x[0] =0</a:t>
            </a:r>
          </a:p>
          <a:p>
            <a:pPr eaLnBrk="1" hangingPunct="1"/>
            <a:endParaRPr lang="es-CO" i="1" smtClean="0"/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x(t) = -x(-t)|</a:t>
            </a:r>
            <a:r>
              <a:rPr lang="es-CO" i="1" baseline="-25000" smtClean="0"/>
              <a:t>t=0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 </a:t>
            </a:r>
            <a:r>
              <a:rPr lang="es-CO" i="1" smtClean="0"/>
              <a:t>x(0) = -x(0) </a:t>
            </a:r>
            <a:r>
              <a:rPr lang="es-CO" i="1" smtClean="0">
                <a:sym typeface="Symbol" pitchFamily="18" charset="2"/>
              </a:rPr>
              <a:t> </a:t>
            </a:r>
            <a:r>
              <a:rPr lang="es-CO" i="1" smtClean="0"/>
              <a:t>x(0) = 0</a:t>
            </a:r>
          </a:p>
          <a:p>
            <a:pPr algn="ctr" eaLnBrk="1" hangingPunct="1">
              <a:buFont typeface="Georgia" pitchFamily="18" charset="0"/>
              <a:buNone/>
            </a:pPr>
            <a:endParaRPr lang="es-CO" smtClean="0"/>
          </a:p>
          <a:p>
            <a:pPr eaLnBrk="1" hangingPunct="1"/>
            <a:r>
              <a:rPr lang="es-CO" smtClean="0"/>
              <a:t>Cualquier señal se puede expresar como la suma de una señal par y una impar: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843213" y="4632325"/>
          <a:ext cx="3527425" cy="1749425"/>
        </p:xfrm>
        <a:graphic>
          <a:graphicData uri="http://schemas.openxmlformats.org/presentationml/2006/ole">
            <p:oleObj spid="_x0000_s12290" name="Ecuación" r:id="rId3" imgW="163800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Ejemplo: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101975" y="692150"/>
          <a:ext cx="2430463" cy="982663"/>
        </p:xfrm>
        <a:graphic>
          <a:graphicData uri="http://schemas.openxmlformats.org/presentationml/2006/ole">
            <p:oleObj spid="_x0000_s13314" name="Equation" r:id="rId3" imgW="1130040" imgH="457200" progId="Equation.3">
              <p:embed/>
            </p:oleObj>
          </a:graphicData>
        </a:graphic>
      </p:graphicFrame>
      <p:pic>
        <p:nvPicPr>
          <p:cNvPr id="45064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2363" y="1773238"/>
            <a:ext cx="4267200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10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4437063"/>
            <a:ext cx="4410075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7" name="Picture 11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3" y="4437063"/>
            <a:ext cx="4410075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8" name="Picture 12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463" y="4452938"/>
            <a:ext cx="4410075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9" name="Picture 13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4437063"/>
            <a:ext cx="4410075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250825" y="417513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Exponenciales y Sinusoidales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2520950"/>
          </a:xfrm>
        </p:spPr>
        <p:txBody>
          <a:bodyPr/>
          <a:lstStyle/>
          <a:p>
            <a:pPr eaLnBrk="1" hangingPunct="1"/>
            <a:r>
              <a:rPr lang="es-CO" smtClean="0"/>
              <a:t>Exponencial Compleja en Tiempo Continuo: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x(t) = Ce</a:t>
            </a:r>
            <a:r>
              <a:rPr lang="es-CO" i="1" baseline="30000" smtClean="0"/>
              <a:t>at</a:t>
            </a:r>
            <a:endParaRPr lang="es-CO" i="1" smtClean="0"/>
          </a:p>
          <a:p>
            <a:pPr eaLnBrk="1" hangingPunct="1"/>
            <a:r>
              <a:rPr lang="es-CO" i="1" smtClean="0"/>
              <a:t>C, a </a:t>
            </a:r>
            <a:r>
              <a:rPr lang="es-CO" i="1" smtClean="0">
                <a:sym typeface="Symbol" pitchFamily="18" charset="2"/>
              </a:rPr>
              <a:t> </a:t>
            </a:r>
            <a:r>
              <a:rPr lang="es-CO" sz="3200" b="1" i="1" smtClean="0">
                <a:latin typeface="Monotype Corsiva" pitchFamily="66" charset="0"/>
                <a:sym typeface="Symbol" pitchFamily="18" charset="2"/>
              </a:rPr>
              <a:t>C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Exponencial Real: </a:t>
            </a:r>
            <a:r>
              <a:rPr lang="es-CO" i="1" smtClean="0"/>
              <a:t>C, a </a:t>
            </a:r>
            <a:r>
              <a:rPr lang="es-CO" i="1" smtClean="0">
                <a:sym typeface="Symbol" pitchFamily="18" charset="2"/>
              </a:rPr>
              <a:t> </a:t>
            </a:r>
            <a:r>
              <a:rPr lang="es-CO" sz="3200" b="1" i="1" smtClean="0">
                <a:latin typeface="Monotype Corsiva" pitchFamily="66" charset="0"/>
                <a:sym typeface="Symbol" pitchFamily="18" charset="2"/>
              </a:rPr>
              <a:t>R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a&lt;0				a&gt;0 </a:t>
            </a:r>
            <a:endParaRPr lang="es-CO" i="1" smtClean="0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4292600"/>
            <a:ext cx="6973887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457200" y="1987550"/>
            <a:ext cx="8229600" cy="1512888"/>
          </a:xfrm>
        </p:spPr>
        <p:txBody>
          <a:bodyPr/>
          <a:lstStyle/>
          <a:p>
            <a:pPr eaLnBrk="1" hangingPunct="1"/>
            <a:r>
              <a:rPr lang="es-CO" smtClean="0"/>
              <a:t>Exponencial compleja periódica:</a:t>
            </a:r>
          </a:p>
          <a:p>
            <a:pPr eaLnBrk="1" hangingPunct="1"/>
            <a:r>
              <a:rPr lang="es-CO" smtClean="0"/>
              <a:t>Sea </a:t>
            </a:r>
            <a:r>
              <a:rPr lang="es-CO" i="1" smtClean="0"/>
              <a:t>a = j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   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Periódica con período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i="1" baseline="-25000" smtClean="0">
                <a:sym typeface="Symbol" pitchFamily="18" charset="2"/>
              </a:rPr>
              <a:t>0</a:t>
            </a:r>
            <a:endParaRPr lang="es-CO" i="1" smtClean="0">
              <a:sym typeface="Symbol" pitchFamily="18" charset="2"/>
            </a:endParaRPr>
          </a:p>
        </p:txBody>
      </p:sp>
      <p:sp>
        <p:nvSpPr>
          <p:cNvPr id="14342" name="Rectangle 2"/>
          <p:cNvSpPr>
            <a:spLocks noGrp="1"/>
          </p:cNvSpPr>
          <p:nvPr>
            <p:ph type="title"/>
          </p:nvPr>
        </p:nvSpPr>
        <p:spPr>
          <a:xfrm>
            <a:off x="250825" y="706438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Exponenciales y Sinusoidales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203575" y="2430463"/>
          <a:ext cx="1562100" cy="493712"/>
        </p:xfrm>
        <a:graphic>
          <a:graphicData uri="http://schemas.openxmlformats.org/presentationml/2006/ole">
            <p:oleObj spid="_x0000_s14338" name="Ecuación" r:id="rId3" imgW="723600" imgH="228600" progId="Equation.3">
              <p:embed/>
            </p:oleObj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042988" y="3933825"/>
          <a:ext cx="2357437" cy="2028825"/>
        </p:xfrm>
        <a:graphic>
          <a:graphicData uri="http://schemas.openxmlformats.org/presentationml/2006/ole">
            <p:oleObj spid="_x0000_s14339" name="Ecuación" r:id="rId4" imgW="1091880" imgH="939600" progId="Equation.3">
              <p:embed/>
            </p:oleObj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3638550" y="3935413"/>
          <a:ext cx="4749800" cy="1992312"/>
        </p:xfrm>
        <a:graphic>
          <a:graphicData uri="http://schemas.openxmlformats.org/presentationml/2006/ole">
            <p:oleObj spid="_x0000_s14340" name="Ecuación" r:id="rId5" imgW="2209680" imgH="9270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827088" y="3860800"/>
            <a:ext cx="2520950" cy="1008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900113" y="4941888"/>
            <a:ext cx="2519362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755650" y="5516563"/>
            <a:ext cx="252095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3635375" y="3933825"/>
            <a:ext cx="4752975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4643438" y="4508500"/>
            <a:ext cx="252095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4859338" y="5084763"/>
            <a:ext cx="2520950" cy="865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5041900"/>
          </a:xfrm>
        </p:spPr>
        <p:txBody>
          <a:bodyPr/>
          <a:lstStyle/>
          <a:p>
            <a:pPr eaLnBrk="1" hangingPunct="1"/>
            <a:r>
              <a:rPr lang="es-CO" smtClean="0"/>
              <a:t>Sinusoidal periódica:</a:t>
            </a:r>
          </a:p>
          <a:p>
            <a:pPr eaLnBrk="1" hangingPunct="1"/>
            <a:r>
              <a:rPr lang="es-CO" i="1" smtClean="0"/>
              <a:t>x(t) = Acos(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t+</a:t>
            </a:r>
            <a:r>
              <a:rPr lang="es-CO" i="1" smtClean="0"/>
              <a:t>)</a:t>
            </a:r>
          </a:p>
          <a:p>
            <a:pPr lvl="1" eaLnBrk="1" hangingPunct="1"/>
            <a:r>
              <a:rPr lang="es-CO" i="1" smtClean="0"/>
              <a:t>A</a:t>
            </a:r>
            <a:r>
              <a:rPr lang="es-CO" smtClean="0"/>
              <a:t>: amplitud</a:t>
            </a: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: frecuencia angular (rad/s)</a:t>
            </a: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</a:t>
            </a:r>
            <a:r>
              <a:rPr lang="es-CO" smtClean="0">
                <a:sym typeface="Symbol" pitchFamily="18" charset="2"/>
              </a:rPr>
              <a:t>: fase (rad)</a:t>
            </a:r>
          </a:p>
          <a:p>
            <a:pPr lvl="1" eaLnBrk="1" hangingPunct="1"/>
            <a:endParaRPr lang="es-CO" smtClean="0">
              <a:sym typeface="Symbol" pitchFamily="18" charset="2"/>
            </a:endParaRPr>
          </a:p>
          <a:p>
            <a:pPr lvl="1" eaLnBrk="1" hangingPunct="1"/>
            <a:r>
              <a:rPr lang="es-CO" smtClean="0">
                <a:sym typeface="Symbol" pitchFamily="18" charset="2"/>
              </a:rPr>
              <a:t>               : frecuencia (Hz)</a:t>
            </a:r>
          </a:p>
          <a:p>
            <a:pPr lvl="1"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La relación de Euler también se puede usar para escribir la señal sinusoidal en términos de la exponencial compleja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title"/>
          </p:nvPr>
        </p:nvSpPr>
        <p:spPr>
          <a:xfrm>
            <a:off x="250825" y="549275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Exponenciales y Sinusoidales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187450" y="4221163"/>
          <a:ext cx="1201738" cy="846137"/>
        </p:xfrm>
        <a:graphic>
          <a:graphicData uri="http://schemas.openxmlformats.org/presentationml/2006/ole">
            <p:oleObj spid="_x0000_s15362" name="Ecuación" r:id="rId3" imgW="5587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1066800"/>
          </a:xfrm>
        </p:spPr>
        <p:txBody>
          <a:bodyPr/>
          <a:lstStyle/>
          <a:p>
            <a:r>
              <a:rPr lang="es-CO" smtClean="0"/>
              <a:t>Señales Continuas y Discretas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4324350"/>
          </a:xfrm>
        </p:spPr>
        <p:txBody>
          <a:bodyPr/>
          <a:lstStyle/>
          <a:p>
            <a:r>
              <a:rPr lang="es-CO" smtClean="0"/>
              <a:t>Dependen del tipo de variable independiente:</a:t>
            </a:r>
          </a:p>
          <a:p>
            <a:pPr lvl="1"/>
            <a:r>
              <a:rPr lang="es-CO" smtClean="0"/>
              <a:t>x(t), con t</a:t>
            </a:r>
            <a:r>
              <a:rPr lang="es-CO" smtClean="0">
                <a:sym typeface="Symbol" pitchFamily="18" charset="2"/>
              </a:rPr>
              <a:t></a:t>
            </a:r>
            <a:r>
              <a:rPr lang="es-CO" sz="3200" smtClean="0">
                <a:latin typeface="Monotype Corsiva" pitchFamily="66" charset="0"/>
                <a:sym typeface="Symbol" pitchFamily="18" charset="2"/>
              </a:rPr>
              <a:t>R</a:t>
            </a:r>
            <a:r>
              <a:rPr lang="es-CO" smtClean="0">
                <a:sym typeface="Symbol" pitchFamily="18" charset="2"/>
              </a:rPr>
              <a:t> es una señal continua.</a:t>
            </a:r>
          </a:p>
          <a:p>
            <a:pPr lvl="1"/>
            <a:r>
              <a:rPr lang="es-CO" smtClean="0">
                <a:sym typeface="Symbol" pitchFamily="18" charset="2"/>
              </a:rPr>
              <a:t>x[n], con n</a:t>
            </a:r>
            <a:r>
              <a:rPr lang="es-CO" sz="3200" smtClean="0">
                <a:latin typeface="Monotype Corsiva" pitchFamily="66" charset="0"/>
                <a:sym typeface="Symbol" pitchFamily="18" charset="2"/>
              </a:rPr>
              <a:t>N</a:t>
            </a:r>
            <a:r>
              <a:rPr lang="es-CO" smtClean="0">
                <a:sym typeface="Symbol" pitchFamily="18" charset="2"/>
              </a:rPr>
              <a:t> es una señal discreta.</a:t>
            </a:r>
          </a:p>
          <a:p>
            <a:r>
              <a:rPr lang="es-CO" smtClean="0">
                <a:sym typeface="Symbol" pitchFamily="18" charset="2"/>
              </a:rPr>
              <a:t>Las señales continuas representan fenómenos continuos, naturales o creados.</a:t>
            </a:r>
          </a:p>
          <a:p>
            <a:r>
              <a:rPr lang="es-CO" smtClean="0">
                <a:sym typeface="Symbol" pitchFamily="18" charset="2"/>
              </a:rPr>
              <a:t>Las señales discretas pueden resultar a partir de fenómenos intrínsecamente discretos (datos demográficos o económicos)</a:t>
            </a:r>
          </a:p>
          <a:p>
            <a:r>
              <a:rPr lang="es-CO" smtClean="0">
                <a:sym typeface="Symbol" pitchFamily="18" charset="2"/>
              </a:rPr>
              <a:t>O también del muestreo de señales continuas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type="title"/>
          </p:nvPr>
        </p:nvSpPr>
        <p:spPr>
          <a:xfrm>
            <a:off x="250825" y="549275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Exponenciales y Sinusoidales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1116013" y="1700213"/>
          <a:ext cx="6770687" cy="4503737"/>
        </p:xfrm>
        <a:graphic>
          <a:graphicData uri="http://schemas.openxmlformats.org/presentationml/2006/ole">
            <p:oleObj spid="_x0000_s16386" name="Ecuación" r:id="rId3" imgW="3149280" imgH="209520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1042988" y="2205038"/>
            <a:ext cx="6985000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5" name="Rectangle 4"/>
          <p:cNvSpPr/>
          <p:nvPr/>
        </p:nvSpPr>
        <p:spPr>
          <a:xfrm>
            <a:off x="1042988" y="2781300"/>
            <a:ext cx="6985000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042988" y="3429000"/>
            <a:ext cx="6985000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2988" y="4292600"/>
            <a:ext cx="6985000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042988" y="5084763"/>
            <a:ext cx="69850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1042988" y="5661025"/>
            <a:ext cx="69850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body" idx="1"/>
          </p:nvPr>
        </p:nvSpPr>
        <p:spPr>
          <a:xfrm>
            <a:off x="468313" y="1700213"/>
            <a:ext cx="8229600" cy="2449512"/>
          </a:xfrm>
        </p:spPr>
        <p:txBody>
          <a:bodyPr/>
          <a:lstStyle/>
          <a:p>
            <a:pPr eaLnBrk="1" hangingPunct="1"/>
            <a:r>
              <a:rPr lang="es-CO" smtClean="0"/>
              <a:t>Las señales exponencial y sinusoidal periódicas son señales de potencia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Para que una exponencial compleja tenga período </a:t>
            </a:r>
            <a:r>
              <a:rPr lang="es-CO" i="1" smtClean="0"/>
              <a:t>T</a:t>
            </a:r>
            <a:r>
              <a:rPr lang="es-CO" i="1" baseline="-25000" smtClean="0"/>
              <a:t>0</a:t>
            </a:r>
            <a:r>
              <a:rPr lang="es-CO" smtClean="0"/>
              <a:t> se requiere que:</a:t>
            </a:r>
            <a:endParaRPr lang="es-CO" smtClean="0">
              <a:sym typeface="Symbol" pitchFamily="18" charset="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title"/>
          </p:nvPr>
        </p:nvSpPr>
        <p:spPr>
          <a:xfrm>
            <a:off x="250825" y="549275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Exponenciales y Sinusoidales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195513" y="4508500"/>
          <a:ext cx="3987800" cy="1473200"/>
        </p:xfrm>
        <a:graphic>
          <a:graphicData uri="http://schemas.openxmlformats.org/presentationml/2006/ole">
            <p:oleObj spid="_x0000_s17410" name="Ecuación" r:id="rId3" imgW="1854000" imgH="6858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3419475" y="4581525"/>
            <a:ext cx="2808288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2771775" y="5084763"/>
            <a:ext cx="2808288" cy="865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2195513" y="4508500"/>
            <a:ext cx="136842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444625"/>
          </a:xfrm>
        </p:spPr>
        <p:txBody>
          <a:bodyPr/>
          <a:lstStyle/>
          <a:p>
            <a:pPr eaLnBrk="1" hangingPunct="1"/>
            <a:r>
              <a:rPr lang="es-CO" smtClean="0"/>
              <a:t>Exponenciales Complejas Relacionadas Armónicamente 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457200" y="2205038"/>
            <a:ext cx="8229600" cy="4368800"/>
          </a:xfrm>
        </p:spPr>
        <p:txBody>
          <a:bodyPr/>
          <a:lstStyle/>
          <a:p>
            <a:pPr eaLnBrk="1" hangingPunct="1"/>
            <a:r>
              <a:rPr lang="es-CO" smtClean="0"/>
              <a:t>Se define:                                  como la k-ésima armónica de </a:t>
            </a:r>
          </a:p>
          <a:p>
            <a:pPr eaLnBrk="1" hangingPunct="1">
              <a:buFont typeface="Georgia" pitchFamily="18" charset="0"/>
              <a:buNone/>
            </a:pPr>
            <a:endParaRPr lang="es-CO" smtClean="0"/>
          </a:p>
          <a:p>
            <a:pPr eaLnBrk="1" hangingPunct="1"/>
            <a:r>
              <a:rPr lang="es-CO" smtClean="0"/>
              <a:t>                             es el conjunto de exponenciales complejas relacionadas armónicamente.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>
                <a:sym typeface="Symbol" pitchFamily="18" charset="2"/>
              </a:rPr>
              <a:t>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 es periódica con período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, ya que en un intervalo de longitud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caben </a:t>
            </a:r>
            <a:r>
              <a:rPr lang="es-CO" i="1" smtClean="0">
                <a:sym typeface="Symbol" pitchFamily="18" charset="2"/>
              </a:rPr>
              <a:t>k</a:t>
            </a:r>
            <a:r>
              <a:rPr lang="es-CO" smtClean="0">
                <a:sym typeface="Symbol" pitchFamily="18" charset="2"/>
              </a:rPr>
              <a:t> períodos fundamentales de </a:t>
            </a:r>
            <a:r>
              <a:rPr lang="es-CO" i="1" smtClean="0">
                <a:sym typeface="Symbol" pitchFamily="18" charset="2"/>
              </a:rPr>
              <a:t>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555875" y="2205038"/>
          <a:ext cx="2676525" cy="546100"/>
        </p:xfrm>
        <a:graphic>
          <a:graphicData uri="http://schemas.openxmlformats.org/presentationml/2006/ole">
            <p:oleObj spid="_x0000_s18434" name="Ecuación" r:id="rId3" imgW="1244520" imgH="253800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955925" y="2636838"/>
          <a:ext cx="684213" cy="463550"/>
        </p:xfrm>
        <a:graphic>
          <a:graphicData uri="http://schemas.openxmlformats.org/presentationml/2006/ole">
            <p:oleObj spid="_x0000_s18435" name="Equation" r:id="rId4" imgW="317160" imgH="215640" progId="Equation.3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900113" y="3449638"/>
          <a:ext cx="2403475" cy="627062"/>
        </p:xfrm>
        <a:graphic>
          <a:graphicData uri="http://schemas.openxmlformats.org/presentationml/2006/ole">
            <p:oleObj spid="_x0000_s18436" name="Ecuación" r:id="rId5" imgW="11174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z="3600" smtClean="0"/>
              <a:t>Exponenciales Complejas Generales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1943100"/>
          </a:xfrm>
        </p:spPr>
        <p:txBody>
          <a:bodyPr/>
          <a:lstStyle/>
          <a:p>
            <a:pPr eaLnBrk="1" hangingPunct="1"/>
            <a:r>
              <a:rPr lang="es-CO" smtClean="0"/>
              <a:t>En el caso más general, </a:t>
            </a:r>
            <a:r>
              <a:rPr lang="es-CO" i="1" smtClean="0"/>
              <a:t>C</a:t>
            </a:r>
            <a:r>
              <a:rPr lang="es-CO" smtClean="0"/>
              <a:t> y </a:t>
            </a:r>
            <a:r>
              <a:rPr lang="es-CO" i="1" smtClean="0"/>
              <a:t>a</a:t>
            </a:r>
            <a:r>
              <a:rPr lang="es-CO" smtClean="0"/>
              <a:t> son complejos: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C =|C|e</a:t>
            </a:r>
            <a:r>
              <a:rPr lang="es-CO" i="1" baseline="30000" smtClean="0"/>
              <a:t>j</a:t>
            </a:r>
            <a:r>
              <a:rPr lang="es-CO" i="1" baseline="30000" smtClean="0">
                <a:sym typeface="Symbol" pitchFamily="18" charset="2"/>
              </a:rPr>
              <a:t></a:t>
            </a:r>
            <a:r>
              <a:rPr lang="es-CO" i="1" smtClean="0">
                <a:sym typeface="Symbol" pitchFamily="18" charset="2"/>
              </a:rPr>
              <a:t>	a = r+j</a:t>
            </a:r>
            <a:r>
              <a:rPr lang="es-CO" i="1" baseline="-25000" smtClean="0">
                <a:sym typeface="Symbol" pitchFamily="18" charset="2"/>
              </a:rPr>
              <a:t>0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914400" y="3197225"/>
          <a:ext cx="6249988" cy="2247900"/>
        </p:xfrm>
        <a:graphic>
          <a:graphicData uri="http://schemas.openxmlformats.org/presentationml/2006/ole">
            <p:oleObj spid="_x0000_s19458" name="Ecuación" r:id="rId3" imgW="2895480" imgH="104112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900113" y="3213100"/>
            <a:ext cx="158432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547813" y="3716338"/>
            <a:ext cx="20161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547813" y="4365625"/>
            <a:ext cx="2016125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547813" y="4941888"/>
            <a:ext cx="5616575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512888"/>
          </a:xfrm>
        </p:spPr>
        <p:txBody>
          <a:bodyPr/>
          <a:lstStyle/>
          <a:p>
            <a:pPr eaLnBrk="1" hangingPunct="1"/>
            <a:r>
              <a:rPr lang="es-CO" smtClean="0"/>
              <a:t>Exponenciales Complejas Generales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457200" y="3213100"/>
            <a:ext cx="8229600" cy="3360738"/>
          </a:xfrm>
        </p:spPr>
        <p:txBody>
          <a:bodyPr/>
          <a:lstStyle/>
          <a:p>
            <a:pPr eaLnBrk="1" hangingPunct="1"/>
            <a:r>
              <a:rPr lang="es-CO" smtClean="0"/>
              <a:t>r = 0, Las partes real e imaginaria de x(t) son sinusoidales.</a:t>
            </a:r>
          </a:p>
          <a:p>
            <a:pPr eaLnBrk="1" hangingPunct="1"/>
            <a:r>
              <a:rPr lang="es-CO" smtClean="0"/>
              <a:t>r &lt; 0, Las partes real e imaginaria de x(t) son sinusoidales amortiguadas.</a:t>
            </a:r>
          </a:p>
          <a:p>
            <a:pPr eaLnBrk="1" hangingPunct="1"/>
            <a:r>
              <a:rPr lang="es-CO" smtClean="0"/>
              <a:t>r &gt; 0, Las partes real e imaginaria de x(t) son sinusoidales que crecen exponencialmente.</a:t>
            </a:r>
          </a:p>
          <a:p>
            <a:pPr eaLnBrk="1" hangingPunct="1"/>
            <a:endParaRPr lang="es-CO" smtClean="0"/>
          </a:p>
          <a:p>
            <a:pPr eaLnBrk="1" hangingPunct="1"/>
            <a:endParaRPr lang="es-CO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403350" y="2276475"/>
          <a:ext cx="6249988" cy="549275"/>
        </p:xfrm>
        <a:graphic>
          <a:graphicData uri="http://schemas.openxmlformats.org/presentationml/2006/ole">
            <p:oleObj spid="_x0000_s20482" name="Ecuación" r:id="rId3" imgW="28954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296988"/>
          </a:xfrm>
        </p:spPr>
        <p:txBody>
          <a:bodyPr/>
          <a:lstStyle/>
          <a:p>
            <a:pPr eaLnBrk="1" hangingPunct="1"/>
            <a:r>
              <a:rPr lang="es-CO" sz="3600" smtClean="0"/>
              <a:t>Exponenciales Complejas Generales</a:t>
            </a: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1550988"/>
            <a:ext cx="722788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9388" y="1970088"/>
            <a:ext cx="95567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dirty="0">
                <a:solidFill>
                  <a:prstClr val="black"/>
                </a:solidFill>
                <a:latin typeface="Georgia"/>
                <a:cs typeface="+mn-cs"/>
              </a:rPr>
              <a:t>r = 0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179388" y="3789363"/>
            <a:ext cx="95567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dirty="0">
                <a:solidFill>
                  <a:prstClr val="black"/>
                </a:solidFill>
                <a:latin typeface="Georgia"/>
                <a:cs typeface="+mn-cs"/>
              </a:rPr>
              <a:t>r &lt; 0</a:t>
            </a:r>
            <a:endParaRPr lang="es-CO" dirty="0"/>
          </a:p>
        </p:txBody>
      </p:sp>
      <p:sp>
        <p:nvSpPr>
          <p:cNvPr id="6" name="Rectangle 5"/>
          <p:cNvSpPr/>
          <p:nvPr/>
        </p:nvSpPr>
        <p:spPr>
          <a:xfrm>
            <a:off x="179388" y="5661025"/>
            <a:ext cx="9556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dirty="0">
                <a:solidFill>
                  <a:prstClr val="black"/>
                </a:solidFill>
                <a:latin typeface="Georgia"/>
                <a:cs typeface="+mn-cs"/>
              </a:rPr>
              <a:t>r &gt; 0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250825" y="620713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Señales Exponenciales y Sinusoidales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321175"/>
          </a:xfrm>
        </p:spPr>
        <p:txBody>
          <a:bodyPr/>
          <a:lstStyle/>
          <a:p>
            <a:pPr eaLnBrk="1" hangingPunct="1"/>
            <a:r>
              <a:rPr lang="es-CO" smtClean="0"/>
              <a:t>Exponencial Compleja en Tiempo Discreto: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/>
              <a:t>x[n] = C</a:t>
            </a:r>
            <a:r>
              <a:rPr lang="es-CO" i="1" smtClean="0">
                <a:sym typeface="Symbol" pitchFamily="18" charset="2"/>
              </a:rPr>
              <a:t></a:t>
            </a:r>
            <a:r>
              <a:rPr lang="es-CO" i="1" baseline="30000" smtClean="0">
                <a:sym typeface="Symbol" pitchFamily="18" charset="2"/>
              </a:rPr>
              <a:t>n = </a:t>
            </a:r>
            <a:r>
              <a:rPr lang="es-CO" i="1" smtClean="0"/>
              <a:t>C</a:t>
            </a:r>
            <a:r>
              <a:rPr lang="es-CO" i="1" smtClean="0">
                <a:sym typeface="Symbol" pitchFamily="18" charset="2"/>
              </a:rPr>
              <a:t>e</a:t>
            </a:r>
            <a:r>
              <a:rPr lang="es-CO" i="1" baseline="30000" smtClean="0">
                <a:sym typeface="Symbol" pitchFamily="18" charset="2"/>
              </a:rPr>
              <a:t>n</a:t>
            </a:r>
          </a:p>
          <a:p>
            <a:pPr algn="ctr" eaLnBrk="1" hangingPunct="1">
              <a:buFont typeface="Georgia" pitchFamily="18" charset="0"/>
              <a:buNone/>
            </a:pPr>
            <a:endParaRPr lang="es-CO" i="1" baseline="30000" smtClean="0">
              <a:sym typeface="Symbol" pitchFamily="18" charset="2"/>
            </a:endParaRPr>
          </a:p>
          <a:p>
            <a:pPr eaLnBrk="1" hangingPunct="1"/>
            <a:r>
              <a:rPr lang="es-CO" i="1" smtClean="0"/>
              <a:t>C, </a:t>
            </a:r>
            <a:r>
              <a:rPr lang="es-CO" i="1" smtClean="0">
                <a:sym typeface="Symbol" pitchFamily="18" charset="2"/>
              </a:rPr>
              <a:t>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 </a:t>
            </a:r>
            <a:r>
              <a:rPr lang="es-CO" sz="3200" b="1" i="1" smtClean="0">
                <a:latin typeface="Monotype Corsiva" pitchFamily="66" charset="0"/>
                <a:sym typeface="Symbol" pitchFamily="18" charset="2"/>
              </a:rPr>
              <a:t>C</a:t>
            </a:r>
          </a:p>
          <a:p>
            <a:pPr eaLnBrk="1" hangingPunct="1"/>
            <a:endParaRPr lang="es-CO" sz="3200" b="1" i="1" smtClean="0">
              <a:latin typeface="Monotype Corsiva" pitchFamily="66" charset="0"/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Exponencial Real: </a:t>
            </a:r>
            <a:r>
              <a:rPr lang="es-CO" i="1" smtClean="0"/>
              <a:t>C, </a:t>
            </a:r>
            <a:r>
              <a:rPr lang="es-CO" i="1" smtClean="0">
                <a:sym typeface="Symbol" pitchFamily="18" charset="2"/>
              </a:rPr>
              <a:t>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 </a:t>
            </a:r>
            <a:r>
              <a:rPr lang="es-CO" sz="3200" b="1" i="1" smtClean="0">
                <a:latin typeface="Monotype Corsiva" pitchFamily="66" charset="0"/>
                <a:sym typeface="Symbol" pitchFamily="18" charset="2"/>
              </a:rPr>
              <a:t>R</a:t>
            </a:r>
          </a:p>
          <a:p>
            <a:pPr eaLnBrk="1" hangingPunct="1"/>
            <a:endParaRPr lang="es-CO" sz="3200" b="1" i="1" smtClean="0">
              <a:latin typeface="Monotype Corsiva" pitchFamily="66" charset="0"/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El comportamiento de las señal depende de la magnitud y el signo de </a:t>
            </a:r>
            <a:r>
              <a:rPr lang="es-CO" i="1" smtClean="0">
                <a:sym typeface="Symbol" pitchFamily="18" charset="2"/>
              </a:rPr>
              <a:t>.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Exponencial Real Discreta</a:t>
            </a:r>
          </a:p>
        </p:txBody>
      </p:sp>
      <p:pic>
        <p:nvPicPr>
          <p:cNvPr id="5632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951038"/>
            <a:ext cx="7164388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250825" y="2708275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>
                <a:sym typeface="Symbol" pitchFamily="18" charset="2"/>
              </a:rPr>
              <a:t> &gt; 0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250825" y="5300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>
                <a:sym typeface="Symbol" pitchFamily="18" charset="2"/>
              </a:rPr>
              <a:t> &lt; 0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2268538" y="134143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>
                <a:sym typeface="Symbol" pitchFamily="18" charset="2"/>
              </a:rPr>
              <a:t>|| &lt; 1</a:t>
            </a:r>
          </a:p>
        </p:txBody>
      </p:sp>
      <p:sp>
        <p:nvSpPr>
          <p:cNvPr id="56327" name="Text Box 8"/>
          <p:cNvSpPr txBox="1">
            <a:spLocks noChangeArrowheads="1"/>
          </p:cNvSpPr>
          <p:nvPr/>
        </p:nvSpPr>
        <p:spPr bwMode="auto">
          <a:xfrm>
            <a:off x="6156325" y="141287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>
                <a:sym typeface="Symbol" pitchFamily="18" charset="2"/>
              </a:rPr>
              <a:t>|| &gt;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body" idx="1"/>
          </p:nvPr>
        </p:nvSpPr>
        <p:spPr>
          <a:xfrm>
            <a:off x="457200" y="1987550"/>
            <a:ext cx="8229600" cy="4394200"/>
          </a:xfrm>
        </p:spPr>
        <p:txBody>
          <a:bodyPr/>
          <a:lstStyle/>
          <a:p>
            <a:pPr eaLnBrk="1" hangingPunct="1"/>
            <a:r>
              <a:rPr lang="es-CO" smtClean="0"/>
              <a:t>Sea |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| = 1, </a:t>
            </a:r>
            <a:r>
              <a:rPr lang="es-CO" i="1" smtClean="0">
                <a:sym typeface="Symbol" pitchFamily="18" charset="2"/>
              </a:rPr>
              <a:t> = j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   </a:t>
            </a:r>
          </a:p>
          <a:p>
            <a:pPr eaLnBrk="1" hangingPunct="1"/>
            <a:endParaRPr lang="es-CO" i="1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Por la relación de Euler: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Son señales de potencia.</a:t>
            </a:r>
            <a:endParaRPr lang="es-CO" i="1" smtClean="0">
              <a:sym typeface="Symbol" pitchFamily="18" charset="2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type="title"/>
          </p:nvPr>
        </p:nvSpPr>
        <p:spPr>
          <a:xfrm>
            <a:off x="250825" y="706438"/>
            <a:ext cx="8642350" cy="1066800"/>
          </a:xfrm>
        </p:spPr>
        <p:txBody>
          <a:bodyPr/>
          <a:lstStyle/>
          <a:p>
            <a:pPr eaLnBrk="1" hangingPunct="1"/>
            <a:r>
              <a:rPr lang="es-CO" smtClean="0"/>
              <a:t>Sinusoidal Discreta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349750" y="1989138"/>
          <a:ext cx="1590675" cy="520700"/>
        </p:xfrm>
        <a:graphic>
          <a:graphicData uri="http://schemas.openxmlformats.org/presentationml/2006/ole">
            <p:oleObj spid="_x0000_s21506" name="Ecuación" r:id="rId3" imgW="736560" imgH="241200" progId="Equation.3">
              <p:embed/>
            </p:oleObj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1476375" y="3592513"/>
          <a:ext cx="5459413" cy="1420812"/>
        </p:xfrm>
        <a:graphic>
          <a:graphicData uri="http://schemas.openxmlformats.org/presentationml/2006/ole">
            <p:oleObj spid="_x0000_s21507" name="Ecuación" r:id="rId4" imgW="2539800" imgH="6602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24075" y="3500438"/>
            <a:ext cx="4103688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476375" y="4221163"/>
            <a:ext cx="5472113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855663" y="3213100"/>
          <a:ext cx="6719887" cy="2413000"/>
        </p:xfrm>
        <a:graphic>
          <a:graphicData uri="http://schemas.openxmlformats.org/presentationml/2006/ole">
            <p:oleObj spid="_x0000_s22530" name="Equation" r:id="rId3" imgW="3111480" imgH="111744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900113" y="3141663"/>
            <a:ext cx="223202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z="3600" smtClean="0"/>
              <a:t>Exponenciales Complejas Generales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1943100"/>
          </a:xfrm>
        </p:spPr>
        <p:txBody>
          <a:bodyPr/>
          <a:lstStyle/>
          <a:p>
            <a:pPr eaLnBrk="1" hangingPunct="1"/>
            <a:r>
              <a:rPr lang="es-CO" smtClean="0"/>
              <a:t>En el caso más general, </a:t>
            </a:r>
            <a:r>
              <a:rPr lang="es-CO" i="1" smtClean="0"/>
              <a:t>C</a:t>
            </a:r>
            <a:r>
              <a:rPr lang="es-CO" smtClean="0"/>
              <a:t> y 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smtClean="0"/>
              <a:t> son complejos: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411413" y="2349500"/>
          <a:ext cx="3783012" cy="576263"/>
        </p:xfrm>
        <a:graphic>
          <a:graphicData uri="http://schemas.openxmlformats.org/presentationml/2006/ole">
            <p:oleObj spid="_x0000_s22531" name="Ecuación" r:id="rId4" imgW="1752480" imgH="2664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547813" y="3789363"/>
            <a:ext cx="2232025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547813" y="4437063"/>
            <a:ext cx="2232025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547813" y="5084763"/>
            <a:ext cx="5976937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9395" grpId="0" build="p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066800"/>
          </a:xfrm>
        </p:spPr>
        <p:txBody>
          <a:bodyPr/>
          <a:lstStyle/>
          <a:p>
            <a:r>
              <a:rPr lang="es-CO" smtClean="0"/>
              <a:t>Energía y Potencia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O" smtClean="0"/>
              <a:t>En muchos casos, las señales representan cantidades físicas relacionadas con la potencia o la energía de un sistema.</a:t>
            </a:r>
          </a:p>
          <a:p>
            <a:pPr>
              <a:lnSpc>
                <a:spcPct val="90000"/>
              </a:lnSpc>
            </a:pPr>
            <a:r>
              <a:rPr lang="es-CO" smtClean="0"/>
              <a:t>Energía: Capacidad de un cuerpo de realizar un trabajo.</a:t>
            </a:r>
          </a:p>
          <a:p>
            <a:pPr>
              <a:lnSpc>
                <a:spcPct val="90000"/>
              </a:lnSpc>
            </a:pPr>
            <a:r>
              <a:rPr lang="es-CO" smtClean="0"/>
              <a:t>Potencia: Energía por unidad de tiempo.</a:t>
            </a:r>
          </a:p>
          <a:p>
            <a:pPr>
              <a:lnSpc>
                <a:spcPct val="90000"/>
              </a:lnSpc>
            </a:pPr>
            <a:r>
              <a:rPr lang="es-CO" smtClean="0"/>
              <a:t>Energía total en un intervalo </a:t>
            </a:r>
            <a:r>
              <a:rPr lang="es-CO" i="1" smtClean="0"/>
              <a:t>(t</a:t>
            </a:r>
            <a:r>
              <a:rPr lang="es-CO" i="1" baseline="-25000" smtClean="0"/>
              <a:t>1</a:t>
            </a:r>
            <a:r>
              <a:rPr lang="es-CO" i="1" smtClean="0"/>
              <a:t>, t</a:t>
            </a:r>
            <a:r>
              <a:rPr lang="es-CO" i="1" baseline="-25000" smtClean="0"/>
              <a:t>2</a:t>
            </a:r>
            <a:r>
              <a:rPr lang="es-CO" i="1" smtClean="0"/>
              <a:t>)</a:t>
            </a:r>
          </a:p>
          <a:p>
            <a:pPr>
              <a:lnSpc>
                <a:spcPct val="90000"/>
              </a:lnSpc>
            </a:pPr>
            <a:endParaRPr lang="es-CO" i="1" smtClean="0"/>
          </a:p>
          <a:p>
            <a:pPr>
              <a:lnSpc>
                <a:spcPct val="90000"/>
              </a:lnSpc>
            </a:pPr>
            <a:endParaRPr lang="es-CO" i="1" smtClean="0"/>
          </a:p>
          <a:p>
            <a:pPr>
              <a:lnSpc>
                <a:spcPct val="90000"/>
              </a:lnSpc>
            </a:pPr>
            <a:r>
              <a:rPr lang="es-CO" smtClean="0"/>
              <a:t>Potencia promedio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</a:pPr>
            <a:r>
              <a:rPr lang="es-CO" smtClean="0"/>
              <a:t>   en un intervalo </a:t>
            </a:r>
            <a:r>
              <a:rPr lang="es-CO" i="1" smtClean="0"/>
              <a:t>(t</a:t>
            </a:r>
            <a:r>
              <a:rPr lang="es-CO" i="1" baseline="-25000" smtClean="0"/>
              <a:t>1</a:t>
            </a:r>
            <a:r>
              <a:rPr lang="es-CO" i="1" smtClean="0"/>
              <a:t>, t</a:t>
            </a:r>
            <a:r>
              <a:rPr lang="es-CO" i="1" baseline="-25000" smtClean="0"/>
              <a:t>2</a:t>
            </a:r>
            <a:r>
              <a:rPr lang="es-CO" i="1" smtClean="0"/>
              <a:t>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732588" y="4149725"/>
          <a:ext cx="1201737" cy="1065213"/>
        </p:xfrm>
        <a:graphic>
          <a:graphicData uri="http://schemas.openxmlformats.org/presentationml/2006/ole">
            <p:oleObj spid="_x0000_s1026" name="Ecuación" r:id="rId3" imgW="558720" imgH="495000" progId="Equation.3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716463" y="5316538"/>
          <a:ext cx="2047875" cy="1065212"/>
        </p:xfrm>
        <a:graphic>
          <a:graphicData uri="http://schemas.openxmlformats.org/presentationml/2006/ole">
            <p:oleObj spid="_x0000_s1027" name="Ecuación" r:id="rId4" imgW="9522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512888"/>
          </a:xfrm>
        </p:spPr>
        <p:txBody>
          <a:bodyPr/>
          <a:lstStyle/>
          <a:p>
            <a:pPr eaLnBrk="1" hangingPunct="1"/>
            <a:r>
              <a:rPr lang="es-CO" smtClean="0"/>
              <a:t>Exponenciales Complejas Generales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457200" y="3213100"/>
            <a:ext cx="8229600" cy="3360738"/>
          </a:xfrm>
        </p:spPr>
        <p:txBody>
          <a:bodyPr/>
          <a:lstStyle/>
          <a:p>
            <a:pPr eaLnBrk="1" hangingPunct="1"/>
            <a:r>
              <a:rPr lang="es-CO" i="1" smtClean="0"/>
              <a:t>|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|= 1</a:t>
            </a:r>
            <a:r>
              <a:rPr lang="es-CO" smtClean="0"/>
              <a:t>, Las partes real e imaginaria de </a:t>
            </a:r>
            <a:r>
              <a:rPr lang="es-CO" i="1" smtClean="0"/>
              <a:t>x[n]</a:t>
            </a:r>
            <a:r>
              <a:rPr lang="es-CO" smtClean="0"/>
              <a:t> son sinusoidales.</a:t>
            </a:r>
          </a:p>
          <a:p>
            <a:pPr eaLnBrk="1" hangingPunct="1"/>
            <a:r>
              <a:rPr lang="es-CO" i="1" smtClean="0"/>
              <a:t>|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|&gt; 1</a:t>
            </a:r>
            <a:r>
              <a:rPr lang="es-CO" smtClean="0"/>
              <a:t>, Las partes real e imaginaria de </a:t>
            </a:r>
            <a:r>
              <a:rPr lang="es-CO" i="1" smtClean="0"/>
              <a:t>x[n]</a:t>
            </a:r>
            <a:r>
              <a:rPr lang="es-CO" smtClean="0"/>
              <a:t> son sinusoidales que crecen exponencialmente.</a:t>
            </a:r>
          </a:p>
          <a:p>
            <a:pPr eaLnBrk="1" hangingPunct="1"/>
            <a:r>
              <a:rPr lang="es-CO" i="1" smtClean="0"/>
              <a:t>|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|&lt; 1</a:t>
            </a:r>
            <a:r>
              <a:rPr lang="es-CO" smtClean="0"/>
              <a:t>, Las partes real e imaginaria de </a:t>
            </a:r>
            <a:r>
              <a:rPr lang="es-CO" i="1" smtClean="0"/>
              <a:t>x[n]</a:t>
            </a:r>
            <a:r>
              <a:rPr lang="es-CO" smtClean="0"/>
              <a:t> son sinusoidales amortiguadas.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1001713" y="2133600"/>
          <a:ext cx="6716712" cy="603250"/>
        </p:xfrm>
        <a:graphic>
          <a:graphicData uri="http://schemas.openxmlformats.org/presentationml/2006/ole">
            <p:oleObj spid="_x0000_s23554" name="Equation" r:id="rId3" imgW="31114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296988"/>
          </a:xfrm>
        </p:spPr>
        <p:txBody>
          <a:bodyPr/>
          <a:lstStyle/>
          <a:p>
            <a:pPr eaLnBrk="1" hangingPunct="1"/>
            <a:r>
              <a:rPr lang="es-CO" sz="3600" smtClean="0"/>
              <a:t>Exponenciales Complejas Generales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484313"/>
            <a:ext cx="71326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179388" y="1901825"/>
            <a:ext cx="114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>
                <a:latin typeface="Georgia" pitchFamily="18" charset="0"/>
              </a:rPr>
              <a:t>|</a:t>
            </a:r>
            <a:r>
              <a:rPr lang="es-CO" sz="2800">
                <a:latin typeface="Symbol" pitchFamily="18" charset="2"/>
              </a:rPr>
              <a:t>a</a:t>
            </a:r>
            <a:r>
              <a:rPr lang="es-CO" sz="2800">
                <a:latin typeface="Georgia" pitchFamily="18" charset="0"/>
              </a:rPr>
              <a:t>|= 1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179388" y="3702050"/>
            <a:ext cx="114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>
                <a:latin typeface="Georgia" pitchFamily="18" charset="0"/>
              </a:rPr>
              <a:t>|</a:t>
            </a:r>
            <a:r>
              <a:rPr lang="es-CO" sz="2800">
                <a:latin typeface="Symbol" pitchFamily="18" charset="2"/>
              </a:rPr>
              <a:t>a</a:t>
            </a:r>
            <a:r>
              <a:rPr lang="es-CO" sz="2800">
                <a:latin typeface="Georgia" pitchFamily="18" charset="0"/>
              </a:rPr>
              <a:t>|&gt; 1</a:t>
            </a: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179388" y="5573713"/>
            <a:ext cx="1141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>
                <a:latin typeface="Georgia" pitchFamily="18" charset="0"/>
              </a:rPr>
              <a:t>|</a:t>
            </a:r>
            <a:r>
              <a:rPr lang="es-CO" sz="2800">
                <a:latin typeface="Symbol" pitchFamily="18" charset="2"/>
              </a:rPr>
              <a:t>a</a:t>
            </a:r>
            <a:r>
              <a:rPr lang="es-CO" sz="2800">
                <a:latin typeface="Georgia" pitchFamily="18" charset="0"/>
              </a:rPr>
              <a:t>|&lt;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Periodicidad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60963"/>
          </a:xfrm>
        </p:spPr>
        <p:txBody>
          <a:bodyPr/>
          <a:lstStyle/>
          <a:p>
            <a:pPr eaLnBrk="1" hangingPunct="1"/>
            <a:r>
              <a:rPr lang="es-CO" smtClean="0"/>
              <a:t>Exponenciales Complejas: 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En el caso continuo:</a:t>
            </a:r>
          </a:p>
          <a:p>
            <a:pPr lvl="1" eaLnBrk="1" hangingPunct="1"/>
            <a:r>
              <a:rPr lang="es-CO" smtClean="0"/>
              <a:t>La velocidad de la oscilación aumenta cuando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aumenta.</a:t>
            </a:r>
          </a:p>
          <a:p>
            <a:pPr lvl="1" eaLnBrk="1" hangingPunct="1"/>
            <a:r>
              <a:rPr lang="es-CO" smtClean="0">
                <a:sym typeface="Symbol" pitchFamily="18" charset="2"/>
              </a:rPr>
              <a:t>La señal es periódica para cualquier valor de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endParaRPr lang="es-CO" i="1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Considere la exponencial compleja discreta: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La señal con frecuencia </a:t>
            </a:r>
            <a:r>
              <a:rPr lang="es-CO" i="1" smtClean="0">
                <a:sym typeface="Symbol" pitchFamily="18" charset="2"/>
              </a:rPr>
              <a:t>2+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es la misma que la de frecuencia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5076825" y="1412875"/>
          <a:ext cx="1446213" cy="519113"/>
        </p:xfrm>
        <a:graphic>
          <a:graphicData uri="http://schemas.openxmlformats.org/presentationml/2006/ole">
            <p:oleObj spid="_x0000_s24578" name="Ecuación" r:id="rId3" imgW="672840" imgH="241200" progId="Equation.3">
              <p:embed/>
            </p:oleObj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2700338" y="4797425"/>
          <a:ext cx="3822700" cy="463550"/>
        </p:xfrm>
        <a:graphic>
          <a:graphicData uri="http://schemas.openxmlformats.org/presentationml/2006/ole">
            <p:oleObj spid="_x0000_s24579" name="Ecuación" r:id="rId4" imgW="1777680" imgH="2156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555875" y="4797425"/>
            <a:ext cx="1368425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3995738" y="4797425"/>
            <a:ext cx="1512887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5580063" y="4797425"/>
            <a:ext cx="1512887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Periodicidad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60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mtClean="0"/>
              <a:t>Todas las señales con frecuencias de la forma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±2k </a:t>
            </a:r>
            <a:r>
              <a:rPr lang="es-CO" smtClean="0">
                <a:sym typeface="Symbol" pitchFamily="18" charset="2"/>
              </a:rPr>
              <a:t>con </a:t>
            </a:r>
            <a:r>
              <a:rPr lang="es-CO" i="1" smtClean="0">
                <a:sym typeface="Symbol" pitchFamily="18" charset="2"/>
              </a:rPr>
              <a:t>k</a:t>
            </a:r>
            <a:r>
              <a:rPr lang="es-CO" smtClean="0">
                <a:sym typeface="Symbol" pitchFamily="18" charset="2"/>
              </a:rPr>
              <a:t> entero son iguales.</a:t>
            </a:r>
            <a:r>
              <a:rPr lang="es-CO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CO" smtClean="0"/>
              <a:t>Es suficiente con analizar un intervalo de frecuencias de longitud </a:t>
            </a:r>
            <a:r>
              <a:rPr lang="es-CO" i="1" smtClean="0"/>
              <a:t>2</a:t>
            </a:r>
            <a:r>
              <a:rPr lang="es-CO" i="1" smtClean="0">
                <a:sym typeface="Symbol" pitchFamily="18" charset="2"/>
              </a:rPr>
              <a:t>: -     </a:t>
            </a:r>
            <a:r>
              <a:rPr lang="es-CO" smtClean="0">
                <a:sym typeface="Symbol" pitchFamily="18" charset="2"/>
              </a:rPr>
              <a:t> o 0</a:t>
            </a:r>
            <a:r>
              <a:rPr lang="es-CO" i="1" smtClean="0">
                <a:sym typeface="Symbol" pitchFamily="18" charset="2"/>
              </a:rPr>
              <a:t>   2 </a:t>
            </a:r>
            <a:endParaRPr lang="es-CO" smtClean="0"/>
          </a:p>
          <a:p>
            <a:pPr eaLnBrk="1" hangingPunct="1">
              <a:lnSpc>
                <a:spcPct val="90000"/>
              </a:lnSpc>
            </a:pPr>
            <a:r>
              <a:rPr lang="es-CO" smtClean="0">
                <a:sym typeface="Symbol" pitchFamily="18" charset="2"/>
              </a:rPr>
              <a:t>La velocidad de la oscilación aumenta cuando la frecuencia aumenta de 0 a </a:t>
            </a:r>
            <a:r>
              <a:rPr lang="es-CO" i="1" smtClean="0">
                <a:sym typeface="Symbol" pitchFamily="18" charset="2"/>
              </a:rPr>
              <a:t>.</a:t>
            </a:r>
            <a:endParaRPr lang="es-CO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s-CO" smtClean="0">
                <a:sym typeface="Symbol" pitchFamily="18" charset="2"/>
              </a:rPr>
              <a:t>La velocidad de la oscilación disminuye cuando la frecuencia aumenta de </a:t>
            </a:r>
            <a:r>
              <a:rPr lang="es-CO" i="1" smtClean="0">
                <a:sym typeface="Symbol" pitchFamily="18" charset="2"/>
              </a:rPr>
              <a:t></a:t>
            </a:r>
            <a:r>
              <a:rPr lang="es-CO" smtClean="0">
                <a:sym typeface="Symbol" pitchFamily="18" charset="2"/>
              </a:rPr>
              <a:t> a 2</a:t>
            </a:r>
            <a:r>
              <a:rPr lang="es-CO" i="1" smtClean="0">
                <a:sym typeface="Symbol" pitchFamily="18" charset="2"/>
              </a:rPr>
              <a:t>.</a:t>
            </a:r>
          </a:p>
          <a:p>
            <a:pPr eaLnBrk="1" hangingPunct="1">
              <a:lnSpc>
                <a:spcPct val="90000"/>
              </a:lnSpc>
            </a:pPr>
            <a:r>
              <a:rPr lang="es-CO" smtClean="0">
                <a:sym typeface="Symbol" pitchFamily="18" charset="2"/>
              </a:rPr>
              <a:t>Las oscilaciones más rápidas se producirán en múltiplos impares de </a:t>
            </a:r>
            <a:r>
              <a:rPr lang="es-CO" i="1" smtClean="0">
                <a:sym typeface="Symbol" pitchFamily="18" charset="2"/>
              </a:rPr>
              <a:t></a:t>
            </a:r>
            <a:r>
              <a:rPr lang="es-CO" smtClean="0">
                <a:sym typeface="Symbol" pitchFamily="18" charset="2"/>
              </a:rPr>
              <a:t>, las más lentas en múltiplos pares de </a:t>
            </a:r>
            <a:r>
              <a:rPr lang="es-CO" i="1" smtClean="0">
                <a:sym typeface="Symbol" pitchFamily="18" charset="2"/>
              </a:rPr>
              <a:t>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Periodicidad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298575"/>
            <a:ext cx="7250113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Periodicidad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60963"/>
          </a:xfrm>
        </p:spPr>
        <p:txBody>
          <a:bodyPr/>
          <a:lstStyle/>
          <a:p>
            <a:pPr eaLnBrk="1" hangingPunct="1"/>
            <a:r>
              <a:rPr lang="es-CO" smtClean="0"/>
              <a:t>Suponga que una exponencial compleja discreta es periódica con período N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Para que la señal sea periódica, </a:t>
            </a:r>
            <a:r>
              <a:rPr lang="es-CO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debe ser un múltiplo racional de 2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105150" y="2565400"/>
          <a:ext cx="2209800" cy="2459038"/>
        </p:xfrm>
        <a:graphic>
          <a:graphicData uri="http://schemas.openxmlformats.org/presentationml/2006/ole">
            <p:oleObj spid="_x0000_s25602" name="Equation" r:id="rId3" imgW="1028520" imgH="11430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059113" y="2565400"/>
            <a:ext cx="2305050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3059113" y="3141663"/>
            <a:ext cx="2305050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3059113" y="3716338"/>
            <a:ext cx="230505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3059113" y="4292600"/>
            <a:ext cx="2305050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Periodicidad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60963"/>
          </a:xfrm>
        </p:spPr>
        <p:txBody>
          <a:bodyPr/>
          <a:lstStyle/>
          <a:p>
            <a:pPr eaLnBrk="1" hangingPunct="1"/>
            <a:r>
              <a:rPr lang="es-CO" smtClean="0">
                <a:sym typeface="Symbol" pitchFamily="18" charset="2"/>
              </a:rPr>
              <a:t>Se había encontrado que, para que la señal sea periódica: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El período fundamental se halla simplificando la fracción m/N hasta que MCD(m, N) =1</a:t>
            </a:r>
          </a:p>
          <a:p>
            <a:pPr eaLnBrk="1" hangingPunct="1"/>
            <a:r>
              <a:rPr lang="es-CO" smtClean="0">
                <a:sym typeface="Symbol" pitchFamily="18" charset="2"/>
              </a:rPr>
              <a:t>N</a:t>
            </a:r>
            <a:r>
              <a:rPr lang="es-CO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= N es el período fundamental.</a:t>
            </a:r>
          </a:p>
          <a:p>
            <a:pPr eaLnBrk="1" hangingPunct="1"/>
            <a:r>
              <a:rPr lang="es-CO" smtClean="0"/>
              <a:t>La frecuencia fundamental de una señal discreta se calcula al igual que para una señal continua:</a:t>
            </a:r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Frecuencia fundamental: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555875" y="1916113"/>
          <a:ext cx="1585913" cy="847725"/>
        </p:xfrm>
        <a:graphic>
          <a:graphicData uri="http://schemas.openxmlformats.org/presentationml/2006/ole">
            <p:oleObj spid="_x0000_s26626" name="Ecuación" r:id="rId3" imgW="736560" imgH="393480" progId="Equation.3">
              <p:embed/>
            </p:oleObj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851275" y="5445125"/>
          <a:ext cx="1420813" cy="930275"/>
        </p:xfrm>
        <a:graphic>
          <a:graphicData uri="http://schemas.openxmlformats.org/presentationml/2006/ole">
            <p:oleObj spid="_x0000_s26627" name="Equation" r:id="rId4" imgW="660240" imgH="43164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851275" y="5516563"/>
            <a:ext cx="576263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4427538" y="5516563"/>
            <a:ext cx="792162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07" name="Group 47"/>
          <p:cNvGraphicFramePr>
            <a:graphicFrameLocks noGrp="1"/>
          </p:cNvGraphicFramePr>
          <p:nvPr/>
        </p:nvGraphicFramePr>
        <p:xfrm>
          <a:off x="468313" y="692150"/>
          <a:ext cx="8207375" cy="5400677"/>
        </p:xfrm>
        <a:graphic>
          <a:graphicData uri="http://schemas.openxmlformats.org/drawingml/2006/table">
            <a:tbl>
              <a:tblPr/>
              <a:tblGrid>
                <a:gridCol w="4105275"/>
                <a:gridCol w="4102100"/>
              </a:tblGrid>
              <a:tr h="798513"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Señales distintas para valores distintos de 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</a:t>
                      </a:r>
                      <a:r>
                        <a:rPr kumimoji="0" lang="es-CO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0</a:t>
                      </a:r>
                      <a:endParaRPr kumimoji="0" lang="es-CO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Señales iguales para frecuencias de la forma 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</a:t>
                      </a:r>
                      <a:r>
                        <a:rPr kumimoji="0" lang="es-CO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0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±2k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Periódica para cualquier 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</a:t>
                      </a:r>
                      <a:r>
                        <a:rPr kumimoji="0" lang="es-CO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Periódica para</a:t>
                      </a:r>
                      <a:endParaRPr kumimoji="0" lang="es-CO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Frecuencia fundamental 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</a:t>
                      </a:r>
                      <a:r>
                        <a:rPr kumimoji="0" lang="es-CO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Frecuencia fundamental 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</a:t>
                      </a:r>
                      <a:r>
                        <a:rPr kumimoji="0" lang="es-CO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0</a:t>
                      </a:r>
                      <a:r>
                        <a:rPr kumimoji="0" lang="es-CO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/m</a:t>
                      </a:r>
                      <a:r>
                        <a:rPr kumimoji="0" lang="es-CO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sym typeface="Symbol" pitchFamily="18" charset="2"/>
                        </a:rPr>
                        <a:t>0</a:t>
                      </a: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Período</a:t>
                      </a:r>
                    </a:p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fundamental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Período</a:t>
                      </a:r>
                    </a:p>
                    <a:p>
                      <a:pPr marL="1095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fundamental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50" name="Object 25"/>
          <p:cNvGraphicFramePr>
            <a:graphicFrameLocks noChangeAspect="1"/>
          </p:cNvGraphicFramePr>
          <p:nvPr/>
        </p:nvGraphicFramePr>
        <p:xfrm>
          <a:off x="2124075" y="981075"/>
          <a:ext cx="684213" cy="465138"/>
        </p:xfrm>
        <a:graphic>
          <a:graphicData uri="http://schemas.openxmlformats.org/presentationml/2006/ole">
            <p:oleObj spid="_x0000_s27650" name="Ecuación" r:id="rId3" imgW="317160" imgH="215640" progId="Equation.3">
              <p:embed/>
            </p:oleObj>
          </a:graphicData>
        </a:graphic>
      </p:graphicFrame>
      <p:graphicFrame>
        <p:nvGraphicFramePr>
          <p:cNvPr id="27651" name="Object 26"/>
          <p:cNvGraphicFramePr>
            <a:graphicFrameLocks noChangeAspect="1"/>
          </p:cNvGraphicFramePr>
          <p:nvPr/>
        </p:nvGraphicFramePr>
        <p:xfrm>
          <a:off x="6156325" y="981075"/>
          <a:ext cx="711200" cy="465138"/>
        </p:xfrm>
        <a:graphic>
          <a:graphicData uri="http://schemas.openxmlformats.org/presentationml/2006/ole">
            <p:oleObj spid="_x0000_s27651" name="Ecuación" r:id="rId4" imgW="330120" imgH="215640" progId="Equation.3">
              <p:embed/>
            </p:oleObj>
          </a:graphicData>
        </a:graphic>
      </p:graphicFrame>
      <p:graphicFrame>
        <p:nvGraphicFramePr>
          <p:cNvPr id="27652" name="Object 34"/>
          <p:cNvGraphicFramePr>
            <a:graphicFrameLocks noChangeAspect="1"/>
          </p:cNvGraphicFramePr>
          <p:nvPr/>
        </p:nvGraphicFramePr>
        <p:xfrm>
          <a:off x="6877050" y="2997200"/>
          <a:ext cx="1585913" cy="847725"/>
        </p:xfrm>
        <a:graphic>
          <a:graphicData uri="http://schemas.openxmlformats.org/presentationml/2006/ole">
            <p:oleObj spid="_x0000_s27652" name="Ecuación" r:id="rId5" imgW="736560" imgH="393480" progId="Equation.3">
              <p:embed/>
            </p:oleObj>
          </a:graphicData>
        </a:graphic>
      </p:graphicFrame>
      <p:graphicFrame>
        <p:nvGraphicFramePr>
          <p:cNvPr id="27653" name="Object 36"/>
          <p:cNvGraphicFramePr>
            <a:graphicFrameLocks noChangeAspect="1"/>
          </p:cNvGraphicFramePr>
          <p:nvPr/>
        </p:nvGraphicFramePr>
        <p:xfrm>
          <a:off x="3132138" y="5084763"/>
          <a:ext cx="1203325" cy="930275"/>
        </p:xfrm>
        <a:graphic>
          <a:graphicData uri="http://schemas.openxmlformats.org/presentationml/2006/ole">
            <p:oleObj spid="_x0000_s27653" name="Ecuación" r:id="rId6" imgW="558720" imgH="431640" progId="Equation.3">
              <p:embed/>
            </p:oleObj>
          </a:graphicData>
        </a:graphic>
      </p:graphicFrame>
      <p:graphicFrame>
        <p:nvGraphicFramePr>
          <p:cNvPr id="27654" name="Object 37"/>
          <p:cNvGraphicFramePr>
            <a:graphicFrameLocks noChangeAspect="1"/>
          </p:cNvGraphicFramePr>
          <p:nvPr/>
        </p:nvGraphicFramePr>
        <p:xfrm>
          <a:off x="6723063" y="5157788"/>
          <a:ext cx="1804987" cy="930275"/>
        </p:xfrm>
        <a:graphic>
          <a:graphicData uri="http://schemas.openxmlformats.org/presentationml/2006/ole">
            <p:oleObj spid="_x0000_s27654" name="Ecuación" r:id="rId7" imgW="838080" imgH="431640" progId="Equation.3">
              <p:embed/>
            </p:oleObj>
          </a:graphicData>
        </a:graphic>
      </p:graphicFrame>
      <p:sp>
        <p:nvSpPr>
          <p:cNvPr id="27675" name="Text Box 45"/>
          <p:cNvSpPr txBox="1">
            <a:spLocks noChangeArrowheads="1"/>
          </p:cNvSpPr>
          <p:nvPr/>
        </p:nvSpPr>
        <p:spPr bwMode="auto">
          <a:xfrm>
            <a:off x="539750" y="6381750"/>
            <a:ext cx="748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/>
          </a:p>
        </p:txBody>
      </p:sp>
      <p:sp>
        <p:nvSpPr>
          <p:cNvPr id="27676" name="Text Box 46"/>
          <p:cNvSpPr txBox="1">
            <a:spLocks noChangeArrowheads="1"/>
          </p:cNvSpPr>
          <p:nvPr/>
        </p:nvSpPr>
        <p:spPr bwMode="auto">
          <a:xfrm>
            <a:off x="468313" y="6308725"/>
            <a:ext cx="7777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>
                <a:latin typeface="Georgia" pitchFamily="18" charset="0"/>
              </a:rPr>
              <a:t>Para el cálculo de </a:t>
            </a:r>
            <a:r>
              <a:rPr lang="es-CO" i="1">
                <a:latin typeface="Symbol" pitchFamily="18" charset="2"/>
              </a:rPr>
              <a:t>w</a:t>
            </a:r>
            <a:r>
              <a:rPr lang="es-CO" i="1" baseline="-25000">
                <a:latin typeface="Georgia" pitchFamily="18" charset="0"/>
              </a:rPr>
              <a:t>0</a:t>
            </a:r>
            <a:r>
              <a:rPr lang="es-CO">
                <a:latin typeface="Georgia" pitchFamily="18" charset="0"/>
              </a:rPr>
              <a:t> y </a:t>
            </a:r>
            <a:r>
              <a:rPr lang="es-CO" i="1">
                <a:latin typeface="Georgia" pitchFamily="18" charset="0"/>
              </a:rPr>
              <a:t>N</a:t>
            </a:r>
            <a:r>
              <a:rPr lang="es-CO" i="1" baseline="-25000">
                <a:latin typeface="Georgia" pitchFamily="18" charset="0"/>
              </a:rPr>
              <a:t>0</a:t>
            </a:r>
            <a:r>
              <a:rPr lang="es-CO">
                <a:latin typeface="Georgia" pitchFamily="18" charset="0"/>
              </a:rPr>
              <a:t> se asume que </a:t>
            </a:r>
            <a:r>
              <a:rPr lang="es-CO" i="1">
                <a:latin typeface="Georgia" pitchFamily="18" charset="0"/>
              </a:rPr>
              <a:t>MCD(m</a:t>
            </a:r>
            <a:r>
              <a:rPr lang="es-CO" i="1" baseline="-25000">
                <a:latin typeface="Georgia" pitchFamily="18" charset="0"/>
              </a:rPr>
              <a:t>0</a:t>
            </a:r>
            <a:r>
              <a:rPr lang="es-CO" i="1">
                <a:latin typeface="Georgia" pitchFamily="18" charset="0"/>
              </a:rPr>
              <a:t>.N</a:t>
            </a:r>
            <a:r>
              <a:rPr lang="es-CO" i="1" baseline="-25000">
                <a:latin typeface="Georgia" pitchFamily="18" charset="0"/>
              </a:rPr>
              <a:t>0</a:t>
            </a:r>
            <a:r>
              <a:rPr lang="es-CO" i="1">
                <a:latin typeface="Georgia" pitchFamily="18" charset="0"/>
              </a:rPr>
              <a:t>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2160587"/>
          </a:xfrm>
        </p:spPr>
        <p:txBody>
          <a:bodyPr/>
          <a:lstStyle/>
          <a:p>
            <a:pPr eaLnBrk="1" hangingPunct="1"/>
            <a:r>
              <a:rPr lang="es-CO" smtClean="0"/>
              <a:t> </a:t>
            </a:r>
          </a:p>
          <a:p>
            <a:pPr eaLnBrk="1" hangingPunct="1"/>
            <a:endParaRPr lang="es-CO" smtClean="0"/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/>
              <a:t>MCD(1,12)  = 1</a:t>
            </a:r>
            <a:r>
              <a:rPr lang="es-CO" smtClean="0"/>
              <a:t>, entonces </a:t>
            </a:r>
            <a:r>
              <a:rPr lang="es-CO" i="1" smtClean="0"/>
              <a:t>m</a:t>
            </a:r>
            <a:r>
              <a:rPr lang="es-CO" i="1" baseline="-25000" smtClean="0"/>
              <a:t>0</a:t>
            </a:r>
            <a:r>
              <a:rPr lang="es-CO" i="1" smtClean="0"/>
              <a:t> = 1</a:t>
            </a:r>
            <a:r>
              <a:rPr lang="es-CO" smtClean="0"/>
              <a:t>, </a:t>
            </a:r>
            <a:r>
              <a:rPr lang="es-CO" i="1" smtClean="0"/>
              <a:t>N</a:t>
            </a:r>
            <a:r>
              <a:rPr lang="es-CO" i="1" baseline="-25000" smtClean="0"/>
              <a:t>0</a:t>
            </a:r>
            <a:r>
              <a:rPr lang="es-CO" i="1" smtClean="0"/>
              <a:t> = 12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874713" y="1347788"/>
          <a:ext cx="5137150" cy="928687"/>
        </p:xfrm>
        <a:graphic>
          <a:graphicData uri="http://schemas.openxmlformats.org/presentationml/2006/ole">
            <p:oleObj spid="_x0000_s28674" name="Equation" r:id="rId3" imgW="2387520" imgH="431640" progId="Equation.3">
              <p:embed/>
            </p:oleObj>
          </a:graphicData>
        </a:graphic>
      </p:graphicFrame>
      <p:pic>
        <p:nvPicPr>
          <p:cNvPr id="6758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3500438"/>
            <a:ext cx="7342187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76600" y="1268413"/>
            <a:ext cx="1582738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4859338" y="1268413"/>
            <a:ext cx="1584325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Ejemplos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2160587"/>
          </a:xfrm>
        </p:spPr>
        <p:txBody>
          <a:bodyPr/>
          <a:lstStyle/>
          <a:p>
            <a:pPr eaLnBrk="1" hangingPunct="1"/>
            <a:r>
              <a:rPr lang="es-CO" smtClean="0"/>
              <a:t> </a:t>
            </a:r>
          </a:p>
          <a:p>
            <a:pPr eaLnBrk="1" hangingPunct="1"/>
            <a:endParaRPr lang="es-CO" smtClean="0"/>
          </a:p>
          <a:p>
            <a:pPr eaLnBrk="1" hangingPunct="1"/>
            <a:endParaRPr lang="es-CO" smtClean="0"/>
          </a:p>
          <a:p>
            <a:pPr eaLnBrk="1" hangingPunct="1"/>
            <a:r>
              <a:rPr lang="es-CO" i="1" smtClean="0"/>
              <a:t>MCD(4,31)  = 1</a:t>
            </a:r>
            <a:r>
              <a:rPr lang="es-CO" smtClean="0"/>
              <a:t>, entonces </a:t>
            </a:r>
            <a:r>
              <a:rPr lang="es-CO" i="1" smtClean="0"/>
              <a:t>m</a:t>
            </a:r>
            <a:r>
              <a:rPr lang="es-CO" i="1" baseline="-25000" smtClean="0"/>
              <a:t>0</a:t>
            </a:r>
            <a:r>
              <a:rPr lang="es-CO" i="1" smtClean="0"/>
              <a:t> = 4</a:t>
            </a:r>
            <a:r>
              <a:rPr lang="es-CO" smtClean="0"/>
              <a:t>, </a:t>
            </a:r>
            <a:r>
              <a:rPr lang="es-CO" i="1" smtClean="0"/>
              <a:t>N</a:t>
            </a:r>
            <a:r>
              <a:rPr lang="es-CO" i="1" baseline="-25000" smtClean="0"/>
              <a:t>0</a:t>
            </a:r>
            <a:r>
              <a:rPr lang="es-CO" i="1" smtClean="0"/>
              <a:t> = 31</a:t>
            </a:r>
          </a:p>
        </p:txBody>
      </p:sp>
      <p:pic>
        <p:nvPicPr>
          <p:cNvPr id="68614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3614738"/>
            <a:ext cx="7388225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827088" y="1293813"/>
          <a:ext cx="5162550" cy="982662"/>
        </p:xfrm>
        <a:graphic>
          <a:graphicData uri="http://schemas.openxmlformats.org/presentationml/2006/ole">
            <p:oleObj spid="_x0000_s29698" name="Equation" r:id="rId4" imgW="2400120" imgH="4572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1268413"/>
            <a:ext cx="1582738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4859338" y="1268413"/>
            <a:ext cx="1584325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066800"/>
          </a:xfrm>
        </p:spPr>
        <p:txBody>
          <a:bodyPr/>
          <a:lstStyle/>
          <a:p>
            <a:r>
              <a:rPr lang="es-CO" smtClean="0"/>
              <a:t>Energía y Potencia</a:t>
            </a:r>
          </a:p>
        </p:txBody>
      </p:sp>
      <p:sp>
        <p:nvSpPr>
          <p:cNvPr id="2054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744913"/>
          </a:xfrm>
        </p:spPr>
        <p:txBody>
          <a:bodyPr/>
          <a:lstStyle/>
          <a:p>
            <a:r>
              <a:rPr lang="es-CO" smtClean="0"/>
              <a:t>Ejemplo: Circuito eléctrico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Convención: La potencia de una señal </a:t>
            </a:r>
            <a:r>
              <a:rPr lang="es-CO" i="1" smtClean="0"/>
              <a:t>v(t)</a:t>
            </a:r>
            <a:r>
              <a:rPr lang="es-CO" smtClean="0"/>
              <a:t> se calcula sobre una resistencia de </a:t>
            </a:r>
            <a:r>
              <a:rPr lang="es-CO" i="1" smtClean="0"/>
              <a:t>1</a:t>
            </a:r>
            <a:r>
              <a:rPr lang="es-CO" i="1" smtClean="0">
                <a:sym typeface="Symbol" pitchFamily="18" charset="2"/>
              </a:rPr>
              <a:t></a:t>
            </a:r>
          </a:p>
          <a:p>
            <a:r>
              <a:rPr lang="es-CO" smtClean="0">
                <a:sym typeface="Symbol" pitchFamily="18" charset="2"/>
              </a:rPr>
              <a:t>En general, la energía total para una señal compleja está dada por:</a:t>
            </a:r>
          </a:p>
          <a:p>
            <a:pPr>
              <a:buFont typeface="Georgia" pitchFamily="18" charset="0"/>
              <a:buNone/>
            </a:pPr>
            <a:r>
              <a:rPr lang="es-CO" smtClean="0">
                <a:sym typeface="Symbol" pitchFamily="18" charset="2"/>
              </a:rPr>
              <a:t>   T. Continuo		T. Discreto</a:t>
            </a:r>
            <a:endParaRPr lang="es-CO" smtClean="0"/>
          </a:p>
        </p:txBody>
      </p:sp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836613"/>
            <a:ext cx="2382837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900113" y="2133600"/>
          <a:ext cx="4308475" cy="900113"/>
        </p:xfrm>
        <a:graphic>
          <a:graphicData uri="http://schemas.openxmlformats.org/presentationml/2006/ole">
            <p:oleObj spid="_x0000_s2050" name="Ecuación" r:id="rId4" imgW="2006280" imgH="419040" progId="Equation.3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2051050" y="5373688"/>
          <a:ext cx="1420813" cy="1065212"/>
        </p:xfrm>
        <a:graphic>
          <a:graphicData uri="http://schemas.openxmlformats.org/presentationml/2006/ole">
            <p:oleObj spid="_x0000_s2051" name="Ecuación" r:id="rId5" imgW="660240" imgH="495000" progId="Equation.3">
              <p:embed/>
            </p:oleObj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5378450" y="5400675"/>
          <a:ext cx="1392238" cy="1011238"/>
        </p:xfrm>
        <a:graphic>
          <a:graphicData uri="http://schemas.openxmlformats.org/presentationml/2006/ole">
            <p:oleObj spid="_x0000_s2052" name="Ecuación" r:id="rId6" imgW="6476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Ejemplos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eaLnBrk="1" hangingPunct="1"/>
            <a:r>
              <a:rPr lang="es-CO" smtClean="0"/>
              <a:t> </a:t>
            </a:r>
          </a:p>
          <a:p>
            <a:pPr eaLnBrk="1" hangingPunct="1"/>
            <a:endParaRPr lang="es-CO" smtClean="0"/>
          </a:p>
          <a:p>
            <a:pPr eaLnBrk="1" hangingPunct="1"/>
            <a:endParaRPr lang="es-CO" i="1" smtClean="0"/>
          </a:p>
          <a:p>
            <a:pPr eaLnBrk="1" hangingPunct="1"/>
            <a:endParaRPr lang="es-CO" i="1" smtClean="0"/>
          </a:p>
          <a:p>
            <a:pPr eaLnBrk="1" hangingPunct="1"/>
            <a:endParaRPr lang="es-CO" i="1" smtClean="0"/>
          </a:p>
          <a:p>
            <a:pPr eaLnBrk="1" hangingPunct="1"/>
            <a:endParaRPr lang="es-CO" i="1" smtClean="0"/>
          </a:p>
          <a:p>
            <a:pPr eaLnBrk="1" hangingPunct="1"/>
            <a:endParaRPr lang="es-CO" i="1" smtClean="0"/>
          </a:p>
          <a:p>
            <a:pPr eaLnBrk="1" hangingPunct="1"/>
            <a:r>
              <a:rPr lang="es-CO" i="1" smtClean="0"/>
              <a:t>MCD(1,3)  = 1</a:t>
            </a:r>
            <a:r>
              <a:rPr lang="es-CO" smtClean="0"/>
              <a:t>, entonces </a:t>
            </a:r>
            <a:r>
              <a:rPr lang="es-CO" i="1" smtClean="0"/>
              <a:t>m</a:t>
            </a:r>
            <a:r>
              <a:rPr lang="es-CO" i="1" baseline="-25000" smtClean="0"/>
              <a:t>0,1</a:t>
            </a:r>
            <a:r>
              <a:rPr lang="es-CO" i="1" smtClean="0"/>
              <a:t> = 1</a:t>
            </a:r>
            <a:r>
              <a:rPr lang="es-CO" smtClean="0"/>
              <a:t>, </a:t>
            </a:r>
            <a:r>
              <a:rPr lang="es-CO" i="1" smtClean="0"/>
              <a:t>N</a:t>
            </a:r>
            <a:r>
              <a:rPr lang="es-CO" i="1" baseline="-25000" smtClean="0"/>
              <a:t>0,1</a:t>
            </a:r>
            <a:r>
              <a:rPr lang="es-CO" i="1" smtClean="0"/>
              <a:t> = 3</a:t>
            </a:r>
          </a:p>
          <a:p>
            <a:pPr eaLnBrk="1" hangingPunct="1"/>
            <a:endParaRPr lang="es-CO" i="1" smtClean="0"/>
          </a:p>
          <a:p>
            <a:pPr eaLnBrk="1" hangingPunct="1"/>
            <a:r>
              <a:rPr lang="es-CO" i="1" smtClean="0"/>
              <a:t>MCD(3,8)  = 1</a:t>
            </a:r>
            <a:r>
              <a:rPr lang="es-CO" smtClean="0"/>
              <a:t>, entonces </a:t>
            </a:r>
            <a:r>
              <a:rPr lang="es-CO" i="1" smtClean="0"/>
              <a:t>m</a:t>
            </a:r>
            <a:r>
              <a:rPr lang="es-CO" i="1" baseline="-25000" smtClean="0"/>
              <a:t>0,2</a:t>
            </a:r>
            <a:r>
              <a:rPr lang="es-CO" i="1" smtClean="0"/>
              <a:t> = 3</a:t>
            </a:r>
            <a:r>
              <a:rPr lang="es-CO" smtClean="0"/>
              <a:t>, </a:t>
            </a:r>
            <a:r>
              <a:rPr lang="es-CO" i="1" smtClean="0"/>
              <a:t>N</a:t>
            </a:r>
            <a:r>
              <a:rPr lang="es-CO" i="1" baseline="-25000" smtClean="0"/>
              <a:t>0,2</a:t>
            </a:r>
            <a:r>
              <a:rPr lang="es-CO" i="1" smtClean="0"/>
              <a:t> = 8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008063" y="1339850"/>
          <a:ext cx="4643437" cy="3168650"/>
        </p:xfrm>
        <a:graphic>
          <a:graphicData uri="http://schemas.openxmlformats.org/presentationml/2006/ole">
            <p:oleObj spid="_x0000_s30722" name="Equation" r:id="rId3" imgW="2158920" imgH="147312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979613" y="1989138"/>
            <a:ext cx="792162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2987675" y="1989138"/>
            <a:ext cx="792163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2843213" y="2636838"/>
            <a:ext cx="1800225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4643438" y="2636838"/>
            <a:ext cx="936625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2843213" y="3716338"/>
            <a:ext cx="1800225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4643438" y="3716338"/>
            <a:ext cx="1008062" cy="79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900113" y="2565400"/>
            <a:ext cx="1943100" cy="719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900113" y="3500438"/>
            <a:ext cx="1943100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Ejemplos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628775"/>
            <a:ext cx="72771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5288" y="2041525"/>
            <a:ext cx="9477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i="1" dirty="0">
                <a:solidFill>
                  <a:prstClr val="black"/>
                </a:solidFill>
                <a:latin typeface="Georgia"/>
                <a:cs typeface="+mn-cs"/>
              </a:rPr>
              <a:t>x</a:t>
            </a:r>
            <a:r>
              <a:rPr lang="es-CO" sz="2800" i="1" baseline="-25000" dirty="0">
                <a:solidFill>
                  <a:prstClr val="black"/>
                </a:solidFill>
                <a:latin typeface="Georgia"/>
                <a:cs typeface="+mn-cs"/>
              </a:rPr>
              <a:t>1</a:t>
            </a:r>
            <a:r>
              <a:rPr lang="es-CO" sz="2800" i="1" dirty="0">
                <a:solidFill>
                  <a:prstClr val="black"/>
                </a:solidFill>
                <a:latin typeface="Georgia"/>
                <a:cs typeface="+mn-cs"/>
              </a:rPr>
              <a:t>[n]</a:t>
            </a:r>
            <a:endParaRPr lang="es-CO" dirty="0"/>
          </a:p>
        </p:txBody>
      </p:sp>
      <p:sp>
        <p:nvSpPr>
          <p:cNvPr id="6" name="Rectangle 5"/>
          <p:cNvSpPr/>
          <p:nvPr/>
        </p:nvSpPr>
        <p:spPr>
          <a:xfrm>
            <a:off x="395288" y="3789363"/>
            <a:ext cx="97790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i="1" dirty="0">
                <a:solidFill>
                  <a:prstClr val="black"/>
                </a:solidFill>
                <a:latin typeface="Georgia"/>
                <a:cs typeface="+mn-cs"/>
              </a:rPr>
              <a:t>x</a:t>
            </a:r>
            <a:r>
              <a:rPr lang="es-CO" sz="2800" i="1" baseline="-25000" dirty="0">
                <a:solidFill>
                  <a:prstClr val="black"/>
                </a:solidFill>
                <a:latin typeface="Georgia"/>
                <a:cs typeface="+mn-cs"/>
              </a:rPr>
              <a:t>2</a:t>
            </a:r>
            <a:r>
              <a:rPr lang="es-CO" sz="2800" i="1" dirty="0">
                <a:solidFill>
                  <a:prstClr val="black"/>
                </a:solidFill>
                <a:latin typeface="Georgia"/>
                <a:cs typeface="+mn-cs"/>
              </a:rPr>
              <a:t>[n]</a:t>
            </a:r>
            <a:endParaRPr lang="es-CO" dirty="0"/>
          </a:p>
        </p:txBody>
      </p:sp>
      <p:sp>
        <p:nvSpPr>
          <p:cNvPr id="7" name="Rectangle 6"/>
          <p:cNvSpPr/>
          <p:nvPr/>
        </p:nvSpPr>
        <p:spPr>
          <a:xfrm>
            <a:off x="414338" y="5570538"/>
            <a:ext cx="8445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i="1" dirty="0">
                <a:solidFill>
                  <a:prstClr val="black"/>
                </a:solidFill>
                <a:latin typeface="Georgia"/>
                <a:cs typeface="+mn-cs"/>
              </a:rPr>
              <a:t>x[n]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444625"/>
          </a:xfrm>
        </p:spPr>
        <p:txBody>
          <a:bodyPr/>
          <a:lstStyle/>
          <a:p>
            <a:pPr eaLnBrk="1" hangingPunct="1"/>
            <a:r>
              <a:rPr lang="es-CO" smtClean="0"/>
              <a:t>Exponenciales Complejas Relacionadas Armónicamente 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457200" y="2205038"/>
            <a:ext cx="8229600" cy="1511300"/>
          </a:xfrm>
        </p:spPr>
        <p:txBody>
          <a:bodyPr/>
          <a:lstStyle/>
          <a:p>
            <a:pPr eaLnBrk="1" hangingPunct="1"/>
            <a:r>
              <a:rPr lang="es-CO" smtClean="0"/>
              <a:t>Se define:                                   como la k-ésima </a:t>
            </a:r>
          </a:p>
          <a:p>
            <a:pPr eaLnBrk="1" hangingPunct="1"/>
            <a:endParaRPr lang="es-CO" smtClean="0"/>
          </a:p>
          <a:p>
            <a:pPr eaLnBrk="1" hangingPunct="1">
              <a:buFont typeface="Georgia" pitchFamily="18" charset="0"/>
              <a:buNone/>
            </a:pPr>
            <a:r>
              <a:rPr lang="es-CO" smtClean="0"/>
              <a:t>armónica de 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484438" y="1916113"/>
          <a:ext cx="2922587" cy="792162"/>
        </p:xfrm>
        <a:graphic>
          <a:graphicData uri="http://schemas.openxmlformats.org/presentationml/2006/ole">
            <p:oleObj spid="_x0000_s73730" name="Equation" r:id="rId3" imgW="1358640" imgH="368280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700338" y="2852738"/>
          <a:ext cx="822325" cy="709612"/>
        </p:xfrm>
        <a:graphic>
          <a:graphicData uri="http://schemas.openxmlformats.org/presentationml/2006/ole">
            <p:oleObj spid="_x0000_s73731" name="Equation" r:id="rId4" imgW="380880" imgH="33012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722563" y="3933825"/>
          <a:ext cx="3578225" cy="2459038"/>
        </p:xfrm>
        <a:graphic>
          <a:graphicData uri="http://schemas.openxmlformats.org/presentationml/2006/ole">
            <p:oleObj spid="_x0000_s73732" name="Equation" r:id="rId5" imgW="1663560" imgH="11430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3924300" y="4868863"/>
            <a:ext cx="2376488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3924300" y="5661025"/>
            <a:ext cx="2376488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444625"/>
          </a:xfrm>
        </p:spPr>
        <p:txBody>
          <a:bodyPr/>
          <a:lstStyle/>
          <a:p>
            <a:pPr eaLnBrk="1" hangingPunct="1"/>
            <a:r>
              <a:rPr lang="es-CO" smtClean="0"/>
              <a:t>Exponenciales Complejas Relacionadas Armónicamente 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457200" y="2205038"/>
            <a:ext cx="8229600" cy="1079500"/>
          </a:xfrm>
        </p:spPr>
        <p:txBody>
          <a:bodyPr/>
          <a:lstStyle/>
          <a:p>
            <a:pPr eaLnBrk="1" hangingPunct="1"/>
            <a:r>
              <a:rPr lang="es-CO" smtClean="0"/>
              <a:t>Solo existen </a:t>
            </a:r>
            <a:r>
              <a:rPr lang="es-CO" i="1" smtClean="0"/>
              <a:t>N</a:t>
            </a:r>
            <a:r>
              <a:rPr lang="es-CO" i="1" baseline="-25000" smtClean="0"/>
              <a:t>0</a:t>
            </a:r>
            <a:r>
              <a:rPr lang="es-CO" smtClean="0"/>
              <a:t> exponenciales complejas discretas relacionadas armónicamente.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4213" y="3573463"/>
          <a:ext cx="7646987" cy="1582737"/>
        </p:xfrm>
        <a:graphic>
          <a:graphicData uri="http://schemas.openxmlformats.org/presentationml/2006/ole">
            <p:oleObj spid="_x0000_s74754" name="Equation" r:id="rId3" imgW="3555720" imgH="736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68313" y="693738"/>
            <a:ext cx="8229600" cy="1439862"/>
          </a:xfrm>
        </p:spPr>
        <p:txBody>
          <a:bodyPr/>
          <a:lstStyle/>
          <a:p>
            <a:r>
              <a:rPr lang="es-CO" smtClean="0"/>
              <a:t>Función Impulso Unitario en Tiempo Discreto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71550" y="3238500"/>
          <a:ext cx="2428875" cy="982663"/>
        </p:xfrm>
        <a:graphic>
          <a:graphicData uri="http://schemas.openxmlformats.org/presentationml/2006/ole">
            <p:oleObj spid="_x0000_s75778" name="Ecuación" r:id="rId3" imgW="1130040" imgH="457200" progId="Equation.3">
              <p:embed/>
            </p:oleObj>
          </a:graphicData>
        </a:graphic>
      </p:graphicFrame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9713" y="2649538"/>
            <a:ext cx="44100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11188" y="4710113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Muestra Unitaria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468313" y="693738"/>
            <a:ext cx="8229600" cy="1439862"/>
          </a:xfrm>
        </p:spPr>
        <p:txBody>
          <a:bodyPr/>
          <a:lstStyle/>
          <a:p>
            <a:r>
              <a:rPr lang="es-CO" smtClean="0"/>
              <a:t>Función Escalón Unitario en Tiempo Discreto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755650" y="3141663"/>
          <a:ext cx="2430463" cy="982662"/>
        </p:xfrm>
        <a:graphic>
          <a:graphicData uri="http://schemas.openxmlformats.org/presentationml/2006/ole">
            <p:oleObj spid="_x0000_s76802" name="Ecuación" r:id="rId3" imgW="1130040" imgH="457200" progId="Equation.3">
              <p:embed/>
            </p:oleObj>
          </a:graphicData>
        </a:graphic>
      </p:graphicFrame>
      <p:pic>
        <p:nvPicPr>
          <p:cNvPr id="45064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492375"/>
            <a:ext cx="42672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11188" y="4710113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Paso Unitario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Funciones Impulso y Paso Discretas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1008063"/>
          </a:xfrm>
        </p:spPr>
        <p:txBody>
          <a:bodyPr/>
          <a:lstStyle/>
          <a:p>
            <a:r>
              <a:rPr lang="es-CO" smtClean="0"/>
              <a:t>Las funciones impulso y paso están relacionadas: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692275" y="2924175"/>
          <a:ext cx="5294313" cy="927100"/>
        </p:xfrm>
        <a:graphic>
          <a:graphicData uri="http://schemas.openxmlformats.org/presentationml/2006/ole">
            <p:oleObj spid="_x0000_s77826" name="Ecuación" r:id="rId3" imgW="2463480" imgH="431640" progId="Equation.3">
              <p:embed/>
            </p:oleObj>
          </a:graphicData>
        </a:graphic>
      </p:graphicFrame>
      <p:pic>
        <p:nvPicPr>
          <p:cNvPr id="53253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163" y="4149725"/>
            <a:ext cx="4343400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859338" y="2997200"/>
            <a:ext cx="21605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53255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22513" y="4164013"/>
            <a:ext cx="4410075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Funciones Impulso y Paso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3348038" y="1628775"/>
          <a:ext cx="2101850" cy="927100"/>
        </p:xfrm>
        <a:graphic>
          <a:graphicData uri="http://schemas.openxmlformats.org/presentationml/2006/ole">
            <p:oleObj spid="_x0000_s78850" name="Ecuación" r:id="rId3" imgW="977760" imgH="431640" progId="Equation.3">
              <p:embed/>
            </p:oleObj>
          </a:graphicData>
        </a:graphic>
      </p:graphicFrame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213100"/>
            <a:ext cx="78882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2916238" y="4005263"/>
            <a:ext cx="1079500" cy="287337"/>
          </a:xfrm>
          <a:prstGeom prst="rightArrow">
            <a:avLst>
              <a:gd name="adj1" fmla="val 50000"/>
              <a:gd name="adj2" fmla="val 9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5428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3205163"/>
            <a:ext cx="78882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16913" y="5229225"/>
            <a:ext cx="3587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i="1" dirty="0">
                <a:latin typeface="+mn-lt"/>
              </a:rPr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3494088"/>
            <a:ext cx="78882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Funciones Impulso y Paso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635375" y="1773238"/>
          <a:ext cx="4038600" cy="927100"/>
        </p:xfrm>
        <a:graphic>
          <a:graphicData uri="http://schemas.openxmlformats.org/presentationml/2006/ole">
            <p:oleObj spid="_x0000_s79874" name="Ecuación" r:id="rId4" imgW="1879560" imgH="431640" progId="Equation.3">
              <p:embed/>
            </p:oleObj>
          </a:graphicData>
        </a:graphic>
      </p:graphicFrame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2916238" y="4005263"/>
            <a:ext cx="1079500" cy="287337"/>
          </a:xfrm>
          <a:prstGeom prst="rightArrow">
            <a:avLst>
              <a:gd name="adj1" fmla="val 50000"/>
              <a:gd name="adj2" fmla="val 9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68313" y="1916113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Haciendo </a:t>
            </a:r>
            <a:r>
              <a:rPr lang="es-CO" sz="2800" i="1">
                <a:latin typeface="Georgia" pitchFamily="18" charset="0"/>
              </a:rPr>
              <a:t>m= n-k</a:t>
            </a:r>
            <a:r>
              <a:rPr lang="es-CO" sz="2800">
                <a:latin typeface="Georgia" pitchFamily="18" charset="0"/>
              </a:rPr>
              <a:t>:</a:t>
            </a:r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3" y="3494088"/>
            <a:ext cx="78882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5724525" y="1773238"/>
            <a:ext cx="1943100" cy="935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8316913" y="5580063"/>
            <a:ext cx="3587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i="1" dirty="0">
                <a:latin typeface="+mn-lt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5" grpId="1" animBg="1"/>
      <p:bldP spid="5633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Propiedad de Selección del Impulso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1008063"/>
          </a:xfrm>
        </p:spPr>
        <p:txBody>
          <a:bodyPr/>
          <a:lstStyle/>
          <a:p>
            <a:r>
              <a:rPr lang="es-CO" smtClean="0"/>
              <a:t>Dada una función </a:t>
            </a:r>
            <a:r>
              <a:rPr lang="es-CO" i="1" smtClean="0"/>
              <a:t>x[n]</a:t>
            </a:r>
            <a:r>
              <a:rPr lang="es-CO" smtClean="0"/>
              <a:t>, que ocurre cuando se multiplica por </a:t>
            </a:r>
            <a:r>
              <a:rPr lang="es-CO" i="1" smtClean="0">
                <a:sym typeface="Symbol" pitchFamily="18" charset="2"/>
              </a:rPr>
              <a:t>[n]</a:t>
            </a:r>
            <a:r>
              <a:rPr lang="es-CO" smtClean="0">
                <a:sym typeface="Symbol" pitchFamily="18" charset="2"/>
              </a:rPr>
              <a:t>?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160713"/>
            <a:ext cx="61531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141663"/>
            <a:ext cx="6153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6"/>
          <p:cNvSpPr>
            <a:spLocks/>
          </p:cNvSpPr>
          <p:nvPr/>
        </p:nvSpPr>
        <p:spPr bwMode="auto">
          <a:xfrm>
            <a:off x="3779838" y="2924175"/>
            <a:ext cx="48958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x[n]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[n]</a:t>
            </a:r>
            <a:r>
              <a:rPr lang="es-CO" sz="2800">
                <a:latin typeface="Georgia" pitchFamily="18" charset="0"/>
                <a:sym typeface="Symbol" pitchFamily="18" charset="2"/>
              </a:rPr>
              <a:t> = </a:t>
            </a:r>
            <a:r>
              <a:rPr lang="es-CO" sz="2800" i="1">
                <a:latin typeface="Georgia" pitchFamily="18" charset="0"/>
              </a:rPr>
              <a:t>x[0]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[n]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x[n]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[n-n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</a:t>
            </a:r>
            <a:r>
              <a:rPr lang="es-CO" sz="2800">
                <a:latin typeface="Georgia" pitchFamily="18" charset="0"/>
                <a:sym typeface="Symbol" pitchFamily="18" charset="2"/>
              </a:rPr>
              <a:t> = </a:t>
            </a:r>
            <a:r>
              <a:rPr lang="es-CO" sz="2800" i="1">
                <a:latin typeface="Georgia" pitchFamily="18" charset="0"/>
              </a:rPr>
              <a:t>x[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]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[n-n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457200" y="490538"/>
            <a:ext cx="8229600" cy="1066800"/>
          </a:xfrm>
        </p:spPr>
        <p:txBody>
          <a:bodyPr/>
          <a:lstStyle/>
          <a:p>
            <a:r>
              <a:rPr lang="es-CO" smtClean="0"/>
              <a:t>Energía y Potencia</a:t>
            </a:r>
          </a:p>
        </p:txBody>
      </p:sp>
      <p:sp>
        <p:nvSpPr>
          <p:cNvPr id="307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Para calcular energía/potencia en toda la señal se usan integrales/sumas infinitas.</a:t>
            </a:r>
          </a:p>
          <a:p>
            <a:r>
              <a:rPr lang="es-CO" smtClean="0"/>
              <a:t>Energía total (E</a:t>
            </a:r>
            <a:r>
              <a:rPr lang="es-CO" baseline="-25000" smtClean="0">
                <a:sym typeface="Symbol" pitchFamily="18" charset="2"/>
              </a:rPr>
              <a:t></a:t>
            </a:r>
            <a:r>
              <a:rPr lang="es-CO" smtClean="0"/>
              <a:t>)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Potencia promedio (P</a:t>
            </a:r>
            <a:r>
              <a:rPr lang="es-CO" baseline="-25000" smtClean="0">
                <a:sym typeface="Symbol" pitchFamily="18" charset="2"/>
              </a:rPr>
              <a:t></a:t>
            </a:r>
            <a:r>
              <a:rPr lang="es-CO" smtClean="0"/>
              <a:t>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024063" y="3240088"/>
          <a:ext cx="1474787" cy="1011237"/>
        </p:xfrm>
        <a:graphic>
          <a:graphicData uri="http://schemas.openxmlformats.org/presentationml/2006/ole">
            <p:oleObj spid="_x0000_s3074" name="Ecuación" r:id="rId3" imgW="685800" imgH="469800" progId="Equation.3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5364163" y="3281363"/>
          <a:ext cx="1420812" cy="928687"/>
        </p:xfrm>
        <a:graphic>
          <a:graphicData uri="http://schemas.openxmlformats.org/presentationml/2006/ole">
            <p:oleObj spid="_x0000_s3075" name="Ecuación" r:id="rId4" imgW="660240" imgH="431640" progId="Equation.3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538288" y="5081588"/>
          <a:ext cx="2484437" cy="1011237"/>
        </p:xfrm>
        <a:graphic>
          <a:graphicData uri="http://schemas.openxmlformats.org/presentationml/2006/ole">
            <p:oleObj spid="_x0000_s3076" name="Ecuación" r:id="rId5" imgW="1155600" imgH="469800" progId="Equation.3">
              <p:embed/>
            </p:oleObj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4576763" y="5122863"/>
          <a:ext cx="3033712" cy="928687"/>
        </p:xfrm>
        <a:graphic>
          <a:graphicData uri="http://schemas.openxmlformats.org/presentationml/2006/ole">
            <p:oleObj spid="_x0000_s3077" name="Ecuación" r:id="rId6" imgW="1409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468313" y="693738"/>
            <a:ext cx="8229600" cy="1439862"/>
          </a:xfrm>
        </p:spPr>
        <p:txBody>
          <a:bodyPr/>
          <a:lstStyle/>
          <a:p>
            <a:r>
              <a:rPr lang="es-CO" smtClean="0"/>
              <a:t>Función Escalón Unitario en Tiempo Continuo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836613" y="3141663"/>
          <a:ext cx="2266950" cy="982662"/>
        </p:xfrm>
        <a:graphic>
          <a:graphicData uri="http://schemas.openxmlformats.org/presentationml/2006/ole">
            <p:oleObj spid="_x0000_s80898" name="Ecuación" r:id="rId3" imgW="1054080" imgH="457200" progId="Equation.3">
              <p:embed/>
            </p:oleObj>
          </a:graphicData>
        </a:graphic>
      </p:graphicFrame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11188" y="4710113"/>
            <a:ext cx="309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Paso Unitario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2349500"/>
            <a:ext cx="4267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58163" cy="1512888"/>
          </a:xfrm>
        </p:spPr>
        <p:txBody>
          <a:bodyPr/>
          <a:lstStyle/>
          <a:p>
            <a:r>
              <a:rPr lang="es-CO" smtClean="0"/>
              <a:t>Funciones Impulso y Paso Continuas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468313" y="2203450"/>
            <a:ext cx="8229600" cy="4105275"/>
          </a:xfrm>
        </p:spPr>
        <p:txBody>
          <a:bodyPr/>
          <a:lstStyle/>
          <a:p>
            <a:r>
              <a:rPr lang="es-CO" smtClean="0"/>
              <a:t>Por analogía con tiempo discreto, la función impulso se definiría de tal forma que: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La función paso es discontinua en t = 0</a:t>
            </a:r>
          </a:p>
          <a:p>
            <a:endParaRPr lang="es-CO" smtClean="0"/>
          </a:p>
          <a:p>
            <a:r>
              <a:rPr lang="es-CO" smtClean="0"/>
              <a:t>No se puede derivar formalmente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265363" y="3284538"/>
          <a:ext cx="4148137" cy="1008062"/>
        </p:xfrm>
        <a:graphic>
          <a:graphicData uri="http://schemas.openxmlformats.org/presentationml/2006/ole">
            <p:oleObj spid="_x0000_s81922" name="Ecuación" r:id="rId3" imgW="1930320" imgH="469800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643438" y="3397250"/>
            <a:ext cx="23764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1444625"/>
          </a:xfrm>
        </p:spPr>
        <p:txBody>
          <a:bodyPr/>
          <a:lstStyle/>
          <a:p>
            <a:r>
              <a:rPr lang="es-CO" smtClean="0"/>
              <a:t>Función Impulso Unitario en Tiempo Continuo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>
          <a:xfrm>
            <a:off x="457200" y="2349500"/>
            <a:ext cx="8229600" cy="4224338"/>
          </a:xfrm>
        </p:spPr>
        <p:txBody>
          <a:bodyPr/>
          <a:lstStyle/>
          <a:p>
            <a:r>
              <a:rPr lang="es-CO" smtClean="0"/>
              <a:t>Se define la función: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Esta función es continua y su derivada es: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00563" y="2349500"/>
          <a:ext cx="3032125" cy="1638300"/>
        </p:xfrm>
        <a:graphic>
          <a:graphicData uri="http://schemas.openxmlformats.org/presentationml/2006/ole">
            <p:oleObj spid="_x0000_s82946" name="Ecuación" r:id="rId3" imgW="1409400" imgH="76176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843213" y="4868863"/>
          <a:ext cx="3032125" cy="1638300"/>
        </p:xfrm>
        <a:graphic>
          <a:graphicData uri="http://schemas.openxmlformats.org/presentationml/2006/ole">
            <p:oleObj spid="_x0000_s82947" name="Equation" r:id="rId4" imgW="140940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395288" y="836613"/>
            <a:ext cx="8218487" cy="1373187"/>
          </a:xfrm>
        </p:spPr>
        <p:txBody>
          <a:bodyPr/>
          <a:lstStyle/>
          <a:p>
            <a:r>
              <a:rPr lang="es-CO" smtClean="0"/>
              <a:t>Función Impulso Unitario en Tiempo Continuo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1547813" y="2349500"/>
            <a:ext cx="5905500" cy="647700"/>
          </a:xfrm>
        </p:spPr>
        <p:txBody>
          <a:bodyPr/>
          <a:lstStyle/>
          <a:p>
            <a:pPr>
              <a:buFont typeface="Georgia" pitchFamily="18" charset="0"/>
              <a:buNone/>
            </a:pPr>
            <a:r>
              <a:rPr lang="es-CO" i="1" smtClean="0"/>
              <a:t>u</a:t>
            </a:r>
            <a:r>
              <a:rPr lang="es-CO" i="1" baseline="-25000" smtClean="0">
                <a:latin typeface="Symbol" pitchFamily="18" charset="2"/>
              </a:rPr>
              <a:t>D</a:t>
            </a:r>
            <a:r>
              <a:rPr lang="es-CO" i="1" smtClean="0"/>
              <a:t>(t)      				</a:t>
            </a:r>
            <a:r>
              <a:rPr lang="es-CO" i="1" smtClean="0">
                <a:latin typeface="Symbol" pitchFamily="18" charset="2"/>
              </a:rPr>
              <a:t>d</a:t>
            </a:r>
            <a:r>
              <a:rPr lang="es-CO" i="1" baseline="-25000" smtClean="0">
                <a:latin typeface="Symbol" pitchFamily="18" charset="2"/>
              </a:rPr>
              <a:t>D</a:t>
            </a:r>
            <a:r>
              <a:rPr lang="es-CO" i="1" smtClean="0"/>
              <a:t>(t)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009900"/>
            <a:ext cx="7442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030538"/>
            <a:ext cx="7467600" cy="33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2997200"/>
            <a:ext cx="743902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812088" y="3933825"/>
            <a:ext cx="1258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 = 1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667625" y="3933825"/>
            <a:ext cx="140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 = 0.1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451725" y="3933825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 = 0.01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  <p:bldP spid="61449" grpId="1"/>
      <p:bldP spid="6145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444625"/>
          </a:xfrm>
        </p:spPr>
        <p:txBody>
          <a:bodyPr/>
          <a:lstStyle/>
          <a:p>
            <a:r>
              <a:rPr lang="es-CO" smtClean="0"/>
              <a:t>Función Impulso Unitario en Tiempo Continuo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4224338"/>
          </a:xfrm>
        </p:spPr>
        <p:txBody>
          <a:bodyPr/>
          <a:lstStyle/>
          <a:p>
            <a:r>
              <a:rPr lang="es-CO" i="1" smtClean="0">
                <a:sym typeface="Symbol" pitchFamily="18" charset="2"/>
              </a:rPr>
              <a:t></a:t>
            </a:r>
            <a:r>
              <a:rPr lang="es-CO" i="1" baseline="-25000" smtClean="0">
                <a:sym typeface="Symbol" pitchFamily="18" charset="2"/>
              </a:rPr>
              <a:t>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 es un pulso de área unitaria y duración </a:t>
            </a:r>
            <a:r>
              <a:rPr lang="es-CO" i="1" smtClean="0">
                <a:sym typeface="Symbol" pitchFamily="18" charset="2"/>
              </a:rPr>
              <a:t></a:t>
            </a:r>
            <a:endParaRPr lang="es-CO" smtClean="0">
              <a:sym typeface="Symbol" pitchFamily="18" charset="2"/>
            </a:endParaRPr>
          </a:p>
          <a:p>
            <a:r>
              <a:rPr lang="es-CO" smtClean="0"/>
              <a:t>Cuando </a:t>
            </a:r>
            <a:r>
              <a:rPr lang="es-CO" i="1" smtClean="0">
                <a:sym typeface="Symbol" pitchFamily="18" charset="2"/>
              </a:rPr>
              <a:t>0, u</a:t>
            </a:r>
            <a:r>
              <a:rPr lang="es-CO" i="1" baseline="-25000" smtClean="0">
                <a:sym typeface="Symbol" pitchFamily="18" charset="2"/>
              </a:rPr>
              <a:t></a:t>
            </a:r>
            <a:r>
              <a:rPr lang="es-CO" i="1" smtClean="0">
                <a:sym typeface="Symbol" pitchFamily="18" charset="2"/>
              </a:rPr>
              <a:t>(t)u(t)</a:t>
            </a:r>
          </a:p>
          <a:p>
            <a:r>
              <a:rPr lang="es-CO" smtClean="0">
                <a:sym typeface="Symbol" pitchFamily="18" charset="2"/>
              </a:rPr>
              <a:t>En consecuencia, </a:t>
            </a:r>
            <a:r>
              <a:rPr lang="es-CO" i="1" smtClean="0">
                <a:sym typeface="Symbol" pitchFamily="18" charset="2"/>
              </a:rPr>
              <a:t>(t)</a:t>
            </a:r>
            <a:r>
              <a:rPr lang="es-CO" smtClean="0">
                <a:sym typeface="Symbol" pitchFamily="18" charset="2"/>
              </a:rPr>
              <a:t> se puede calcular como:</a:t>
            </a:r>
          </a:p>
          <a:p>
            <a:endParaRPr lang="es-CO" smtClean="0"/>
          </a:p>
          <a:p>
            <a:endParaRPr lang="es-CO" i="1" smtClean="0">
              <a:sym typeface="Symbol" pitchFamily="18" charset="2"/>
            </a:endParaRPr>
          </a:p>
          <a:p>
            <a:r>
              <a:rPr lang="es-CO" i="1" smtClean="0">
                <a:sym typeface="Symbol" pitchFamily="18" charset="2"/>
              </a:rPr>
              <a:t>(t)</a:t>
            </a:r>
            <a:r>
              <a:rPr lang="es-CO" smtClean="0">
                <a:sym typeface="Symbol" pitchFamily="18" charset="2"/>
              </a:rPr>
              <a:t> será entonces un pulso de duración 0 y área unitaria</a:t>
            </a:r>
            <a:endParaRPr lang="es-CO" i="1" smtClean="0">
              <a:sym typeface="Symbol" pitchFamily="18" charset="2"/>
            </a:endParaRPr>
          </a:p>
        </p:txBody>
      </p:sp>
      <p:graphicFrame>
        <p:nvGraphicFramePr>
          <p:cNvPr id="62468" name="Object 3"/>
          <p:cNvGraphicFramePr>
            <a:graphicFrameLocks noChangeAspect="1"/>
          </p:cNvGraphicFramePr>
          <p:nvPr/>
        </p:nvGraphicFramePr>
        <p:xfrm>
          <a:off x="3132138" y="3500438"/>
          <a:ext cx="2212975" cy="600075"/>
        </p:xfrm>
        <a:graphic>
          <a:graphicData uri="http://schemas.openxmlformats.org/presentationml/2006/ole">
            <p:oleObj spid="_x0000_s83970" name="Ecuación" r:id="rId3" imgW="1028520" imgH="279360" progId="Equation.3">
              <p:embed/>
            </p:oleObj>
          </a:graphicData>
        </a:graphic>
      </p:graphicFrame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4894263"/>
            <a:ext cx="41529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284538"/>
            <a:ext cx="800893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Funciones Impulso y Escalón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3306763" y="1589088"/>
          <a:ext cx="2184400" cy="1008062"/>
        </p:xfrm>
        <a:graphic>
          <a:graphicData uri="http://schemas.openxmlformats.org/presentationml/2006/ole">
            <p:oleObj spid="_x0000_s84994" name="Ecuación" r:id="rId4" imgW="1015920" imgH="469800" progId="Equation.3">
              <p:embed/>
            </p:oleObj>
          </a:graphicData>
        </a:graphic>
      </p:graphicFrame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2916238" y="4005263"/>
            <a:ext cx="1079500" cy="287337"/>
          </a:xfrm>
          <a:prstGeom prst="rightArrow">
            <a:avLst>
              <a:gd name="adj1" fmla="val 50000"/>
              <a:gd name="adj2" fmla="val 9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278188"/>
            <a:ext cx="7888288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16913" y="5229225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i="1">
                <a:latin typeface="Symbol" pitchFamily="18" charset="2"/>
              </a:rPr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3781425"/>
            <a:ext cx="7888288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Funciones Impulso y Escalón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331913" y="2322513"/>
          <a:ext cx="6683375" cy="1035050"/>
        </p:xfrm>
        <a:graphic>
          <a:graphicData uri="http://schemas.openxmlformats.org/presentationml/2006/ole">
            <p:oleObj spid="_x0000_s86018" name="Equation" r:id="rId4" imgW="3111480" imgH="482400" progId="Equation.3">
              <p:embed/>
            </p:oleObj>
          </a:graphicData>
        </a:graphic>
      </p:graphicFrame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3059113" y="4149725"/>
            <a:ext cx="1079500" cy="287338"/>
          </a:xfrm>
          <a:prstGeom prst="rightArrow">
            <a:avLst>
              <a:gd name="adj1" fmla="val 50000"/>
              <a:gd name="adj2" fmla="val 939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309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Haciendo </a:t>
            </a:r>
            <a:r>
              <a:rPr lang="es-CO" sz="2800" i="1">
                <a:latin typeface="Symbol" pitchFamily="18" charset="2"/>
              </a:rPr>
              <a:t>s </a:t>
            </a:r>
            <a:r>
              <a:rPr lang="es-CO" sz="2800" i="1">
                <a:latin typeface="Georgia" pitchFamily="18" charset="0"/>
              </a:rPr>
              <a:t>= t-</a:t>
            </a:r>
            <a:r>
              <a:rPr lang="es-CO" sz="2800" i="1">
                <a:latin typeface="Symbol" pitchFamily="18" charset="2"/>
              </a:rPr>
              <a:t>t </a:t>
            </a:r>
            <a:r>
              <a:rPr lang="es-CO" sz="2800">
                <a:latin typeface="Georgia" pitchFamily="18" charset="0"/>
              </a:rPr>
              <a:t>: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3492500" y="2349500"/>
            <a:ext cx="2447925" cy="935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525" y="3781425"/>
            <a:ext cx="7888288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40425" y="2349500"/>
            <a:ext cx="2447925" cy="935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72450" y="56610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i="1">
                <a:latin typeface="Symbol" pitchFamily="18" charset="2"/>
              </a:rPr>
              <a:t>s</a:t>
            </a:r>
            <a:endParaRPr lang="es-CO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/>
      <p:bldP spid="64517" grpId="1" animBg="1"/>
      <p:bldP spid="64520" grpId="0" animBg="1"/>
      <p:bldP spid="9" grpId="0" animBg="1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Propiedad de Selección del Impulso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1008063"/>
          </a:xfrm>
        </p:spPr>
        <p:txBody>
          <a:bodyPr/>
          <a:lstStyle/>
          <a:p>
            <a:r>
              <a:rPr lang="es-CO" smtClean="0"/>
              <a:t>Suponga una función </a:t>
            </a:r>
            <a:r>
              <a:rPr lang="es-CO" i="1" smtClean="0"/>
              <a:t>x(t)</a:t>
            </a:r>
            <a:r>
              <a:rPr lang="es-CO" smtClean="0"/>
              <a:t> que se multiplica por </a:t>
            </a:r>
            <a:r>
              <a:rPr lang="es-CO" i="1" smtClean="0">
                <a:sym typeface="Symbol" pitchFamily="18" charset="2"/>
              </a:rPr>
              <a:t></a:t>
            </a:r>
            <a:r>
              <a:rPr lang="es-CO" i="1" baseline="-25000" smtClean="0">
                <a:latin typeface="Symbol" pitchFamily="18" charset="2"/>
                <a:sym typeface="Symbol" pitchFamily="18" charset="2"/>
              </a:rPr>
              <a:t>D</a:t>
            </a:r>
            <a:r>
              <a:rPr lang="es-CO" i="1" smtClean="0">
                <a:sym typeface="Symbol" pitchFamily="18" charset="2"/>
              </a:rPr>
              <a:t>(t)</a:t>
            </a:r>
            <a:endParaRPr lang="es-CO" smtClean="0">
              <a:sym typeface="Symbol" pitchFamily="18" charset="2"/>
            </a:endParaRP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539750" y="2997200"/>
            <a:ext cx="489585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ctr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</a:rPr>
              <a:t>x(t)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 baseline="-25000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(t)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 x(0) 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 baseline="-25000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(t)</a:t>
            </a:r>
          </a:p>
          <a:p>
            <a:pPr marL="365125" indent="-255588" algn="ctr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Tomando el límite cuando 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0</a:t>
            </a:r>
          </a:p>
          <a:p>
            <a:pPr marL="365125" indent="-255588" algn="ctr"/>
            <a:r>
              <a:rPr lang="es-CO" sz="2800" i="1">
                <a:latin typeface="Georgia" pitchFamily="18" charset="0"/>
              </a:rPr>
              <a:t>x(t)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(t)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= x(0) 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(t) </a:t>
            </a:r>
          </a:p>
          <a:p>
            <a:pPr marL="365125" indent="-255588" algn="ctr"/>
            <a:endParaRPr lang="es-CO" sz="2800" i="1">
              <a:latin typeface="Georgia" pitchFamily="18" charset="0"/>
            </a:endParaRPr>
          </a:p>
          <a:p>
            <a:pPr marL="365125" indent="-255588" algn="ctr"/>
            <a:r>
              <a:rPr lang="es-CO" sz="2800" i="1">
                <a:latin typeface="Georgia" pitchFamily="18" charset="0"/>
              </a:rPr>
              <a:t>x(t)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(t-t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)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= x(</a:t>
            </a:r>
            <a:r>
              <a:rPr lang="es-CO" sz="2800" i="1">
                <a:latin typeface="Georgia" pitchFamily="18" charset="0"/>
              </a:rPr>
              <a:t>t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) 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(t-t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3068638"/>
            <a:ext cx="3119438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Ejemplo: Derivada de funciones discontinuas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395288" y="5516563"/>
            <a:ext cx="4464050" cy="1057275"/>
          </a:xfrm>
        </p:spPr>
        <p:txBody>
          <a:bodyPr/>
          <a:lstStyle/>
          <a:p>
            <a:r>
              <a:rPr lang="es-CO" i="1" dirty="0" smtClean="0"/>
              <a:t>x(t) = 2u(t-1) - 3u(t-2) + 2u(t-4)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989138"/>
            <a:ext cx="416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1978025"/>
            <a:ext cx="4162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Rectangle 6"/>
          <p:cNvSpPr>
            <a:spLocks/>
          </p:cNvSpPr>
          <p:nvPr/>
        </p:nvSpPr>
        <p:spPr bwMode="auto">
          <a:xfrm>
            <a:off x="6443663" y="5227638"/>
            <a:ext cx="27003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 dirty="0">
                <a:latin typeface="Georgia" pitchFamily="18" charset="0"/>
              </a:rPr>
              <a:t>x’(t) = 2</a:t>
            </a:r>
            <a:r>
              <a:rPr lang="es-CO" sz="2800" i="1" dirty="0">
                <a:latin typeface="Symbol" pitchFamily="18" charset="2"/>
              </a:rPr>
              <a:t>d</a:t>
            </a:r>
            <a:r>
              <a:rPr lang="es-CO" sz="2800" i="1" dirty="0">
                <a:latin typeface="Georgia" pitchFamily="18" charset="0"/>
              </a:rPr>
              <a:t>(t-1) – 3</a:t>
            </a:r>
            <a:r>
              <a:rPr lang="es-CO" sz="2800" i="1" dirty="0">
                <a:latin typeface="Symbol" pitchFamily="18" charset="2"/>
              </a:rPr>
              <a:t>d</a:t>
            </a:r>
            <a:r>
              <a:rPr lang="es-CO" sz="2800" i="1" dirty="0">
                <a:latin typeface="Georgia" pitchFamily="18" charset="0"/>
              </a:rPr>
              <a:t>(t-2) + 2</a:t>
            </a:r>
            <a:r>
              <a:rPr lang="es-CO" sz="2800" i="1" dirty="0">
                <a:latin typeface="Symbol" pitchFamily="18" charset="2"/>
              </a:rPr>
              <a:t>d</a:t>
            </a:r>
            <a:r>
              <a:rPr lang="es-CO" sz="2800" i="1" dirty="0">
                <a:latin typeface="Georgia" pitchFamily="18" charset="0"/>
              </a:rPr>
              <a:t>(t-4)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066800"/>
          </a:xfrm>
        </p:spPr>
        <p:txBody>
          <a:bodyPr/>
          <a:lstStyle/>
          <a:p>
            <a:r>
              <a:rPr lang="es-CO" smtClean="0"/>
              <a:t>Energía y Potencia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Señal de Energía: E</a:t>
            </a:r>
            <a:r>
              <a:rPr lang="es-CO" baseline="-25000" smtClean="0">
                <a:sym typeface="Symbol" pitchFamily="18" charset="2"/>
              </a:rPr>
              <a:t></a:t>
            </a:r>
            <a:r>
              <a:rPr lang="es-CO" smtClean="0">
                <a:sym typeface="Symbol" pitchFamily="18" charset="2"/>
              </a:rPr>
              <a:t> converge</a:t>
            </a: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Señal de Potencia: P</a:t>
            </a:r>
            <a:r>
              <a:rPr lang="es-CO" baseline="-25000" smtClean="0">
                <a:sym typeface="Symbol" pitchFamily="18" charset="2"/>
              </a:rPr>
              <a:t></a:t>
            </a:r>
            <a:r>
              <a:rPr lang="es-CO" smtClean="0">
                <a:sym typeface="Symbol" pitchFamily="18" charset="2"/>
              </a:rPr>
              <a:t> converge</a:t>
            </a:r>
          </a:p>
          <a:p>
            <a:endParaRPr lang="es-CO" smtClean="0">
              <a:sym typeface="Symbol" pitchFamily="18" charset="2"/>
            </a:endParaRPr>
          </a:p>
          <a:p>
            <a:pPr algn="ctr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0&lt;P</a:t>
            </a:r>
            <a:r>
              <a:rPr lang="es-CO" i="1" baseline="-25000" smtClean="0">
                <a:sym typeface="Symbol" pitchFamily="18" charset="2"/>
              </a:rPr>
              <a:t></a:t>
            </a:r>
            <a:r>
              <a:rPr lang="es-CO" i="1" smtClean="0">
                <a:sym typeface="Symbol" pitchFamily="18" charset="2"/>
              </a:rPr>
              <a:t>&lt;   E</a:t>
            </a:r>
            <a:r>
              <a:rPr lang="es-CO" i="1" baseline="-25000" smtClean="0">
                <a:sym typeface="Symbol" pitchFamily="18" charset="2"/>
              </a:rPr>
              <a:t></a:t>
            </a:r>
            <a:r>
              <a:rPr lang="es-CO" i="1" smtClean="0">
                <a:sym typeface="Symbol" pitchFamily="18" charset="2"/>
              </a:rPr>
              <a:t>= 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Otras señales: </a:t>
            </a:r>
            <a:r>
              <a:rPr lang="es-CO" i="1" smtClean="0">
                <a:sym typeface="Symbol" pitchFamily="18" charset="2"/>
              </a:rPr>
              <a:t>P</a:t>
            </a:r>
            <a:r>
              <a:rPr lang="es-CO" i="1" baseline="-25000" smtClean="0">
                <a:sym typeface="Symbol" pitchFamily="18" charset="2"/>
              </a:rPr>
              <a:t></a:t>
            </a:r>
            <a:r>
              <a:rPr lang="es-CO" i="1" smtClean="0">
                <a:sym typeface="Symbol" pitchFamily="18" charset="2"/>
              </a:rPr>
              <a:t>= , E</a:t>
            </a:r>
            <a:r>
              <a:rPr lang="es-CO" i="1" baseline="-25000" smtClean="0">
                <a:sym typeface="Symbol" pitchFamily="18" charset="2"/>
              </a:rPr>
              <a:t></a:t>
            </a:r>
            <a:r>
              <a:rPr lang="es-CO" i="1" smtClean="0">
                <a:sym typeface="Symbol" pitchFamily="18" charset="2"/>
              </a:rPr>
              <a:t>= </a:t>
            </a:r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700338" y="2420938"/>
          <a:ext cx="3740150" cy="847725"/>
        </p:xfrm>
        <a:graphic>
          <a:graphicData uri="http://schemas.openxmlformats.org/presentationml/2006/ole">
            <p:oleObj spid="_x0000_s4098" name="Ecuación" r:id="rId3" imgW="1739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221163"/>
            <a:ext cx="75628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373188"/>
          </a:xfrm>
        </p:spPr>
        <p:txBody>
          <a:bodyPr/>
          <a:lstStyle/>
          <a:p>
            <a:r>
              <a:rPr lang="es-CO" smtClean="0"/>
              <a:t>Transformaciones de la Variable Independiente</a:t>
            </a:r>
          </a:p>
        </p:txBody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1539875"/>
          </a:xfrm>
        </p:spPr>
        <p:txBody>
          <a:bodyPr/>
          <a:lstStyle/>
          <a:p>
            <a:r>
              <a:rPr lang="es-CO" smtClean="0"/>
              <a:t>Corrimiento</a:t>
            </a:r>
          </a:p>
          <a:p>
            <a:r>
              <a:rPr lang="es-CO" smtClean="0"/>
              <a:t>Reflexión</a:t>
            </a:r>
          </a:p>
          <a:p>
            <a:r>
              <a:rPr lang="es-CO" smtClean="0"/>
              <a:t>Escalamiento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4221163"/>
            <a:ext cx="75628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6875463" y="3789363"/>
            <a:ext cx="5762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i="1" dirty="0">
                <a:solidFill>
                  <a:srgbClr val="FF0000"/>
                </a:solidFill>
                <a:latin typeface="+mn-lt"/>
              </a:rPr>
              <a:t>x(t)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875463" y="4067175"/>
            <a:ext cx="10096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i="1" dirty="0">
                <a:solidFill>
                  <a:srgbClr val="0070C0"/>
                </a:solidFill>
                <a:latin typeface="+mn-lt"/>
              </a:rPr>
              <a:t>x(t-t</a:t>
            </a:r>
            <a:r>
              <a:rPr lang="es-CO" i="1" baseline="-250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s-CO" i="1" dirty="0">
                <a:solidFill>
                  <a:srgbClr val="0070C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8" y="3408363"/>
            <a:ext cx="7639050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rrowheads="1"/>
          </p:cNvPicPr>
          <p:nvPr/>
        </p:nvPicPr>
        <p:blipFill>
          <a:blip r:embed="rId3" cstate="print"/>
          <a:srcRect r="28259"/>
          <a:stretch>
            <a:fillRect/>
          </a:stretch>
        </p:blipFill>
        <p:spPr bwMode="auto">
          <a:xfrm>
            <a:off x="3251200" y="3408363"/>
            <a:ext cx="5424488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373188"/>
          </a:xfrm>
        </p:spPr>
        <p:txBody>
          <a:bodyPr/>
          <a:lstStyle/>
          <a:p>
            <a:r>
              <a:rPr lang="es-CO" smtClean="0"/>
              <a:t>Transformaciones de la Variable Independiente</a:t>
            </a:r>
          </a:p>
        </p:txBody>
      </p:sp>
      <p:sp>
        <p:nvSpPr>
          <p:cNvPr id="44037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674687"/>
          </a:xfrm>
        </p:spPr>
        <p:txBody>
          <a:bodyPr/>
          <a:lstStyle/>
          <a:p>
            <a:r>
              <a:rPr lang="es-CO" smtClean="0"/>
              <a:t>Reflexión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451725" y="2420938"/>
            <a:ext cx="576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i="1" dirty="0">
                <a:solidFill>
                  <a:srgbClr val="FF0000"/>
                </a:solidFill>
                <a:latin typeface="+mn-lt"/>
              </a:rPr>
              <a:t>x(t)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451725" y="2700338"/>
            <a:ext cx="10080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i="1" dirty="0">
                <a:solidFill>
                  <a:srgbClr val="0070C0"/>
                </a:solidFill>
                <a:latin typeface="+mn-lt"/>
              </a:rPr>
              <a:t>x(-t)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6028</TotalTime>
  <Words>1943</Words>
  <Application>Microsoft Office PowerPoint</Application>
  <PresentationFormat>Presentación en pantalla (4:3)</PresentationFormat>
  <Paragraphs>357</Paragraphs>
  <Slides>68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68</vt:i4>
      </vt:variant>
    </vt:vector>
  </HeadingPairs>
  <TitlesOfParts>
    <vt:vector size="80" baseType="lpstr">
      <vt:lpstr>Arial</vt:lpstr>
      <vt:lpstr>Trebuchet MS</vt:lpstr>
      <vt:lpstr>Georgia</vt:lpstr>
      <vt:lpstr>Wingdings 2</vt:lpstr>
      <vt:lpstr>Calibri</vt:lpstr>
      <vt:lpstr>Symbol</vt:lpstr>
      <vt:lpstr>Monotype Corsiva</vt:lpstr>
      <vt:lpstr>Urban</vt:lpstr>
      <vt:lpstr>Microsoft Editor de ecuaciones 3.0</vt:lpstr>
      <vt:lpstr>Microsoft Equation 3.0</vt:lpstr>
      <vt:lpstr>Equation</vt:lpstr>
      <vt:lpstr>Ecuación</vt:lpstr>
      <vt:lpstr>Señales y Sistemas I Grupos 2, 6, 8 Introducción a las Señales</vt:lpstr>
      <vt:lpstr>Señales y Sistemas</vt:lpstr>
      <vt:lpstr>Señales Continuas y Discretas</vt:lpstr>
      <vt:lpstr>Energía y Potencia</vt:lpstr>
      <vt:lpstr>Energía y Potencia</vt:lpstr>
      <vt:lpstr>Energía y Potencia</vt:lpstr>
      <vt:lpstr>Energía y Potencia</vt:lpstr>
      <vt:lpstr>Transformaciones de la Variable Independiente</vt:lpstr>
      <vt:lpstr>Transformaciones de la Variable Independiente</vt:lpstr>
      <vt:lpstr>Transformaciones de la Variable Independiente</vt:lpstr>
      <vt:lpstr>Ejemplo</vt:lpstr>
      <vt:lpstr>Ejemplo</vt:lpstr>
      <vt:lpstr>Ejemplo</vt:lpstr>
      <vt:lpstr>Ejemplo</vt:lpstr>
      <vt:lpstr>Ejemplo</vt:lpstr>
      <vt:lpstr>Para Señales Discretas</vt:lpstr>
      <vt:lpstr>Ejemplo</vt:lpstr>
      <vt:lpstr>Ejemplo</vt:lpstr>
      <vt:lpstr>Ejemplo</vt:lpstr>
      <vt:lpstr>Ejemplo</vt:lpstr>
      <vt:lpstr>Señales Periódicas</vt:lpstr>
      <vt:lpstr>Señales Periódicas</vt:lpstr>
      <vt:lpstr>Ejemplo:</vt:lpstr>
      <vt:lpstr>Señales Pares e Impares</vt:lpstr>
      <vt:lpstr>Señales Pares e Impares</vt:lpstr>
      <vt:lpstr>Ejemplo:</vt:lpstr>
      <vt:lpstr>Señales Exponenciales y Sinusoidales</vt:lpstr>
      <vt:lpstr>Señales Exponenciales y Sinusoidales</vt:lpstr>
      <vt:lpstr>Señales Exponenciales y Sinusoidales</vt:lpstr>
      <vt:lpstr>Señales Exponenciales y Sinusoidales</vt:lpstr>
      <vt:lpstr>Señales Exponenciales y Sinusoidales</vt:lpstr>
      <vt:lpstr>Exponenciales Complejas Relacionadas Armónicamente </vt:lpstr>
      <vt:lpstr>Exponenciales Complejas Generales</vt:lpstr>
      <vt:lpstr>Exponenciales Complejas Generales</vt:lpstr>
      <vt:lpstr>Exponenciales Complejas Generales</vt:lpstr>
      <vt:lpstr>Señales Exponenciales y Sinusoidales</vt:lpstr>
      <vt:lpstr>Exponencial Real Discreta</vt:lpstr>
      <vt:lpstr>Sinusoidal Discreta</vt:lpstr>
      <vt:lpstr>Exponenciales Complejas Generales</vt:lpstr>
      <vt:lpstr>Exponenciales Complejas Generales</vt:lpstr>
      <vt:lpstr>Exponenciales Complejas Generales</vt:lpstr>
      <vt:lpstr>Periodicidad</vt:lpstr>
      <vt:lpstr>Periodicidad</vt:lpstr>
      <vt:lpstr>Periodicidad</vt:lpstr>
      <vt:lpstr>Periodicidad</vt:lpstr>
      <vt:lpstr>Periodicidad</vt:lpstr>
      <vt:lpstr>Diapositiva 47</vt:lpstr>
      <vt:lpstr>Ejemplos</vt:lpstr>
      <vt:lpstr>Ejemplos</vt:lpstr>
      <vt:lpstr>Ejemplos</vt:lpstr>
      <vt:lpstr>Ejemplos</vt:lpstr>
      <vt:lpstr>Exponenciales Complejas Relacionadas Armónicamente </vt:lpstr>
      <vt:lpstr>Exponenciales Complejas Relacionadas Armónicamente </vt:lpstr>
      <vt:lpstr>Función Impulso Unitario en Tiempo Discreto</vt:lpstr>
      <vt:lpstr>Función Escalón Unitario en Tiempo Discreto</vt:lpstr>
      <vt:lpstr>Funciones Impulso y Paso Discretas</vt:lpstr>
      <vt:lpstr>Funciones Impulso y Paso</vt:lpstr>
      <vt:lpstr>Funciones Impulso y Paso</vt:lpstr>
      <vt:lpstr>Propiedad de Selección del Impulso</vt:lpstr>
      <vt:lpstr>Función Escalón Unitario en Tiempo Continuo</vt:lpstr>
      <vt:lpstr>Funciones Impulso y Paso Continuas</vt:lpstr>
      <vt:lpstr>Función Impulso Unitario en Tiempo Continuo</vt:lpstr>
      <vt:lpstr>Función Impulso Unitario en Tiempo Continuo</vt:lpstr>
      <vt:lpstr>Función Impulso Unitario en Tiempo Continuo</vt:lpstr>
      <vt:lpstr>Funciones Impulso y Escalón</vt:lpstr>
      <vt:lpstr>Funciones Impulso y Escalón</vt:lpstr>
      <vt:lpstr>Propiedad de Selección del Impulso</vt:lpstr>
      <vt:lpstr>Ejemplo: Derivada de funciones discontinuas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308</cp:revision>
  <dcterms:created xsi:type="dcterms:W3CDTF">2010-02-10T15:21:40Z</dcterms:created>
  <dcterms:modified xsi:type="dcterms:W3CDTF">2011-02-21T20:16:00Z</dcterms:modified>
</cp:coreProperties>
</file>