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handoutMasterIdLst>
    <p:handoutMasterId r:id="rId29"/>
  </p:handoutMasterIdLst>
  <p:sldIdLst>
    <p:sldId id="256" r:id="rId2"/>
    <p:sldId id="367" r:id="rId3"/>
    <p:sldId id="368" r:id="rId4"/>
    <p:sldId id="369" r:id="rId5"/>
    <p:sldId id="370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</p:sldIdLst>
  <p:sldSz cx="9144000" cy="6858000" type="screen4x3"/>
  <p:notesSz cx="9588500" cy="73025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2" autoAdjust="0"/>
    <p:restoredTop sz="94660"/>
  </p:normalViewPr>
  <p:slideViewPr>
    <p:cSldViewPr>
      <p:cViewPr varScale="1">
        <p:scale>
          <a:sx n="79" d="100"/>
          <a:sy n="7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1AE76-F6CC-4E2A-BE97-CAFB1716FADC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538A692B-4471-4AA6-B7FA-B0E5A29EC8CB}">
      <dgm:prSet phldrT="[Text]"/>
      <dgm:spPr/>
      <dgm:t>
        <a:bodyPr/>
        <a:lstStyle/>
        <a:p>
          <a:r>
            <a:rPr lang="es-CO" dirty="0" smtClean="0"/>
            <a:t>S</a:t>
          </a:r>
          <a:r>
            <a:rPr lang="es-CO" baseline="-25000" dirty="0" smtClean="0"/>
            <a:t>1</a:t>
          </a:r>
          <a:endParaRPr lang="es-CO" baseline="-25000" dirty="0"/>
        </a:p>
      </dgm:t>
    </dgm:pt>
    <dgm:pt modelId="{1583FB46-29AC-4D24-99C9-EE4AFB188AFA}" type="parTrans" cxnId="{358BD984-F196-4047-A4D3-E3A2E33ED6ED}">
      <dgm:prSet/>
      <dgm:spPr/>
      <dgm:t>
        <a:bodyPr/>
        <a:lstStyle/>
        <a:p>
          <a:endParaRPr lang="es-CO"/>
        </a:p>
      </dgm:t>
    </dgm:pt>
    <dgm:pt modelId="{63A7A4EB-4D15-42EC-9A01-1EAAAFA70988}" type="sibTrans" cxnId="{358BD984-F196-4047-A4D3-E3A2E33ED6ED}">
      <dgm:prSet/>
      <dgm:spPr/>
      <dgm:t>
        <a:bodyPr/>
        <a:lstStyle/>
        <a:p>
          <a:r>
            <a:rPr lang="es-CO" dirty="0" smtClean="0"/>
            <a:t> </a:t>
          </a:r>
          <a:r>
            <a:rPr lang="es-CO" dirty="0" smtClean="0">
              <a:solidFill>
                <a:schemeClr val="accent6">
                  <a:lumMod val="50000"/>
                </a:schemeClr>
              </a:solidFill>
            </a:rPr>
            <a:t>y(t)</a:t>
          </a:r>
          <a:endParaRPr lang="es-CO" dirty="0">
            <a:solidFill>
              <a:schemeClr val="accent6">
                <a:lumMod val="50000"/>
              </a:schemeClr>
            </a:solidFill>
          </a:endParaRPr>
        </a:p>
      </dgm:t>
    </dgm:pt>
    <dgm:pt modelId="{CDA91697-2ACF-42C4-BCB5-29B27ED1296D}">
      <dgm:prSet phldrT="[Text]"/>
      <dgm:spPr/>
      <dgm:t>
        <a:bodyPr/>
        <a:lstStyle/>
        <a:p>
          <a:r>
            <a:rPr lang="es-CO" dirty="0" smtClean="0"/>
            <a:t>S</a:t>
          </a:r>
          <a:r>
            <a:rPr lang="es-CO" baseline="-25000" dirty="0" smtClean="0"/>
            <a:t>2</a:t>
          </a:r>
          <a:endParaRPr lang="es-CO" baseline="-25000" dirty="0"/>
        </a:p>
      </dgm:t>
    </dgm:pt>
    <dgm:pt modelId="{4EF29448-05BA-4AF7-A65F-105CA6501234}" type="parTrans" cxnId="{D2694BA6-2401-4A9D-AAA9-CB3CFFDA386F}">
      <dgm:prSet/>
      <dgm:spPr/>
      <dgm:t>
        <a:bodyPr/>
        <a:lstStyle/>
        <a:p>
          <a:endParaRPr lang="es-CO"/>
        </a:p>
      </dgm:t>
    </dgm:pt>
    <dgm:pt modelId="{6871FB5D-6AAA-4BDF-B3EA-FF6DF2561EAF}" type="sibTrans" cxnId="{D2694BA6-2401-4A9D-AAA9-CB3CFFDA386F}">
      <dgm:prSet/>
      <dgm:spPr/>
      <dgm:t>
        <a:bodyPr/>
        <a:lstStyle/>
        <a:p>
          <a:endParaRPr lang="es-CO"/>
        </a:p>
      </dgm:t>
    </dgm:pt>
    <dgm:pt modelId="{4AFA16A1-25C1-4BD7-BCEE-E24EFB56C0E2}" type="pres">
      <dgm:prSet presAssocID="{7BD1AE76-F6CC-4E2A-BE97-CAFB1716FADC}" presName="Name0" presStyleCnt="0">
        <dgm:presLayoutVars>
          <dgm:dir/>
          <dgm:resizeHandles val="exact"/>
        </dgm:presLayoutVars>
      </dgm:prSet>
      <dgm:spPr/>
    </dgm:pt>
    <dgm:pt modelId="{524FCA5F-089D-4C7C-A139-4574C0768CCD}" type="pres">
      <dgm:prSet presAssocID="{538A692B-4471-4AA6-B7FA-B0E5A29EC8CB}" presName="node" presStyleLbl="node1" presStyleIdx="0" presStyleCnt="2" custScaleX="18311" custScaleY="2517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DE145FE-1EC1-464C-BCA1-A8E1130A5B5B}" type="pres">
      <dgm:prSet presAssocID="{63A7A4EB-4D15-42EC-9A01-1EAAAFA70988}" presName="sibTrans" presStyleLbl="sibTrans2D1" presStyleIdx="0" presStyleCnt="1"/>
      <dgm:spPr/>
      <dgm:t>
        <a:bodyPr/>
        <a:lstStyle/>
        <a:p>
          <a:endParaRPr lang="es-CO"/>
        </a:p>
      </dgm:t>
    </dgm:pt>
    <dgm:pt modelId="{2D3E71BC-9249-40DF-A34A-DA9121EB4352}" type="pres">
      <dgm:prSet presAssocID="{63A7A4EB-4D15-42EC-9A01-1EAAAFA70988}" presName="connectorText" presStyleLbl="sibTrans2D1" presStyleIdx="0" presStyleCnt="1"/>
      <dgm:spPr/>
      <dgm:t>
        <a:bodyPr/>
        <a:lstStyle/>
        <a:p>
          <a:endParaRPr lang="es-CO"/>
        </a:p>
      </dgm:t>
    </dgm:pt>
    <dgm:pt modelId="{FD7B59D5-2B3C-47CE-9CEA-F9C599A4A3B5}" type="pres">
      <dgm:prSet presAssocID="{CDA91697-2ACF-42C4-BCB5-29B27ED1296D}" presName="node" presStyleLbl="node1" presStyleIdx="1" presStyleCnt="2" custScaleX="18311" custScaleY="2517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E62E3578-2B2E-4316-8847-1E815F96D7CE}" type="presOf" srcId="{CDA91697-2ACF-42C4-BCB5-29B27ED1296D}" destId="{FD7B59D5-2B3C-47CE-9CEA-F9C599A4A3B5}" srcOrd="0" destOrd="0" presId="urn:microsoft.com/office/officeart/2005/8/layout/process1"/>
    <dgm:cxn modelId="{E192DFFA-9257-4999-BA5A-C5E8359D3FBE}" type="presOf" srcId="{538A692B-4471-4AA6-B7FA-B0E5A29EC8CB}" destId="{524FCA5F-089D-4C7C-A139-4574C0768CCD}" srcOrd="0" destOrd="0" presId="urn:microsoft.com/office/officeart/2005/8/layout/process1"/>
    <dgm:cxn modelId="{D2694BA6-2401-4A9D-AAA9-CB3CFFDA386F}" srcId="{7BD1AE76-F6CC-4E2A-BE97-CAFB1716FADC}" destId="{CDA91697-2ACF-42C4-BCB5-29B27ED1296D}" srcOrd="1" destOrd="0" parTransId="{4EF29448-05BA-4AF7-A65F-105CA6501234}" sibTransId="{6871FB5D-6AAA-4BDF-B3EA-FF6DF2561EAF}"/>
    <dgm:cxn modelId="{358BD984-F196-4047-A4D3-E3A2E33ED6ED}" srcId="{7BD1AE76-F6CC-4E2A-BE97-CAFB1716FADC}" destId="{538A692B-4471-4AA6-B7FA-B0E5A29EC8CB}" srcOrd="0" destOrd="0" parTransId="{1583FB46-29AC-4D24-99C9-EE4AFB188AFA}" sibTransId="{63A7A4EB-4D15-42EC-9A01-1EAAAFA70988}"/>
    <dgm:cxn modelId="{AF6D50BB-B7A2-43A3-9C9C-6F43980DB103}" type="presOf" srcId="{63A7A4EB-4D15-42EC-9A01-1EAAAFA70988}" destId="{0DE145FE-1EC1-464C-BCA1-A8E1130A5B5B}" srcOrd="0" destOrd="0" presId="urn:microsoft.com/office/officeart/2005/8/layout/process1"/>
    <dgm:cxn modelId="{3278413D-A706-4193-904D-C06C020745FC}" type="presOf" srcId="{7BD1AE76-F6CC-4E2A-BE97-CAFB1716FADC}" destId="{4AFA16A1-25C1-4BD7-BCEE-E24EFB56C0E2}" srcOrd="0" destOrd="0" presId="urn:microsoft.com/office/officeart/2005/8/layout/process1"/>
    <dgm:cxn modelId="{F977BE04-9F11-4688-916C-205C1B844072}" type="presOf" srcId="{63A7A4EB-4D15-42EC-9A01-1EAAAFA70988}" destId="{2D3E71BC-9249-40DF-A34A-DA9121EB4352}" srcOrd="1" destOrd="0" presId="urn:microsoft.com/office/officeart/2005/8/layout/process1"/>
    <dgm:cxn modelId="{3FD6D14F-A819-401B-8293-2E09C7176BE7}" type="presParOf" srcId="{4AFA16A1-25C1-4BD7-BCEE-E24EFB56C0E2}" destId="{524FCA5F-089D-4C7C-A139-4574C0768CCD}" srcOrd="0" destOrd="0" presId="urn:microsoft.com/office/officeart/2005/8/layout/process1"/>
    <dgm:cxn modelId="{ED81B0D9-0C2B-4624-8F3D-D15EE3C36095}" type="presParOf" srcId="{4AFA16A1-25C1-4BD7-BCEE-E24EFB56C0E2}" destId="{0DE145FE-1EC1-464C-BCA1-A8E1130A5B5B}" srcOrd="1" destOrd="0" presId="urn:microsoft.com/office/officeart/2005/8/layout/process1"/>
    <dgm:cxn modelId="{40C3CB67-1AB8-481C-9F72-57D3DEF61397}" type="presParOf" srcId="{0DE145FE-1EC1-464C-BCA1-A8E1130A5B5B}" destId="{2D3E71BC-9249-40DF-A34A-DA9121EB4352}" srcOrd="0" destOrd="0" presId="urn:microsoft.com/office/officeart/2005/8/layout/process1"/>
    <dgm:cxn modelId="{A82B8AD5-27D8-498D-BF87-5C5E6A5A95C9}" type="presParOf" srcId="{4AFA16A1-25C1-4BD7-BCEE-E24EFB56C0E2}" destId="{FD7B59D5-2B3C-47CE-9CEA-F9C599A4A3B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4FCA5F-089D-4C7C-A139-4574C0768CCD}">
      <dsp:nvSpPr>
        <dsp:cNvPr id="0" name=""/>
        <dsp:cNvSpPr/>
      </dsp:nvSpPr>
      <dsp:spPr>
        <a:xfrm>
          <a:off x="712558" y="468325"/>
          <a:ext cx="1116234" cy="92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 dirty="0" smtClean="0"/>
            <a:t>S</a:t>
          </a:r>
          <a:r>
            <a:rPr lang="es-CO" sz="4200" kern="1200" baseline="-25000" dirty="0" smtClean="0"/>
            <a:t>1</a:t>
          </a:r>
          <a:endParaRPr lang="es-CO" sz="4200" kern="1200" baseline="-25000" dirty="0"/>
        </a:p>
      </dsp:txBody>
      <dsp:txXfrm>
        <a:off x="712558" y="468325"/>
        <a:ext cx="1116234" cy="920724"/>
      </dsp:txXfrm>
    </dsp:sp>
    <dsp:sp modelId="{0DE145FE-1EC1-464C-BCA1-A8E1130A5B5B}">
      <dsp:nvSpPr>
        <dsp:cNvPr id="0" name=""/>
        <dsp:cNvSpPr/>
      </dsp:nvSpPr>
      <dsp:spPr>
        <a:xfrm>
          <a:off x="2438391" y="172786"/>
          <a:ext cx="1292347" cy="1511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400" kern="1200" dirty="0" smtClean="0"/>
            <a:t> </a:t>
          </a:r>
          <a:r>
            <a:rPr lang="es-CO" sz="3400" kern="1200" dirty="0" smtClean="0">
              <a:solidFill>
                <a:schemeClr val="accent6">
                  <a:lumMod val="50000"/>
                </a:schemeClr>
              </a:solidFill>
            </a:rPr>
            <a:t>y(t)</a:t>
          </a:r>
          <a:endParaRPr lang="es-CO" sz="34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2438391" y="172786"/>
        <a:ext cx="1292347" cy="1511802"/>
      </dsp:txXfrm>
    </dsp:sp>
    <dsp:sp modelId="{FD7B59D5-2B3C-47CE-9CEA-F9C599A4A3B5}">
      <dsp:nvSpPr>
        <dsp:cNvPr id="0" name=""/>
        <dsp:cNvSpPr/>
      </dsp:nvSpPr>
      <dsp:spPr>
        <a:xfrm>
          <a:off x="4267185" y="468325"/>
          <a:ext cx="1116234" cy="920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4200" kern="1200" dirty="0" smtClean="0"/>
            <a:t>S</a:t>
          </a:r>
          <a:r>
            <a:rPr lang="es-CO" sz="4200" kern="1200" baseline="-25000" dirty="0" smtClean="0"/>
            <a:t>2</a:t>
          </a:r>
          <a:endParaRPr lang="es-CO" sz="4200" kern="1200" baseline="-25000" dirty="0"/>
        </a:p>
      </dsp:txBody>
      <dsp:txXfrm>
        <a:off x="4267185" y="468325"/>
        <a:ext cx="1116234" cy="920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0838" y="0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87241ED-6CA3-4144-80C6-35886D036313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35788"/>
            <a:ext cx="4154488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0838" y="6935788"/>
            <a:ext cx="4156075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5C46C7D-B7F8-4834-8FD2-6FF5C0F02BC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0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21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3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25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26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40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41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42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43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6D50A-2731-448B-ACA3-795DFA04D20F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A6EB48-C3CF-4F61-A744-64218882380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7A12-B901-4E85-9B4C-13876C6A1A73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B4FD-4D73-4853-A8EE-F41EB3120F0B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BB52D-5A6F-4818-A9DB-4BE5351BC8A6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6C44-82EC-44DE-8B58-3CFF47F9C4F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10EA5-4D2C-4063-8F29-473738623A3C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84977-45DB-4F7F-B709-E57C139E586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68C18-8D43-4623-A267-D6FEEADE97D4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1D8E0-412B-4275-A44B-A3CF4CBFB72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08AC0-7185-4DC4-A77D-2FA0F5239DF9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99C61-A65C-44D9-A474-53A34888214A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ED38866-5595-4125-B80D-44CD45D15FE2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8C5D4B0-67C5-4FCA-AF5F-15118F9CF56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67CD5-A64B-4591-8511-047727B44850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FD589-A10E-4E10-9D53-3B823DF0A19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F12CE-67AF-40EC-AC1B-827549F0E42A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BCBCC-AE00-47D7-A998-BFA3CC7235A9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ED7FD-927C-4F47-B185-3E7EE65520B0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DB849-66EA-497C-9C29-F26A0C65E33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F6CE-AD9C-4F25-AEEA-393010ED9CDA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689A7-29C4-4FCA-A2EF-8A4DD2C0C12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591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59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467604-C1EE-4899-896A-4AEC56B99E33}" type="datetimeFigureOut">
              <a:rPr lang="es-CO"/>
              <a:pPr>
                <a:defRPr/>
              </a:pPr>
              <a:t>21/02/2011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AB5F17-4A14-471E-8E0E-38613CA12AF1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67" r:id="rId2"/>
    <p:sldLayoutId id="2147484068" r:id="rId3"/>
    <p:sldLayoutId id="2147484069" r:id="rId4"/>
    <p:sldLayoutId id="2147484076" r:id="rId5"/>
    <p:sldLayoutId id="2147484077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accar@unal.edu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457200" y="915988"/>
            <a:ext cx="8458200" cy="2800350"/>
          </a:xfrm>
        </p:spPr>
        <p:txBody>
          <a:bodyPr/>
          <a:lstStyle/>
          <a:p>
            <a:pPr eaLnBrk="1" hangingPunct="1"/>
            <a:r>
              <a:rPr lang="es-CO" dirty="0" smtClean="0"/>
              <a:t>Señales y Sistemas I</a:t>
            </a:r>
            <a:br>
              <a:rPr lang="es-CO" dirty="0" smtClean="0"/>
            </a:br>
            <a:r>
              <a:rPr lang="es-CO" dirty="0" smtClean="0"/>
              <a:t>Grupos 2, 6, 8</a:t>
            </a:r>
            <a:br>
              <a:rPr lang="es-CO" dirty="0" smtClean="0"/>
            </a:br>
            <a:r>
              <a:rPr lang="es-CO" dirty="0" smtClean="0"/>
              <a:t>Introducción a los Sistemas</a:t>
            </a:r>
            <a:endParaRPr lang="es-CO" sz="4000" dirty="0" smtClean="0"/>
          </a:p>
        </p:txBody>
      </p:sp>
      <p:sp>
        <p:nvSpPr>
          <p:cNvPr id="28675" name="Subtitle 2"/>
          <p:cNvSpPr>
            <a:spLocks/>
          </p:cNvSpPr>
          <p:nvPr/>
        </p:nvSpPr>
        <p:spPr bwMode="auto">
          <a:xfrm>
            <a:off x="395288" y="4149725"/>
            <a:ext cx="4978400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</a:rPr>
              <a:t>Jan Bacca Rodríguez</a:t>
            </a:r>
          </a:p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  <a:hlinkClick r:id="rId2"/>
              </a:rPr>
              <a:t>jbaccar@unal.edu.co</a:t>
            </a:r>
            <a:endParaRPr lang="es-CO" sz="2800">
              <a:solidFill>
                <a:schemeClr val="tx2"/>
              </a:solidFill>
              <a:latin typeface="Georgia" pitchFamily="18" charset="0"/>
            </a:endParaRPr>
          </a:p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</a:rPr>
              <a:t>Of: 411-203</a:t>
            </a:r>
          </a:p>
          <a:p>
            <a:pPr marL="63500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>
                <a:solidFill>
                  <a:schemeClr val="tx2"/>
                </a:solidFill>
                <a:latin typeface="Georgia" pitchFamily="18" charset="0"/>
              </a:rPr>
              <a:t>15-02-2011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mtClean="0"/>
              <a:t>Un sistema es </a:t>
            </a:r>
            <a:r>
              <a:rPr lang="es-CO" i="1" smtClean="0"/>
              <a:t>causal</a:t>
            </a:r>
            <a:r>
              <a:rPr lang="es-CO" smtClean="0"/>
              <a:t> o </a:t>
            </a:r>
            <a:r>
              <a:rPr lang="es-CO" i="1" smtClean="0"/>
              <a:t>no anticipativo</a:t>
            </a:r>
            <a:r>
              <a:rPr lang="es-CO" smtClean="0"/>
              <a:t> si la salida depende únicamente del valor actual y valores anteriores de la entrada.</a:t>
            </a:r>
          </a:p>
          <a:p>
            <a:pPr lvl="1" eaLnBrk="1" hangingPunct="1"/>
            <a:r>
              <a:rPr lang="es-CO" smtClean="0"/>
              <a:t>Condensador</a:t>
            </a:r>
          </a:p>
          <a:p>
            <a:pPr lvl="1" eaLnBrk="1" hangingPunct="1"/>
            <a:r>
              <a:rPr lang="es-CO" smtClean="0"/>
              <a:t>Acumulador</a:t>
            </a:r>
          </a:p>
          <a:p>
            <a:pPr lvl="1" eaLnBrk="1" hangingPunct="1"/>
            <a:r>
              <a:rPr lang="es-CO" i="1" smtClean="0"/>
              <a:t>y[n] = x[n] – x[n-1]</a:t>
            </a:r>
          </a:p>
          <a:p>
            <a:pPr lvl="1" eaLnBrk="1" hangingPunct="1"/>
            <a:r>
              <a:rPr lang="es-CO" i="1" smtClean="0"/>
              <a:t>y(t) = x(t-1)</a:t>
            </a:r>
          </a:p>
          <a:p>
            <a:pPr lvl="1" eaLnBrk="1" hangingPunct="1"/>
            <a:endParaRPr lang="es-CO" i="1" smtClean="0"/>
          </a:p>
          <a:p>
            <a:pPr eaLnBrk="1" hangingPunct="1"/>
            <a:r>
              <a:rPr lang="es-CO" smtClean="0"/>
              <a:t>Todos los sistemas sin memoria son causales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CO" smtClean="0"/>
              <a:t>En un sistema no causal, la salida depende de valores “futuros” de la entrada.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/>
              <a:t>Procesamiento de Imágenes</a:t>
            </a:r>
          </a:p>
          <a:p>
            <a:pPr lvl="1" eaLnBrk="1" hangingPunct="1"/>
            <a:r>
              <a:rPr lang="es-CO" smtClean="0"/>
              <a:t>Procesamiento de datos pregrabados</a:t>
            </a:r>
          </a:p>
          <a:p>
            <a:pPr lvl="1" eaLnBrk="1" hangingPunct="1"/>
            <a:r>
              <a:rPr lang="es-CO" smtClean="0"/>
              <a:t>Procesamiento de datos demográficos, económicos, etc.</a:t>
            </a:r>
          </a:p>
          <a:p>
            <a:pPr lvl="1" eaLnBrk="1" hangingPunct="1"/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457200" y="9810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CO" dirty="0" smtClean="0"/>
          </a:p>
          <a:p>
            <a:pPr eaLnBrk="1" hangingPunct="1"/>
            <a:r>
              <a:rPr lang="es-CO" dirty="0" smtClean="0"/>
              <a:t>Promedios :</a:t>
            </a:r>
          </a:p>
          <a:p>
            <a:pPr eaLnBrk="1" hangingPunct="1"/>
            <a:endParaRPr lang="es-CO" dirty="0" smtClean="0"/>
          </a:p>
          <a:p>
            <a:pPr eaLnBrk="1" hangingPunct="1"/>
            <a:endParaRPr lang="es-CO" dirty="0" smtClean="0"/>
          </a:p>
          <a:p>
            <a:pPr eaLnBrk="1" hangingPunct="1"/>
            <a:r>
              <a:rPr lang="es-CO" i="1" dirty="0" smtClean="0"/>
              <a:t>y[n] = x[-n]</a:t>
            </a:r>
          </a:p>
          <a:p>
            <a:pPr eaLnBrk="1" hangingPunct="1"/>
            <a:endParaRPr lang="es-CO" dirty="0" smtClean="0"/>
          </a:p>
          <a:p>
            <a:pPr eaLnBrk="1" hangingPunct="1"/>
            <a:r>
              <a:rPr lang="es-CO" i="1" dirty="0" smtClean="0"/>
              <a:t>y(t) = x(t)</a:t>
            </a:r>
            <a:r>
              <a:rPr lang="es-CO" i="1" dirty="0" err="1" smtClean="0"/>
              <a:t>cos</a:t>
            </a:r>
            <a:r>
              <a:rPr lang="es-CO" i="1" dirty="0" smtClean="0"/>
              <a:t>(t+1)</a:t>
            </a:r>
          </a:p>
          <a:p>
            <a:pPr lvl="1" eaLnBrk="1" hangingPunct="1"/>
            <a:endParaRPr lang="es-CO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87675" y="2571750"/>
          <a:ext cx="3686175" cy="928688"/>
        </p:xfrm>
        <a:graphic>
          <a:graphicData uri="http://schemas.openxmlformats.org/presentationml/2006/ole">
            <p:oleObj spid="_x0000_s55298" name="Equation" r:id="rId3" imgW="1714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Causalidad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071688"/>
            <a:ext cx="530066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1714500"/>
            <a:ext cx="8586787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8" y="1857375"/>
            <a:ext cx="8443912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7188" y="1857375"/>
            <a:ext cx="8443912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7188" y="1857375"/>
            <a:ext cx="860107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000250"/>
            <a:ext cx="754380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787900" y="1916113"/>
            <a:ext cx="3600450" cy="3889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716463"/>
          </a:xfrm>
        </p:spPr>
        <p:txBody>
          <a:bodyPr/>
          <a:lstStyle/>
          <a:p>
            <a:pPr eaLnBrk="1" hangingPunct="1"/>
            <a:r>
              <a:rPr lang="es-CO" smtClean="0"/>
              <a:t>Un sistema es estable si su respuesta a una entrada limitada es una salida limitada (que no diverge)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 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 						Estable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 						Inestable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57250" y="3643313"/>
          <a:ext cx="3803650" cy="547687"/>
        </p:xfrm>
        <a:graphic>
          <a:graphicData uri="http://schemas.openxmlformats.org/presentationml/2006/ole">
            <p:oleObj spid="_x0000_s56322" name="Equation" r:id="rId3" imgW="1765080" imgH="25380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928688" y="4286250"/>
          <a:ext cx="3684587" cy="927100"/>
        </p:xfrm>
        <a:graphic>
          <a:graphicData uri="http://schemas.openxmlformats.org/presentationml/2006/ole">
            <p:oleObj spid="_x0000_s56323" name="Equation" r:id="rId4" imgW="1714320" imgH="431640" progId="Equation.3">
              <p:embed/>
            </p:oleObj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928688" y="5286375"/>
          <a:ext cx="2128837" cy="928688"/>
        </p:xfrm>
        <a:graphic>
          <a:graphicData uri="http://schemas.openxmlformats.org/presentationml/2006/ole">
            <p:oleObj spid="_x0000_s56324" name="Equation" r:id="rId5" imgW="990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28625" y="857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1427163"/>
          </a:xfrm>
        </p:spPr>
        <p:txBody>
          <a:bodyPr/>
          <a:lstStyle/>
          <a:p>
            <a:pPr eaLnBrk="1" hangingPunct="1"/>
            <a:r>
              <a:rPr lang="es-CO" smtClean="0"/>
              <a:t>Para demostrar inestabilidad basta encontrar una entrada limitada que haga diverger al sistema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500313" y="3357563"/>
          <a:ext cx="3546475" cy="2511425"/>
        </p:xfrm>
        <a:graphic>
          <a:graphicData uri="http://schemas.openxmlformats.org/presentationml/2006/ole">
            <p:oleObj spid="_x0000_s57346" name="Equation" r:id="rId3" imgW="1650960" imgH="116820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411413" y="3860800"/>
            <a:ext cx="3673475" cy="1008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2411413" y="4941888"/>
            <a:ext cx="3673475" cy="10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Estabilidad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716463"/>
          </a:xfrm>
        </p:spPr>
        <p:txBody>
          <a:bodyPr/>
          <a:lstStyle/>
          <a:p>
            <a:pPr eaLnBrk="1" hangingPunct="1"/>
            <a:r>
              <a:rPr lang="es-CO" smtClean="0"/>
              <a:t>Para demostrar estabilidad se debe demostrar que la salida está limitada para cualquier entrada limitada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928813" y="3500438"/>
          <a:ext cx="5192712" cy="2678112"/>
        </p:xfrm>
        <a:graphic>
          <a:graphicData uri="http://schemas.openxmlformats.org/presentationml/2006/ole">
            <p:oleObj spid="_x0000_s58370" name="Ecuación" r:id="rId3" imgW="2412720" imgH="124452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908175" y="4076700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1908175" y="4581525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908175" y="5084763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1908175" y="5661025"/>
            <a:ext cx="518477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28625" y="8572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645025"/>
          </a:xfrm>
        </p:spPr>
        <p:txBody>
          <a:bodyPr/>
          <a:lstStyle/>
          <a:p>
            <a:pPr eaLnBrk="1" hangingPunct="1"/>
            <a:r>
              <a:rPr lang="es-CO" smtClean="0"/>
              <a:t>Un sistema es invariante en el tiempo si su comportamiento y características están fijos en el tiempo.</a:t>
            </a:r>
          </a:p>
          <a:p>
            <a:pPr eaLnBrk="1" hangingPunct="1"/>
            <a:endParaRPr lang="es-CO" smtClean="0"/>
          </a:p>
          <a:p>
            <a:pPr eaLnBrk="1" hangingPunct="1"/>
            <a:r>
              <a:rPr lang="es-CO" smtClean="0"/>
              <a:t>Si </a:t>
            </a:r>
            <a:r>
              <a:rPr lang="es-CO" i="1" smtClean="0"/>
              <a:t>x(t) </a:t>
            </a:r>
            <a:r>
              <a:rPr lang="es-CO" i="1" smtClean="0">
                <a:sym typeface="Symbol" pitchFamily="18" charset="2"/>
              </a:rPr>
              <a:t> y(t)  x(t-t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)  y(t-t</a:t>
            </a:r>
            <a:r>
              <a:rPr lang="es-CO" i="1" baseline="-25000" smtClean="0">
                <a:sym typeface="Symbol" pitchFamily="18" charset="2"/>
              </a:rPr>
              <a:t>0</a:t>
            </a:r>
            <a:r>
              <a:rPr lang="es-CO" i="1" smtClean="0">
                <a:sym typeface="Symbol" pitchFamily="18" charset="2"/>
              </a:rPr>
              <a:t>)</a:t>
            </a:r>
          </a:p>
          <a:p>
            <a:pPr eaLnBrk="1" hangingPunct="1"/>
            <a:endParaRPr lang="es-CO" i="1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Para demostrar invariancia en el tiempo hay que hacerlo para todas las posibles entradas del sistema, para demostrar variancia es suficiente con un ejemplo</a:t>
            </a:r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 idx="4294967295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62467" name="Content Placeholder 2"/>
          <p:cNvSpPr>
            <a:spLocks/>
          </p:cNvSpPr>
          <p:nvPr/>
        </p:nvSpPr>
        <p:spPr bwMode="auto">
          <a:xfrm>
            <a:off x="457200" y="1857375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y(t) = </a:t>
            </a:r>
            <a:r>
              <a:rPr lang="es-CO" sz="2800">
                <a:latin typeface="Georgia" pitchFamily="18" charset="0"/>
              </a:rPr>
              <a:t>sen</a:t>
            </a:r>
            <a:r>
              <a:rPr lang="es-CO" sz="2800" i="1">
                <a:latin typeface="Georgia" pitchFamily="18" charset="0"/>
              </a:rPr>
              <a:t>(x(t))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(t)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(t) = </a:t>
            </a:r>
            <a:r>
              <a:rPr lang="es-CO" sz="2800">
                <a:latin typeface="Georgia" pitchFamily="18" charset="0"/>
              </a:rPr>
              <a:t>sen</a:t>
            </a:r>
            <a:r>
              <a:rPr lang="es-CO" sz="2800" i="1">
                <a:latin typeface="Georgia" pitchFamily="18" charset="0"/>
              </a:rPr>
              <a:t>(x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(t))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 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(t) = </a:t>
            </a: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(t-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t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 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(t) = </a:t>
            </a:r>
            <a:r>
              <a:rPr lang="es-CO" sz="2800">
                <a:latin typeface="Georgia" pitchFamily="18" charset="0"/>
              </a:rPr>
              <a:t>sen</a:t>
            </a:r>
            <a:r>
              <a:rPr lang="es-CO" sz="2800" i="1">
                <a:latin typeface="Georgia" pitchFamily="18" charset="0"/>
              </a:rPr>
              <a:t>(x</a:t>
            </a:r>
            <a:r>
              <a:rPr lang="es-CO" sz="2800" i="1" baseline="-25000">
                <a:latin typeface="Georgia" pitchFamily="18" charset="0"/>
              </a:rPr>
              <a:t>2</a:t>
            </a:r>
            <a:r>
              <a:rPr lang="es-CO" sz="2800" i="1">
                <a:latin typeface="Georgia" pitchFamily="18" charset="0"/>
              </a:rPr>
              <a:t>(t))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s-CO" sz="2800" i="1">
              <a:latin typeface="Georgia" pitchFamily="18" charset="0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	   = </a:t>
            </a:r>
            <a:r>
              <a:rPr lang="es-CO" sz="2800">
                <a:latin typeface="Georgia" pitchFamily="18" charset="0"/>
                <a:sym typeface="Symbol" pitchFamily="18" charset="2"/>
              </a:rPr>
              <a:t>sen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(x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</a:rPr>
              <a:t>(t-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t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) 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	   =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</a:rPr>
              <a:t>(t-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t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</a:rPr>
              <a:t>)</a:t>
            </a:r>
            <a:endParaRPr lang="es-CO" sz="2800" i="1">
              <a:latin typeface="Georgia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</p:spPr>
        <p:txBody>
          <a:bodyPr/>
          <a:lstStyle/>
          <a:p>
            <a:r>
              <a:rPr lang="es-CO" dirty="0" smtClean="0"/>
              <a:t>Sistemas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022"/>
          </a:xfrm>
        </p:spPr>
        <p:txBody>
          <a:bodyPr/>
          <a:lstStyle/>
          <a:p>
            <a:r>
              <a:rPr lang="es-CO" dirty="0" smtClean="0"/>
              <a:t>Conexión de componentes, dispositivos o subsistemas.</a:t>
            </a:r>
          </a:p>
          <a:p>
            <a:endParaRPr lang="es-CO" dirty="0" smtClean="0"/>
          </a:p>
          <a:p>
            <a:r>
              <a:rPr lang="es-CO" dirty="0" smtClean="0"/>
              <a:t>Proceso que transforma o reacciona en respuesta a señales de entrada generando un comportamiento o unas señales de salida.</a:t>
            </a:r>
          </a:p>
          <a:p>
            <a:endParaRPr lang="es-CO" dirty="0" smtClean="0"/>
          </a:p>
          <a:p>
            <a:r>
              <a:rPr lang="es-CO" dirty="0" smtClean="0"/>
              <a:t>Sistema Continuo: Entradas y salidas continuas</a:t>
            </a:r>
          </a:p>
          <a:p>
            <a:endParaRPr lang="es-CO" dirty="0" smtClean="0"/>
          </a:p>
          <a:p>
            <a:r>
              <a:rPr lang="es-CO" dirty="0" smtClean="0"/>
              <a:t>Sistema Discreto: Entradas y salidas discretas</a:t>
            </a:r>
          </a:p>
          <a:p>
            <a:pPr>
              <a:buNone/>
            </a:pP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50180" name="Content Placeholder 2"/>
          <p:cNvSpPr>
            <a:spLocks/>
          </p:cNvSpPr>
          <p:nvPr/>
        </p:nvSpPr>
        <p:spPr bwMode="auto">
          <a:xfrm>
            <a:off x="457200" y="1857375"/>
            <a:ext cx="8229600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y[n] = nx[n]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1</a:t>
            </a:r>
            <a:r>
              <a:rPr lang="es-CO" sz="2800" i="1">
                <a:latin typeface="Georgia" pitchFamily="18" charset="0"/>
              </a:rPr>
              <a:t>[n] = </a:t>
            </a:r>
            <a:r>
              <a:rPr lang="es-CO" sz="2800" i="1">
                <a:latin typeface="Symbol" pitchFamily="18" charset="2"/>
              </a:rPr>
              <a:t>d</a:t>
            </a:r>
            <a:r>
              <a:rPr lang="es-CO" sz="2800" i="1">
                <a:latin typeface="Georgia" pitchFamily="18" charset="0"/>
              </a:rPr>
              <a:t>[n]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1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n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0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[n-1] 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2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n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[n-1] = </a:t>
            </a:r>
            <a:r>
              <a:rPr lang="es-CO" sz="2800" i="1">
                <a:latin typeface="Symbol" pitchFamily="18" charset="2"/>
                <a:sym typeface="Symbol" pitchFamily="18" charset="2"/>
              </a:rPr>
              <a:t>d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[n-1]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  <a:sym typeface="Symbol" pitchFamily="18" charset="2"/>
              </a:rPr>
              <a:t>En general: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y[n-n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 = (n-n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)x[n-n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         = nx[n-n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endParaRPr lang="es-CO" sz="2800" i="1">
              <a:latin typeface="Georgia" pitchFamily="18" charset="0"/>
              <a:sym typeface="Symbol" pitchFamily="18" charset="2"/>
            </a:endParaRP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s-CO" sz="2800">
                <a:latin typeface="Georgia" pitchFamily="18" charset="0"/>
              </a:rPr>
              <a:t>Si </a:t>
            </a:r>
            <a:r>
              <a:rPr lang="es-CO" sz="2800" i="1">
                <a:latin typeface="Georgia" pitchFamily="18" charset="0"/>
              </a:rPr>
              <a:t>x</a:t>
            </a:r>
            <a:r>
              <a:rPr lang="es-CO" sz="2800" i="1" baseline="-25000">
                <a:latin typeface="Georgia" pitchFamily="18" charset="0"/>
              </a:rPr>
              <a:t>3</a:t>
            </a:r>
            <a:r>
              <a:rPr lang="es-CO" sz="2800" i="1">
                <a:latin typeface="Georgia" pitchFamily="18" charset="0"/>
              </a:rPr>
              <a:t>[n] = x[n-n</a:t>
            </a:r>
            <a:r>
              <a:rPr lang="es-CO" sz="2800" i="1" baseline="-25000">
                <a:latin typeface="Georgia" pitchFamily="18" charset="0"/>
              </a:rPr>
              <a:t>0</a:t>
            </a:r>
            <a:r>
              <a:rPr lang="es-CO" sz="2800" i="1">
                <a:latin typeface="Georgia" pitchFamily="18" charset="0"/>
              </a:rPr>
              <a:t>] 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 y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3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 = nx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3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[n]</a:t>
            </a:r>
          </a:p>
          <a:p>
            <a: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s-CO" sz="2800" i="1">
                <a:latin typeface="Georgia" pitchFamily="18" charset="0"/>
                <a:sym typeface="Symbol" pitchFamily="18" charset="2"/>
              </a:rPr>
              <a:t>						= nx[n-n</a:t>
            </a:r>
            <a:r>
              <a:rPr lang="es-CO" sz="2800" i="1" baseline="-25000">
                <a:latin typeface="Georgia" pitchFamily="18" charset="0"/>
                <a:sym typeface="Symbol" pitchFamily="18" charset="2"/>
              </a:rPr>
              <a:t>0</a:t>
            </a:r>
            <a:r>
              <a:rPr lang="es-CO" sz="2800" i="1">
                <a:latin typeface="Georgia" pitchFamily="18" charset="0"/>
                <a:sym typeface="Symbol" pitchFamily="18" charset="2"/>
              </a:rPr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428625" y="92868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Invariancia en el Tiempo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2471738" cy="4179887"/>
          </a:xfrm>
        </p:spPr>
        <p:txBody>
          <a:bodyPr/>
          <a:lstStyle/>
          <a:p>
            <a:pPr eaLnBrk="1" hangingPunct="1"/>
            <a:r>
              <a:rPr lang="es-CO" smtClean="0"/>
              <a:t>y(t) = x(2t)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75" y="2143125"/>
            <a:ext cx="56388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7400" y="2205038"/>
            <a:ext cx="2665413" cy="122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6" name="Rectangle 5"/>
          <p:cNvSpPr/>
          <p:nvPr/>
        </p:nvSpPr>
        <p:spPr>
          <a:xfrm>
            <a:off x="3059113" y="3429000"/>
            <a:ext cx="2665412" cy="122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5867400" y="3429000"/>
            <a:ext cx="2665413" cy="122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4716463" y="5157788"/>
            <a:ext cx="2663825" cy="122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2213"/>
          </a:xfrm>
        </p:spPr>
        <p:txBody>
          <a:bodyPr/>
          <a:lstStyle/>
          <a:p>
            <a:pPr eaLnBrk="1" hangingPunct="1"/>
            <a:r>
              <a:rPr lang="es-CO" dirty="0" smtClean="0"/>
              <a:t>Un sistema es lineal si posee la propiedad de superposición.</a:t>
            </a:r>
          </a:p>
          <a:p>
            <a:pPr eaLnBrk="1" hangingPunct="1"/>
            <a:r>
              <a:rPr lang="es-CO" dirty="0" smtClean="0"/>
              <a:t>Si una entrada consiste en la suma ponderada de varias señales, la salida es la suma ponderada de las salidas a cada una de esas entradas.</a:t>
            </a:r>
          </a:p>
          <a:p>
            <a:pPr eaLnBrk="1" hangingPunct="1"/>
            <a:r>
              <a:rPr lang="es-CO" dirty="0" smtClean="0"/>
              <a:t>Si </a:t>
            </a:r>
            <a:r>
              <a:rPr lang="es-CO" i="1" dirty="0" smtClean="0"/>
              <a:t>x</a:t>
            </a:r>
            <a:r>
              <a:rPr lang="es-CO" i="1" baseline="-25000" dirty="0" smtClean="0"/>
              <a:t>1</a:t>
            </a:r>
            <a:r>
              <a:rPr lang="es-CO" i="1" dirty="0" smtClean="0"/>
              <a:t>(t) </a:t>
            </a:r>
            <a:r>
              <a:rPr lang="es-CO" i="1" dirty="0" smtClean="0">
                <a:sym typeface="Symbol" pitchFamily="18" charset="2"/>
              </a:rPr>
              <a:t> y</a:t>
            </a:r>
            <a:r>
              <a:rPr lang="es-CO" i="1" baseline="-25000" dirty="0" smtClean="0">
                <a:sym typeface="Symbol" pitchFamily="18" charset="2"/>
              </a:rPr>
              <a:t>1</a:t>
            </a:r>
            <a:r>
              <a:rPr lang="es-CO" i="1" dirty="0" smtClean="0">
                <a:sym typeface="Symbol" pitchFamily="18" charset="2"/>
              </a:rPr>
              <a:t>(t) </a:t>
            </a:r>
            <a:r>
              <a:rPr lang="es-CO" dirty="0" smtClean="0">
                <a:sym typeface="Symbol" pitchFamily="18" charset="2"/>
              </a:rPr>
              <a:t>y</a:t>
            </a:r>
            <a:r>
              <a:rPr lang="es-CO" i="1" dirty="0" smtClean="0">
                <a:sym typeface="Symbol" pitchFamily="18" charset="2"/>
              </a:rPr>
              <a:t> x</a:t>
            </a:r>
            <a:r>
              <a:rPr lang="es-CO" i="1" baseline="-25000" dirty="0" smtClean="0">
                <a:sym typeface="Symbol" pitchFamily="18" charset="2"/>
              </a:rPr>
              <a:t>2</a:t>
            </a:r>
            <a:r>
              <a:rPr lang="es-CO" i="1" dirty="0" smtClean="0">
                <a:sym typeface="Symbol" pitchFamily="18" charset="2"/>
              </a:rPr>
              <a:t>(t)  y</a:t>
            </a:r>
            <a:r>
              <a:rPr lang="es-CO" i="1" baseline="-25000" dirty="0" smtClean="0">
                <a:sym typeface="Symbol" pitchFamily="18" charset="2"/>
              </a:rPr>
              <a:t>2</a:t>
            </a:r>
            <a:r>
              <a:rPr lang="es-CO" i="1" dirty="0" smtClean="0">
                <a:sym typeface="Symbol" pitchFamily="18" charset="2"/>
              </a:rPr>
              <a:t>(t)</a:t>
            </a:r>
          </a:p>
          <a:p>
            <a:pPr eaLnBrk="1" hangingPunct="1"/>
            <a:endParaRPr lang="es-CO" i="1" dirty="0" smtClean="0">
              <a:sym typeface="Symbol" pitchFamily="18" charset="2"/>
            </a:endParaRPr>
          </a:p>
          <a:p>
            <a:pPr lvl="1" eaLnBrk="1" hangingPunct="1"/>
            <a:r>
              <a:rPr lang="es-CO" i="1" dirty="0" smtClean="0">
                <a:sym typeface="Symbol" pitchFamily="18" charset="2"/>
              </a:rPr>
              <a:t>x</a:t>
            </a:r>
            <a:r>
              <a:rPr lang="es-CO" i="1" baseline="-25000" dirty="0" smtClean="0">
                <a:sym typeface="Symbol" pitchFamily="18" charset="2"/>
              </a:rPr>
              <a:t>1</a:t>
            </a:r>
            <a:r>
              <a:rPr lang="es-CO" i="1" dirty="0" smtClean="0">
                <a:sym typeface="Symbol" pitchFamily="18" charset="2"/>
              </a:rPr>
              <a:t>(t) + x</a:t>
            </a:r>
            <a:r>
              <a:rPr lang="es-CO" i="1" baseline="-25000" dirty="0" smtClean="0">
                <a:sym typeface="Symbol" pitchFamily="18" charset="2"/>
              </a:rPr>
              <a:t>2</a:t>
            </a:r>
            <a:r>
              <a:rPr lang="es-CO" i="1" dirty="0" smtClean="0">
                <a:sym typeface="Symbol" pitchFamily="18" charset="2"/>
              </a:rPr>
              <a:t>(t)  y</a:t>
            </a:r>
            <a:r>
              <a:rPr lang="es-CO" i="1" baseline="-25000" dirty="0" smtClean="0">
                <a:sym typeface="Symbol" pitchFamily="18" charset="2"/>
              </a:rPr>
              <a:t>1</a:t>
            </a:r>
            <a:r>
              <a:rPr lang="es-CO" i="1" dirty="0" smtClean="0">
                <a:sym typeface="Symbol" pitchFamily="18" charset="2"/>
              </a:rPr>
              <a:t>(t) + y</a:t>
            </a:r>
            <a:r>
              <a:rPr lang="es-CO" i="1" baseline="-25000" dirty="0" smtClean="0">
                <a:sym typeface="Symbol" pitchFamily="18" charset="2"/>
              </a:rPr>
              <a:t>2</a:t>
            </a:r>
            <a:r>
              <a:rPr lang="es-CO" i="1" dirty="0" smtClean="0">
                <a:sym typeface="Symbol" pitchFamily="18" charset="2"/>
              </a:rPr>
              <a:t>(t)  </a:t>
            </a:r>
            <a:r>
              <a:rPr lang="es-CO" dirty="0" smtClean="0">
                <a:sym typeface="Symbol" pitchFamily="18" charset="2"/>
              </a:rPr>
              <a:t>(</a:t>
            </a:r>
            <a:r>
              <a:rPr lang="es-CO" dirty="0" err="1" smtClean="0">
                <a:sym typeface="Symbol" pitchFamily="18" charset="2"/>
              </a:rPr>
              <a:t>Aditividad</a:t>
            </a:r>
            <a:r>
              <a:rPr lang="es-CO" dirty="0" smtClean="0">
                <a:sym typeface="Symbol" pitchFamily="18" charset="2"/>
              </a:rPr>
              <a:t>)</a:t>
            </a:r>
            <a:endParaRPr lang="es-CO" i="1" dirty="0" smtClean="0">
              <a:sym typeface="Symbol" pitchFamily="18" charset="2"/>
            </a:endParaRPr>
          </a:p>
          <a:p>
            <a:pPr lvl="1" eaLnBrk="1" hangingPunct="1"/>
            <a:r>
              <a:rPr lang="es-CO" i="1" dirty="0" smtClean="0">
                <a:sym typeface="Symbol" pitchFamily="18" charset="2"/>
              </a:rPr>
              <a:t>ax</a:t>
            </a:r>
            <a:r>
              <a:rPr lang="es-CO" i="1" baseline="-25000" dirty="0" smtClean="0">
                <a:sym typeface="Symbol" pitchFamily="18" charset="2"/>
              </a:rPr>
              <a:t>1</a:t>
            </a:r>
            <a:r>
              <a:rPr lang="es-CO" i="1" dirty="0" smtClean="0">
                <a:sym typeface="Symbol" pitchFamily="18" charset="2"/>
              </a:rPr>
              <a:t>(t)  ay</a:t>
            </a:r>
            <a:r>
              <a:rPr lang="es-CO" i="1" baseline="-25000" dirty="0" smtClean="0">
                <a:sym typeface="Symbol" pitchFamily="18" charset="2"/>
              </a:rPr>
              <a:t>1</a:t>
            </a:r>
            <a:r>
              <a:rPr lang="es-CO" i="1" dirty="0" smtClean="0">
                <a:sym typeface="Symbol" pitchFamily="18" charset="2"/>
              </a:rPr>
              <a:t>(t), con  </a:t>
            </a:r>
            <a:r>
              <a:rPr lang="es-CO" i="1" dirty="0" err="1" smtClean="0">
                <a:sym typeface="Symbol" pitchFamily="18" charset="2"/>
              </a:rPr>
              <a:t>a</a:t>
            </a:r>
            <a:r>
              <a:rPr lang="es-CO" b="1" i="1" dirty="0" err="1" smtClean="0">
                <a:latin typeface="Monotype Corsiva" pitchFamily="66" charset="0"/>
                <a:sym typeface="Symbol" pitchFamily="18" charset="2"/>
              </a:rPr>
              <a:t>C</a:t>
            </a:r>
            <a:r>
              <a:rPr lang="es-CO" b="1" i="1" dirty="0" smtClean="0">
                <a:latin typeface="Monotype Corsiva" pitchFamily="66" charset="0"/>
                <a:sym typeface="Symbol" pitchFamily="18" charset="2"/>
              </a:rPr>
              <a:t> </a:t>
            </a:r>
            <a:r>
              <a:rPr lang="es-CO" i="1" dirty="0" smtClean="0">
                <a:sym typeface="Symbol" pitchFamily="18" charset="2"/>
              </a:rPr>
              <a:t>    </a:t>
            </a:r>
            <a:r>
              <a:rPr lang="es-CO" dirty="0" smtClean="0">
                <a:sym typeface="Symbol" pitchFamily="18" charset="2"/>
              </a:rPr>
              <a:t>(Escalamiento u 						   Homogeneidad)</a:t>
            </a:r>
            <a:endParaRPr lang="es-CO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500063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859338"/>
          </a:xfrm>
        </p:spPr>
        <p:txBody>
          <a:bodyPr/>
          <a:lstStyle/>
          <a:p>
            <a:pPr eaLnBrk="1" hangingPunct="1"/>
            <a:r>
              <a:rPr lang="es-CO" smtClean="0"/>
              <a:t>En general, si </a:t>
            </a:r>
            <a:r>
              <a:rPr lang="es-CO" i="1" smtClean="0"/>
              <a:t>x</a:t>
            </a:r>
            <a:r>
              <a:rPr lang="es-CO" i="1" baseline="-25000" smtClean="0"/>
              <a:t>i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i</a:t>
            </a:r>
            <a:r>
              <a:rPr lang="es-CO" i="1" smtClean="0">
                <a:sym typeface="Symbol" pitchFamily="18" charset="2"/>
              </a:rPr>
              <a:t>(t)  i,t</a:t>
            </a:r>
            <a:r>
              <a:rPr lang="es-CO" smtClean="0">
                <a:sym typeface="Symbol" pitchFamily="18" charset="2"/>
              </a:rPr>
              <a:t> 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eaLnBrk="1" hangingPunct="1">
              <a:buFont typeface="Georgia" pitchFamily="18" charset="0"/>
              <a:buNone/>
            </a:pPr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Ejemplos</a:t>
            </a:r>
          </a:p>
          <a:p>
            <a:pPr eaLnBrk="1" hangingPunct="1"/>
            <a:endParaRPr lang="es-CO" smtClean="0">
              <a:sym typeface="Symbol" pitchFamily="18" charset="2"/>
            </a:endParaRP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0 = 0x[n]0y[n] = 0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 </a:t>
            </a:r>
            <a:r>
              <a:rPr lang="es-CO" smtClean="0">
                <a:sym typeface="Symbol" pitchFamily="18" charset="2"/>
              </a:rPr>
              <a:t>La salida de un sistema 				        lineal a una entrada constante igual a cero será una constante igual a cero.</a:t>
            </a:r>
            <a:endParaRPr lang="es-CO" i="1" smtClean="0"/>
          </a:p>
          <a:p>
            <a:pPr eaLnBrk="1" hangingPunct="1"/>
            <a:endParaRPr lang="es-CO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071688" y="2571750"/>
          <a:ext cx="4945062" cy="928688"/>
        </p:xfrm>
        <a:graphic>
          <a:graphicData uri="http://schemas.openxmlformats.org/presentationml/2006/ole">
            <p:oleObj spid="_x0000_s59394" name="Equation" r:id="rId3" imgW="2298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28625" y="642938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28625" y="1714500"/>
            <a:ext cx="8229600" cy="4857750"/>
          </a:xfrm>
        </p:spPr>
        <p:txBody>
          <a:bodyPr/>
          <a:lstStyle/>
          <a:p>
            <a:pPr eaLnBrk="1" hangingPunct="1"/>
            <a:r>
              <a:rPr lang="es-CO" i="1" smtClean="0"/>
              <a:t>y(t) = tx(t)</a:t>
            </a:r>
          </a:p>
          <a:p>
            <a:pPr eaLnBrk="1" hangingPunct="1"/>
            <a:endParaRPr lang="es-CO" i="1" smtClean="0"/>
          </a:p>
          <a:p>
            <a:pPr eaLnBrk="1" hangingPunct="1">
              <a:buFont typeface="Georgia" pitchFamily="18" charset="0"/>
              <a:buNone/>
            </a:pPr>
            <a:r>
              <a:rPr lang="es-CO" smtClean="0"/>
              <a:t>   Definamos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= tx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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= tx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endParaRPr lang="es-CO" i="1" smtClean="0">
              <a:sym typeface="Symbol" pitchFamily="18" charset="2"/>
            </a:endParaRP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    y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tx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t(ax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atx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btx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   </a:t>
            </a:r>
            <a:r>
              <a:rPr lang="es-CO" smtClean="0">
                <a:sym typeface="Symbol" pitchFamily="18" charset="2"/>
              </a:rPr>
              <a:t>   LINEAL</a:t>
            </a:r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929188"/>
          </a:xfrm>
        </p:spPr>
        <p:txBody>
          <a:bodyPr/>
          <a:lstStyle/>
          <a:p>
            <a:pPr eaLnBrk="1" hangingPunct="1"/>
            <a:r>
              <a:rPr lang="es-CO" i="1" smtClean="0"/>
              <a:t>y(t) = x</a:t>
            </a:r>
            <a:r>
              <a:rPr lang="es-CO" i="1" baseline="30000" smtClean="0"/>
              <a:t>2</a:t>
            </a:r>
            <a:r>
              <a:rPr lang="es-CO" i="1" smtClean="0"/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mtClean="0"/>
              <a:t>   Definamos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(t) </a:t>
            </a:r>
            <a:r>
              <a:rPr lang="es-CO" i="1" smtClean="0">
                <a:sym typeface="Symbol" pitchFamily="18" charset="2"/>
              </a:rPr>
              <a:t>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= 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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= 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    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endParaRPr lang="es-CO" i="1" smtClean="0">
              <a:sym typeface="Symbol" pitchFamily="18" charset="2"/>
            </a:endParaRP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    y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smtClean="0">
                <a:sym typeface="Symbol" pitchFamily="18" charset="2"/>
              </a:rPr>
              <a:t>(t) = x</a:t>
            </a:r>
            <a:r>
              <a:rPr lang="es-CO" i="1" baseline="-25000" smtClean="0">
                <a:sym typeface="Symbol" pitchFamily="18" charset="2"/>
              </a:rPr>
              <a:t>3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(ax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(t))</a:t>
            </a:r>
            <a:r>
              <a:rPr lang="es-CO" i="1" baseline="30000" smtClean="0">
                <a:sym typeface="Symbol" pitchFamily="18" charset="2"/>
              </a:rPr>
              <a:t>2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+ b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(t)+2abx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         = a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 + b</a:t>
            </a:r>
            <a:r>
              <a:rPr lang="es-CO" i="1" baseline="30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 +2abx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(t)x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(t)</a:t>
            </a:r>
          </a:p>
          <a:p>
            <a:pPr algn="ctr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</a:t>
            </a:r>
            <a:r>
              <a:rPr lang="es-CO" smtClean="0">
                <a:sym typeface="Symbol" pitchFamily="18" charset="2"/>
              </a:rPr>
              <a:t>   NO LINEAL</a:t>
            </a:r>
            <a:endParaRPr lang="es-CO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5073650"/>
          </a:xfrm>
        </p:spPr>
        <p:txBody>
          <a:bodyPr/>
          <a:lstStyle/>
          <a:p>
            <a:pPr eaLnBrk="1" hangingPunct="1"/>
            <a:r>
              <a:rPr lang="es-CO" smtClean="0"/>
              <a:t>Para demostrar no linealidad es suficiente con un ejemplo: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i="1" smtClean="0"/>
              <a:t>y[n] = </a:t>
            </a:r>
            <a:r>
              <a:rPr lang="es-CO" sz="3200" i="1" smtClean="0">
                <a:latin typeface="Monotype Corsiva" pitchFamily="66" charset="0"/>
              </a:rPr>
              <a:t>Re</a:t>
            </a:r>
            <a:r>
              <a:rPr lang="es-CO" i="1" smtClean="0">
                <a:latin typeface="French Script MT" pitchFamily="66" charset="0"/>
              </a:rPr>
              <a:t>{</a:t>
            </a:r>
            <a:r>
              <a:rPr lang="es-CO" i="1" smtClean="0"/>
              <a:t>x[n]</a:t>
            </a:r>
            <a:r>
              <a:rPr lang="es-CO" i="1" smtClean="0">
                <a:latin typeface="French Script MT" pitchFamily="66" charset="0"/>
              </a:rPr>
              <a:t>}</a:t>
            </a:r>
          </a:p>
          <a:p>
            <a:pPr lvl="1" eaLnBrk="1" hangingPunct="1"/>
            <a:r>
              <a:rPr lang="es-CO" smtClean="0"/>
              <a:t>Sea  </a:t>
            </a:r>
            <a:r>
              <a:rPr lang="es-CO" i="1" smtClean="0"/>
              <a:t>x</a:t>
            </a:r>
            <a:r>
              <a:rPr lang="es-CO" i="1" baseline="-25000" smtClean="0"/>
              <a:t>1</a:t>
            </a:r>
            <a:r>
              <a:rPr lang="es-CO" i="1" smtClean="0"/>
              <a:t>[n] = r[n] +js[n] </a:t>
            </a:r>
            <a:r>
              <a:rPr lang="es-CO" i="1" smtClean="0">
                <a:sym typeface="Symbol" pitchFamily="18" charset="2"/>
              </a:rPr>
              <a:t> y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 = r[n]</a:t>
            </a:r>
          </a:p>
          <a:p>
            <a:pPr lvl="1" eaLnBrk="1" hangingPunct="1"/>
            <a:r>
              <a:rPr lang="es-CO" smtClean="0">
                <a:sym typeface="Symbol" pitchFamily="18" charset="2"/>
              </a:rPr>
              <a:t>Definamos </a:t>
            </a:r>
            <a:r>
              <a:rPr lang="es-CO" i="1" smtClean="0">
                <a:sym typeface="Symbol" pitchFamily="18" charset="2"/>
              </a:rPr>
              <a:t>x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= jx</a:t>
            </a:r>
            <a:r>
              <a:rPr lang="es-CO" i="1" baseline="-25000" smtClean="0">
                <a:sym typeface="Symbol" pitchFamily="18" charset="2"/>
              </a:rPr>
              <a:t>1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	     = j(r[n] + js[n])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			     = -s[n] + jr[n]</a:t>
            </a:r>
          </a:p>
          <a:p>
            <a:pPr lvl="1" eaLnBrk="1" hangingPunct="1">
              <a:buFont typeface="Georgia" pitchFamily="18" charset="0"/>
              <a:buNone/>
            </a:pPr>
            <a:r>
              <a:rPr lang="es-CO" i="1" smtClean="0">
                <a:sym typeface="Symbol" pitchFamily="18" charset="2"/>
              </a:rPr>
              <a:t>	 y</a:t>
            </a:r>
            <a:r>
              <a:rPr lang="es-CO" i="1" baseline="-25000" smtClean="0">
                <a:sym typeface="Symbol" pitchFamily="18" charset="2"/>
              </a:rPr>
              <a:t>2</a:t>
            </a:r>
            <a:r>
              <a:rPr lang="es-CO" i="1" smtClean="0">
                <a:sym typeface="Symbol" pitchFamily="18" charset="2"/>
              </a:rPr>
              <a:t>[n] = </a:t>
            </a:r>
            <a:r>
              <a:rPr lang="es-CO" sz="3200" i="1" smtClean="0">
                <a:latin typeface="Monotype Corsiva" pitchFamily="66" charset="0"/>
              </a:rPr>
              <a:t>Re</a:t>
            </a:r>
            <a:r>
              <a:rPr lang="es-CO" i="1" smtClean="0">
                <a:latin typeface="French Script MT" pitchFamily="66" charset="0"/>
              </a:rPr>
              <a:t>{</a:t>
            </a:r>
            <a:r>
              <a:rPr lang="es-CO" i="1" smtClean="0"/>
              <a:t>x</a:t>
            </a:r>
            <a:r>
              <a:rPr lang="es-CO" i="1" baseline="-25000" smtClean="0"/>
              <a:t>2</a:t>
            </a:r>
            <a:r>
              <a:rPr lang="es-CO" i="1" smtClean="0"/>
              <a:t>[n]</a:t>
            </a:r>
            <a:r>
              <a:rPr lang="es-CO" i="1" smtClean="0">
                <a:latin typeface="French Script MT" pitchFamily="66" charset="0"/>
              </a:rPr>
              <a:t>}</a:t>
            </a:r>
            <a:r>
              <a:rPr lang="es-CO" i="1" smtClean="0"/>
              <a:t> = -s[n]</a:t>
            </a:r>
          </a:p>
          <a:p>
            <a:pPr lvl="1" eaLnBrk="1" hangingPunct="1">
              <a:buFont typeface="Georgia" pitchFamily="18" charset="0"/>
              <a:buNone/>
            </a:pPr>
            <a:endParaRPr lang="es-CO" i="1" smtClean="0"/>
          </a:p>
          <a:p>
            <a:pPr lvl="1" eaLnBrk="1" hangingPunct="1"/>
            <a:r>
              <a:rPr lang="es-CO" smtClean="0"/>
              <a:t>Pero </a:t>
            </a:r>
            <a:r>
              <a:rPr lang="es-CO" i="1" smtClean="0"/>
              <a:t>jy</a:t>
            </a:r>
            <a:r>
              <a:rPr lang="es-CO" i="1" baseline="-25000" smtClean="0"/>
              <a:t>1</a:t>
            </a:r>
            <a:r>
              <a:rPr lang="es-CO" i="1" smtClean="0"/>
              <a:t>[n] = jr[n]</a:t>
            </a:r>
            <a:r>
              <a:rPr lang="es-CO" smtClean="0"/>
              <a:t> </a:t>
            </a:r>
            <a:r>
              <a:rPr lang="es-CO" smtClean="0">
                <a:sym typeface="Symbol" pitchFamily="18" charset="2"/>
              </a:rPr>
              <a:t> NO LINEAL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Linealidad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5357812"/>
          </a:xfrm>
        </p:spPr>
        <p:txBody>
          <a:bodyPr/>
          <a:lstStyle/>
          <a:p>
            <a:pPr eaLnBrk="1" hangingPunct="1"/>
            <a:r>
              <a:rPr lang="es-CO" sz="2700" i="1" smtClean="0"/>
              <a:t>y[n] = 2x[n]+3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smtClean="0"/>
              <a:t>   Definamos </a:t>
            </a:r>
            <a:r>
              <a:rPr lang="es-CO" sz="2700" i="1" smtClean="0"/>
              <a:t>x</a:t>
            </a:r>
            <a:r>
              <a:rPr lang="es-CO" sz="2700" i="1" baseline="-25000" smtClean="0"/>
              <a:t>1</a:t>
            </a:r>
            <a:r>
              <a:rPr lang="es-CO" sz="2700" i="1" smtClean="0"/>
              <a:t>[n] = 2</a:t>
            </a:r>
            <a:r>
              <a:rPr lang="es-CO" sz="2700" i="1" smtClean="0">
                <a:sym typeface="Symbol" pitchFamily="18" charset="2"/>
              </a:rPr>
              <a:t> y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 = 2x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[n]+3 = 7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			    x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3 y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2x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[n]+3 = 9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			    x</a:t>
            </a:r>
            <a:r>
              <a:rPr lang="es-CO" sz="2700" i="1" baseline="-25000" smtClean="0">
                <a:sym typeface="Symbol" pitchFamily="18" charset="2"/>
              </a:rPr>
              <a:t>3</a:t>
            </a:r>
            <a:r>
              <a:rPr lang="es-CO" sz="2700" i="1" smtClean="0">
                <a:sym typeface="Symbol" pitchFamily="18" charset="2"/>
              </a:rPr>
              <a:t>[n] = x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 + x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5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    y</a:t>
            </a:r>
            <a:r>
              <a:rPr lang="es-CO" sz="2700" i="1" baseline="-25000" smtClean="0">
                <a:sym typeface="Symbol" pitchFamily="18" charset="2"/>
              </a:rPr>
              <a:t>3</a:t>
            </a:r>
            <a:r>
              <a:rPr lang="es-CO" sz="2700" i="1" smtClean="0">
                <a:sym typeface="Symbol" pitchFamily="18" charset="2"/>
              </a:rPr>
              <a:t>(t) = 2x</a:t>
            </a:r>
            <a:r>
              <a:rPr lang="es-CO" sz="2700" i="1" baseline="-25000" smtClean="0">
                <a:sym typeface="Symbol" pitchFamily="18" charset="2"/>
              </a:rPr>
              <a:t>3</a:t>
            </a:r>
            <a:r>
              <a:rPr lang="es-CO" sz="2700" i="1" smtClean="0">
                <a:sym typeface="Symbol" pitchFamily="18" charset="2"/>
              </a:rPr>
              <a:t>[n] +3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i="1" smtClean="0">
                <a:sym typeface="Symbol" pitchFamily="18" charset="2"/>
              </a:rPr>
              <a:t>		         = 2(5)+3 = 13</a:t>
            </a:r>
          </a:p>
          <a:p>
            <a:pPr eaLnBrk="1" hangingPunct="1">
              <a:buFont typeface="Georgia" pitchFamily="18" charset="0"/>
              <a:buNone/>
            </a:pPr>
            <a:r>
              <a:rPr lang="es-CO" sz="2700" smtClean="0">
                <a:sym typeface="Symbol" pitchFamily="18" charset="2"/>
              </a:rPr>
              <a:t>	Pero </a:t>
            </a:r>
            <a:r>
              <a:rPr lang="es-CO" sz="2700" i="1" smtClean="0">
                <a:sym typeface="Symbol" pitchFamily="18" charset="2"/>
              </a:rPr>
              <a:t>y</a:t>
            </a:r>
            <a:r>
              <a:rPr lang="es-CO" sz="2700" i="1" baseline="-25000" smtClean="0">
                <a:sym typeface="Symbol" pitchFamily="18" charset="2"/>
              </a:rPr>
              <a:t>1</a:t>
            </a:r>
            <a:r>
              <a:rPr lang="es-CO" sz="2700" i="1" smtClean="0">
                <a:sym typeface="Symbol" pitchFamily="18" charset="2"/>
              </a:rPr>
              <a:t>[n] + y</a:t>
            </a:r>
            <a:r>
              <a:rPr lang="es-CO" sz="2700" i="1" baseline="-25000" smtClean="0">
                <a:sym typeface="Symbol" pitchFamily="18" charset="2"/>
              </a:rPr>
              <a:t>2</a:t>
            </a:r>
            <a:r>
              <a:rPr lang="es-CO" sz="2700" i="1" smtClean="0">
                <a:sym typeface="Symbol" pitchFamily="18" charset="2"/>
              </a:rPr>
              <a:t>[n] = 16   </a:t>
            </a:r>
            <a:r>
              <a:rPr lang="es-CO" sz="2700" smtClean="0">
                <a:sym typeface="Symbol" pitchFamily="18" charset="2"/>
              </a:rPr>
              <a:t>   NO LINEAL</a:t>
            </a:r>
          </a:p>
          <a:p>
            <a:pPr eaLnBrk="1" hangingPunct="1">
              <a:buFont typeface="Georgia" pitchFamily="18" charset="0"/>
              <a:buNone/>
            </a:pPr>
            <a:endParaRPr lang="es-CO" sz="2700" smtClean="0">
              <a:sym typeface="Symbol" pitchFamily="18" charset="2"/>
            </a:endParaRPr>
          </a:p>
          <a:p>
            <a:pPr algn="just" eaLnBrk="1" hangingPunct="1">
              <a:buFont typeface="Georgia" pitchFamily="18" charset="0"/>
              <a:buNone/>
            </a:pPr>
            <a:r>
              <a:rPr lang="es-CO" sz="2700" smtClean="0">
                <a:sym typeface="Symbol" pitchFamily="18" charset="2"/>
              </a:rPr>
              <a:t>Este sistema es la suma de un sistema lineal más una constante y se llama </a:t>
            </a:r>
            <a:r>
              <a:rPr lang="es-CO" sz="2700" i="1" smtClean="0">
                <a:sym typeface="Symbol" pitchFamily="18" charset="2"/>
              </a:rPr>
              <a:t>Sistema Incrementalmente Lineal</a:t>
            </a:r>
            <a:r>
              <a:rPr lang="es-CO" sz="2700" smtClean="0">
                <a:sym typeface="Symbol" pitchFamily="18" charset="2"/>
              </a:rPr>
              <a:t>. La constante es la </a:t>
            </a:r>
            <a:r>
              <a:rPr lang="es-CO" sz="2700" i="1" smtClean="0">
                <a:sym typeface="Symbol" pitchFamily="18" charset="2"/>
              </a:rPr>
              <a:t>Respuesta a Entrada Cero </a:t>
            </a:r>
            <a:r>
              <a:rPr lang="es-CO" sz="2700" smtClean="0">
                <a:sym typeface="Symbol" pitchFamily="18" charset="2"/>
              </a:rPr>
              <a:t>del sistema.</a:t>
            </a:r>
            <a:endParaRPr lang="es-CO" sz="27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lang="es-CO" dirty="0" smtClean="0"/>
              <a:t>Modelo Entrada-Salida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3419872" y="2420888"/>
            <a:ext cx="23762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Sistema Continuo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31" name="30 Grupo"/>
          <p:cNvGrpSpPr/>
          <p:nvPr/>
        </p:nvGrpSpPr>
        <p:grpSpPr>
          <a:xfrm>
            <a:off x="1907704" y="2780928"/>
            <a:ext cx="1512168" cy="369332"/>
            <a:chOff x="1907704" y="2780928"/>
            <a:chExt cx="1512168" cy="369332"/>
          </a:xfrm>
        </p:grpSpPr>
        <p:sp>
          <p:nvSpPr>
            <p:cNvPr id="5" name="4 CuadroTexto"/>
            <p:cNvSpPr txBox="1"/>
            <p:nvPr/>
          </p:nvSpPr>
          <p:spPr>
            <a:xfrm>
              <a:off x="1907704" y="27809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i="1" dirty="0" smtClean="0">
                  <a:latin typeface="+mn-lt"/>
                </a:rPr>
                <a:t>x(t)</a:t>
              </a:r>
              <a:endParaRPr lang="es-CO" i="1" dirty="0">
                <a:latin typeface="+mn-lt"/>
              </a:endParaRPr>
            </a:p>
          </p:txBody>
        </p:sp>
        <p:cxnSp>
          <p:nvCxnSpPr>
            <p:cNvPr id="9" name="8 Conector recto de flecha"/>
            <p:cNvCxnSpPr>
              <a:stCxn id="5" idx="3"/>
              <a:endCxn id="4" idx="1"/>
            </p:cNvCxnSpPr>
            <p:nvPr/>
          </p:nvCxnSpPr>
          <p:spPr>
            <a:xfrm flipV="1">
              <a:off x="2483768" y="2960948"/>
              <a:ext cx="936104" cy="4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31 Grupo"/>
          <p:cNvGrpSpPr/>
          <p:nvPr/>
        </p:nvGrpSpPr>
        <p:grpSpPr>
          <a:xfrm>
            <a:off x="5796136" y="2780928"/>
            <a:ext cx="1728192" cy="369332"/>
            <a:chOff x="5796136" y="2780928"/>
            <a:chExt cx="1728192" cy="369332"/>
          </a:xfrm>
        </p:grpSpPr>
        <p:sp>
          <p:nvSpPr>
            <p:cNvPr id="11" name="10 CuadroTexto"/>
            <p:cNvSpPr txBox="1"/>
            <p:nvPr/>
          </p:nvSpPr>
          <p:spPr>
            <a:xfrm>
              <a:off x="6948264" y="278092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i="1" dirty="0">
                  <a:latin typeface="+mn-lt"/>
                </a:rPr>
                <a:t>y</a:t>
              </a:r>
              <a:r>
                <a:rPr lang="es-CO" i="1" dirty="0" smtClean="0">
                  <a:latin typeface="+mn-lt"/>
                </a:rPr>
                <a:t>(t)</a:t>
              </a:r>
              <a:endParaRPr lang="es-CO" i="1" dirty="0">
                <a:latin typeface="+mn-lt"/>
              </a:endParaRPr>
            </a:p>
          </p:txBody>
        </p:sp>
        <p:cxnSp>
          <p:nvCxnSpPr>
            <p:cNvPr id="14" name="13 Conector recto de flecha"/>
            <p:cNvCxnSpPr>
              <a:stCxn id="4" idx="3"/>
              <a:endCxn id="11" idx="1"/>
            </p:cNvCxnSpPr>
            <p:nvPr/>
          </p:nvCxnSpPr>
          <p:spPr>
            <a:xfrm>
              <a:off x="5796136" y="2960948"/>
              <a:ext cx="1152128" cy="4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29 Grupo"/>
          <p:cNvGrpSpPr/>
          <p:nvPr/>
        </p:nvGrpSpPr>
        <p:grpSpPr>
          <a:xfrm>
            <a:off x="1835696" y="4293096"/>
            <a:ext cx="5760640" cy="1080120"/>
            <a:chOff x="1835696" y="4293096"/>
            <a:chExt cx="5760640" cy="1080120"/>
          </a:xfrm>
        </p:grpSpPr>
        <p:sp>
          <p:nvSpPr>
            <p:cNvPr id="19" name="18 Rectángulo"/>
            <p:cNvSpPr/>
            <p:nvPr/>
          </p:nvSpPr>
          <p:spPr>
            <a:xfrm>
              <a:off x="3419872" y="4293096"/>
              <a:ext cx="2376264" cy="1080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 smtClean="0">
                  <a:solidFill>
                    <a:schemeClr val="tx1"/>
                  </a:solidFill>
                </a:rPr>
                <a:t>Sistema Discreto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1835696" y="46531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i="1" dirty="0" smtClean="0">
                  <a:latin typeface="+mn-lt"/>
                </a:rPr>
                <a:t>x[n]</a:t>
              </a:r>
              <a:endParaRPr lang="es-CO" i="1" dirty="0">
                <a:latin typeface="+mn-lt"/>
              </a:endParaRPr>
            </a:p>
          </p:txBody>
        </p:sp>
        <p:cxnSp>
          <p:nvCxnSpPr>
            <p:cNvPr id="21" name="20 Conector recto de flecha"/>
            <p:cNvCxnSpPr>
              <a:stCxn id="20" idx="3"/>
              <a:endCxn id="19" idx="1"/>
            </p:cNvCxnSpPr>
            <p:nvPr/>
          </p:nvCxnSpPr>
          <p:spPr>
            <a:xfrm flipV="1">
              <a:off x="2483768" y="4833156"/>
              <a:ext cx="936104" cy="4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21 CuadroTexto"/>
            <p:cNvSpPr txBox="1"/>
            <p:nvPr/>
          </p:nvSpPr>
          <p:spPr>
            <a:xfrm>
              <a:off x="6948264" y="46531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i="1" dirty="0" smtClean="0">
                  <a:latin typeface="+mn-lt"/>
                </a:rPr>
                <a:t>y[n]</a:t>
              </a:r>
              <a:endParaRPr lang="es-CO" i="1" dirty="0">
                <a:latin typeface="+mn-lt"/>
              </a:endParaRPr>
            </a:p>
          </p:txBody>
        </p:sp>
        <p:cxnSp>
          <p:nvCxnSpPr>
            <p:cNvPr id="23" name="22 Conector recto de flecha"/>
            <p:cNvCxnSpPr>
              <a:stCxn id="19" idx="3"/>
              <a:endCxn id="22" idx="1"/>
            </p:cNvCxnSpPr>
            <p:nvPr/>
          </p:nvCxnSpPr>
          <p:spPr>
            <a:xfrm>
              <a:off x="5796136" y="4833156"/>
              <a:ext cx="1152128" cy="4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030"/>
          </a:xfrm>
        </p:spPr>
        <p:txBody>
          <a:bodyPr/>
          <a:lstStyle/>
          <a:p>
            <a:r>
              <a:rPr lang="es-CO" dirty="0" smtClean="0"/>
              <a:t>Circuito RC serie:</a:t>
            </a:r>
          </a:p>
          <a:p>
            <a:pPr lvl="1"/>
            <a:r>
              <a:rPr lang="es-CO" dirty="0" smtClean="0"/>
              <a:t>Entrada: </a:t>
            </a:r>
            <a:r>
              <a:rPr lang="es-CO" i="1" dirty="0" err="1" smtClean="0"/>
              <a:t>v</a:t>
            </a:r>
            <a:r>
              <a:rPr lang="es-CO" i="1" baseline="-25000" dirty="0" err="1" smtClean="0"/>
              <a:t>S</a:t>
            </a:r>
            <a:r>
              <a:rPr lang="es-CO" i="1" dirty="0" smtClean="0"/>
              <a:t>(t)</a:t>
            </a:r>
          </a:p>
          <a:p>
            <a:pPr lvl="1"/>
            <a:r>
              <a:rPr lang="es-CO" dirty="0" smtClean="0"/>
              <a:t>Salida: </a:t>
            </a:r>
            <a:r>
              <a:rPr lang="es-CO" i="1" dirty="0" err="1" smtClean="0"/>
              <a:t>v</a:t>
            </a:r>
            <a:r>
              <a:rPr lang="es-CO" i="1" baseline="-25000" dirty="0" err="1" smtClean="0"/>
              <a:t>C</a:t>
            </a:r>
            <a:r>
              <a:rPr lang="es-CO" i="1" dirty="0" smtClean="0"/>
              <a:t>(t)</a:t>
            </a:r>
          </a:p>
          <a:p>
            <a:pPr lvl="1"/>
            <a:r>
              <a:rPr lang="es-CO" dirty="0" smtClean="0"/>
              <a:t>La corriente en la resistencia </a:t>
            </a:r>
          </a:p>
          <a:p>
            <a:pPr lvl="1">
              <a:buNone/>
            </a:pPr>
            <a:r>
              <a:rPr lang="es-CO" dirty="0" smtClean="0"/>
              <a:t>    se puede calcular como</a:t>
            </a:r>
          </a:p>
          <a:p>
            <a:pPr lvl="1">
              <a:buNone/>
            </a:pPr>
            <a:endParaRPr lang="es-CO" dirty="0" smtClean="0"/>
          </a:p>
          <a:p>
            <a:pPr lvl="1">
              <a:buNone/>
            </a:pPr>
            <a:endParaRPr lang="es-CO" dirty="0" smtClean="0"/>
          </a:p>
          <a:p>
            <a:pPr lvl="1"/>
            <a:r>
              <a:rPr lang="es-CO" dirty="0" smtClean="0"/>
              <a:t>y la corriente en el condensador</a:t>
            </a:r>
          </a:p>
          <a:p>
            <a:pPr lvl="1">
              <a:buNone/>
            </a:pPr>
            <a:endParaRPr lang="es-CO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628800"/>
            <a:ext cx="26098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131840" y="3949427"/>
          <a:ext cx="2460625" cy="847725"/>
        </p:xfrm>
        <a:graphic>
          <a:graphicData uri="http://schemas.openxmlformats.org/presentationml/2006/ole">
            <p:oleObj spid="_x0000_s60418" name="Ecuación" r:id="rId4" imgW="1143000" imgH="39348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363913" y="5461000"/>
          <a:ext cx="1997075" cy="847725"/>
        </p:xfrm>
        <a:graphic>
          <a:graphicData uri="http://schemas.openxmlformats.org/presentationml/2006/ole">
            <p:oleObj spid="_x0000_s60419" name="Ecuación" r:id="rId5" imgW="927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66800"/>
          </a:xfrm>
        </p:spPr>
        <p:txBody>
          <a:bodyPr/>
          <a:lstStyle/>
          <a:p>
            <a:r>
              <a:rPr lang="es-CO" dirty="0" smtClean="0"/>
              <a:t>Ejemplos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928814"/>
          </a:xfrm>
        </p:spPr>
        <p:txBody>
          <a:bodyPr/>
          <a:lstStyle/>
          <a:p>
            <a:r>
              <a:rPr lang="es-CO" dirty="0" smtClean="0"/>
              <a:t>Cuenta de Ahorros con Intereses</a:t>
            </a:r>
          </a:p>
          <a:p>
            <a:pPr lvl="1"/>
            <a:r>
              <a:rPr lang="es-CO" i="1" dirty="0" smtClean="0"/>
              <a:t>y[n]</a:t>
            </a:r>
            <a:r>
              <a:rPr lang="es-CO" dirty="0" smtClean="0"/>
              <a:t>: saldo en el mes </a:t>
            </a:r>
            <a:r>
              <a:rPr lang="es-CO" i="1" dirty="0" smtClean="0"/>
              <a:t>n</a:t>
            </a:r>
          </a:p>
          <a:p>
            <a:pPr lvl="1"/>
            <a:r>
              <a:rPr lang="es-CO" i="1" dirty="0" smtClean="0"/>
              <a:t>x[n]</a:t>
            </a:r>
            <a:r>
              <a:rPr lang="es-CO" dirty="0" smtClean="0"/>
              <a:t>: depósitos en el mes </a:t>
            </a:r>
            <a:r>
              <a:rPr lang="es-CO" i="1" dirty="0" smtClean="0"/>
              <a:t>n</a:t>
            </a:r>
          </a:p>
          <a:p>
            <a:pPr lvl="1"/>
            <a:r>
              <a:rPr lang="es-CO" dirty="0" smtClean="0"/>
              <a:t>Asumiendo </a:t>
            </a:r>
            <a:r>
              <a:rPr lang="es-CO" i="1" dirty="0" smtClean="0"/>
              <a:t>1% </a:t>
            </a:r>
            <a:r>
              <a:rPr lang="es-CO" dirty="0" smtClean="0"/>
              <a:t>de interés mensual</a:t>
            </a:r>
          </a:p>
          <a:p>
            <a:pPr lvl="1" algn="ctr">
              <a:buNone/>
            </a:pPr>
            <a:r>
              <a:rPr lang="es-CO" i="1" dirty="0" smtClean="0"/>
              <a:t>y[n] = 1.01y[n-1] +x[n]</a:t>
            </a:r>
          </a:p>
          <a:p>
            <a:pPr lvl="1" algn="ctr">
              <a:buNone/>
            </a:pPr>
            <a:r>
              <a:rPr lang="es-CO" i="1" dirty="0" smtClean="0"/>
              <a:t>y[n] - 1.01y[n-1] =x[n]</a:t>
            </a:r>
            <a:endParaRPr lang="es-CO" i="1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74938" y="1557338"/>
          <a:ext cx="3200400" cy="847725"/>
        </p:xfrm>
        <a:graphic>
          <a:graphicData uri="http://schemas.openxmlformats.org/presentationml/2006/ole">
            <p:oleObj spid="_x0000_s61442" name="Ecuación" r:id="rId3" imgW="1485720" imgH="39348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49563" y="2581275"/>
          <a:ext cx="2981325" cy="847725"/>
        </p:xfrm>
        <a:graphic>
          <a:graphicData uri="http://schemas.openxmlformats.org/presentationml/2006/ole">
            <p:oleObj spid="_x0000_s61443" name="Ecuación" r:id="rId4" imgW="13842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dirty="0" smtClean="0"/>
              <a:t>PROPIEDADES: 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928813"/>
            <a:ext cx="8229600" cy="4572000"/>
          </a:xfrm>
        </p:spPr>
        <p:txBody>
          <a:bodyPr/>
          <a:lstStyle/>
          <a:p>
            <a:pPr eaLnBrk="1" hangingPunct="1"/>
            <a:r>
              <a:rPr lang="es-CO" dirty="0" smtClean="0"/>
              <a:t>Sin Memoria: La salida en un instante dado depende únicamente de la entrada en ese instante.</a:t>
            </a:r>
          </a:p>
          <a:p>
            <a:pPr lvl="1" eaLnBrk="1" hangingPunct="1"/>
            <a:r>
              <a:rPr lang="es-CO" dirty="0" smtClean="0"/>
              <a:t>y(t) = f(x(t))</a:t>
            </a:r>
          </a:p>
          <a:p>
            <a:pPr lvl="2" eaLnBrk="1" hangingPunct="1"/>
            <a:r>
              <a:rPr lang="es-CO" i="1" dirty="0" smtClean="0">
                <a:solidFill>
                  <a:schemeClr val="tx1"/>
                </a:solidFill>
              </a:rPr>
              <a:t>y(t) = </a:t>
            </a:r>
            <a:r>
              <a:rPr lang="es-CO" i="1" dirty="0" err="1" smtClean="0">
                <a:solidFill>
                  <a:schemeClr val="tx1"/>
                </a:solidFill>
              </a:rPr>
              <a:t>Rx</a:t>
            </a:r>
            <a:r>
              <a:rPr lang="es-CO" i="1" dirty="0" smtClean="0">
                <a:solidFill>
                  <a:schemeClr val="tx1"/>
                </a:solidFill>
              </a:rPr>
              <a:t>(t)</a:t>
            </a:r>
            <a:r>
              <a:rPr lang="es-CO" dirty="0" smtClean="0">
                <a:solidFill>
                  <a:schemeClr val="tx1"/>
                </a:solidFill>
              </a:rPr>
              <a:t>   (Resistencia)</a:t>
            </a:r>
          </a:p>
          <a:p>
            <a:pPr lvl="2" eaLnBrk="1" hangingPunct="1"/>
            <a:r>
              <a:rPr lang="es-CO" i="1" dirty="0" smtClean="0">
                <a:solidFill>
                  <a:schemeClr val="tx1"/>
                </a:solidFill>
              </a:rPr>
              <a:t>y(t) = x(t)	</a:t>
            </a:r>
            <a:r>
              <a:rPr lang="es-CO" dirty="0" smtClean="0">
                <a:solidFill>
                  <a:schemeClr val="tx1"/>
                </a:solidFill>
              </a:rPr>
              <a:t>(Sistema identidad)</a:t>
            </a:r>
          </a:p>
          <a:p>
            <a:pPr lvl="2" eaLnBrk="1" hangingPunct="1"/>
            <a:endParaRPr lang="es-CO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s-CO" dirty="0" smtClean="0"/>
              <a:t>y[n] = f(x[n])</a:t>
            </a:r>
          </a:p>
          <a:p>
            <a:pPr lvl="1" eaLnBrk="1" hangingPunct="1"/>
            <a:endParaRPr lang="es-CO" dirty="0" smtClean="0"/>
          </a:p>
          <a:p>
            <a:pPr lvl="2" eaLnBrk="1" hangingPunct="1"/>
            <a:r>
              <a:rPr lang="es-CO" dirty="0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357313" y="5643563"/>
          <a:ext cx="3182937" cy="571500"/>
        </p:xfrm>
        <a:graphic>
          <a:graphicData uri="http://schemas.openxmlformats.org/presentationml/2006/ole">
            <p:oleObj spid="_x0000_s52226" name="Equation" r:id="rId3" imgW="148572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428625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930775"/>
          </a:xfrm>
        </p:spPr>
        <p:txBody>
          <a:bodyPr/>
          <a:lstStyle/>
          <a:p>
            <a:pPr eaLnBrk="1" hangingPunct="1"/>
            <a:r>
              <a:rPr lang="es-CO" smtClean="0"/>
              <a:t>Con memoria: La salida en un instante dado depende de valores de la entrada diferentes al actual.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/>
              <a:t>Voltaje de un condensador como función de la corriente:</a:t>
            </a:r>
          </a:p>
          <a:p>
            <a:pPr lvl="1" eaLnBrk="1" hangingPunct="1"/>
            <a:endParaRPr lang="es-CO" smtClean="0"/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Acumulador o sumador:</a:t>
            </a:r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Retardo:  </a:t>
            </a:r>
            <a:r>
              <a:rPr lang="es-CO" i="1" smtClean="0"/>
              <a:t>y[n] = x[n-1]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071813" y="3929063"/>
          <a:ext cx="2516187" cy="1012825"/>
        </p:xfrm>
        <a:graphic>
          <a:graphicData uri="http://schemas.openxmlformats.org/presentationml/2006/ole">
            <p:oleObj spid="_x0000_s53250" name="Equation" r:id="rId3" imgW="1168200" imgH="46980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41888" y="4876800"/>
          <a:ext cx="2101850" cy="928688"/>
        </p:xfrm>
        <a:graphic>
          <a:graphicData uri="http://schemas.openxmlformats.org/presentationml/2006/ole">
            <p:oleObj spid="_x0000_s53251" name="Equation" r:id="rId4" imgW="9777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00063" y="428625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Invertibilidad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3643313"/>
          </a:xfrm>
        </p:spPr>
        <p:txBody>
          <a:bodyPr/>
          <a:lstStyle/>
          <a:p>
            <a:pPr eaLnBrk="1" hangingPunct="1"/>
            <a:r>
              <a:rPr lang="es-CO" smtClean="0"/>
              <a:t>Un sistema es invertible si SIEMPRE produce salidas diferentes para entradas diferentes</a:t>
            </a:r>
          </a:p>
          <a:p>
            <a:pPr lvl="1" eaLnBrk="1" hangingPunct="1"/>
            <a:r>
              <a:rPr lang="es-CO" i="1" smtClean="0"/>
              <a:t>x[n] </a:t>
            </a:r>
            <a:r>
              <a:rPr lang="es-CO" i="1" smtClean="0">
                <a:sym typeface="Symbol" pitchFamily="18" charset="2"/>
              </a:rPr>
              <a:t>  y</a:t>
            </a:r>
            <a:r>
              <a:rPr lang="es-CO" i="1" baseline="-25000" smtClean="0">
                <a:sym typeface="Symbol" pitchFamily="18" charset="2"/>
              </a:rPr>
              <a:t>x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/>
            <a:r>
              <a:rPr lang="es-CO" i="1" smtClean="0"/>
              <a:t>z[n] </a:t>
            </a:r>
            <a:r>
              <a:rPr lang="es-CO" i="1" smtClean="0">
                <a:sym typeface="Symbol" pitchFamily="18" charset="2"/>
              </a:rPr>
              <a:t>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z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/>
            <a:r>
              <a:rPr lang="es-CO" i="1" smtClean="0">
                <a:sym typeface="Symbol" pitchFamily="18" charset="2"/>
              </a:rPr>
              <a:t>x[n] </a:t>
            </a:r>
            <a:r>
              <a:rPr lang="es-CO" i="1" smtClean="0"/>
              <a:t>≠ z[n] </a:t>
            </a:r>
            <a:r>
              <a:rPr lang="es-CO" i="1" smtClean="0">
                <a:sym typeface="Symbol" pitchFamily="18" charset="2"/>
              </a:rPr>
              <a:t></a:t>
            </a:r>
            <a:r>
              <a:rPr lang="es-CO" i="1" smtClean="0"/>
              <a:t> 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x</a:t>
            </a:r>
            <a:r>
              <a:rPr lang="es-CO" i="1" smtClean="0">
                <a:sym typeface="Symbol" pitchFamily="18" charset="2"/>
              </a:rPr>
              <a:t>[n] </a:t>
            </a:r>
            <a:r>
              <a:rPr lang="es-CO" i="1" smtClean="0"/>
              <a:t>≠  </a:t>
            </a:r>
            <a:r>
              <a:rPr lang="es-CO" i="1" smtClean="0">
                <a:sym typeface="Symbol" pitchFamily="18" charset="2"/>
              </a:rPr>
              <a:t>y</a:t>
            </a:r>
            <a:r>
              <a:rPr lang="es-CO" i="1" baseline="-25000" smtClean="0">
                <a:sym typeface="Symbol" pitchFamily="18" charset="2"/>
              </a:rPr>
              <a:t>z</a:t>
            </a:r>
            <a:r>
              <a:rPr lang="es-CO" i="1" smtClean="0">
                <a:sym typeface="Symbol" pitchFamily="18" charset="2"/>
              </a:rPr>
              <a:t>[n]</a:t>
            </a:r>
          </a:p>
          <a:p>
            <a:pPr lvl="1" eaLnBrk="1" hangingPunct="1"/>
            <a:endParaRPr lang="es-CO" smtClean="0">
              <a:sym typeface="Symbol" pitchFamily="18" charset="2"/>
            </a:endParaRPr>
          </a:p>
          <a:p>
            <a:pPr eaLnBrk="1" hangingPunct="1"/>
            <a:r>
              <a:rPr lang="es-CO" smtClean="0">
                <a:sym typeface="Symbol" pitchFamily="18" charset="2"/>
              </a:rPr>
              <a:t>Si el sistema S</a:t>
            </a:r>
            <a:r>
              <a:rPr lang="es-CO" baseline="-25000" smtClean="0">
                <a:sym typeface="Symbol" pitchFamily="18" charset="2"/>
              </a:rPr>
              <a:t>1</a:t>
            </a:r>
            <a:r>
              <a:rPr lang="es-CO" smtClean="0">
                <a:sym typeface="Symbol" pitchFamily="18" charset="2"/>
              </a:rPr>
              <a:t> es invertible  existe un sistema S</a:t>
            </a:r>
            <a:r>
              <a:rPr lang="es-CO" baseline="-25000" smtClean="0">
                <a:sym typeface="Symbol" pitchFamily="18" charset="2"/>
              </a:rPr>
              <a:t>2</a:t>
            </a:r>
            <a:r>
              <a:rPr lang="es-CO" smtClean="0">
                <a:sym typeface="Symbol" pitchFamily="18" charset="2"/>
              </a:rPr>
              <a:t> tal que:</a:t>
            </a:r>
            <a:endParaRPr lang="es-CO" i="1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2875" y="5000625"/>
            <a:ext cx="8786813" cy="1857375"/>
            <a:chOff x="357158" y="5000636"/>
            <a:chExt cx="8786843" cy="1857364"/>
          </a:xfrm>
        </p:grpSpPr>
        <p:graphicFrame>
          <p:nvGraphicFramePr>
            <p:cNvPr id="6" name="Diagram 5"/>
            <p:cNvGraphicFramePr/>
            <p:nvPr/>
          </p:nvGraphicFramePr>
          <p:xfrm>
            <a:off x="1285852" y="5000636"/>
            <a:ext cx="6096000" cy="18573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7158" y="5143512"/>
              <a:ext cx="1292351" cy="1511808"/>
              <a:chOff x="2438400" y="172777"/>
              <a:chExt cx="1292351" cy="1511808"/>
            </a:xfrm>
          </p:grpSpPr>
          <p:sp>
            <p:nvSpPr>
              <p:cNvPr id="15" name="Right Arrow 14"/>
              <p:cNvSpPr/>
              <p:nvPr/>
            </p:nvSpPr>
            <p:spPr>
              <a:xfrm>
                <a:off x="2438400" y="172775"/>
                <a:ext cx="1292229" cy="151129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4"/>
              <p:cNvSpPr/>
              <p:nvPr/>
            </p:nvSpPr>
            <p:spPr>
              <a:xfrm>
                <a:off x="2438400" y="474398"/>
                <a:ext cx="904878" cy="908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113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CO" sz="3400" dirty="0"/>
                  <a:t> </a:t>
                </a:r>
                <a:r>
                  <a:rPr lang="es-CO" sz="3400" dirty="0">
                    <a:solidFill>
                      <a:schemeClr val="accent6">
                        <a:lumMod val="50000"/>
                      </a:schemeClr>
                    </a:solidFill>
                  </a:rPr>
                  <a:t>x(t)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072330" y="5143512"/>
              <a:ext cx="2071671" cy="1511808"/>
              <a:chOff x="1659081" y="172777"/>
              <a:chExt cx="2071671" cy="1511808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1659057" y="172775"/>
                <a:ext cx="2071695" cy="151129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ight Arrow 4"/>
              <p:cNvSpPr/>
              <p:nvPr/>
            </p:nvSpPr>
            <p:spPr>
              <a:xfrm>
                <a:off x="1659057" y="474398"/>
                <a:ext cx="2000257" cy="9080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spcCol="1270" anchor="ctr"/>
              <a:lstStyle/>
              <a:p>
                <a:pPr algn="ctr" defTabSz="15113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s-CO" sz="3400" dirty="0"/>
                  <a:t> </a:t>
                </a:r>
                <a:r>
                  <a:rPr lang="es-CO" sz="3400" dirty="0">
                    <a:solidFill>
                      <a:schemeClr val="accent6">
                        <a:lumMod val="50000"/>
                      </a:schemeClr>
                    </a:solidFill>
                  </a:rPr>
                  <a:t>z(t) = x(t)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428625" y="785813"/>
            <a:ext cx="8229600" cy="1066800"/>
          </a:xfrm>
        </p:spPr>
        <p:txBody>
          <a:bodyPr/>
          <a:lstStyle/>
          <a:p>
            <a:pPr eaLnBrk="1" hangingPunct="1"/>
            <a:r>
              <a:rPr lang="es-CO" smtClean="0"/>
              <a:t>Invertibilidad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645025"/>
          </a:xfrm>
        </p:spPr>
        <p:txBody>
          <a:bodyPr/>
          <a:lstStyle/>
          <a:p>
            <a:pPr eaLnBrk="1" hangingPunct="1"/>
            <a:r>
              <a:rPr lang="es-CO" smtClean="0"/>
              <a:t>Ejemplos:</a:t>
            </a:r>
          </a:p>
          <a:p>
            <a:pPr eaLnBrk="1" hangingPunct="1"/>
            <a:endParaRPr lang="es-CO" smtClean="0"/>
          </a:p>
          <a:p>
            <a:pPr lvl="1" eaLnBrk="1" hangingPunct="1"/>
            <a:r>
              <a:rPr lang="es-CO" smtClean="0"/>
              <a:t> </a:t>
            </a:r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  </a:t>
            </a:r>
          </a:p>
          <a:p>
            <a:pPr lvl="1" eaLnBrk="1" hangingPunct="1"/>
            <a:endParaRPr lang="es-CO" smtClean="0"/>
          </a:p>
          <a:p>
            <a:pPr lvl="1" eaLnBrk="1" hangingPunct="1"/>
            <a:r>
              <a:rPr lang="es-CO" smtClean="0"/>
              <a:t> No invertibles: </a:t>
            </a:r>
            <a:r>
              <a:rPr lang="es-CO" i="1" smtClean="0"/>
              <a:t>y[n] = k, y(t) = x</a:t>
            </a:r>
            <a:r>
              <a:rPr lang="es-CO" i="1" baseline="30000" smtClean="0"/>
              <a:t>2</a:t>
            </a:r>
            <a:r>
              <a:rPr lang="es-CO" i="1" smtClean="0"/>
              <a:t>(t)</a:t>
            </a:r>
          </a:p>
          <a:p>
            <a:pPr lvl="1" eaLnBrk="1" hangingPunct="1"/>
            <a:endParaRPr lang="es-CO" i="1" smtClean="0">
              <a:solidFill>
                <a:schemeClr val="tx1"/>
              </a:solidFill>
            </a:endParaRPr>
          </a:p>
          <a:p>
            <a:pPr eaLnBrk="1" hangingPunct="1"/>
            <a:r>
              <a:rPr lang="es-CO" smtClean="0"/>
              <a:t>Aplicaciones: Codificadores, Transmisores.</a:t>
            </a:r>
          </a:p>
          <a:p>
            <a:pPr eaLnBrk="1" hangingPunct="1"/>
            <a:endParaRPr lang="es-CO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85875" y="2643188"/>
          <a:ext cx="4092575" cy="846137"/>
        </p:xfrm>
        <a:graphic>
          <a:graphicData uri="http://schemas.openxmlformats.org/presentationml/2006/ole">
            <p:oleObj spid="_x0000_s54274" name="Equation" r:id="rId3" imgW="1904760" imgH="39348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14438" y="3500438"/>
          <a:ext cx="5459412" cy="928687"/>
        </p:xfrm>
        <a:graphic>
          <a:graphicData uri="http://schemas.openxmlformats.org/presentationml/2006/ole">
            <p:oleObj spid="_x0000_s54275" name="Equation" r:id="rId4" imgW="25398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3615</TotalTime>
  <Words>796</Words>
  <Application>Microsoft Office PowerPoint</Application>
  <PresentationFormat>Presentación en pantalla (4:3)</PresentationFormat>
  <Paragraphs>198</Paragraphs>
  <Slides>27</Slides>
  <Notes>0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Urban</vt:lpstr>
      <vt:lpstr>Ecuación</vt:lpstr>
      <vt:lpstr>Equation</vt:lpstr>
      <vt:lpstr>Señales y Sistemas I Grupos 2, 6, 8 Introducción a los Sistemas</vt:lpstr>
      <vt:lpstr>Sistemas </vt:lpstr>
      <vt:lpstr>Modelo Entrada-Salida</vt:lpstr>
      <vt:lpstr>Ejemplos</vt:lpstr>
      <vt:lpstr>Ejemplos</vt:lpstr>
      <vt:lpstr>PROPIEDADES: Memoria</vt:lpstr>
      <vt:lpstr>Memoria</vt:lpstr>
      <vt:lpstr>Invertibilidad</vt:lpstr>
      <vt:lpstr>Invertibilidad</vt:lpstr>
      <vt:lpstr>Causalidad</vt:lpstr>
      <vt:lpstr>Causalidad</vt:lpstr>
      <vt:lpstr>Causalidad</vt:lpstr>
      <vt:lpstr>Causalidad</vt:lpstr>
      <vt:lpstr>Estabilidad</vt:lpstr>
      <vt:lpstr>Estabilidad</vt:lpstr>
      <vt:lpstr>Estabilidad</vt:lpstr>
      <vt:lpstr>Estabilidad</vt:lpstr>
      <vt:lpstr>Invariancia en el Tiempo</vt:lpstr>
      <vt:lpstr>Invariancia en el Tiempo</vt:lpstr>
      <vt:lpstr>Invariancia en el Tiempo</vt:lpstr>
      <vt:lpstr>Invariancia en el Tiempo</vt:lpstr>
      <vt:lpstr>Linealidad</vt:lpstr>
      <vt:lpstr>Linealidad</vt:lpstr>
      <vt:lpstr>Linealidad</vt:lpstr>
      <vt:lpstr>Linealidad</vt:lpstr>
      <vt:lpstr>Linealidad</vt:lpstr>
      <vt:lpstr>Linealidad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Bacca Rodríguez</dc:creator>
  <cp:lastModifiedBy>Jan Bacca Rodríguez</cp:lastModifiedBy>
  <cp:revision>272</cp:revision>
  <dcterms:created xsi:type="dcterms:W3CDTF">2010-02-10T15:21:40Z</dcterms:created>
  <dcterms:modified xsi:type="dcterms:W3CDTF">2011-02-21T20:26:11Z</dcterms:modified>
</cp:coreProperties>
</file>