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handoutMasterIdLst>
    <p:handoutMasterId r:id="rId72"/>
  </p:handoutMasterIdLst>
  <p:sldIdLst>
    <p:sldId id="256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6" r:id="rId11"/>
    <p:sldId id="397" r:id="rId12"/>
    <p:sldId id="363" r:id="rId13"/>
    <p:sldId id="364" r:id="rId14"/>
    <p:sldId id="365" r:id="rId15"/>
    <p:sldId id="366" r:id="rId16"/>
    <p:sldId id="36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4" r:id="rId64"/>
    <p:sldId id="445" r:id="rId65"/>
    <p:sldId id="446" r:id="rId66"/>
    <p:sldId id="447" r:id="rId67"/>
    <p:sldId id="448" r:id="rId68"/>
    <p:sldId id="449" r:id="rId69"/>
    <p:sldId id="450" r:id="rId70"/>
    <p:sldId id="451" r:id="rId71"/>
  </p:sldIdLst>
  <p:sldSz cx="9144000" cy="6858000" type="screen4x3"/>
  <p:notesSz cx="9588500" cy="73025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900CC"/>
    <a:srgbClr val="0000FF"/>
    <a:srgbClr val="FF00FF"/>
    <a:srgbClr val="FFFF00"/>
    <a:srgbClr val="00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4" autoAdjust="0"/>
    <p:restoredTop sz="94660"/>
  </p:normalViewPr>
  <p:slideViewPr>
    <p:cSldViewPr>
      <p:cViewPr varScale="1">
        <p:scale>
          <a:sx n="68" d="100"/>
          <a:sy n="68" d="100"/>
        </p:scale>
        <p:origin x="-10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5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55.wmf"/><Relationship Id="rId4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55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5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30.wmf"/><Relationship Id="rId4" Type="http://schemas.openxmlformats.org/officeDocument/2006/relationships/image" Target="../media/image14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23.wmf"/><Relationship Id="rId1" Type="http://schemas.openxmlformats.org/officeDocument/2006/relationships/image" Target="../media/image147.wmf"/><Relationship Id="rId4" Type="http://schemas.openxmlformats.org/officeDocument/2006/relationships/image" Target="../media/image12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30.wmf"/><Relationship Id="rId1" Type="http://schemas.openxmlformats.org/officeDocument/2006/relationships/image" Target="../media/image151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4" Type="http://schemas.openxmlformats.org/officeDocument/2006/relationships/image" Target="../media/image164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wmf"/><Relationship Id="rId1" Type="http://schemas.openxmlformats.org/officeDocument/2006/relationships/image" Target="../media/image16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1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0838" y="0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949FD37-987F-48FA-8302-B613A86272B9}" type="datetimeFigureOut">
              <a:rPr lang="es-CO"/>
              <a:pPr>
                <a:defRPr/>
              </a:pPr>
              <a:t>09/03/2011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0838" y="6935788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8EAC2AB-2C98-4A42-B24C-259F280B035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0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3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4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25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26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4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4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4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43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87B18-BA5E-476A-8890-C7E79F0439D2}" type="datetimeFigureOut">
              <a:rPr lang="es-CO"/>
              <a:pPr>
                <a:defRPr/>
              </a:pPr>
              <a:t>09/03/2011</a:t>
            </a:fld>
            <a:endParaRPr lang="es-CO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F606CD6-AE7B-417C-B90E-8F9FB173710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17151-0264-4724-B1A0-022A3AEAD5FA}" type="datetimeFigureOut">
              <a:rPr lang="es-CO"/>
              <a:pPr>
                <a:defRPr/>
              </a:pPr>
              <a:t>09/03/2011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ACB48-8598-43D2-8E1C-ADB436E36A7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F53A-49DF-4DCA-AEF3-610210A1314E}" type="datetimeFigureOut">
              <a:rPr lang="es-CO"/>
              <a:pPr>
                <a:defRPr/>
              </a:pPr>
              <a:t>09/03/2011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4A290-808F-4F17-9BCC-749AF001EF4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8DBAC-E0E9-4A5F-A0BB-4B400E978FBD}" type="datetimeFigureOut">
              <a:rPr lang="es-CO"/>
              <a:pPr>
                <a:defRPr/>
              </a:pPr>
              <a:t>09/03/2011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B7698-FC0F-4FD2-91BC-3BFDBCC4BEE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35DAB-E9A8-48EC-AEB9-6E3177AB1976}" type="datetimeFigureOut">
              <a:rPr lang="es-CO"/>
              <a:pPr>
                <a:defRPr/>
              </a:pPr>
              <a:t>09/03/2011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8BF29-873C-473B-8AC2-CAFCF3E0BE5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1591-1EEA-4234-914B-58C316839F03}" type="datetimeFigureOut">
              <a:rPr lang="es-CO"/>
              <a:pPr>
                <a:defRPr/>
              </a:pPr>
              <a:t>09/03/2011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6B4AD-041E-4220-A6F8-8CA86975915D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4950348-E649-4092-9AFC-22C804B29FA2}" type="datetimeFigureOut">
              <a:rPr lang="es-CO"/>
              <a:pPr>
                <a:defRPr/>
              </a:pPr>
              <a:t>09/03/2011</a:t>
            </a:fld>
            <a:endParaRPr lang="es-CO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9F6B948-74FE-4DB3-AB8D-75D1A883279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733D-2562-4D27-A490-BC7CABFA550D}" type="datetimeFigureOut">
              <a:rPr lang="es-CO"/>
              <a:pPr>
                <a:defRPr/>
              </a:pPr>
              <a:t>09/03/2011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8CDA0-0B11-44B4-AA6B-AD9558E3ACA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02CCB-090E-470F-90CB-245F391CB3B7}" type="datetimeFigureOut">
              <a:rPr lang="es-CO"/>
              <a:pPr>
                <a:defRPr/>
              </a:pPr>
              <a:t>09/03/2011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3CAEF-A6E0-414B-9843-D8F6E402FF6E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2AEDA-189A-4638-BA3D-2EDD4B3807AA}" type="datetimeFigureOut">
              <a:rPr lang="es-CO"/>
              <a:pPr>
                <a:defRPr/>
              </a:pPr>
              <a:t>09/03/2011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F4380-4777-48D9-B591-AA412264788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09031-DB5F-416F-890B-8079824A4D6C}" type="datetimeFigureOut">
              <a:rPr lang="es-CO"/>
              <a:pPr>
                <a:defRPr/>
              </a:pPr>
              <a:t>09/03/2011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8C05A-EDA5-46C3-A6D1-7F97FFB76C86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85AB43-17FF-46E8-94D1-B89FAD559070}" type="datetimeFigureOut">
              <a:rPr lang="es-CO"/>
              <a:pPr>
                <a:defRPr/>
              </a:pPr>
              <a:t>09/03/2011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4FD2E7-2065-4501-8DFA-F7929FFFE3F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53" r:id="rId2"/>
    <p:sldLayoutId id="2147484054" r:id="rId3"/>
    <p:sldLayoutId id="2147484055" r:id="rId4"/>
    <p:sldLayoutId id="2147484062" r:id="rId5"/>
    <p:sldLayoutId id="2147484063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baccar@unal.edu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6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6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6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5.png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8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16.png"/><Relationship Id="rId4" Type="http://schemas.openxmlformats.org/officeDocument/2006/relationships/oleObject" Target="../embeddings/oleObject9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Relationship Id="rId9" Type="http://schemas.openxmlformats.org/officeDocument/2006/relationships/oleObject" Target="../embeddings/oleObject111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15.bin"/><Relationship Id="rId5" Type="http://schemas.openxmlformats.org/officeDocument/2006/relationships/oleObject" Target="../embeddings/oleObject114.bin"/><Relationship Id="rId4" Type="http://schemas.openxmlformats.org/officeDocument/2006/relationships/oleObject" Target="../embeddings/oleObject11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41.bin"/><Relationship Id="rId5" Type="http://schemas.openxmlformats.org/officeDocument/2006/relationships/oleObject" Target="../embeddings/oleObject140.bin"/><Relationship Id="rId4" Type="http://schemas.openxmlformats.org/officeDocument/2006/relationships/oleObject" Target="../embeddings/oleObject13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46.bin"/><Relationship Id="rId5" Type="http://schemas.openxmlformats.org/officeDocument/2006/relationships/oleObject" Target="../embeddings/oleObject145.bin"/><Relationship Id="rId4" Type="http://schemas.openxmlformats.org/officeDocument/2006/relationships/oleObject" Target="../embeddings/oleObject14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14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52.bin"/><Relationship Id="rId5" Type="http://schemas.openxmlformats.org/officeDocument/2006/relationships/oleObject" Target="../embeddings/oleObject151.bin"/><Relationship Id="rId4" Type="http://schemas.openxmlformats.org/officeDocument/2006/relationships/oleObject" Target="../embeddings/oleObject15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56.bin"/><Relationship Id="rId5" Type="http://schemas.openxmlformats.org/officeDocument/2006/relationships/oleObject" Target="../embeddings/oleObject155.bin"/><Relationship Id="rId4" Type="http://schemas.openxmlformats.org/officeDocument/2006/relationships/oleObject" Target="../embeddings/oleObject15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oleObject" Target="../embeddings/oleObject159.bin"/><Relationship Id="rId4" Type="http://schemas.openxmlformats.org/officeDocument/2006/relationships/oleObject" Target="../embeddings/oleObject158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62.bin"/><Relationship Id="rId5" Type="http://schemas.openxmlformats.org/officeDocument/2006/relationships/image" Target="../media/image181.png"/><Relationship Id="rId4" Type="http://schemas.openxmlformats.org/officeDocument/2006/relationships/oleObject" Target="../embeddings/oleObject161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18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185.png"/><Relationship Id="rId4" Type="http://schemas.openxmlformats.org/officeDocument/2006/relationships/oleObject" Target="../embeddings/oleObject165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oleObject" Target="../embeddings/oleObject168.bin"/><Relationship Id="rId4" Type="http://schemas.openxmlformats.org/officeDocument/2006/relationships/oleObject" Target="../embeddings/oleObject167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oleObject" Target="../embeddings/oleObject174.bin"/><Relationship Id="rId4" Type="http://schemas.openxmlformats.org/officeDocument/2006/relationships/oleObject" Target="../embeddings/oleObject17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457200" y="764704"/>
            <a:ext cx="8458200" cy="2800350"/>
          </a:xfrm>
        </p:spPr>
        <p:txBody>
          <a:bodyPr/>
          <a:lstStyle/>
          <a:p>
            <a:pPr eaLnBrk="1" hangingPunct="1"/>
            <a:r>
              <a:rPr lang="es-CO" dirty="0" smtClean="0"/>
              <a:t>Señales y Sistemas I</a:t>
            </a:r>
            <a:br>
              <a:rPr lang="es-CO" dirty="0" smtClean="0"/>
            </a:br>
            <a:r>
              <a:rPr lang="es-CO" dirty="0" smtClean="0"/>
              <a:t>Grupos 2, 6, 8</a:t>
            </a:r>
            <a:br>
              <a:rPr lang="es-CO" dirty="0" smtClean="0"/>
            </a:br>
            <a:r>
              <a:rPr lang="es-CO" sz="4000" dirty="0" smtClean="0"/>
              <a:t>Representación de Señales Periódicas en Series de Fourier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>
          <a:xfrm>
            <a:off x="457200" y="4221088"/>
            <a:ext cx="4978400" cy="2160662"/>
          </a:xfrm>
        </p:spPr>
        <p:txBody>
          <a:bodyPr/>
          <a:lstStyle/>
          <a:p>
            <a:pPr marL="63500" eaLnBrk="1" hangingPunct="1"/>
            <a:r>
              <a:rPr lang="es-CO" sz="2800" dirty="0" err="1" smtClean="0"/>
              <a:t>Jan</a:t>
            </a:r>
            <a:r>
              <a:rPr lang="es-CO" sz="2800" dirty="0" smtClean="0"/>
              <a:t> Bacca Rodríguez</a:t>
            </a:r>
          </a:p>
          <a:p>
            <a:pPr marL="63500" eaLnBrk="1" hangingPunct="1"/>
            <a:r>
              <a:rPr lang="es-CO" sz="2800" dirty="0" smtClean="0">
                <a:hlinkClick r:id="rId2"/>
              </a:rPr>
              <a:t>jbaccar@unal.edu.co</a:t>
            </a:r>
            <a:endParaRPr lang="es-CO" sz="2800" dirty="0" smtClean="0"/>
          </a:p>
          <a:p>
            <a:pPr marL="63500" eaLnBrk="1" hangingPunct="1"/>
            <a:r>
              <a:rPr lang="es-CO" sz="2800" dirty="0" smtClean="0"/>
              <a:t>Of: 411-203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96988"/>
          </a:xfrm>
        </p:spPr>
        <p:txBody>
          <a:bodyPr/>
          <a:lstStyle/>
          <a:p>
            <a:r>
              <a:rPr lang="es-CO" sz="3600" smtClean="0"/>
              <a:t>Combinaciones lineales de exponenciales complejas armónicas.</a:t>
            </a:r>
          </a:p>
        </p:txBody>
      </p:sp>
      <p:sp>
        <p:nvSpPr>
          <p:cNvPr id="2283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989138"/>
            <a:ext cx="8229600" cy="4392612"/>
          </a:xfrm>
        </p:spPr>
        <p:txBody>
          <a:bodyPr/>
          <a:lstStyle/>
          <a:p>
            <a:r>
              <a:rPr lang="es-CO" smtClean="0"/>
              <a:t>Las señales </a:t>
            </a:r>
            <a:r>
              <a:rPr lang="es-CO" i="1" smtClean="0">
                <a:sym typeface="Symbol" pitchFamily="18" charset="2"/>
              </a:rPr>
              <a:t>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i="1" smtClean="0">
                <a:sym typeface="Symbol" pitchFamily="18" charset="2"/>
              </a:rPr>
              <a:t>(t)</a:t>
            </a:r>
            <a:r>
              <a:rPr lang="es-CO" smtClean="0">
                <a:sym typeface="Symbol" pitchFamily="18" charset="2"/>
              </a:rPr>
              <a:t> tienen frecuencias fundamentales que son múltiplos de 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i="1" baseline="-25000" smtClean="0">
                <a:sym typeface="Symbol" pitchFamily="18" charset="2"/>
              </a:rPr>
              <a:t>0</a:t>
            </a:r>
            <a:endParaRPr lang="es-CO" i="1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Todas son periódicas con período </a:t>
            </a:r>
            <a:r>
              <a:rPr lang="es-CO" i="1" smtClean="0">
                <a:sym typeface="Symbol" pitchFamily="18" charset="2"/>
              </a:rPr>
              <a:t>T</a:t>
            </a:r>
            <a:r>
              <a:rPr lang="es-CO" i="1" baseline="-25000" smtClean="0">
                <a:sym typeface="Symbol" pitchFamily="18" charset="2"/>
              </a:rPr>
              <a:t>o</a:t>
            </a:r>
            <a:endParaRPr lang="es-CO" i="1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Una combinación lineal de la forma:</a:t>
            </a:r>
          </a:p>
          <a:p>
            <a:endParaRPr lang="es-CO" smtClean="0">
              <a:sym typeface="Symbol" pitchFamily="18" charset="2"/>
            </a:endParaRPr>
          </a:p>
          <a:p>
            <a:endParaRPr lang="es-CO" smtClean="0">
              <a:sym typeface="Symbol" pitchFamily="18" charset="2"/>
            </a:endParaRPr>
          </a:p>
          <a:p>
            <a:endParaRPr lang="es-CO" smtClean="0">
              <a:sym typeface="Symbol" pitchFamily="18" charset="2"/>
            </a:endParaRPr>
          </a:p>
          <a:p>
            <a:pPr marL="742950" lvl="1" indent="-285750">
              <a:buFont typeface="Georgia" pitchFamily="18" charset="0"/>
              <a:buNone/>
            </a:pPr>
            <a:r>
              <a:rPr lang="es-CO" sz="2800" smtClean="0">
                <a:solidFill>
                  <a:schemeClr val="tx1"/>
                </a:solidFill>
                <a:sym typeface="Symbol" pitchFamily="18" charset="2"/>
              </a:rPr>
              <a:t>es periódica con período </a:t>
            </a:r>
            <a:r>
              <a:rPr lang="es-CO" sz="2800" i="1" smtClean="0">
                <a:solidFill>
                  <a:schemeClr val="tx1"/>
                </a:solidFill>
                <a:sym typeface="Symbol" pitchFamily="18" charset="2"/>
              </a:rPr>
              <a:t>T</a:t>
            </a:r>
            <a:r>
              <a:rPr lang="es-CO" sz="2800" i="1" baseline="-25000" smtClean="0">
                <a:solidFill>
                  <a:schemeClr val="tx1"/>
                </a:solidFill>
                <a:sym typeface="Symbol" pitchFamily="18" charset="2"/>
              </a:rPr>
              <a:t>o</a:t>
            </a:r>
          </a:p>
        </p:txBody>
      </p:sp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2411413" y="3933825"/>
          <a:ext cx="4178300" cy="928688"/>
        </p:xfrm>
        <a:graphic>
          <a:graphicData uri="http://schemas.openxmlformats.org/presentationml/2006/ole">
            <p:oleObj spid="_x0000_s7170" name="Ecuación" r:id="rId3" imgW="19429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96988"/>
          </a:xfrm>
        </p:spPr>
        <p:txBody>
          <a:bodyPr/>
          <a:lstStyle/>
          <a:p>
            <a:r>
              <a:rPr lang="es-CO" sz="3600" smtClean="0"/>
              <a:t>Combinaciones lineales de exponenciales complejas armónicas.</a:t>
            </a:r>
          </a:p>
        </p:txBody>
      </p:sp>
      <p:sp>
        <p:nvSpPr>
          <p:cNvPr id="2283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81300"/>
            <a:ext cx="8229600" cy="3671888"/>
          </a:xfrm>
        </p:spPr>
        <p:txBody>
          <a:bodyPr/>
          <a:lstStyle/>
          <a:p>
            <a:r>
              <a:rPr lang="es-CO" i="1" smtClean="0">
                <a:sym typeface="Symbol" pitchFamily="18" charset="2"/>
              </a:rPr>
              <a:t>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i="1" smtClean="0">
                <a:sym typeface="Symbol" pitchFamily="18" charset="2"/>
              </a:rPr>
              <a:t>(t)</a:t>
            </a:r>
            <a:r>
              <a:rPr lang="es-CO" smtClean="0">
                <a:sym typeface="Symbol" pitchFamily="18" charset="2"/>
              </a:rPr>
              <a:t> es una señal constante</a:t>
            </a:r>
          </a:p>
          <a:p>
            <a:r>
              <a:rPr lang="es-CO" i="1" smtClean="0">
                <a:sym typeface="Symbol" pitchFamily="18" charset="2"/>
              </a:rPr>
              <a:t></a:t>
            </a:r>
            <a:r>
              <a:rPr lang="es-CO" i="1" baseline="-25000" smtClean="0">
                <a:sym typeface="Symbol" pitchFamily="18" charset="2"/>
              </a:rPr>
              <a:t>±1</a:t>
            </a:r>
            <a:r>
              <a:rPr lang="es-CO" i="1" smtClean="0">
                <a:sym typeface="Symbol" pitchFamily="18" charset="2"/>
              </a:rPr>
              <a:t>(t)</a:t>
            </a:r>
            <a:r>
              <a:rPr lang="es-CO" smtClean="0">
                <a:sym typeface="Symbol" pitchFamily="18" charset="2"/>
              </a:rPr>
              <a:t> tienen frecuencia fundamental 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 y se llaman componentes fundamentales o primeras armónicas.</a:t>
            </a:r>
          </a:p>
          <a:p>
            <a:r>
              <a:rPr lang="es-CO" i="1" smtClean="0">
                <a:sym typeface="Symbol" pitchFamily="18" charset="2"/>
              </a:rPr>
              <a:t></a:t>
            </a:r>
            <a:r>
              <a:rPr lang="es-CO" i="1" baseline="-25000" smtClean="0">
                <a:sym typeface="Symbol" pitchFamily="18" charset="2"/>
              </a:rPr>
              <a:t>±N</a:t>
            </a:r>
            <a:r>
              <a:rPr lang="es-CO" i="1" smtClean="0">
                <a:sym typeface="Symbol" pitchFamily="18" charset="2"/>
              </a:rPr>
              <a:t>(t)</a:t>
            </a:r>
            <a:r>
              <a:rPr lang="es-CO" smtClean="0">
                <a:sym typeface="Symbol" pitchFamily="18" charset="2"/>
              </a:rPr>
              <a:t> tienen frecuencia fundamental </a:t>
            </a:r>
            <a:r>
              <a:rPr lang="es-CO" i="1" smtClean="0">
                <a:sym typeface="Symbol" pitchFamily="18" charset="2"/>
              </a:rPr>
              <a:t>N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 y se llaman N-ésimas armónicas.</a:t>
            </a:r>
          </a:p>
          <a:p>
            <a:r>
              <a:rPr lang="es-CO" smtClean="0">
                <a:sym typeface="Symbol" pitchFamily="18" charset="2"/>
              </a:rPr>
              <a:t>La representación de </a:t>
            </a:r>
            <a:r>
              <a:rPr lang="es-CO" i="1" smtClean="0">
                <a:sym typeface="Symbol" pitchFamily="18" charset="2"/>
              </a:rPr>
              <a:t>x(t)</a:t>
            </a:r>
            <a:r>
              <a:rPr lang="es-CO" smtClean="0">
                <a:sym typeface="Symbol" pitchFamily="18" charset="2"/>
              </a:rPr>
              <a:t> como combinación lineal de armónicas es la Serie de Fourier de </a:t>
            </a:r>
            <a:r>
              <a:rPr lang="es-CO" i="1" smtClean="0">
                <a:sym typeface="Symbol" pitchFamily="18" charset="2"/>
              </a:rPr>
              <a:t>x(t)</a:t>
            </a:r>
          </a:p>
        </p:txBody>
      </p:sp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1350963" y="1773238"/>
          <a:ext cx="6389687" cy="928687"/>
        </p:xfrm>
        <a:graphic>
          <a:graphicData uri="http://schemas.openxmlformats.org/presentationml/2006/ole">
            <p:oleObj spid="_x0000_s8194" name="Ecuación" r:id="rId3" imgW="29718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  <a:endParaRPr lang="es-ES" smtClean="0"/>
          </a:p>
        </p:txBody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xfrm>
            <a:off x="250825" y="1557338"/>
            <a:ext cx="8229600" cy="5016500"/>
          </a:xfrm>
        </p:spPr>
        <p:txBody>
          <a:bodyPr/>
          <a:lstStyle/>
          <a:p>
            <a:r>
              <a:rPr lang="es-CO" smtClean="0"/>
              <a:t> </a:t>
            </a:r>
          </a:p>
          <a:p>
            <a:endParaRPr lang="es-CO" smtClean="0"/>
          </a:p>
          <a:p>
            <a:r>
              <a:rPr lang="es-CO" i="1" smtClean="0"/>
              <a:t>a</a:t>
            </a:r>
            <a:r>
              <a:rPr lang="es-CO" i="1" baseline="-25000" smtClean="0"/>
              <a:t>0</a:t>
            </a:r>
            <a:r>
              <a:rPr lang="es-CO" i="1" smtClean="0"/>
              <a:t> = 1, a</a:t>
            </a:r>
            <a:r>
              <a:rPr lang="es-CO" i="1" baseline="-25000" smtClean="0">
                <a:sym typeface="Symbol" pitchFamily="18" charset="2"/>
              </a:rPr>
              <a:t>1</a:t>
            </a:r>
            <a:r>
              <a:rPr lang="es-CO" i="1" smtClean="0">
                <a:sym typeface="Symbol" pitchFamily="18" charset="2"/>
              </a:rPr>
              <a:t> = ¼, </a:t>
            </a:r>
            <a:r>
              <a:rPr lang="es-CO" i="1" smtClean="0"/>
              <a:t>a</a:t>
            </a:r>
            <a:r>
              <a:rPr lang="es-CO" i="1" baseline="-25000" smtClean="0">
                <a:sym typeface="Symbol" pitchFamily="18" charset="2"/>
              </a:rPr>
              <a:t>2</a:t>
            </a:r>
            <a:r>
              <a:rPr lang="es-CO" i="1" smtClean="0">
                <a:sym typeface="Symbol" pitchFamily="18" charset="2"/>
              </a:rPr>
              <a:t> = </a:t>
            </a:r>
            <a:r>
              <a:rPr lang="en-US" i="1" smtClean="0">
                <a:sym typeface="Symbol" pitchFamily="18" charset="2"/>
              </a:rPr>
              <a:t>½</a:t>
            </a:r>
            <a:r>
              <a:rPr lang="es-CO" i="1" smtClean="0">
                <a:sym typeface="Symbol" pitchFamily="18" charset="2"/>
              </a:rPr>
              <a:t>, </a:t>
            </a:r>
            <a:r>
              <a:rPr lang="es-CO" i="1" smtClean="0"/>
              <a:t>a</a:t>
            </a:r>
            <a:r>
              <a:rPr lang="es-CO" i="1" baseline="-25000" smtClean="0">
                <a:sym typeface="Symbol" pitchFamily="18" charset="2"/>
              </a:rPr>
              <a:t>3</a:t>
            </a:r>
            <a:r>
              <a:rPr lang="es-CO" i="1" smtClean="0">
                <a:sym typeface="Symbol" pitchFamily="18" charset="2"/>
              </a:rPr>
              <a:t> = 1/3.</a:t>
            </a:r>
          </a:p>
          <a:p>
            <a:endParaRPr lang="es-CO" i="1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 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 </a:t>
            </a:r>
          </a:p>
          <a:p>
            <a:endParaRPr lang="es-CO" smtClean="0">
              <a:sym typeface="Symbol" pitchFamily="18" charset="2"/>
            </a:endParaRPr>
          </a:p>
          <a:p>
            <a:endParaRPr lang="es-CO" smtClean="0">
              <a:sym typeface="Symbol" pitchFamily="18" charset="2"/>
            </a:endParaRPr>
          </a:p>
          <a:p>
            <a:r>
              <a:rPr lang="es-CO" i="1" smtClean="0">
                <a:sym typeface="Symbol" pitchFamily="18" charset="2"/>
              </a:rPr>
              <a:t>x(t) = 1 + ½ cos(2t) + cos(4t) + 2/3 cos(6t)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684213" y="1412875"/>
          <a:ext cx="2432050" cy="957263"/>
        </p:xfrm>
        <a:graphic>
          <a:graphicData uri="http://schemas.openxmlformats.org/presentationml/2006/ole">
            <p:oleObj spid="_x0000_s9218" name="Ecuación" r:id="rId3" imgW="1130040" imgH="444240" progId="Equation.3">
              <p:embed/>
            </p:oleObj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684213" y="3246438"/>
          <a:ext cx="8443912" cy="903287"/>
        </p:xfrm>
        <a:graphic>
          <a:graphicData uri="http://schemas.openxmlformats.org/presentationml/2006/ole">
            <p:oleObj spid="_x0000_s9219" name="Ecuación" r:id="rId4" imgW="3924000" imgH="419040" progId="Equation.3">
              <p:embed/>
            </p:oleObj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684213" y="4325938"/>
          <a:ext cx="8170862" cy="903287"/>
        </p:xfrm>
        <a:graphic>
          <a:graphicData uri="http://schemas.openxmlformats.org/presentationml/2006/ole">
            <p:oleObj spid="_x0000_s9220" name="Ecuación" r:id="rId5" imgW="37972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  <a:endParaRPr lang="es-ES" smtClean="0"/>
          </a:p>
        </p:txBody>
      </p:sp>
      <p:pic>
        <p:nvPicPr>
          <p:cNvPr id="2048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2133600"/>
            <a:ext cx="43243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133600"/>
            <a:ext cx="44291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  <a:endParaRPr lang="es-ES" smtClean="0"/>
          </a:p>
        </p:txBody>
      </p:sp>
      <p:pic>
        <p:nvPicPr>
          <p:cNvPr id="2150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2238375"/>
            <a:ext cx="43243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238375"/>
            <a:ext cx="44291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  <a:endParaRPr lang="es-ES" smtClean="0"/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286000"/>
            <a:ext cx="43243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238375"/>
            <a:ext cx="44291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  <a:endParaRPr lang="es-ES" smtClean="0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484313"/>
            <a:ext cx="6200775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484313"/>
            <a:ext cx="6200775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1484313"/>
            <a:ext cx="6200775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913" y="1484313"/>
            <a:ext cx="6200775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913" y="1484313"/>
            <a:ext cx="6200775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913" y="1484313"/>
            <a:ext cx="6200775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  <a:endParaRPr lang="es-ES" smtClean="0"/>
          </a:p>
        </p:txBody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>
          <a:xfrm>
            <a:off x="250825" y="1557338"/>
            <a:ext cx="8229600" cy="5016500"/>
          </a:xfrm>
        </p:spPr>
        <p:txBody>
          <a:bodyPr/>
          <a:lstStyle/>
          <a:p>
            <a:r>
              <a:rPr lang="es-CO" i="1" smtClean="0">
                <a:sym typeface="Symbol" pitchFamily="18" charset="2"/>
              </a:rPr>
              <a:t>x(t) = 1 + ½ cos(2t) + cos(4t) + 2/3 cos(6t) </a:t>
            </a:r>
            <a:r>
              <a:rPr lang="es-CO" smtClean="0">
                <a:sym typeface="Symbol" pitchFamily="18" charset="2"/>
              </a:rPr>
              <a:t>es una forma alternativa de escribir la Serie de Fourier para señales reales.</a:t>
            </a:r>
          </a:p>
          <a:p>
            <a:r>
              <a:rPr lang="es-CO" smtClean="0">
                <a:sym typeface="Symbol" pitchFamily="18" charset="2"/>
              </a:rPr>
              <a:t>Sea </a:t>
            </a:r>
            <a:r>
              <a:rPr lang="es-CO" i="1" smtClean="0">
                <a:sym typeface="Symbol" pitchFamily="18" charset="2"/>
              </a:rPr>
              <a:t>x(t)  </a:t>
            </a:r>
            <a:r>
              <a:rPr lang="es-CO" sz="3200" i="1" smtClean="0">
                <a:latin typeface="Monotype Corsiva" pitchFamily="66" charset="0"/>
                <a:sym typeface="Symbol" pitchFamily="18" charset="2"/>
              </a:rPr>
              <a:t>R</a:t>
            </a:r>
          </a:p>
          <a:p>
            <a:endParaRPr lang="es-CO" sz="3200" i="1" smtClean="0">
              <a:latin typeface="Monotype Corsiva" pitchFamily="66" charset="0"/>
              <a:sym typeface="Symbol" pitchFamily="18" charset="2"/>
            </a:endParaRPr>
          </a:p>
          <a:p>
            <a:endParaRPr lang="es-CO" sz="3200" i="1" smtClean="0">
              <a:latin typeface="Monotype Corsiva" pitchFamily="66" charset="0"/>
              <a:sym typeface="Symbol" pitchFamily="18" charset="2"/>
            </a:endParaRPr>
          </a:p>
          <a:p>
            <a:endParaRPr lang="es-CO" sz="3200" i="1" smtClean="0">
              <a:latin typeface="Monotype Corsiva" pitchFamily="66" charset="0"/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De donde </a:t>
            </a:r>
            <a:r>
              <a:rPr lang="es-CO" i="1" smtClean="0">
                <a:sym typeface="Symbol" pitchFamily="18" charset="2"/>
              </a:rPr>
              <a:t>a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i="1" baseline="30000" smtClean="0">
                <a:sym typeface="Symbol" pitchFamily="18" charset="2"/>
              </a:rPr>
              <a:t>*</a:t>
            </a:r>
            <a:r>
              <a:rPr lang="es-CO" i="1" smtClean="0">
                <a:sym typeface="Symbol" pitchFamily="18" charset="2"/>
              </a:rPr>
              <a:t> = a</a:t>
            </a:r>
            <a:r>
              <a:rPr lang="es-CO" i="1" baseline="-25000" smtClean="0">
                <a:sym typeface="Symbol" pitchFamily="18" charset="2"/>
              </a:rPr>
              <a:t>-k</a:t>
            </a:r>
          </a:p>
          <a:p>
            <a:r>
              <a:rPr lang="es-CO" smtClean="0">
                <a:sym typeface="Symbol" pitchFamily="18" charset="2"/>
              </a:rPr>
              <a:t>En el ejemplo anterior los </a:t>
            </a:r>
            <a:r>
              <a:rPr lang="es-CO" i="1" smtClean="0">
                <a:sym typeface="Symbol" pitchFamily="18" charset="2"/>
              </a:rPr>
              <a:t>a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smtClean="0">
                <a:sym typeface="Symbol" pitchFamily="18" charset="2"/>
              </a:rPr>
              <a:t> son reales, entonces </a:t>
            </a:r>
            <a:r>
              <a:rPr lang="es-CO" i="1" smtClean="0">
                <a:sym typeface="Symbol" pitchFamily="18" charset="2"/>
              </a:rPr>
              <a:t>a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i="1" smtClean="0">
                <a:sym typeface="Symbol" pitchFamily="18" charset="2"/>
              </a:rPr>
              <a:t> = a</a:t>
            </a:r>
            <a:r>
              <a:rPr lang="es-CO" i="1" baseline="-25000" smtClean="0">
                <a:sym typeface="Symbol" pitchFamily="18" charset="2"/>
              </a:rPr>
              <a:t>-k</a:t>
            </a:r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1042988" y="3562350"/>
          <a:ext cx="2460625" cy="930275"/>
        </p:xfrm>
        <a:graphic>
          <a:graphicData uri="http://schemas.openxmlformats.org/presentationml/2006/ole">
            <p:oleObj spid="_x0000_s10242" name="Ecuación" r:id="rId3" imgW="1143000" imgH="431640" progId="Equation.3">
              <p:embed/>
            </p:oleObj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3502025" y="3760788"/>
          <a:ext cx="1066800" cy="465137"/>
        </p:xfrm>
        <a:graphic>
          <a:graphicData uri="http://schemas.openxmlformats.org/presentationml/2006/ole">
            <p:oleObj spid="_x0000_s10243" name="Ecuación" r:id="rId4" imgW="495000" imgH="215640" progId="Equation.3">
              <p:embed/>
            </p:oleObj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4484688" y="3578225"/>
          <a:ext cx="1939925" cy="930275"/>
        </p:xfrm>
        <a:graphic>
          <a:graphicData uri="http://schemas.openxmlformats.org/presentationml/2006/ole">
            <p:oleObj spid="_x0000_s10244" name="Ecuación" r:id="rId5" imgW="901440" imgH="431640" progId="Equation.3">
              <p:embed/>
            </p:oleObj>
          </a:graphicData>
        </a:graphic>
      </p:graphicFrame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6373813" y="3578225"/>
          <a:ext cx="1939925" cy="930275"/>
        </p:xfrm>
        <a:graphic>
          <a:graphicData uri="http://schemas.openxmlformats.org/presentationml/2006/ole">
            <p:oleObj spid="_x0000_s10245" name="Ecuación" r:id="rId6" imgW="9014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373188"/>
          </a:xfrm>
        </p:spPr>
        <p:txBody>
          <a:bodyPr/>
          <a:lstStyle/>
          <a:p>
            <a:r>
              <a:rPr lang="es-CO" smtClean="0"/>
              <a:t>Formas Alternativas de la Serie de Fourier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8229600" cy="4584700"/>
          </a:xfrm>
        </p:spPr>
        <p:txBody>
          <a:bodyPr/>
          <a:lstStyle/>
          <a:p>
            <a:r>
              <a:rPr lang="es-CO" smtClean="0"/>
              <a:t>En general, para señales reales: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Expresando </a:t>
            </a:r>
            <a:r>
              <a:rPr lang="es-CO" i="1" smtClean="0"/>
              <a:t>a</a:t>
            </a:r>
            <a:r>
              <a:rPr lang="es-CO" i="1" baseline="-25000" smtClean="0"/>
              <a:t>k</a:t>
            </a:r>
            <a:r>
              <a:rPr lang="es-CO" smtClean="0"/>
              <a:t> en forma polar:</a:t>
            </a:r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1187450" y="2636838"/>
          <a:ext cx="6507163" cy="930275"/>
        </p:xfrm>
        <a:graphic>
          <a:graphicData uri="http://schemas.openxmlformats.org/presentationml/2006/ole">
            <p:oleObj spid="_x0000_s11266" name="Ecuación" r:id="rId3" imgW="3022560" imgH="431640" progId="Equation.3">
              <p:embed/>
            </p:oleObj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1835150" y="3578225"/>
          <a:ext cx="3963988" cy="930275"/>
        </p:xfrm>
        <a:graphic>
          <a:graphicData uri="http://schemas.openxmlformats.org/presentationml/2006/ole">
            <p:oleObj spid="_x0000_s11267" name="Ecuación" r:id="rId4" imgW="1841400" imgH="431640" progId="Equation.3">
              <p:embed/>
            </p:oleObj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1835150" y="4659313"/>
          <a:ext cx="3252788" cy="930275"/>
        </p:xfrm>
        <a:graphic>
          <a:graphicData uri="http://schemas.openxmlformats.org/presentationml/2006/ole">
            <p:oleObj spid="_x0000_s11268" name="Ecuación" r:id="rId5" imgW="1511280" imgH="431640" progId="Equation.3">
              <p:embed/>
            </p:oleObj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5724525" y="5689600"/>
          <a:ext cx="1612900" cy="547688"/>
        </p:xfrm>
        <a:graphic>
          <a:graphicData uri="http://schemas.openxmlformats.org/presentationml/2006/ole">
            <p:oleObj spid="_x0000_s11269" name="Ecuación" r:id="rId6" imgW="7491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373188"/>
          </a:xfrm>
        </p:spPr>
        <p:txBody>
          <a:bodyPr/>
          <a:lstStyle/>
          <a:p>
            <a:r>
              <a:rPr lang="es-CO" smtClean="0"/>
              <a:t>Formas Alternativas de la Serie de Fourier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>
          <a:xfrm>
            <a:off x="250825" y="4724400"/>
            <a:ext cx="8229600" cy="574675"/>
          </a:xfrm>
        </p:spPr>
        <p:txBody>
          <a:bodyPr/>
          <a:lstStyle/>
          <a:p>
            <a:r>
              <a:rPr lang="es-CO" smtClean="0"/>
              <a:t>Expresando </a:t>
            </a:r>
            <a:r>
              <a:rPr lang="es-CO" i="1" smtClean="0"/>
              <a:t>a</a:t>
            </a:r>
            <a:r>
              <a:rPr lang="es-CO" i="1" baseline="-25000" smtClean="0"/>
              <a:t>k</a:t>
            </a:r>
            <a:r>
              <a:rPr lang="es-CO" smtClean="0"/>
              <a:t> en forma cartesiana: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403350" y="3721100"/>
          <a:ext cx="3881438" cy="930275"/>
        </p:xfrm>
        <a:graphic>
          <a:graphicData uri="http://schemas.openxmlformats.org/presentationml/2006/ole">
            <p:oleObj spid="_x0000_s12290" name="Ecuación" r:id="rId3" imgW="1803240" imgH="431640" progId="Equation.3">
              <p:embed/>
            </p:oleObj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1403350" y="2714625"/>
          <a:ext cx="3771900" cy="930275"/>
        </p:xfrm>
        <a:graphic>
          <a:graphicData uri="http://schemas.openxmlformats.org/presentationml/2006/ole">
            <p:oleObj spid="_x0000_s12291" name="Ecuación" r:id="rId4" imgW="1752480" imgH="431640" progId="Equation.3">
              <p:embed/>
            </p:oleObj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6300788" y="4751388"/>
          <a:ext cx="1941512" cy="493712"/>
        </p:xfrm>
        <a:graphic>
          <a:graphicData uri="http://schemas.openxmlformats.org/presentationml/2006/ole">
            <p:oleObj spid="_x0000_s12292" name="Ecuación" r:id="rId5" imgW="901440" imgH="228600" progId="Equation.3">
              <p:embed/>
            </p:oleObj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755650" y="5594350"/>
          <a:ext cx="6040438" cy="930275"/>
        </p:xfrm>
        <a:graphic>
          <a:graphicData uri="http://schemas.openxmlformats.org/presentationml/2006/ole">
            <p:oleObj spid="_x0000_s12293" name="Ecuación" r:id="rId6" imgW="2806560" imgH="431640" progId="Equation.3">
              <p:embed/>
            </p:oleObj>
          </a:graphicData>
        </a:graphic>
      </p:graphicFrame>
      <p:graphicFrame>
        <p:nvGraphicFramePr>
          <p:cNvPr id="12294" name="Object 9"/>
          <p:cNvGraphicFramePr>
            <a:graphicFrameLocks noChangeAspect="1"/>
          </p:cNvGraphicFramePr>
          <p:nvPr/>
        </p:nvGraphicFramePr>
        <p:xfrm>
          <a:off x="755650" y="1700213"/>
          <a:ext cx="3881438" cy="930275"/>
        </p:xfrm>
        <a:graphic>
          <a:graphicData uri="http://schemas.openxmlformats.org/presentationml/2006/ole">
            <p:oleObj spid="_x0000_s12294" name="Ecuación" r:id="rId7" imgW="18032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Generalidades: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>
          <a:xfrm>
            <a:off x="323850" y="1773238"/>
            <a:ext cx="8229600" cy="4535487"/>
          </a:xfrm>
        </p:spPr>
        <p:txBody>
          <a:bodyPr/>
          <a:lstStyle/>
          <a:p>
            <a:r>
              <a:rPr lang="es-CO" smtClean="0"/>
              <a:t>Para el estudio de sistemas LIT es conveniente representar las señales como combinaciones lineales de señales básicas</a:t>
            </a:r>
          </a:p>
          <a:p>
            <a:r>
              <a:rPr lang="es-CO" smtClean="0"/>
              <a:t>Con el conjunto de señales básicas se debe poder construir una gran cantidad de señales</a:t>
            </a:r>
          </a:p>
          <a:p>
            <a:r>
              <a:rPr lang="es-CO" smtClean="0"/>
              <a:t>La respuesta de un sistema LIT a cada señal básica debe ser simple</a:t>
            </a:r>
          </a:p>
          <a:p>
            <a:pPr lvl="1"/>
            <a:r>
              <a:rPr lang="es-CO" smtClean="0"/>
              <a:t>Impulsos desplazados</a:t>
            </a:r>
          </a:p>
          <a:p>
            <a:pPr lvl="1"/>
            <a:r>
              <a:rPr lang="es-CO" smtClean="0"/>
              <a:t>exponenciales complejas.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8229600" cy="1439863"/>
          </a:xfrm>
        </p:spPr>
        <p:txBody>
          <a:bodyPr/>
          <a:lstStyle/>
          <a:p>
            <a:r>
              <a:rPr lang="es-CO" smtClean="0"/>
              <a:t>Representación en Serie de Fourier de una Señal Periódica Continua.</a:t>
            </a:r>
          </a:p>
        </p:txBody>
      </p:sp>
      <p:sp>
        <p:nvSpPr>
          <p:cNvPr id="2283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492375"/>
            <a:ext cx="8229600" cy="4249738"/>
          </a:xfrm>
        </p:spPr>
        <p:txBody>
          <a:bodyPr/>
          <a:lstStyle/>
          <a:p>
            <a:r>
              <a:rPr lang="es-CO" smtClean="0">
                <a:sym typeface="Symbol" pitchFamily="18" charset="2"/>
              </a:rPr>
              <a:t>Las exponenciales complejas son vectores propios del conjunto de SLIT.</a:t>
            </a:r>
          </a:p>
          <a:p>
            <a:endParaRPr lang="es-CO" smtClean="0">
              <a:sym typeface="Symbol" pitchFamily="18" charset="2"/>
            </a:endParaRP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Una combinación lineal de exponenciales relacionadas armónicamente es periódica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La representación de </a:t>
            </a:r>
            <a:r>
              <a:rPr lang="es-CO" i="1" smtClean="0">
                <a:sym typeface="Symbol" pitchFamily="18" charset="2"/>
              </a:rPr>
              <a:t>x(t)</a:t>
            </a:r>
            <a:r>
              <a:rPr lang="es-CO" smtClean="0">
                <a:sym typeface="Symbol" pitchFamily="18" charset="2"/>
              </a:rPr>
              <a:t> como combinación lineal de armónicas es la Serie de Fourier de </a:t>
            </a:r>
            <a:r>
              <a:rPr lang="es-CO" i="1" smtClean="0">
                <a:sym typeface="Symbol" pitchFamily="18" charset="2"/>
              </a:rPr>
              <a:t>x(t)</a:t>
            </a:r>
          </a:p>
        </p:txBody>
      </p:sp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1350963" y="3429000"/>
          <a:ext cx="6389687" cy="928688"/>
        </p:xfrm>
        <a:graphic>
          <a:graphicData uri="http://schemas.openxmlformats.org/presentationml/2006/ole">
            <p:oleObj spid="_x0000_s36866" name="Ecuación" r:id="rId3" imgW="2971800" imgH="431640" progId="Equation.3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57463" y="1844675"/>
            <a:ext cx="3959225" cy="503238"/>
            <a:chOff x="1429" y="1344"/>
            <a:chExt cx="2494" cy="317"/>
          </a:xfrm>
        </p:grpSpPr>
        <p:sp>
          <p:nvSpPr>
            <p:cNvPr id="1031" name="Rectangle 5"/>
            <p:cNvSpPr>
              <a:spLocks noChangeArrowheads="1"/>
            </p:cNvSpPr>
            <p:nvPr/>
          </p:nvSpPr>
          <p:spPr bwMode="auto">
            <a:xfrm>
              <a:off x="2200" y="1344"/>
              <a:ext cx="453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CO" sz="2400" i="1">
                  <a:latin typeface="Georgia" pitchFamily="18" charset="0"/>
                </a:rPr>
                <a:t>h(t)</a:t>
              </a:r>
            </a:p>
          </p:txBody>
        </p:sp>
        <p:sp>
          <p:nvSpPr>
            <p:cNvPr id="1032" name="Text Box 7"/>
            <p:cNvSpPr txBox="1">
              <a:spLocks noChangeArrowheads="1"/>
            </p:cNvSpPr>
            <p:nvPr/>
          </p:nvSpPr>
          <p:spPr bwMode="auto">
            <a:xfrm>
              <a:off x="1429" y="135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2400" i="1">
                  <a:latin typeface="Georgia" pitchFamily="18" charset="0"/>
                </a:rPr>
                <a:t>e</a:t>
              </a:r>
              <a:r>
                <a:rPr lang="es-CO" sz="2400" i="1" baseline="30000">
                  <a:latin typeface="Georgia" pitchFamily="18" charset="0"/>
                </a:rPr>
                <a:t>st</a:t>
              </a:r>
            </a:p>
          </p:txBody>
        </p:sp>
        <p:sp>
          <p:nvSpPr>
            <p:cNvPr id="1033" name="Text Box 8"/>
            <p:cNvSpPr txBox="1">
              <a:spLocks noChangeArrowheads="1"/>
            </p:cNvSpPr>
            <p:nvPr/>
          </p:nvSpPr>
          <p:spPr bwMode="auto">
            <a:xfrm>
              <a:off x="3197" y="1357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2400" i="1">
                  <a:latin typeface="Georgia" pitchFamily="18" charset="0"/>
                </a:rPr>
                <a:t>H(s)e</a:t>
              </a:r>
              <a:r>
                <a:rPr lang="es-CO" sz="2400" i="1" baseline="30000">
                  <a:latin typeface="Georgia" pitchFamily="18" charset="0"/>
                </a:rPr>
                <a:t>st</a:t>
              </a:r>
            </a:p>
          </p:txBody>
        </p:sp>
        <p:cxnSp>
          <p:nvCxnSpPr>
            <p:cNvPr id="1034" name="AutoShape 11"/>
            <p:cNvCxnSpPr>
              <a:cxnSpLocks noChangeShapeType="1"/>
              <a:stCxn id="1032" idx="3"/>
              <a:endCxn id="1031" idx="1"/>
            </p:cNvCxnSpPr>
            <p:nvPr/>
          </p:nvCxnSpPr>
          <p:spPr bwMode="auto">
            <a:xfrm>
              <a:off x="1747" y="1501"/>
              <a:ext cx="453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35" name="AutoShape 12"/>
            <p:cNvCxnSpPr>
              <a:cxnSpLocks noChangeShapeType="1"/>
              <a:stCxn id="1031" idx="3"/>
              <a:endCxn id="1033" idx="1"/>
            </p:cNvCxnSpPr>
            <p:nvPr/>
          </p:nvCxnSpPr>
          <p:spPr bwMode="auto">
            <a:xfrm flipV="1">
              <a:off x="2653" y="1501"/>
              <a:ext cx="54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7451725" y="4365625"/>
          <a:ext cx="1198563" cy="927100"/>
        </p:xfrm>
        <a:graphic>
          <a:graphicData uri="http://schemas.openxmlformats.org/presentationml/2006/ole">
            <p:oleObj spid="_x0000_s36867" name="Ecuación" r:id="rId4" imgW="5587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z="3600" smtClean="0"/>
              <a:t>Representación en Serie de Fourier de una Señal Periódica Continua.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916113"/>
            <a:ext cx="8229600" cy="1441450"/>
          </a:xfrm>
        </p:spPr>
        <p:txBody>
          <a:bodyPr/>
          <a:lstStyle/>
          <a:p>
            <a:r>
              <a:rPr lang="es-CO" smtClean="0"/>
              <a:t>Se requiere un método para calcular los coeficientes usados en la representación de una señal en serie de Fourier (</a:t>
            </a:r>
            <a:r>
              <a:rPr lang="es-CO" i="1" smtClean="0"/>
              <a:t>a</a:t>
            </a:r>
            <a:r>
              <a:rPr lang="es-CO" i="1" baseline="-25000" smtClean="0"/>
              <a:t>k</a:t>
            </a:r>
            <a:r>
              <a:rPr lang="es-CO" smtClean="0"/>
              <a:t>).</a:t>
            </a:r>
          </a:p>
        </p:txBody>
      </p:sp>
      <p:graphicFrame>
        <p:nvGraphicFramePr>
          <p:cNvPr id="229384" name="Object 8"/>
          <p:cNvGraphicFramePr>
            <a:graphicFrameLocks noChangeAspect="1"/>
          </p:cNvGraphicFramePr>
          <p:nvPr/>
        </p:nvGraphicFramePr>
        <p:xfrm>
          <a:off x="2484438" y="4941888"/>
          <a:ext cx="4100512" cy="930275"/>
        </p:xfrm>
        <a:graphic>
          <a:graphicData uri="http://schemas.openxmlformats.org/presentationml/2006/ole">
            <p:oleObj spid="_x0000_s37890" name="Ecuación" r:id="rId3" imgW="1904760" imgH="431640" progId="Equation.3">
              <p:embed/>
            </p:oleObj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3348038" y="3716338"/>
          <a:ext cx="2460625" cy="930275"/>
        </p:xfrm>
        <a:graphic>
          <a:graphicData uri="http://schemas.openxmlformats.org/presentationml/2006/ole">
            <p:oleObj spid="_x0000_s37891" name="Ecuación" r:id="rId4" imgW="11430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z="3600" smtClean="0"/>
              <a:t>Representación en Serie de Fourier de una Señal Periódica Continua.</a:t>
            </a:r>
          </a:p>
        </p:txBody>
      </p:sp>
      <p:sp>
        <p:nvSpPr>
          <p:cNvPr id="230412" name="Rectangle 12"/>
          <p:cNvSpPr>
            <a:spLocks noGrp="1"/>
          </p:cNvSpPr>
          <p:nvPr>
            <p:ph type="body" idx="4294967295"/>
          </p:nvPr>
        </p:nvSpPr>
        <p:spPr>
          <a:xfrm>
            <a:off x="457200" y="1916113"/>
            <a:ext cx="8229600" cy="2952750"/>
          </a:xfrm>
          <a:noFill/>
        </p:spPr>
        <p:txBody>
          <a:bodyPr/>
          <a:lstStyle/>
          <a:p>
            <a:r>
              <a:rPr lang="es-CO" smtClean="0"/>
              <a:t>Integrando sobre un período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Intercambiando el orden de la suma y la integral</a:t>
            </a:r>
          </a:p>
        </p:txBody>
      </p:sp>
      <p:graphicFrame>
        <p:nvGraphicFramePr>
          <p:cNvPr id="3074" name="Object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8914" name="Ecuación" r:id="rId3" imgW="114120" imgH="215640" progId="Equation.3">
              <p:embed/>
            </p:oleObj>
          </a:graphicData>
        </a:graphic>
      </p:graphicFrame>
      <p:graphicFrame>
        <p:nvGraphicFramePr>
          <p:cNvPr id="229384" name="Object 8"/>
          <p:cNvGraphicFramePr>
            <a:graphicFrameLocks noChangeAspect="1"/>
          </p:cNvGraphicFramePr>
          <p:nvPr/>
        </p:nvGraphicFramePr>
        <p:xfrm>
          <a:off x="1884363" y="2708275"/>
          <a:ext cx="5332412" cy="1066800"/>
        </p:xfrm>
        <a:graphic>
          <a:graphicData uri="http://schemas.openxmlformats.org/presentationml/2006/ole">
            <p:oleObj spid="_x0000_s38915" name="Ecuación" r:id="rId4" imgW="2476440" imgH="49500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508625" y="1773238"/>
          <a:ext cx="1203325" cy="930275"/>
        </p:xfrm>
        <a:graphic>
          <a:graphicData uri="http://schemas.openxmlformats.org/presentationml/2006/ole">
            <p:oleObj spid="_x0000_s38916" name="Ecuación" r:id="rId5" imgW="558720" imgH="431640" progId="Equation.3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2074863" y="5099050"/>
          <a:ext cx="4949825" cy="1066800"/>
        </p:xfrm>
        <a:graphic>
          <a:graphicData uri="http://schemas.openxmlformats.org/presentationml/2006/ole">
            <p:oleObj spid="_x0000_s38917" name="Ecuación" r:id="rId6" imgW="229860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z="3600" smtClean="0"/>
              <a:t>Representación en Serie de Fourier de una Señal Periódica Continua.</a:t>
            </a:r>
          </a:p>
        </p:txBody>
      </p:sp>
      <p:sp>
        <p:nvSpPr>
          <p:cNvPr id="230412" name="Rectangle 12"/>
          <p:cNvSpPr>
            <a:spLocks noGrp="1"/>
          </p:cNvSpPr>
          <p:nvPr>
            <p:ph type="body" idx="4294967295"/>
          </p:nvPr>
        </p:nvSpPr>
        <p:spPr>
          <a:xfrm>
            <a:off x="457200" y="1916113"/>
            <a:ext cx="8229600" cy="4657725"/>
          </a:xfrm>
          <a:noFill/>
        </p:spPr>
        <p:txBody>
          <a:bodyPr/>
          <a:lstStyle/>
          <a:p>
            <a:r>
              <a:rPr lang="es-CO" smtClean="0"/>
              <a:t>Por la relación de Euler: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Para </a:t>
            </a:r>
            <a:r>
              <a:rPr lang="es-CO" i="1" smtClean="0"/>
              <a:t>k≠n</a:t>
            </a:r>
            <a:r>
              <a:rPr lang="es-CO" smtClean="0"/>
              <a:t> se están integrando sinusoidales sobre un número de períodos completos.</a:t>
            </a:r>
          </a:p>
          <a:p>
            <a:r>
              <a:rPr lang="es-CO" smtClean="0"/>
              <a:t>Para </a:t>
            </a:r>
            <a:r>
              <a:rPr lang="es-CO" i="1" smtClean="0"/>
              <a:t>k=n</a:t>
            </a:r>
            <a:r>
              <a:rPr lang="es-CO" smtClean="0"/>
              <a:t> se está integrando cos</a:t>
            </a:r>
            <a:r>
              <a:rPr lang="es-CO" i="1" smtClean="0"/>
              <a:t>(0)=1 </a:t>
            </a:r>
            <a:r>
              <a:rPr lang="es-CO" smtClean="0"/>
              <a:t>y sen</a:t>
            </a:r>
            <a:r>
              <a:rPr lang="es-CO" i="1" smtClean="0"/>
              <a:t>(0)=0</a:t>
            </a:r>
          </a:p>
        </p:txBody>
      </p:sp>
      <p:graphicFrame>
        <p:nvGraphicFramePr>
          <p:cNvPr id="4098" name="Object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9938" name="Ecuación" r:id="rId3" imgW="114120" imgH="215640" progId="Equation.3">
              <p:embed/>
            </p:oleObj>
          </a:graphicData>
        </a:graphic>
      </p:graphicFrame>
      <p:graphicFrame>
        <p:nvGraphicFramePr>
          <p:cNvPr id="229384" name="Object 8"/>
          <p:cNvGraphicFramePr>
            <a:graphicFrameLocks noChangeAspect="1"/>
          </p:cNvGraphicFramePr>
          <p:nvPr/>
        </p:nvGraphicFramePr>
        <p:xfrm>
          <a:off x="2663825" y="5373688"/>
          <a:ext cx="3635375" cy="1066800"/>
        </p:xfrm>
        <a:graphic>
          <a:graphicData uri="http://schemas.openxmlformats.org/presentationml/2006/ole">
            <p:oleObj spid="_x0000_s39939" name="Ecuación" r:id="rId4" imgW="1688760" imgH="495000" progId="Equation.3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695325" y="2565400"/>
          <a:ext cx="7900988" cy="1066800"/>
        </p:xfrm>
        <a:graphic>
          <a:graphicData uri="http://schemas.openxmlformats.org/presentationml/2006/ole">
            <p:oleObj spid="_x0000_s39940" name="Ecuación" r:id="rId5" imgW="367020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z="3600" smtClean="0"/>
              <a:t>Representación en Serie de Fourier de una Señal Periódica Continua.</a:t>
            </a:r>
          </a:p>
        </p:txBody>
      </p:sp>
      <p:sp>
        <p:nvSpPr>
          <p:cNvPr id="230412" name="Rectangle 12"/>
          <p:cNvSpPr>
            <a:spLocks noGrp="1"/>
          </p:cNvSpPr>
          <p:nvPr>
            <p:ph type="body" idx="4294967295"/>
          </p:nvPr>
        </p:nvSpPr>
        <p:spPr>
          <a:xfrm>
            <a:off x="457200" y="1916113"/>
            <a:ext cx="8229600" cy="4657725"/>
          </a:xfrm>
          <a:noFill/>
        </p:spPr>
        <p:txBody>
          <a:bodyPr/>
          <a:lstStyle/>
          <a:p>
            <a:endParaRPr lang="es-CO" smtClean="0"/>
          </a:p>
          <a:p>
            <a:r>
              <a:rPr lang="es-CO" smtClean="0"/>
              <a:t>Reemplazando                                                 en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Se obtiene</a:t>
            </a:r>
            <a:endParaRPr lang="es-CO" i="1" smtClean="0"/>
          </a:p>
        </p:txBody>
      </p:sp>
      <p:graphicFrame>
        <p:nvGraphicFramePr>
          <p:cNvPr id="5122" name="Object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0962" name="Ecuación" r:id="rId3" imgW="114120" imgH="215640" progId="Equation.3">
              <p:embed/>
            </p:oleObj>
          </a:graphicData>
        </a:graphic>
      </p:graphicFrame>
      <p:graphicFrame>
        <p:nvGraphicFramePr>
          <p:cNvPr id="229384" name="Object 8"/>
          <p:cNvGraphicFramePr>
            <a:graphicFrameLocks noChangeAspect="1"/>
          </p:cNvGraphicFramePr>
          <p:nvPr/>
        </p:nvGraphicFramePr>
        <p:xfrm>
          <a:off x="3446463" y="2060575"/>
          <a:ext cx="3636962" cy="1066800"/>
        </p:xfrm>
        <a:graphic>
          <a:graphicData uri="http://schemas.openxmlformats.org/presentationml/2006/ole">
            <p:oleObj spid="_x0000_s40963" name="Ecuación" r:id="rId4" imgW="1688760" imgH="495000" progId="Equation.3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884363" y="3213100"/>
          <a:ext cx="4949825" cy="1066800"/>
        </p:xfrm>
        <a:graphic>
          <a:graphicData uri="http://schemas.openxmlformats.org/presentationml/2006/ole">
            <p:oleObj spid="_x0000_s40964" name="Ecuación" r:id="rId5" imgW="2298600" imgH="495000" progId="Equation.3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204913" y="5013325"/>
          <a:ext cx="3062287" cy="1066800"/>
        </p:xfrm>
        <a:graphic>
          <a:graphicData uri="http://schemas.openxmlformats.org/presentationml/2006/ole">
            <p:oleObj spid="_x0000_s40965" name="Ecuación" r:id="rId6" imgW="1422360" imgH="495000" progId="Equation.3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4168775" y="5013325"/>
          <a:ext cx="3471863" cy="1066800"/>
        </p:xfrm>
        <a:graphic>
          <a:graphicData uri="http://schemas.openxmlformats.org/presentationml/2006/ole">
            <p:oleObj spid="_x0000_s40966" name="Ecuación" r:id="rId7" imgW="161280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z="3600" smtClean="0"/>
              <a:t>Representación en Serie de Fourier de una Señal Periódica Continua.</a:t>
            </a:r>
          </a:p>
        </p:txBody>
      </p:sp>
      <p:sp>
        <p:nvSpPr>
          <p:cNvPr id="230412" name="Rectangle 12"/>
          <p:cNvSpPr>
            <a:spLocks noGrp="1"/>
          </p:cNvSpPr>
          <p:nvPr>
            <p:ph type="body" idx="4294967295"/>
          </p:nvPr>
        </p:nvSpPr>
        <p:spPr>
          <a:xfrm>
            <a:off x="457200" y="1916113"/>
            <a:ext cx="8229600" cy="4249737"/>
          </a:xfrm>
          <a:noFill/>
        </p:spPr>
        <p:txBody>
          <a:bodyPr/>
          <a:lstStyle/>
          <a:p>
            <a:r>
              <a:rPr lang="es-CO" smtClean="0"/>
              <a:t>La representación en Serie de Fourier de una señal continua está dada por dos ecuaciones:</a:t>
            </a:r>
          </a:p>
          <a:p>
            <a:r>
              <a:rPr lang="es-CO" smtClean="0"/>
              <a:t>Ecuación de Análisis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Ecuación de Síntesis</a:t>
            </a:r>
          </a:p>
          <a:p>
            <a:endParaRPr lang="es-CO" smtClean="0"/>
          </a:p>
          <a:p>
            <a:r>
              <a:rPr lang="es-CO" smtClean="0"/>
              <a:t>Los </a:t>
            </a:r>
            <a:r>
              <a:rPr lang="es-CO" i="1" smtClean="0"/>
              <a:t>a</a:t>
            </a:r>
            <a:r>
              <a:rPr lang="es-CO" i="1" baseline="-25000" smtClean="0"/>
              <a:t>k</a:t>
            </a:r>
            <a:r>
              <a:rPr lang="es-CO" smtClean="0"/>
              <a:t> se llaman coeficientes espectrales o coeficientes de Fourier de </a:t>
            </a:r>
            <a:r>
              <a:rPr lang="es-CO" i="1" smtClean="0"/>
              <a:t>x(t)</a:t>
            </a:r>
          </a:p>
        </p:txBody>
      </p:sp>
      <p:graphicFrame>
        <p:nvGraphicFramePr>
          <p:cNvPr id="6146" name="Object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1986" name="Ecuación" r:id="rId3" imgW="114120" imgH="215640" progId="Equation.3">
              <p:embed/>
            </p:oleObj>
          </a:graphicData>
        </a:graphic>
      </p:graphicFrame>
      <p:graphicFrame>
        <p:nvGraphicFramePr>
          <p:cNvPr id="229384" name="Object 8"/>
          <p:cNvGraphicFramePr>
            <a:graphicFrameLocks noChangeAspect="1"/>
          </p:cNvGraphicFramePr>
          <p:nvPr/>
        </p:nvGraphicFramePr>
        <p:xfrm>
          <a:off x="4427538" y="4076700"/>
          <a:ext cx="2460625" cy="930275"/>
        </p:xfrm>
        <a:graphic>
          <a:graphicData uri="http://schemas.openxmlformats.org/presentationml/2006/ole">
            <p:oleObj spid="_x0000_s41987" name="Ecuación" r:id="rId4" imgW="1143000" imgH="43164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373563" y="2852738"/>
          <a:ext cx="3197225" cy="984250"/>
        </p:xfrm>
        <a:graphic>
          <a:graphicData uri="http://schemas.openxmlformats.org/presentationml/2006/ole">
            <p:oleObj spid="_x0000_s41988" name="Ecuación" r:id="rId5" imgW="1485720" imgH="457200" progId="Equation.3">
              <p:embed/>
            </p:oleObj>
          </a:graphicData>
        </a:graphic>
      </p:graphicFrame>
      <p:graphicFrame>
        <p:nvGraphicFramePr>
          <p:cNvPr id="248838" name="Object 6"/>
          <p:cNvGraphicFramePr>
            <a:graphicFrameLocks noChangeAspect="1"/>
          </p:cNvGraphicFramePr>
          <p:nvPr/>
        </p:nvGraphicFramePr>
        <p:xfrm>
          <a:off x="3336925" y="6065838"/>
          <a:ext cx="1860550" cy="682625"/>
        </p:xfrm>
        <a:graphic>
          <a:graphicData uri="http://schemas.openxmlformats.org/presentationml/2006/ole">
            <p:oleObj spid="_x0000_s41989" name="Ecuación" r:id="rId6" imgW="86328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Ejemplo: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xfrm>
            <a:off x="468313" y="1700213"/>
            <a:ext cx="8229600" cy="2908300"/>
          </a:xfrm>
        </p:spPr>
        <p:txBody>
          <a:bodyPr/>
          <a:lstStyle/>
          <a:p>
            <a:r>
              <a:rPr lang="es-CO" i="1" smtClean="0"/>
              <a:t>x(t) =</a:t>
            </a:r>
            <a:r>
              <a:rPr lang="es-CO" smtClean="0"/>
              <a:t> sen</a:t>
            </a:r>
            <a:r>
              <a:rPr lang="es-CO" i="1" smtClean="0"/>
              <a:t>(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i="1" baseline="-25000" smtClean="0"/>
              <a:t>0</a:t>
            </a:r>
            <a:r>
              <a:rPr lang="es-CO" i="1" smtClean="0"/>
              <a:t>t)</a:t>
            </a:r>
          </a:p>
          <a:p>
            <a:r>
              <a:rPr lang="es-CO" smtClean="0"/>
              <a:t>Esta función es sencilla por lo que se puede usar la relación de Euler en lugar de la Ec. de análisis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De donde: 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2051050" y="3141663"/>
          <a:ext cx="4968875" cy="901700"/>
        </p:xfrm>
        <a:graphic>
          <a:graphicData uri="http://schemas.openxmlformats.org/presentationml/2006/ole">
            <p:oleObj spid="_x0000_s43010" name="Ecuación" r:id="rId3" imgW="2311200" imgH="419040" progId="Equation.3">
              <p:embed/>
            </p:oleObj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2805113" y="4191000"/>
          <a:ext cx="3740150" cy="2622550"/>
        </p:xfrm>
        <a:graphic>
          <a:graphicData uri="http://schemas.openxmlformats.org/presentationml/2006/ole">
            <p:oleObj spid="_x0000_s43011" name="Ecuación" r:id="rId4" imgW="173988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Ejemplo: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827088" y="1484313"/>
          <a:ext cx="6553200" cy="984250"/>
        </p:xfrm>
        <a:graphic>
          <a:graphicData uri="http://schemas.openxmlformats.org/presentationml/2006/ole">
            <p:oleObj spid="_x0000_s44034" name="Ecuación" r:id="rId3" imgW="3047760" imgH="457200" progId="Equation.3">
              <p:embed/>
            </p:oleObj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827088" y="2492375"/>
          <a:ext cx="5487987" cy="2187575"/>
        </p:xfrm>
        <a:graphic>
          <a:graphicData uri="http://schemas.openxmlformats.org/presentationml/2006/ole">
            <p:oleObj spid="_x0000_s44035" name="Ecuación" r:id="rId4" imgW="2552400" imgH="1015920" progId="Equation.3">
              <p:embed/>
            </p:oleObj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53975" y="5084763"/>
          <a:ext cx="8982075" cy="1038225"/>
        </p:xfrm>
        <a:graphic>
          <a:graphicData uri="http://schemas.openxmlformats.org/presentationml/2006/ole">
            <p:oleObj spid="_x0000_s44036" name="Ecuación" r:id="rId5" imgW="41781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Ejemplo: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xfrm>
            <a:off x="468313" y="1557338"/>
            <a:ext cx="8229600" cy="792162"/>
          </a:xfrm>
        </p:spPr>
        <p:txBody>
          <a:bodyPr/>
          <a:lstStyle/>
          <a:p>
            <a:r>
              <a:rPr lang="es-CO" smtClean="0"/>
              <a:t>Los coeficientes de Fourier serán: 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2263775" y="2276475"/>
          <a:ext cx="4614863" cy="4425950"/>
        </p:xfrm>
        <a:graphic>
          <a:graphicData uri="http://schemas.openxmlformats.org/presentationml/2006/ole">
            <p:oleObj spid="_x0000_s45058" name="Ecuación" r:id="rId3" imgW="2145960" imgH="2057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Ejemplo: Señal Cuadrada</a:t>
            </a:r>
            <a:endParaRPr lang="es-ES" smtClean="0"/>
          </a:p>
        </p:txBody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xfrm>
            <a:off x="468313" y="1557338"/>
            <a:ext cx="8229600" cy="647700"/>
          </a:xfrm>
        </p:spPr>
        <p:txBody>
          <a:bodyPr/>
          <a:lstStyle/>
          <a:p>
            <a:r>
              <a:rPr lang="es-CO" smtClean="0"/>
              <a:t>Hallar la representación en serie de Fourier de:</a:t>
            </a:r>
            <a:endParaRPr lang="es-ES" smtClean="0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63" y="2636838"/>
            <a:ext cx="44481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539750" y="2924175"/>
          <a:ext cx="3084513" cy="1365250"/>
        </p:xfrm>
        <a:graphic>
          <a:graphicData uri="http://schemas.openxmlformats.org/presentationml/2006/ole">
            <p:oleObj spid="_x0000_s46082" name="Ecuación" r:id="rId4" imgW="1434960" imgH="634680" progId="Equation.3">
              <p:embed/>
            </p:oleObj>
          </a:graphicData>
        </a:graphic>
      </p:graphicFrame>
      <p:sp>
        <p:nvSpPr>
          <p:cNvPr id="10246" name="Rectangle 3"/>
          <p:cNvSpPr>
            <a:spLocks/>
          </p:cNvSpPr>
          <p:nvPr/>
        </p:nvSpPr>
        <p:spPr bwMode="auto">
          <a:xfrm>
            <a:off x="900113" y="5013325"/>
            <a:ext cx="2519362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ES" sz="2800">
                <a:latin typeface="Georgia" pitchFamily="18" charset="0"/>
              </a:rPr>
              <a:t>Periódica con período </a:t>
            </a:r>
            <a:r>
              <a:rPr lang="es-ES" sz="2800" i="1">
                <a:latin typeface="Georgia" pitchFamily="18" charset="0"/>
              </a:rPr>
              <a:t>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373188"/>
          </a:xfrm>
        </p:spPr>
        <p:txBody>
          <a:bodyPr/>
          <a:lstStyle/>
          <a:p>
            <a:r>
              <a:rPr lang="es-CO" smtClean="0"/>
              <a:t>Respuesta de un LIT a una exponencial compleja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mtClean="0"/>
              <a:t>Sea </a:t>
            </a:r>
            <a:r>
              <a:rPr lang="es-CO" i="1" smtClean="0"/>
              <a:t>x(t) = e</a:t>
            </a:r>
            <a:r>
              <a:rPr lang="es-CO" i="1" baseline="30000" smtClean="0"/>
              <a:t>st</a:t>
            </a:r>
            <a:r>
              <a:rPr lang="es-CO" smtClean="0"/>
              <a:t> y </a:t>
            </a:r>
            <a:r>
              <a:rPr lang="es-CO" i="1" smtClean="0"/>
              <a:t>h(t)</a:t>
            </a:r>
            <a:r>
              <a:rPr lang="es-CO" smtClean="0"/>
              <a:t> la respuesta impulso de un sistema LIT.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Si la integral final converge, </a:t>
            </a:r>
            <a:r>
              <a:rPr lang="es-CO" i="1" smtClean="0"/>
              <a:t>H(s)</a:t>
            </a:r>
            <a:r>
              <a:rPr lang="es-CO" smtClean="0"/>
              <a:t> es una constante compleja que depende solo de </a:t>
            </a:r>
            <a:r>
              <a:rPr lang="es-CO" i="1" smtClean="0"/>
              <a:t>s</a:t>
            </a: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900113" y="3429000"/>
          <a:ext cx="3197225" cy="1011238"/>
        </p:xfrm>
        <a:graphic>
          <a:graphicData uri="http://schemas.openxmlformats.org/presentationml/2006/ole">
            <p:oleObj spid="_x0000_s1026" name="Ecuación" r:id="rId3" imgW="1485720" imgH="469800" progId="Equation.3">
              <p:embed/>
            </p:oleObj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4143375" y="3429000"/>
          <a:ext cx="2268538" cy="1011238"/>
        </p:xfrm>
        <a:graphic>
          <a:graphicData uri="http://schemas.openxmlformats.org/presentationml/2006/ole">
            <p:oleObj spid="_x0000_s1027" name="Ecuación" r:id="rId4" imgW="1054080" imgH="469800" progId="Equation.3">
              <p:embed/>
            </p:oleObj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1416050" y="4362450"/>
          <a:ext cx="2460625" cy="1011238"/>
        </p:xfrm>
        <a:graphic>
          <a:graphicData uri="http://schemas.openxmlformats.org/presentationml/2006/ole">
            <p:oleObj spid="_x0000_s1028" name="Ecuación" r:id="rId5" imgW="1143000" imgH="469800" progId="Equation.3">
              <p:embed/>
            </p:oleObj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4140200" y="4621213"/>
          <a:ext cx="1420813" cy="463550"/>
        </p:xfrm>
        <a:graphic>
          <a:graphicData uri="http://schemas.openxmlformats.org/presentationml/2006/ole">
            <p:oleObj spid="_x0000_s1029" name="Ecuación" r:id="rId6" imgW="6602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Ejemplo: Señal Cuadrada</a:t>
            </a:r>
            <a:endParaRPr lang="es-ES" smtClean="0"/>
          </a:p>
        </p:txBody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229600" cy="5089525"/>
          </a:xfrm>
        </p:spPr>
        <p:txBody>
          <a:bodyPr/>
          <a:lstStyle/>
          <a:p>
            <a:r>
              <a:rPr lang="es-CO" smtClean="0"/>
              <a:t>La descomposición de la señal en exponenciales complejas no es obvia, por lo que se debe usar la ecuación de análisis: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Debido a la simetría de la función es conveniente escoger el intervalo de integración </a:t>
            </a:r>
            <a:endParaRPr lang="es-ES" smtClean="0"/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3608388" y="5373688"/>
          <a:ext cx="1719262" cy="846137"/>
        </p:xfrm>
        <a:graphic>
          <a:graphicData uri="http://schemas.openxmlformats.org/presentationml/2006/ole">
            <p:oleObj spid="_x0000_s47106" name="Ecuación" r:id="rId3" imgW="799920" imgH="393480" progId="Equation.3">
              <p:embed/>
            </p:oleObj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3013075" y="2997200"/>
          <a:ext cx="3055938" cy="846138"/>
        </p:xfrm>
        <a:graphic>
          <a:graphicData uri="http://schemas.openxmlformats.org/presentationml/2006/ole">
            <p:oleObj spid="_x0000_s47107" name="Ecuación" r:id="rId4" imgW="14223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/>
          </p:cNvSpPr>
          <p:nvPr>
            <p:ph type="title"/>
          </p:nvPr>
        </p:nvSpPr>
        <p:spPr>
          <a:xfrm>
            <a:off x="395288" y="549275"/>
            <a:ext cx="8353425" cy="1066800"/>
          </a:xfrm>
        </p:spPr>
        <p:txBody>
          <a:bodyPr/>
          <a:lstStyle/>
          <a:p>
            <a:r>
              <a:rPr lang="es-CO" smtClean="0"/>
              <a:t>Ejemplo : Señal Cuadrada</a:t>
            </a:r>
            <a:endParaRPr lang="es-ES" smtClean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485775" y="1773238"/>
          <a:ext cx="2320925" cy="1528762"/>
        </p:xfrm>
        <a:graphic>
          <a:graphicData uri="http://schemas.openxmlformats.org/presentationml/2006/ole">
            <p:oleObj spid="_x0000_s48130" name="Ecuación" r:id="rId3" imgW="1079280" imgH="711000" progId="Equation.3">
              <p:embed/>
            </p:oleObj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944563" y="3573463"/>
          <a:ext cx="1309687" cy="1065212"/>
        </p:xfrm>
        <a:graphic>
          <a:graphicData uri="http://schemas.openxmlformats.org/presentationml/2006/ole">
            <p:oleObj spid="_x0000_s48131" name="Ecuación" r:id="rId4" imgW="609480" imgH="495000" progId="Equation.3">
              <p:embed/>
            </p:oleObj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042988" y="5157788"/>
          <a:ext cx="873125" cy="846137"/>
        </p:xfrm>
        <a:graphic>
          <a:graphicData uri="http://schemas.openxmlformats.org/presentationml/2006/ole">
            <p:oleObj spid="_x0000_s48132" name="Ecuación" r:id="rId5" imgW="406080" imgH="393480" progId="Equation.3">
              <p:embed/>
            </p:oleObj>
          </a:graphicData>
        </a:graphic>
      </p:graphicFrame>
      <p:pic>
        <p:nvPicPr>
          <p:cNvPr id="12294" name="Picture 2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475" y="1916113"/>
            <a:ext cx="5337175" cy="450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 : Señal Cuadrada</a:t>
            </a:r>
            <a:endParaRPr lang="es-ES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400050" y="1773238"/>
          <a:ext cx="3057525" cy="1528762"/>
        </p:xfrm>
        <a:graphic>
          <a:graphicData uri="http://schemas.openxmlformats.org/presentationml/2006/ole">
            <p:oleObj spid="_x0000_s49154" name="Ecuación" r:id="rId3" imgW="1422360" imgH="711000" progId="Equation.3">
              <p:embed/>
            </p:oleObj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3717925" y="2003425"/>
          <a:ext cx="2047875" cy="1065213"/>
        </p:xfrm>
        <a:graphic>
          <a:graphicData uri="http://schemas.openxmlformats.org/presentationml/2006/ole">
            <p:oleObj spid="_x0000_s49155" name="Ecuación" r:id="rId4" imgW="952200" imgH="495000" progId="Equation.3">
              <p:embed/>
            </p:oleObj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6021388" y="2060575"/>
          <a:ext cx="2597150" cy="901700"/>
        </p:xfrm>
        <a:graphic>
          <a:graphicData uri="http://schemas.openxmlformats.org/presentationml/2006/ole">
            <p:oleObj spid="_x0000_s49156" name="Ecuación" r:id="rId5" imgW="1206360" imgH="419040" progId="Equation.3">
              <p:embed/>
            </p:oleObj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077913" y="3822700"/>
          <a:ext cx="3249612" cy="901700"/>
        </p:xfrm>
        <a:graphic>
          <a:graphicData uri="http://schemas.openxmlformats.org/presentationml/2006/ole">
            <p:oleObj spid="_x0000_s49157" name="Ecuación" r:id="rId6" imgW="1511280" imgH="419040" progId="Equation.3">
              <p:embed/>
            </p:oleObj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5156200" y="3789363"/>
          <a:ext cx="2978150" cy="901700"/>
        </p:xfrm>
        <a:graphic>
          <a:graphicData uri="http://schemas.openxmlformats.org/presentationml/2006/ole">
            <p:oleObj spid="_x0000_s49158" name="Ecuación" r:id="rId7" imgW="1384200" imgH="419040" progId="Equation.3">
              <p:embed/>
            </p:oleObj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900113" y="5300663"/>
          <a:ext cx="2486025" cy="846137"/>
        </p:xfrm>
        <a:graphic>
          <a:graphicData uri="http://schemas.openxmlformats.org/presentationml/2006/ole">
            <p:oleObj spid="_x0000_s49159" name="Ecuación" r:id="rId8" imgW="1155600" imgH="393480" progId="Equation.3">
              <p:embed/>
            </p:oleObj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3708400" y="5300663"/>
          <a:ext cx="2732088" cy="1255712"/>
        </p:xfrm>
        <a:graphic>
          <a:graphicData uri="http://schemas.openxmlformats.org/presentationml/2006/ole">
            <p:oleObj spid="_x0000_s49160" name="Ecuación" r:id="rId9" imgW="1269720" imgH="583920" progId="Equation.3">
              <p:embed/>
            </p:oleObj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6691313" y="5300663"/>
          <a:ext cx="1803400" cy="846137"/>
        </p:xfrm>
        <a:graphic>
          <a:graphicData uri="http://schemas.openxmlformats.org/presentationml/2006/ole">
            <p:oleObj spid="_x0000_s49161" name="Ecuación" r:id="rId10" imgW="8380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700" y="1557338"/>
            <a:ext cx="7410450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901700" y="3141663"/>
            <a:ext cx="7991475" cy="3527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901700" y="5013325"/>
            <a:ext cx="7991475" cy="1844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4344" name="Rectangle 5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 : Señal Cuadrada</a:t>
            </a:r>
            <a:endParaRPr lang="es-ES" smtClean="0"/>
          </a:p>
        </p:txBody>
      </p:sp>
      <p:graphicFrame>
        <p:nvGraphicFramePr>
          <p:cNvPr id="14338" name="Object 6"/>
          <p:cNvGraphicFramePr>
            <a:graphicFrameLocks noChangeAspect="1"/>
          </p:cNvGraphicFramePr>
          <p:nvPr/>
        </p:nvGraphicFramePr>
        <p:xfrm>
          <a:off x="179388" y="1844675"/>
          <a:ext cx="939800" cy="838200"/>
        </p:xfrm>
        <a:graphic>
          <a:graphicData uri="http://schemas.openxmlformats.org/presentationml/2006/ole">
            <p:oleObj spid="_x0000_s50178" name="Ecuación" r:id="rId4" imgW="469800" imgH="419040" progId="Equation.3">
              <p:embed/>
            </p:oleObj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107950" y="3578225"/>
          <a:ext cx="939800" cy="787400"/>
        </p:xfrm>
        <a:graphic>
          <a:graphicData uri="http://schemas.openxmlformats.org/presentationml/2006/ole">
            <p:oleObj spid="_x0000_s50179" name="Ecuación" r:id="rId5" imgW="469800" imgH="393480" progId="Equation.3">
              <p:embed/>
            </p:oleObj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34925" y="5373688"/>
          <a:ext cx="1066800" cy="787400"/>
        </p:xfrm>
        <a:graphic>
          <a:graphicData uri="http://schemas.openxmlformats.org/presentationml/2006/ole">
            <p:oleObj spid="_x0000_s50180" name="Ecuación" r:id="rId6" imgW="5331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nimBg="1"/>
      <p:bldP spid="860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 : Señal Cuadrada</a:t>
            </a:r>
            <a:endParaRPr lang="es-ES" smtClean="0"/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1008063"/>
          </a:xfrm>
        </p:spPr>
        <p:txBody>
          <a:bodyPr/>
          <a:lstStyle/>
          <a:p>
            <a:r>
              <a:rPr lang="es-CO" smtClean="0"/>
              <a:t>Observemos como la serie aproxima mejor la señal cuadrada si se toman más armónicas.</a:t>
            </a:r>
            <a:endParaRPr lang="es-ES" smtClean="0"/>
          </a:p>
        </p:txBody>
      </p:sp>
      <p:pic>
        <p:nvPicPr>
          <p:cNvPr id="79876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708275"/>
            <a:ext cx="6862763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7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2708275"/>
            <a:ext cx="6862763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8" name="Picture 6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2708275"/>
            <a:ext cx="6862763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9" name="Picture 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50" y="2708275"/>
            <a:ext cx="6856413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0" name="Picture 8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550" y="2708275"/>
            <a:ext cx="6862763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373188"/>
          </a:xfrm>
        </p:spPr>
        <p:txBody>
          <a:bodyPr/>
          <a:lstStyle/>
          <a:p>
            <a:r>
              <a:rPr lang="es-CO" smtClean="0"/>
              <a:t>Convergencia de las Series de Fourier</a:t>
            </a:r>
            <a:endParaRPr lang="es-ES" smtClean="0"/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8229600" cy="3095625"/>
          </a:xfrm>
        </p:spPr>
        <p:txBody>
          <a:bodyPr/>
          <a:lstStyle/>
          <a:p>
            <a:r>
              <a:rPr lang="es-CO" smtClean="0"/>
              <a:t>No es inmediato ver como la suma de exponenciales complejas puede resultar en una señal discontinua como la cuadrada</a:t>
            </a:r>
          </a:p>
          <a:p>
            <a:endParaRPr lang="es-CO" smtClean="0"/>
          </a:p>
          <a:p>
            <a:r>
              <a:rPr lang="es-CO" smtClean="0"/>
              <a:t>Suponga que la señal </a:t>
            </a:r>
            <a:r>
              <a:rPr lang="es-CO" i="1" smtClean="0"/>
              <a:t>x(t)</a:t>
            </a:r>
            <a:r>
              <a:rPr lang="es-CO" smtClean="0"/>
              <a:t> se va a aproximar con una versión truncada de su serie de Fourier:</a:t>
            </a:r>
            <a:endParaRPr lang="es-ES" smtClean="0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2843213" y="5013325"/>
          <a:ext cx="2624137" cy="928688"/>
        </p:xfrm>
        <a:graphic>
          <a:graphicData uri="http://schemas.openxmlformats.org/presentationml/2006/ole">
            <p:oleObj spid="_x0000_s51202" name="Ecuación" r:id="rId3" imgW="12189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1373188"/>
          </a:xfrm>
        </p:spPr>
        <p:txBody>
          <a:bodyPr/>
          <a:lstStyle/>
          <a:p>
            <a:r>
              <a:rPr lang="es-CO" smtClean="0"/>
              <a:t>Convergencia de las Series de Fourier</a:t>
            </a:r>
            <a:endParaRPr lang="es-ES" smtClean="0"/>
          </a:p>
        </p:txBody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xfrm>
            <a:off x="468313" y="2349500"/>
            <a:ext cx="8229600" cy="3024188"/>
          </a:xfrm>
        </p:spPr>
        <p:txBody>
          <a:bodyPr/>
          <a:lstStyle/>
          <a:p>
            <a:r>
              <a:rPr lang="es-CO" smtClean="0"/>
              <a:t>Esta aproximación introduce un error: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Para cuantificar este error se puede usar su energía en un período:</a:t>
            </a:r>
            <a:endParaRPr lang="es-ES" smtClean="0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619250" y="3068638"/>
          <a:ext cx="5357813" cy="928687"/>
        </p:xfrm>
        <a:graphic>
          <a:graphicData uri="http://schemas.openxmlformats.org/presentationml/2006/ole">
            <p:oleObj spid="_x0000_s52226" name="Ecuación" r:id="rId3" imgW="2489040" imgH="431640" progId="Equation.3">
              <p:embed/>
            </p:oleObj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916238" y="5445125"/>
          <a:ext cx="2378075" cy="819150"/>
        </p:xfrm>
        <a:graphic>
          <a:graphicData uri="http://schemas.openxmlformats.org/presentationml/2006/ole">
            <p:oleObj spid="_x0000_s52227" name="Ecuación" r:id="rId4" imgW="110484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373188"/>
          </a:xfrm>
        </p:spPr>
        <p:txBody>
          <a:bodyPr/>
          <a:lstStyle/>
          <a:p>
            <a:r>
              <a:rPr lang="es-CO" smtClean="0"/>
              <a:t>Convergencia de las Series de Fourier</a:t>
            </a:r>
            <a:endParaRPr lang="es-ES" smtClean="0"/>
          </a:p>
        </p:txBody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>
          <a:xfrm>
            <a:off x="468313" y="2060575"/>
            <a:ext cx="8229600" cy="4464050"/>
          </a:xfrm>
        </p:spPr>
        <p:txBody>
          <a:bodyPr/>
          <a:lstStyle/>
          <a:p>
            <a:r>
              <a:rPr lang="es-CO" smtClean="0"/>
              <a:t>Los coeficientes </a:t>
            </a:r>
            <a:r>
              <a:rPr lang="es-CO" i="1" smtClean="0"/>
              <a:t>a</a:t>
            </a:r>
            <a:r>
              <a:rPr lang="es-CO" i="1" baseline="-25000" smtClean="0"/>
              <a:t>k</a:t>
            </a:r>
            <a:r>
              <a:rPr lang="es-CO" smtClean="0"/>
              <a:t> que minimizan dicho error resultan en: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Que son los mismos coeficientes de la serie de Fourier.</a:t>
            </a:r>
          </a:p>
          <a:p>
            <a:r>
              <a:rPr lang="es-CO" smtClean="0"/>
              <a:t>La serie de Fourier es la mejor aproximación de la señal como suma de exponenciales complejas.</a:t>
            </a:r>
            <a:endParaRPr lang="es-ES" smtClean="0"/>
          </a:p>
        </p:txBody>
      </p:sp>
      <p:graphicFrame>
        <p:nvGraphicFramePr>
          <p:cNvPr id="17410" name="Object 6"/>
          <p:cNvGraphicFramePr>
            <a:graphicFrameLocks noChangeAspect="1"/>
          </p:cNvGraphicFramePr>
          <p:nvPr/>
        </p:nvGraphicFramePr>
        <p:xfrm>
          <a:off x="2717800" y="3284538"/>
          <a:ext cx="3055938" cy="846137"/>
        </p:xfrm>
        <a:graphic>
          <a:graphicData uri="http://schemas.openxmlformats.org/presentationml/2006/ole">
            <p:oleObj spid="_x0000_s53250" name="Ecuación" r:id="rId3" imgW="14223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373188"/>
          </a:xfrm>
        </p:spPr>
        <p:txBody>
          <a:bodyPr/>
          <a:lstStyle/>
          <a:p>
            <a:r>
              <a:rPr lang="es-CO" smtClean="0"/>
              <a:t>Convergencia de las Series de Fourier</a:t>
            </a:r>
            <a:endParaRPr lang="es-ES" smtClean="0"/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468313" y="2060575"/>
            <a:ext cx="8229600" cy="4176713"/>
          </a:xfrm>
        </p:spPr>
        <p:txBody>
          <a:bodyPr/>
          <a:lstStyle/>
          <a:p>
            <a:r>
              <a:rPr lang="es-CO" smtClean="0"/>
              <a:t>Mientras más términos se tomen, mejor será la aproximación: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Este resultado no significa que la serie infinita de Fourier sea igual a </a:t>
            </a:r>
            <a:r>
              <a:rPr lang="es-CO" i="1" smtClean="0"/>
              <a:t>x(t)</a:t>
            </a:r>
            <a:r>
              <a:rPr lang="es-CO" smtClean="0"/>
              <a:t> sino que su diferencia no tiene energía.</a:t>
            </a:r>
            <a:endParaRPr lang="es-ES" smtClean="0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3492500" y="3357563"/>
          <a:ext cx="1639888" cy="600075"/>
        </p:xfrm>
        <a:graphic>
          <a:graphicData uri="http://schemas.openxmlformats.org/presentationml/2006/ole">
            <p:oleObj spid="_x0000_s54274" name="Ecuación" r:id="rId3" imgW="76176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Ejemplo: Señal Cuadrada</a:t>
            </a:r>
            <a:endParaRPr lang="es-ES" smtClean="0"/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557338"/>
            <a:ext cx="7373937" cy="513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558925"/>
            <a:ext cx="7464425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1557338"/>
            <a:ext cx="7456487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088" y="1557338"/>
            <a:ext cx="7456487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088" y="1558925"/>
            <a:ext cx="7464425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373188"/>
          </a:xfrm>
        </p:spPr>
        <p:txBody>
          <a:bodyPr/>
          <a:lstStyle/>
          <a:p>
            <a:r>
              <a:rPr lang="es-CO" smtClean="0"/>
              <a:t>Respuesta de un LIT a una exponencial compleja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mtClean="0"/>
              <a:t>Sea </a:t>
            </a:r>
            <a:r>
              <a:rPr lang="es-CO" i="1" smtClean="0"/>
              <a:t>x[n] = z</a:t>
            </a:r>
            <a:r>
              <a:rPr lang="es-CO" i="1" baseline="30000" smtClean="0"/>
              <a:t>n</a:t>
            </a:r>
            <a:r>
              <a:rPr lang="es-CO" smtClean="0"/>
              <a:t> y </a:t>
            </a:r>
            <a:r>
              <a:rPr lang="es-CO" i="1" smtClean="0"/>
              <a:t>h[n]</a:t>
            </a:r>
            <a:r>
              <a:rPr lang="es-CO" smtClean="0"/>
              <a:t> la respuesta impulso de un sistema LIT.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Si la sumatoria final converge, </a:t>
            </a:r>
            <a:r>
              <a:rPr lang="es-CO" i="1" smtClean="0"/>
              <a:t>H(z)</a:t>
            </a:r>
            <a:r>
              <a:rPr lang="es-CO" smtClean="0"/>
              <a:t> es una constante compleja que depende solo de </a:t>
            </a:r>
            <a:r>
              <a:rPr lang="es-CO" i="1" smtClean="0"/>
              <a:t>z</a:t>
            </a: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900113" y="3470275"/>
          <a:ext cx="3197225" cy="928688"/>
        </p:xfrm>
        <a:graphic>
          <a:graphicData uri="http://schemas.openxmlformats.org/presentationml/2006/ole">
            <p:oleObj spid="_x0000_s2050" name="Ecuación" r:id="rId3" imgW="1485720" imgH="431640" progId="Equation.3">
              <p:embed/>
            </p:oleObj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4279900" y="3470275"/>
          <a:ext cx="1995488" cy="928688"/>
        </p:xfrm>
        <a:graphic>
          <a:graphicData uri="http://schemas.openxmlformats.org/presentationml/2006/ole">
            <p:oleObj spid="_x0000_s2051" name="Ecuación" r:id="rId4" imgW="927000" imgH="431640" progId="Equation.3">
              <p:embed/>
            </p:oleObj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619250" y="4370388"/>
          <a:ext cx="2214563" cy="930275"/>
        </p:xfrm>
        <a:graphic>
          <a:graphicData uri="http://schemas.openxmlformats.org/presentationml/2006/ole">
            <p:oleObj spid="_x0000_s2052" name="Ecuación" r:id="rId5" imgW="1028520" imgH="431640" progId="Equation.3">
              <p:embed/>
            </p:oleObj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4284663" y="4549775"/>
          <a:ext cx="1393825" cy="463550"/>
        </p:xfrm>
        <a:graphic>
          <a:graphicData uri="http://schemas.openxmlformats.org/presentationml/2006/ole">
            <p:oleObj spid="_x0000_s2053" name="Ecuación" r:id="rId6" imgW="6476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81088"/>
          </a:xfrm>
        </p:spPr>
        <p:txBody>
          <a:bodyPr/>
          <a:lstStyle/>
          <a:p>
            <a:r>
              <a:rPr lang="es-CO" smtClean="0"/>
              <a:t>Criterios de Convergencia</a:t>
            </a:r>
            <a:endParaRPr lang="es-ES" smtClean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608513"/>
          </a:xfrm>
        </p:spPr>
        <p:txBody>
          <a:bodyPr/>
          <a:lstStyle/>
          <a:p>
            <a:r>
              <a:rPr lang="es-CO" smtClean="0"/>
              <a:t>Para que una señal periódica tenga representación en serie de Fourier requerimos:</a:t>
            </a:r>
          </a:p>
          <a:p>
            <a:endParaRPr lang="es-CO" smtClean="0"/>
          </a:p>
          <a:p>
            <a:pPr lvl="1"/>
            <a:r>
              <a:rPr lang="es-CO" smtClean="0"/>
              <a:t>Que la ecuación de análisis converja para todo k</a:t>
            </a:r>
          </a:p>
          <a:p>
            <a:pPr lvl="1"/>
            <a:r>
              <a:rPr lang="es-CO" smtClean="0"/>
              <a:t>Que, una vez calculados los </a:t>
            </a:r>
            <a:r>
              <a:rPr lang="es-CO" i="1" smtClean="0"/>
              <a:t>a</a:t>
            </a:r>
            <a:r>
              <a:rPr lang="es-CO" i="1" baseline="-25000" smtClean="0"/>
              <a:t>k</a:t>
            </a:r>
            <a:r>
              <a:rPr lang="es-CO" smtClean="0"/>
              <a:t>, la ecuación de síntesis converja a </a:t>
            </a:r>
            <a:r>
              <a:rPr lang="es-CO" i="1" smtClean="0"/>
              <a:t>x(t)</a:t>
            </a:r>
            <a:r>
              <a:rPr lang="es-CO" smtClean="0"/>
              <a:t>.</a:t>
            </a:r>
          </a:p>
          <a:p>
            <a:pPr lvl="1"/>
            <a:endParaRPr lang="es-CO" smtClean="0"/>
          </a:p>
          <a:p>
            <a:r>
              <a:rPr lang="es-CO" smtClean="0"/>
              <a:t>Estas condiciones se cumplen para todas las señales periódicas continuas y para muchas discontinuas.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81088"/>
          </a:xfrm>
        </p:spPr>
        <p:txBody>
          <a:bodyPr/>
          <a:lstStyle/>
          <a:p>
            <a:r>
              <a:rPr lang="es-CO" smtClean="0"/>
              <a:t>Criterios de Convergencia</a:t>
            </a:r>
            <a:endParaRPr lang="es-ES" smtClean="0"/>
          </a:p>
        </p:txBody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468313" y="2060575"/>
            <a:ext cx="8229600" cy="4176713"/>
          </a:xfrm>
        </p:spPr>
        <p:txBody>
          <a:bodyPr/>
          <a:lstStyle/>
          <a:p>
            <a:r>
              <a:rPr lang="es-CO" smtClean="0"/>
              <a:t>Energía finita en un período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Garantiza que los </a:t>
            </a:r>
            <a:r>
              <a:rPr lang="es-CO" i="1" smtClean="0"/>
              <a:t>a</a:t>
            </a:r>
            <a:r>
              <a:rPr lang="es-CO" i="1" baseline="-25000" smtClean="0"/>
              <a:t>k</a:t>
            </a:r>
            <a:r>
              <a:rPr lang="es-CO" smtClean="0"/>
              <a:t> son finitos</a:t>
            </a:r>
          </a:p>
          <a:p>
            <a:endParaRPr lang="es-CO" smtClean="0"/>
          </a:p>
          <a:p>
            <a:r>
              <a:rPr lang="es-CO" smtClean="0"/>
              <a:t>Se tiene que la energía del error tiende a cero cuando el número de términos tiende a infinito.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3563938" y="2852738"/>
          <a:ext cx="2073275" cy="655637"/>
        </p:xfrm>
        <a:graphic>
          <a:graphicData uri="http://schemas.openxmlformats.org/presentationml/2006/ole">
            <p:oleObj spid="_x0000_s55298" name="Ecuación" r:id="rId3" imgW="96516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Condiciones de Dirichlet</a:t>
            </a:r>
            <a:endParaRPr lang="es-ES" smtClean="0"/>
          </a:p>
        </p:txBody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4679950"/>
          </a:xfrm>
        </p:spPr>
        <p:txBody>
          <a:bodyPr/>
          <a:lstStyle/>
          <a:p>
            <a:r>
              <a:rPr lang="es-CO" smtClean="0"/>
              <a:t>Garantizan que </a:t>
            </a:r>
            <a:r>
              <a:rPr lang="es-CO" i="1" smtClean="0"/>
              <a:t>x(t)</a:t>
            </a:r>
            <a:r>
              <a:rPr lang="es-CO" smtClean="0"/>
              <a:t> es igual a su representación en serie de Fourier excepto en las discontinuidades</a:t>
            </a:r>
          </a:p>
          <a:p>
            <a:endParaRPr lang="es-CO" smtClean="0"/>
          </a:p>
          <a:p>
            <a:r>
              <a:rPr lang="es-CO" smtClean="0"/>
              <a:t>La energía del error </a:t>
            </a:r>
            <a:r>
              <a:rPr lang="es-CO" i="1" smtClean="0"/>
              <a:t>E</a:t>
            </a:r>
            <a:r>
              <a:rPr lang="es-CO" i="1" baseline="-25000" smtClean="0"/>
              <a:t>N</a:t>
            </a:r>
            <a:r>
              <a:rPr lang="es-CO" smtClean="0"/>
              <a:t> tiende a cero cuando </a:t>
            </a:r>
            <a:r>
              <a:rPr lang="es-CO" i="1" smtClean="0"/>
              <a:t>N</a:t>
            </a:r>
            <a:r>
              <a:rPr lang="es-CO" smtClean="0"/>
              <a:t> tiende a infinito.</a:t>
            </a:r>
          </a:p>
          <a:p>
            <a:endParaRPr lang="es-CO" smtClean="0"/>
          </a:p>
          <a:p>
            <a:r>
              <a:rPr lang="es-CO" smtClean="0"/>
              <a:t>En las discontinuidades la serie converge al promedio de los valores a los lados de la discontinuidad.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Condiciones de Dirichlet</a:t>
            </a:r>
            <a:endParaRPr lang="es-ES" smtClean="0"/>
          </a:p>
        </p:txBody>
      </p:sp>
      <p:sp>
        <p:nvSpPr>
          <p:cNvPr id="20489" name="Rectangle 3"/>
          <p:cNvSpPr>
            <a:spLocks noGrp="1"/>
          </p:cNvSpPr>
          <p:nvPr>
            <p:ph type="body" idx="1"/>
          </p:nvPr>
        </p:nvSpPr>
        <p:spPr>
          <a:xfrm>
            <a:off x="468313" y="1341438"/>
            <a:ext cx="8229600" cy="1179512"/>
          </a:xfrm>
        </p:spPr>
        <p:txBody>
          <a:bodyPr/>
          <a:lstStyle/>
          <a:p>
            <a:pPr marL="642938" indent="-533400">
              <a:buFont typeface="Georgia" pitchFamily="18" charset="0"/>
              <a:buAutoNum type="arabicPeriod"/>
            </a:pPr>
            <a:r>
              <a:rPr lang="es-CO" i="1" smtClean="0"/>
              <a:t>x(t)</a:t>
            </a:r>
            <a:r>
              <a:rPr lang="es-CO" smtClean="0"/>
              <a:t> debe ser absolutamente integrable sobre un período.</a:t>
            </a:r>
            <a:endParaRPr lang="es-ES" smtClean="0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6322" name="Ecuación" r:id="rId3" imgW="114120" imgH="215640" progId="Equation.3">
              <p:embed/>
            </p:oleObj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3419475" y="2133600"/>
          <a:ext cx="1909763" cy="628650"/>
        </p:xfrm>
        <a:graphic>
          <a:graphicData uri="http://schemas.openxmlformats.org/presentationml/2006/ole">
            <p:oleObj spid="_x0000_s56323" name="Ecuación" r:id="rId4" imgW="888840" imgH="291960" progId="Equation.3">
              <p:embed/>
            </p:oleObj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630238" y="2997200"/>
          <a:ext cx="3248025" cy="928688"/>
        </p:xfrm>
        <a:graphic>
          <a:graphicData uri="http://schemas.openxmlformats.org/presentationml/2006/ole">
            <p:oleObj spid="_x0000_s56324" name="Ecuación" r:id="rId5" imgW="1511280" imgH="431640" progId="Equation.3">
              <p:embed/>
            </p:oleObj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1119188" y="4005263"/>
          <a:ext cx="2784475" cy="847725"/>
        </p:xfrm>
        <a:graphic>
          <a:graphicData uri="http://schemas.openxmlformats.org/presentationml/2006/ole">
            <p:oleObj spid="_x0000_s56325" name="Ecuación" r:id="rId6" imgW="1295280" imgH="393480" progId="Equation.3">
              <p:embed/>
            </p:oleObj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1133475" y="4941888"/>
          <a:ext cx="2865438" cy="847725"/>
        </p:xfrm>
        <a:graphic>
          <a:graphicData uri="http://schemas.openxmlformats.org/presentationml/2006/ole">
            <p:oleObj spid="_x0000_s56326" name="Ecuación" r:id="rId7" imgW="1333440" imgH="393480" progId="Equation.3">
              <p:embed/>
            </p:oleObj>
          </a:graphicData>
        </a:graphic>
      </p:graphicFrame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1147763" y="5876925"/>
          <a:ext cx="2565400" cy="847725"/>
        </p:xfrm>
        <a:graphic>
          <a:graphicData uri="http://schemas.openxmlformats.org/presentationml/2006/ole">
            <p:oleObj spid="_x0000_s56327" name="Ecuación" r:id="rId8" imgW="1193760" imgH="393480" progId="Equation.3">
              <p:embed/>
            </p:oleObj>
          </a:graphicData>
        </a:graphic>
      </p:graphicFrame>
      <p:pic>
        <p:nvPicPr>
          <p:cNvPr id="8090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7538" y="3068638"/>
            <a:ext cx="43719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Condiciones de Dirichlet</a:t>
            </a:r>
            <a:endParaRPr lang="es-ES" smtClean="0"/>
          </a:p>
        </p:txBody>
      </p:sp>
      <p:sp>
        <p:nvSpPr>
          <p:cNvPr id="21509" name="Rectangle 3"/>
          <p:cNvSpPr>
            <a:spLocks noGrp="1"/>
          </p:cNvSpPr>
          <p:nvPr>
            <p:ph type="body" idx="1"/>
          </p:nvPr>
        </p:nvSpPr>
        <p:spPr>
          <a:xfrm>
            <a:off x="468313" y="1700213"/>
            <a:ext cx="8229600" cy="1108075"/>
          </a:xfrm>
        </p:spPr>
        <p:txBody>
          <a:bodyPr/>
          <a:lstStyle/>
          <a:p>
            <a:pPr marL="642938" indent="-533400">
              <a:buFont typeface="Georgia" pitchFamily="18" charset="0"/>
              <a:buAutoNum type="arabicPeriod" startAt="2"/>
            </a:pPr>
            <a:r>
              <a:rPr lang="es-CO" i="1" smtClean="0"/>
              <a:t>x(t)</a:t>
            </a:r>
            <a:r>
              <a:rPr lang="es-CO" smtClean="0"/>
              <a:t> debe tener un número finito de máximos y mínimos por período</a:t>
            </a:r>
            <a:endParaRPr lang="es-ES" smtClean="0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7346" name="Ecuación" r:id="rId3" imgW="114120" imgH="215640" progId="Equation.3">
              <p:embed/>
            </p:oleObj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755650" y="3429000"/>
          <a:ext cx="2236788" cy="1885950"/>
        </p:xfrm>
        <a:graphic>
          <a:graphicData uri="http://schemas.openxmlformats.org/presentationml/2006/ole">
            <p:oleObj spid="_x0000_s57347" name="Ecuación" r:id="rId4" imgW="1041120" imgH="876240" progId="Equation.3">
              <p:embed/>
            </p:oleObj>
          </a:graphicData>
        </a:graphic>
      </p:graphicFrame>
      <p:pic>
        <p:nvPicPr>
          <p:cNvPr id="81930" name="Picture 10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2500" y="2924175"/>
            <a:ext cx="53371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Condiciones de Dirichlet</a:t>
            </a:r>
            <a:endParaRPr lang="es-ES" smtClean="0"/>
          </a:p>
        </p:txBody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8229600" cy="1108075"/>
          </a:xfrm>
        </p:spPr>
        <p:txBody>
          <a:bodyPr/>
          <a:lstStyle/>
          <a:p>
            <a:pPr marL="642938" indent="-533400">
              <a:buFont typeface="Georgia" pitchFamily="18" charset="0"/>
              <a:buAutoNum type="arabicPeriod" startAt="3"/>
            </a:pPr>
            <a:r>
              <a:rPr lang="es-CO" i="1" smtClean="0"/>
              <a:t>x(t)</a:t>
            </a:r>
            <a:r>
              <a:rPr lang="es-CO" smtClean="0"/>
              <a:t> debe tener un número finito de discontinuidades  por período</a:t>
            </a:r>
            <a:endParaRPr lang="es-ES" smtClean="0"/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8370" name="Ecuación" r:id="rId3" imgW="114120" imgH="215640" progId="Equation.3">
              <p:embed/>
            </p:oleObj>
          </a:graphicData>
        </a:graphic>
      </p:graphicFrame>
      <p:pic>
        <p:nvPicPr>
          <p:cNvPr id="8295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450" y="2781300"/>
            <a:ext cx="6564313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Fenómeno de Gibbs</a:t>
            </a:r>
            <a:endParaRPr lang="es-ES" smtClean="0"/>
          </a:p>
        </p:txBody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xfrm>
            <a:off x="4284663" y="1412875"/>
            <a:ext cx="4679950" cy="5329238"/>
          </a:xfrm>
        </p:spPr>
        <p:txBody>
          <a:bodyPr/>
          <a:lstStyle/>
          <a:p>
            <a:r>
              <a:rPr lang="es-CO" smtClean="0"/>
              <a:t>La existencia de picos en las discontinuidades de una Serie de Fourier truncada.</a:t>
            </a:r>
          </a:p>
          <a:p>
            <a:r>
              <a:rPr lang="es-CO" smtClean="0"/>
              <a:t>Para la señal cuadrada son del 9% aprox.</a:t>
            </a:r>
          </a:p>
          <a:p>
            <a:r>
              <a:rPr lang="es-CO" smtClean="0"/>
              <a:t>Si se va a usar una serie truncada, se debe usar un N tal que el error introducido por estos picos no sea representativo.</a:t>
            </a:r>
            <a:endParaRPr lang="es-ES" smtClean="0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700213"/>
            <a:ext cx="3613150" cy="471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700213"/>
            <a:ext cx="3635375" cy="470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1700213"/>
            <a:ext cx="3624262" cy="470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188" y="1700213"/>
            <a:ext cx="36353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188" y="1700213"/>
            <a:ext cx="3624262" cy="470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549275"/>
            <a:ext cx="8229600" cy="1295400"/>
          </a:xfrm>
        </p:spPr>
        <p:txBody>
          <a:bodyPr/>
          <a:lstStyle/>
          <a:p>
            <a:r>
              <a:rPr lang="es-CO" sz="3600" smtClean="0"/>
              <a:t>Propiedades de la Serie Continua de Fourier</a:t>
            </a:r>
          </a:p>
        </p:txBody>
      </p:sp>
      <p:sp>
        <p:nvSpPr>
          <p:cNvPr id="1034" name="Rectangle 8"/>
          <p:cNvSpPr>
            <a:spLocks noGrp="1"/>
          </p:cNvSpPr>
          <p:nvPr>
            <p:ph type="body" idx="4294967295"/>
          </p:nvPr>
        </p:nvSpPr>
        <p:spPr>
          <a:xfrm>
            <a:off x="468313" y="1844675"/>
            <a:ext cx="8229600" cy="1008063"/>
          </a:xfrm>
        </p:spPr>
        <p:txBody>
          <a:bodyPr/>
          <a:lstStyle/>
          <a:p>
            <a:r>
              <a:rPr lang="es-CO" smtClean="0"/>
              <a:t>Linealidad: Dadas dos señales periódicas con período T</a:t>
            </a:r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900113" y="2781300"/>
          <a:ext cx="3940175" cy="684213"/>
        </p:xfrm>
        <a:graphic>
          <a:graphicData uri="http://schemas.openxmlformats.org/presentationml/2006/ole">
            <p:oleObj spid="_x0000_s59394" name="Ecuación" r:id="rId3" imgW="1828800" imgH="317160" progId="Equation.3">
              <p:embed/>
            </p:oleObj>
          </a:graphicData>
        </a:graphic>
      </p:graphicFrame>
      <p:graphicFrame>
        <p:nvGraphicFramePr>
          <p:cNvPr id="243723" name="Object 11"/>
          <p:cNvGraphicFramePr>
            <a:graphicFrameLocks noChangeAspect="1"/>
          </p:cNvGraphicFramePr>
          <p:nvPr/>
        </p:nvGraphicFramePr>
        <p:xfrm>
          <a:off x="5148263" y="2924175"/>
          <a:ext cx="2843212" cy="438150"/>
        </p:xfrm>
        <a:graphic>
          <a:graphicData uri="http://schemas.openxmlformats.org/presentationml/2006/ole">
            <p:oleObj spid="_x0000_s59395" name="Ecuación" r:id="rId4" imgW="1320480" imgH="203040" progId="Equation.3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900113" y="3644900"/>
          <a:ext cx="1778000" cy="547688"/>
        </p:xfrm>
        <a:graphic>
          <a:graphicData uri="http://schemas.openxmlformats.org/presentationml/2006/ole">
            <p:oleObj spid="_x0000_s59396" name="Ecuación" r:id="rId5" imgW="825480" imgH="253800" progId="Equation.3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632075" y="3506788"/>
          <a:ext cx="2568575" cy="930275"/>
        </p:xfrm>
        <a:graphic>
          <a:graphicData uri="http://schemas.openxmlformats.org/presentationml/2006/ole">
            <p:oleObj spid="_x0000_s59397" name="Ecuación" r:id="rId6" imgW="1193760" imgH="431640" progId="Equation.3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632075" y="4370388"/>
          <a:ext cx="4098925" cy="930275"/>
        </p:xfrm>
        <a:graphic>
          <a:graphicData uri="http://schemas.openxmlformats.org/presentationml/2006/ole">
            <p:oleObj spid="_x0000_s59398" name="Ecuación" r:id="rId7" imgW="1904760" imgH="431640" progId="Equation.3">
              <p:embed/>
            </p:oleObj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2578100" y="5235575"/>
          <a:ext cx="5111750" cy="930275"/>
        </p:xfrm>
        <a:graphic>
          <a:graphicData uri="http://schemas.openxmlformats.org/presentationml/2006/ole">
            <p:oleObj spid="_x0000_s59399" name="Ecuación" r:id="rId8" imgW="2374560" imgH="431640" progId="Equation.3">
              <p:embed/>
            </p:oleObj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2195513" y="6175375"/>
          <a:ext cx="2132012" cy="493713"/>
        </p:xfrm>
        <a:graphic>
          <a:graphicData uri="http://schemas.openxmlformats.org/presentationml/2006/ole">
            <p:oleObj spid="_x0000_s59400" name="Ecuación" r:id="rId9" imgW="9903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Desplazamiento en Tiempo</a:t>
            </a:r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611188" y="1557338"/>
          <a:ext cx="3611562" cy="684212"/>
        </p:xfrm>
        <a:graphic>
          <a:graphicData uri="http://schemas.openxmlformats.org/presentationml/2006/ole">
            <p:oleObj spid="_x0000_s60418" name="Ecuación" r:id="rId3" imgW="1676160" imgH="317160" progId="Equation.3">
              <p:embed/>
            </p:oleObj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611188" y="2205038"/>
          <a:ext cx="3255962" cy="684212"/>
        </p:xfrm>
        <a:graphic>
          <a:graphicData uri="http://schemas.openxmlformats.org/presentationml/2006/ole">
            <p:oleObj spid="_x0000_s60419" name="Ecuación" r:id="rId4" imgW="1511280" imgH="317160" progId="Equation.3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857625" y="2205038"/>
          <a:ext cx="2566988" cy="930275"/>
        </p:xfrm>
        <a:graphic>
          <a:graphicData uri="http://schemas.openxmlformats.org/presentationml/2006/ole">
            <p:oleObj spid="_x0000_s60420" name="Ecuación" r:id="rId5" imgW="1193760" imgH="431640" progId="Equation.3">
              <p:embed/>
            </p:oleObj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3870325" y="3068638"/>
          <a:ext cx="3114675" cy="930275"/>
        </p:xfrm>
        <a:graphic>
          <a:graphicData uri="http://schemas.openxmlformats.org/presentationml/2006/ole">
            <p:oleObj spid="_x0000_s60421" name="Ecuación" r:id="rId6" imgW="1447560" imgH="431640" progId="Equation.3">
              <p:embed/>
            </p:oleObj>
          </a:graphicData>
        </a:graphic>
      </p:graphicFrame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7235825" y="3213100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400" i="1">
                <a:latin typeface="Georgia" pitchFamily="18" charset="0"/>
                <a:sym typeface="Symbol" pitchFamily="18" charset="2"/>
              </a:rPr>
              <a:t> = -t</a:t>
            </a:r>
            <a:r>
              <a:rPr lang="es-CO" sz="2400" i="1" baseline="-25000">
                <a:latin typeface="Georgia" pitchFamily="18" charset="0"/>
                <a:sym typeface="Symbol" pitchFamily="18" charset="2"/>
              </a:rPr>
              <a:t>o</a:t>
            </a:r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3892550" y="4011613"/>
          <a:ext cx="3141663" cy="930275"/>
        </p:xfrm>
        <a:graphic>
          <a:graphicData uri="http://schemas.openxmlformats.org/presentationml/2006/ole">
            <p:oleObj spid="_x0000_s60422" name="Ecuación" r:id="rId7" imgW="1460160" imgH="431640" progId="Equation.3">
              <p:embed/>
            </p:oleObj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3851275" y="5019675"/>
          <a:ext cx="3524250" cy="930275"/>
        </p:xfrm>
        <a:graphic>
          <a:graphicData uri="http://schemas.openxmlformats.org/presentationml/2006/ole">
            <p:oleObj spid="_x0000_s60423" name="Ecuación" r:id="rId8" imgW="1638000" imgH="431640" progId="Equation.3">
              <p:embed/>
            </p:oleObj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3851275" y="6049963"/>
          <a:ext cx="1474788" cy="547687"/>
        </p:xfrm>
        <a:graphic>
          <a:graphicData uri="http://schemas.openxmlformats.org/presentationml/2006/ole">
            <p:oleObj spid="_x0000_s60424" name="Ecuación" r:id="rId9" imgW="6858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5"/>
          <p:cNvSpPr>
            <a:spLocks/>
          </p:cNvSpPr>
          <p:nvPr/>
        </p:nvSpPr>
        <p:spPr bwMode="auto">
          <a:xfrm>
            <a:off x="468313" y="1628775"/>
            <a:ext cx="8229600" cy="461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 </a:t>
            </a:r>
          </a:p>
        </p:txBody>
      </p:sp>
      <p:sp>
        <p:nvSpPr>
          <p:cNvPr id="3081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Desplazamiento en Frecuencia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ph type="body" idx="4294967295"/>
          </p:nvPr>
        </p:nvGraphicFramePr>
        <p:xfrm>
          <a:off x="2328863" y="5589588"/>
          <a:ext cx="3759200" cy="681037"/>
        </p:xfrm>
        <a:graphic>
          <a:graphicData uri="http://schemas.openxmlformats.org/presentationml/2006/ole">
            <p:oleObj spid="_x0000_s61442" name="Equation" r:id="rId3" imgW="1752480" imgH="317160" progId="Equation.3">
              <p:embed/>
            </p:oleObj>
          </a:graphicData>
        </a:graphic>
      </p:graphicFrame>
      <p:graphicFrame>
        <p:nvGraphicFramePr>
          <p:cNvPr id="247814" name="Object 6"/>
          <p:cNvGraphicFramePr>
            <a:graphicFrameLocks noChangeAspect="1"/>
          </p:cNvGraphicFramePr>
          <p:nvPr/>
        </p:nvGraphicFramePr>
        <p:xfrm>
          <a:off x="971550" y="2420938"/>
          <a:ext cx="2967038" cy="927100"/>
        </p:xfrm>
        <a:graphic>
          <a:graphicData uri="http://schemas.openxmlformats.org/presentationml/2006/ole">
            <p:oleObj spid="_x0000_s61443" name="Ecuación" r:id="rId4" imgW="1384200" imgH="431640" progId="Equation.3">
              <p:embed/>
            </p:oleObj>
          </a:graphicData>
        </a:graphic>
      </p:graphicFrame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900113" y="1557338"/>
          <a:ext cx="3611562" cy="684212"/>
        </p:xfrm>
        <a:graphic>
          <a:graphicData uri="http://schemas.openxmlformats.org/presentationml/2006/ole">
            <p:oleObj spid="_x0000_s61444" name="Ecuación" r:id="rId5" imgW="1676160" imgH="317160" progId="Equation.3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946150" y="3438525"/>
          <a:ext cx="3784600" cy="927100"/>
        </p:xfrm>
        <a:graphic>
          <a:graphicData uri="http://schemas.openxmlformats.org/presentationml/2006/ole">
            <p:oleObj spid="_x0000_s61445" name="Ecuación" r:id="rId6" imgW="1765080" imgH="431640" progId="Equation.3">
              <p:embed/>
            </p:oleObj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4859338" y="3429000"/>
          <a:ext cx="3457575" cy="927100"/>
        </p:xfrm>
        <a:graphic>
          <a:graphicData uri="http://schemas.openxmlformats.org/presentationml/2006/ole">
            <p:oleObj spid="_x0000_s61446" name="Ecuación" r:id="rId7" imgW="1612800" imgH="431640" progId="Equation.3">
              <p:embed/>
            </p:oleObj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1692275" y="4446588"/>
          <a:ext cx="2559050" cy="927100"/>
        </p:xfrm>
        <a:graphic>
          <a:graphicData uri="http://schemas.openxmlformats.org/presentationml/2006/ole">
            <p:oleObj spid="_x0000_s61447" name="Ecuación" r:id="rId8" imgW="11937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373188"/>
          </a:xfrm>
        </p:spPr>
        <p:txBody>
          <a:bodyPr/>
          <a:lstStyle/>
          <a:p>
            <a:r>
              <a:rPr lang="es-CO" smtClean="0"/>
              <a:t>Respuesta de un LIT a una exponencial compleja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>
          <a:xfrm>
            <a:off x="457200" y="3716338"/>
            <a:ext cx="8229600" cy="2857500"/>
          </a:xfrm>
        </p:spPr>
        <p:txBody>
          <a:bodyPr/>
          <a:lstStyle/>
          <a:p>
            <a:r>
              <a:rPr lang="es-CO" smtClean="0"/>
              <a:t>En ambos casos la salida del sistema es igual a la entrada multiplicada por una constante compleja.</a:t>
            </a:r>
          </a:p>
          <a:p>
            <a:r>
              <a:rPr lang="es-CO" smtClean="0"/>
              <a:t>Las exponenciales complejas son vectores propios del espacio de sistemas LIT.</a:t>
            </a:r>
          </a:p>
          <a:p>
            <a:r>
              <a:rPr lang="es-CO" i="1" smtClean="0"/>
              <a:t>H(s)</a:t>
            </a:r>
            <a:r>
              <a:rPr lang="es-CO" smtClean="0"/>
              <a:t> y </a:t>
            </a:r>
            <a:r>
              <a:rPr lang="es-CO" i="1" smtClean="0"/>
              <a:t>H(z)</a:t>
            </a:r>
            <a:r>
              <a:rPr lang="es-CO" smtClean="0"/>
              <a:t> son sus valores propios</a:t>
            </a:r>
            <a:endParaRPr lang="es-CO" i="1" smtClean="0"/>
          </a:p>
        </p:txBody>
      </p:sp>
      <p:grpSp>
        <p:nvGrpSpPr>
          <p:cNvPr id="19460" name="Group 20"/>
          <p:cNvGrpSpPr>
            <a:grpSpLocks/>
          </p:cNvGrpSpPr>
          <p:nvPr/>
        </p:nvGrpSpPr>
        <p:grpSpPr bwMode="auto">
          <a:xfrm>
            <a:off x="2268538" y="2133600"/>
            <a:ext cx="4032250" cy="1366838"/>
            <a:chOff x="1429" y="1344"/>
            <a:chExt cx="2540" cy="861"/>
          </a:xfrm>
        </p:grpSpPr>
        <p:sp>
          <p:nvSpPr>
            <p:cNvPr id="19461" name="Rectangle 8"/>
            <p:cNvSpPr>
              <a:spLocks noChangeArrowheads="1"/>
            </p:cNvSpPr>
            <p:nvPr/>
          </p:nvSpPr>
          <p:spPr bwMode="auto">
            <a:xfrm>
              <a:off x="2200" y="1344"/>
              <a:ext cx="453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CO" sz="2400" i="1">
                  <a:latin typeface="Georgia" pitchFamily="18" charset="0"/>
                </a:rPr>
                <a:t>h(t)</a:t>
              </a:r>
            </a:p>
          </p:txBody>
        </p:sp>
        <p:sp>
          <p:nvSpPr>
            <p:cNvPr id="19462" name="Rectangle 9"/>
            <p:cNvSpPr>
              <a:spLocks noChangeArrowheads="1"/>
            </p:cNvSpPr>
            <p:nvPr/>
          </p:nvSpPr>
          <p:spPr bwMode="auto">
            <a:xfrm>
              <a:off x="2200" y="1888"/>
              <a:ext cx="453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CO" sz="2400" i="1">
                  <a:latin typeface="Georgia" pitchFamily="18" charset="0"/>
                </a:rPr>
                <a:t>h[n]</a:t>
              </a:r>
            </a:p>
          </p:txBody>
        </p:sp>
        <p:sp>
          <p:nvSpPr>
            <p:cNvPr id="19463" name="Text Box 10"/>
            <p:cNvSpPr txBox="1">
              <a:spLocks noChangeArrowheads="1"/>
            </p:cNvSpPr>
            <p:nvPr/>
          </p:nvSpPr>
          <p:spPr bwMode="auto">
            <a:xfrm>
              <a:off x="1429" y="135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2400" i="1">
                  <a:latin typeface="Georgia" pitchFamily="18" charset="0"/>
                </a:rPr>
                <a:t>e</a:t>
              </a:r>
              <a:r>
                <a:rPr lang="es-CO" sz="2400" i="1" baseline="30000">
                  <a:latin typeface="Georgia" pitchFamily="18" charset="0"/>
                </a:rPr>
                <a:t>st</a:t>
              </a:r>
            </a:p>
          </p:txBody>
        </p:sp>
        <p:sp>
          <p:nvSpPr>
            <p:cNvPr id="19464" name="Text Box 12"/>
            <p:cNvSpPr txBox="1">
              <a:spLocks noChangeArrowheads="1"/>
            </p:cNvSpPr>
            <p:nvPr/>
          </p:nvSpPr>
          <p:spPr bwMode="auto">
            <a:xfrm>
              <a:off x="3197" y="1357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2400" i="1">
                  <a:latin typeface="Georgia" pitchFamily="18" charset="0"/>
                </a:rPr>
                <a:t>H(s)e</a:t>
              </a:r>
              <a:r>
                <a:rPr lang="es-CO" sz="2400" i="1" baseline="30000">
                  <a:latin typeface="Georgia" pitchFamily="18" charset="0"/>
                </a:rPr>
                <a:t>st</a:t>
              </a:r>
            </a:p>
          </p:txBody>
        </p:sp>
        <p:sp>
          <p:nvSpPr>
            <p:cNvPr id="19465" name="Text Box 13"/>
            <p:cNvSpPr txBox="1">
              <a:spLocks noChangeArrowheads="1"/>
            </p:cNvSpPr>
            <p:nvPr/>
          </p:nvSpPr>
          <p:spPr bwMode="auto">
            <a:xfrm>
              <a:off x="3243" y="1902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2400" i="1">
                  <a:latin typeface="Georgia" pitchFamily="18" charset="0"/>
                </a:rPr>
                <a:t>H(z)z</a:t>
              </a:r>
              <a:r>
                <a:rPr lang="es-CO" sz="2400" i="1" baseline="30000">
                  <a:latin typeface="Georgia" pitchFamily="18" charset="0"/>
                </a:rPr>
                <a:t>n</a:t>
              </a:r>
            </a:p>
          </p:txBody>
        </p:sp>
        <p:sp>
          <p:nvSpPr>
            <p:cNvPr id="19466" name="Text Box 15"/>
            <p:cNvSpPr txBox="1">
              <a:spLocks noChangeArrowheads="1"/>
            </p:cNvSpPr>
            <p:nvPr/>
          </p:nvSpPr>
          <p:spPr bwMode="auto">
            <a:xfrm>
              <a:off x="1429" y="190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2400" i="1">
                  <a:latin typeface="Georgia" pitchFamily="18" charset="0"/>
                </a:rPr>
                <a:t>z</a:t>
              </a:r>
              <a:r>
                <a:rPr lang="es-CO" sz="2400" i="1" baseline="30000">
                  <a:latin typeface="Georgia" pitchFamily="18" charset="0"/>
                </a:rPr>
                <a:t>n</a:t>
              </a:r>
            </a:p>
          </p:txBody>
        </p:sp>
        <p:cxnSp>
          <p:nvCxnSpPr>
            <p:cNvPr id="19467" name="AutoShape 16"/>
            <p:cNvCxnSpPr>
              <a:cxnSpLocks noChangeShapeType="1"/>
              <a:stCxn id="19463" idx="3"/>
              <a:endCxn id="19461" idx="1"/>
            </p:cNvCxnSpPr>
            <p:nvPr/>
          </p:nvCxnSpPr>
          <p:spPr bwMode="auto">
            <a:xfrm>
              <a:off x="1747" y="1501"/>
              <a:ext cx="453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468" name="AutoShape 17"/>
            <p:cNvCxnSpPr>
              <a:cxnSpLocks noChangeShapeType="1"/>
              <a:stCxn id="19461" idx="3"/>
              <a:endCxn id="19464" idx="1"/>
            </p:cNvCxnSpPr>
            <p:nvPr/>
          </p:nvCxnSpPr>
          <p:spPr bwMode="auto">
            <a:xfrm flipV="1">
              <a:off x="2653" y="1501"/>
              <a:ext cx="54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469" name="AutoShape 18"/>
            <p:cNvCxnSpPr>
              <a:cxnSpLocks noChangeShapeType="1"/>
              <a:stCxn id="19466" idx="3"/>
              <a:endCxn id="19462" idx="1"/>
            </p:cNvCxnSpPr>
            <p:nvPr/>
          </p:nvCxnSpPr>
          <p:spPr bwMode="auto">
            <a:xfrm>
              <a:off x="1792" y="2046"/>
              <a:ext cx="40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470" name="AutoShape 19"/>
            <p:cNvCxnSpPr>
              <a:cxnSpLocks noChangeShapeType="1"/>
              <a:stCxn id="19462" idx="3"/>
              <a:endCxn id="19465" idx="1"/>
            </p:cNvCxnSpPr>
            <p:nvPr/>
          </p:nvCxnSpPr>
          <p:spPr bwMode="auto">
            <a:xfrm flipV="1">
              <a:off x="2653" y="2046"/>
              <a:ext cx="59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Inversión en Tiempo</a:t>
            </a:r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1260475" y="1773238"/>
          <a:ext cx="3611563" cy="684212"/>
        </p:xfrm>
        <a:graphic>
          <a:graphicData uri="http://schemas.openxmlformats.org/presentationml/2006/ole">
            <p:oleObj spid="_x0000_s62466" name="Ecuación" r:id="rId3" imgW="1676160" imgH="31716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60475" y="2786063"/>
          <a:ext cx="3830638" cy="930275"/>
        </p:xfrm>
        <a:graphic>
          <a:graphicData uri="http://schemas.openxmlformats.org/presentationml/2006/ole">
            <p:oleObj spid="_x0000_s62467" name="Ecuación" r:id="rId4" imgW="1777680" imgH="431640" progId="Equation.3">
              <p:embed/>
            </p:oleObj>
          </a:graphicData>
        </a:graphic>
      </p:graphicFrame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5508625" y="3043238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400" i="1">
                <a:latin typeface="Georgia" pitchFamily="18" charset="0"/>
                <a:sym typeface="Symbol" pitchFamily="18" charset="2"/>
              </a:rPr>
              <a:t>k = -m</a:t>
            </a: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2940050" y="4011613"/>
          <a:ext cx="2106613" cy="930275"/>
        </p:xfrm>
        <a:graphic>
          <a:graphicData uri="http://schemas.openxmlformats.org/presentationml/2006/ole">
            <p:oleObj spid="_x0000_s62468" name="Equation" r:id="rId5" imgW="977760" imgH="431640" progId="Equation.3">
              <p:embed/>
            </p:oleObj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3060700" y="5121275"/>
          <a:ext cx="2598738" cy="684213"/>
        </p:xfrm>
        <a:graphic>
          <a:graphicData uri="http://schemas.openxmlformats.org/presentationml/2006/ole">
            <p:oleObj spid="_x0000_s62469" name="Ecuación" r:id="rId6" imgW="120636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Escalamiento en Tiempo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4292600"/>
            <a:ext cx="8229600" cy="2281238"/>
          </a:xfrm>
        </p:spPr>
        <p:txBody>
          <a:bodyPr/>
          <a:lstStyle/>
          <a:p>
            <a:r>
              <a:rPr lang="es-CO" smtClean="0"/>
              <a:t>Los coeficientes de Fourier de </a:t>
            </a:r>
            <a:r>
              <a:rPr lang="es-CO" i="1" smtClean="0"/>
              <a:t>x(</a:t>
            </a:r>
            <a:r>
              <a:rPr lang="es-CO" i="1" smtClean="0">
                <a:latin typeface="Symbol" pitchFamily="18" charset="2"/>
              </a:rPr>
              <a:t>a</a:t>
            </a:r>
            <a:r>
              <a:rPr lang="es-CO" i="1" smtClean="0"/>
              <a:t>t)</a:t>
            </a:r>
            <a:r>
              <a:rPr lang="es-CO" smtClean="0"/>
              <a:t> son los mismos que los de </a:t>
            </a:r>
            <a:r>
              <a:rPr lang="es-CO" i="1" smtClean="0"/>
              <a:t>x(t)</a:t>
            </a:r>
          </a:p>
          <a:p>
            <a:r>
              <a:rPr lang="es-CO" smtClean="0"/>
              <a:t>La representación en serie de Fourier no es la misma pues las frecuencias de las exponenciales han cambiado.</a:t>
            </a:r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611188" y="1484313"/>
          <a:ext cx="3611562" cy="684212"/>
        </p:xfrm>
        <a:graphic>
          <a:graphicData uri="http://schemas.openxmlformats.org/presentationml/2006/ole">
            <p:oleObj spid="_x0000_s63490" name="Ecuación" r:id="rId3" imgW="1676160" imgH="317160" progId="Equation.3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796925" y="2349500"/>
          <a:ext cx="3748088" cy="930275"/>
        </p:xfrm>
        <a:graphic>
          <a:graphicData uri="http://schemas.openxmlformats.org/presentationml/2006/ole">
            <p:oleObj spid="_x0000_s63491" name="Ecuación" r:id="rId4" imgW="1739880" imgH="431640" progId="Equation.3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525713" y="3290888"/>
          <a:ext cx="2052637" cy="930275"/>
        </p:xfrm>
        <a:graphic>
          <a:graphicData uri="http://schemas.openxmlformats.org/presentationml/2006/ole">
            <p:oleObj spid="_x0000_s63492" name="Ecuación" r:id="rId5" imgW="95220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Multiplicación</a:t>
            </a:r>
          </a:p>
        </p:txBody>
      </p:sp>
      <p:sp>
        <p:nvSpPr>
          <p:cNvPr id="246788" name="Rectangle 4"/>
          <p:cNvSpPr>
            <a:spLocks noGrp="1"/>
          </p:cNvSpPr>
          <p:nvPr>
            <p:ph type="body" idx="4294967295"/>
          </p:nvPr>
        </p:nvSpPr>
        <p:spPr>
          <a:xfrm>
            <a:off x="468313" y="5300663"/>
            <a:ext cx="8229600" cy="1079500"/>
          </a:xfrm>
          <a:noFill/>
        </p:spPr>
        <p:txBody>
          <a:bodyPr/>
          <a:lstStyle/>
          <a:p>
            <a:r>
              <a:rPr lang="es-CO" sz="3000" smtClean="0">
                <a:sym typeface="Symbol" pitchFamily="18" charset="2"/>
              </a:rPr>
              <a:t>La secuencia </a:t>
            </a:r>
            <a:r>
              <a:rPr lang="es-CO" sz="3000" i="1" smtClean="0">
                <a:sym typeface="Symbol" pitchFamily="18" charset="2"/>
              </a:rPr>
              <a:t>c</a:t>
            </a:r>
            <a:r>
              <a:rPr lang="es-CO" sz="3000" i="1" baseline="-25000" smtClean="0">
                <a:sym typeface="Symbol" pitchFamily="18" charset="2"/>
              </a:rPr>
              <a:t>k</a:t>
            </a:r>
            <a:r>
              <a:rPr lang="es-CO" sz="3000" smtClean="0">
                <a:sym typeface="Symbol" pitchFamily="18" charset="2"/>
              </a:rPr>
              <a:t> es la convolución de las secuencias </a:t>
            </a:r>
            <a:r>
              <a:rPr lang="es-CO" sz="3000" i="1" smtClean="0">
                <a:sym typeface="Symbol" pitchFamily="18" charset="2"/>
              </a:rPr>
              <a:t>a</a:t>
            </a:r>
            <a:r>
              <a:rPr lang="es-CO" sz="3000" i="1" baseline="-25000" smtClean="0">
                <a:sym typeface="Symbol" pitchFamily="18" charset="2"/>
              </a:rPr>
              <a:t>k</a:t>
            </a:r>
            <a:r>
              <a:rPr lang="es-CO" sz="3000" smtClean="0">
                <a:sym typeface="Symbol" pitchFamily="18" charset="2"/>
              </a:rPr>
              <a:t> y </a:t>
            </a:r>
            <a:r>
              <a:rPr lang="es-CO" sz="3000" i="1" smtClean="0">
                <a:sym typeface="Symbol" pitchFamily="18" charset="2"/>
              </a:rPr>
              <a:t>b</a:t>
            </a:r>
            <a:r>
              <a:rPr lang="es-CO" sz="3000" i="1" baseline="-25000" smtClean="0">
                <a:sym typeface="Symbol" pitchFamily="18" charset="2"/>
              </a:rPr>
              <a:t>k</a:t>
            </a:r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3544888" y="3789363"/>
          <a:ext cx="1531937" cy="930275"/>
        </p:xfrm>
        <a:graphic>
          <a:graphicData uri="http://schemas.openxmlformats.org/presentationml/2006/ole">
            <p:oleObj spid="_x0000_s64514" name="Ecuación" r:id="rId3" imgW="711000" imgH="431640" progId="Equation.3">
              <p:embed/>
            </p:oleObj>
          </a:graphicData>
        </a:graphic>
      </p:graphicFrame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539750" y="1557338"/>
          <a:ext cx="3940175" cy="684212"/>
        </p:xfrm>
        <a:graphic>
          <a:graphicData uri="http://schemas.openxmlformats.org/presentationml/2006/ole">
            <p:oleObj spid="_x0000_s64515" name="Ecuación" r:id="rId4" imgW="1828800" imgH="317160" progId="Equation.3">
              <p:embed/>
            </p:oleObj>
          </a:graphicData>
        </a:graphic>
      </p:graphicFrame>
      <p:graphicFrame>
        <p:nvGraphicFramePr>
          <p:cNvPr id="243723" name="Object 11"/>
          <p:cNvGraphicFramePr>
            <a:graphicFrameLocks noChangeAspect="1"/>
          </p:cNvGraphicFramePr>
          <p:nvPr/>
        </p:nvGraphicFramePr>
        <p:xfrm>
          <a:off x="5170488" y="1700213"/>
          <a:ext cx="2078037" cy="438150"/>
        </p:xfrm>
        <a:graphic>
          <a:graphicData uri="http://schemas.openxmlformats.org/presentationml/2006/ole">
            <p:oleObj spid="_x0000_s64516" name="Ecuación" r:id="rId5" imgW="965160" imgH="203040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411413" y="2924175"/>
          <a:ext cx="1778000" cy="547688"/>
        </p:xfrm>
        <a:graphic>
          <a:graphicData uri="http://schemas.openxmlformats.org/presentationml/2006/ole">
            <p:oleObj spid="_x0000_s64517" name="Ecuación" r:id="rId6" imgW="82548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z="3600" smtClean="0"/>
              <a:t>Convolución Periódica</a:t>
            </a:r>
            <a:br>
              <a:rPr lang="es-CO" sz="3600" smtClean="0"/>
            </a:br>
            <a:endParaRPr lang="es-CO" sz="3600" smtClean="0"/>
          </a:p>
        </p:txBody>
      </p:sp>
      <p:sp>
        <p:nvSpPr>
          <p:cNvPr id="246788" name="Rectangle 4"/>
          <p:cNvSpPr>
            <a:spLocks noGrp="1"/>
          </p:cNvSpPr>
          <p:nvPr>
            <p:ph type="body" idx="4294967295"/>
          </p:nvPr>
        </p:nvSpPr>
        <p:spPr>
          <a:xfrm>
            <a:off x="468313" y="1412875"/>
            <a:ext cx="8229600" cy="1584325"/>
          </a:xfrm>
          <a:noFill/>
        </p:spPr>
        <p:txBody>
          <a:bodyPr/>
          <a:lstStyle/>
          <a:p>
            <a:r>
              <a:rPr lang="es-CO" sz="3000" smtClean="0">
                <a:sym typeface="Symbol" pitchFamily="18" charset="2"/>
              </a:rPr>
              <a:t>La convolución periódica de dos señales es la convolución normal, pero realizada únicamente sobre un período</a:t>
            </a:r>
            <a:endParaRPr lang="es-CO" sz="3000" i="1" baseline="-25000" smtClean="0">
              <a:sym typeface="Symbol" pitchFamily="18" charset="2"/>
            </a:endParaRP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2627313" y="3429000"/>
          <a:ext cx="3144837" cy="793750"/>
        </p:xfrm>
        <a:graphic>
          <a:graphicData uri="http://schemas.openxmlformats.org/presentationml/2006/ole">
            <p:oleObj spid="_x0000_s65538" name="Ecuación" r:id="rId3" imgW="1460160" imgH="368280" progId="Equation.3">
              <p:embed/>
            </p:oleObj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4143375" y="5384800"/>
          <a:ext cx="1149350" cy="492125"/>
        </p:xfrm>
        <a:graphic>
          <a:graphicData uri="http://schemas.openxmlformats.org/presentationml/2006/ole">
            <p:oleObj spid="_x0000_s65539" name="Ecuación" r:id="rId4" imgW="533160" imgH="228600" progId="Equation.3">
              <p:embed/>
            </p:oleObj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2987675" y="4437063"/>
          <a:ext cx="1778000" cy="547687"/>
        </p:xfrm>
        <a:graphic>
          <a:graphicData uri="http://schemas.openxmlformats.org/presentationml/2006/ole">
            <p:oleObj spid="_x0000_s65540" name="Ecuación" r:id="rId5" imgW="82548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Conjugación</a:t>
            </a:r>
          </a:p>
        </p:txBody>
      </p:sp>
      <p:sp>
        <p:nvSpPr>
          <p:cNvPr id="2488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4292600"/>
            <a:ext cx="8229600" cy="2281238"/>
          </a:xfrm>
        </p:spPr>
        <p:txBody>
          <a:bodyPr/>
          <a:lstStyle/>
          <a:p>
            <a:r>
              <a:rPr lang="es-CO" smtClean="0"/>
              <a:t>Simetría conjugada para señales reales:</a:t>
            </a:r>
          </a:p>
          <a:p>
            <a:pPr lvl="1"/>
            <a:r>
              <a:rPr lang="es-CO" i="1" smtClean="0"/>
              <a:t>x(t) </a:t>
            </a:r>
            <a:r>
              <a:rPr lang="es-CO" i="1" smtClean="0">
                <a:sym typeface="Symbol" pitchFamily="18" charset="2"/>
              </a:rPr>
              <a:t></a:t>
            </a:r>
          </a:p>
          <a:p>
            <a:pPr lvl="2"/>
            <a:r>
              <a:rPr lang="es-CO" i="1" smtClean="0">
                <a:sym typeface="Symbol" pitchFamily="18" charset="2"/>
              </a:rPr>
              <a:t>a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i="1" smtClean="0">
                <a:sym typeface="Symbol" pitchFamily="18" charset="2"/>
              </a:rPr>
              <a:t> = a</a:t>
            </a:r>
            <a:r>
              <a:rPr lang="es-CO" i="1" baseline="-25000" smtClean="0">
                <a:sym typeface="Symbol" pitchFamily="18" charset="2"/>
              </a:rPr>
              <a:t>-k</a:t>
            </a:r>
            <a:r>
              <a:rPr lang="es-CO" i="1" smtClean="0">
                <a:sym typeface="Symbol" pitchFamily="18" charset="2"/>
              </a:rPr>
              <a:t>*</a:t>
            </a:r>
          </a:p>
          <a:p>
            <a:pPr lvl="2"/>
            <a:r>
              <a:rPr lang="es-CO" sz="2800" b="1" i="1" smtClean="0">
                <a:latin typeface="Monotype Corsiva" pitchFamily="66" charset="0"/>
                <a:sym typeface="Symbol" pitchFamily="18" charset="2"/>
              </a:rPr>
              <a:t>Re</a:t>
            </a:r>
            <a:r>
              <a:rPr lang="es-CO" i="1" smtClean="0">
                <a:sym typeface="Symbol" pitchFamily="18" charset="2"/>
              </a:rPr>
              <a:t>{a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i="1" smtClean="0">
                <a:sym typeface="Symbol" pitchFamily="18" charset="2"/>
              </a:rPr>
              <a:t>} = </a:t>
            </a:r>
            <a:r>
              <a:rPr lang="es-CO" sz="2800" b="1" i="1" smtClean="0">
                <a:latin typeface="Monotype Corsiva" pitchFamily="66" charset="0"/>
                <a:sym typeface="Symbol" pitchFamily="18" charset="2"/>
              </a:rPr>
              <a:t>Re</a:t>
            </a:r>
            <a:r>
              <a:rPr lang="es-CO" i="1" smtClean="0">
                <a:sym typeface="Symbol" pitchFamily="18" charset="2"/>
              </a:rPr>
              <a:t>{a</a:t>
            </a:r>
            <a:r>
              <a:rPr lang="es-CO" i="1" baseline="-25000" smtClean="0">
                <a:sym typeface="Symbol" pitchFamily="18" charset="2"/>
              </a:rPr>
              <a:t>-k</a:t>
            </a:r>
            <a:r>
              <a:rPr lang="es-CO" i="1" smtClean="0">
                <a:sym typeface="Symbol" pitchFamily="18" charset="2"/>
              </a:rPr>
              <a:t>}, </a:t>
            </a:r>
            <a:r>
              <a:rPr lang="es-CO" sz="2800" b="1" i="1" smtClean="0">
                <a:latin typeface="Monotype Corsiva" pitchFamily="66" charset="0"/>
                <a:sym typeface="Symbol" pitchFamily="18" charset="2"/>
              </a:rPr>
              <a:t>Im</a:t>
            </a:r>
            <a:r>
              <a:rPr lang="es-CO" i="1" smtClean="0">
                <a:sym typeface="Symbol" pitchFamily="18" charset="2"/>
              </a:rPr>
              <a:t>{a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i="1" smtClean="0">
                <a:sym typeface="Symbol" pitchFamily="18" charset="2"/>
              </a:rPr>
              <a:t>} = -</a:t>
            </a:r>
            <a:r>
              <a:rPr lang="es-CO" sz="2800" b="1" i="1" smtClean="0">
                <a:latin typeface="Monotype Corsiva" pitchFamily="66" charset="0"/>
                <a:sym typeface="Symbol" pitchFamily="18" charset="2"/>
              </a:rPr>
              <a:t>Im</a:t>
            </a:r>
            <a:r>
              <a:rPr lang="es-CO" i="1" smtClean="0">
                <a:sym typeface="Symbol" pitchFamily="18" charset="2"/>
              </a:rPr>
              <a:t>{a</a:t>
            </a:r>
            <a:r>
              <a:rPr lang="es-CO" i="1" baseline="-25000" smtClean="0">
                <a:sym typeface="Symbol" pitchFamily="18" charset="2"/>
              </a:rPr>
              <a:t>-k</a:t>
            </a:r>
            <a:r>
              <a:rPr lang="es-CO" i="1" smtClean="0">
                <a:sym typeface="Symbol" pitchFamily="18" charset="2"/>
              </a:rPr>
              <a:t>}</a:t>
            </a:r>
          </a:p>
          <a:p>
            <a:pPr lvl="2"/>
            <a:r>
              <a:rPr lang="es-CO" i="1" smtClean="0">
                <a:sym typeface="Symbol" pitchFamily="18" charset="2"/>
              </a:rPr>
              <a:t>|a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i="1" smtClean="0">
                <a:sym typeface="Symbol" pitchFamily="18" charset="2"/>
              </a:rPr>
              <a:t>| = |a</a:t>
            </a:r>
            <a:r>
              <a:rPr lang="es-CO" i="1" baseline="-25000" smtClean="0">
                <a:sym typeface="Symbol" pitchFamily="18" charset="2"/>
              </a:rPr>
              <a:t>-k</a:t>
            </a:r>
            <a:r>
              <a:rPr lang="es-CO" i="1" smtClean="0">
                <a:sym typeface="Symbol" pitchFamily="18" charset="2"/>
              </a:rPr>
              <a:t>|,  a</a:t>
            </a:r>
            <a:r>
              <a:rPr lang="es-CO" i="1" baseline="-25000" smtClean="0">
                <a:sym typeface="Symbol" pitchFamily="18" charset="2"/>
              </a:rPr>
              <a:t>k</a:t>
            </a:r>
            <a:r>
              <a:rPr lang="es-CO" i="1" smtClean="0">
                <a:sym typeface="Symbol" pitchFamily="18" charset="2"/>
              </a:rPr>
              <a:t> =- a</a:t>
            </a:r>
            <a:r>
              <a:rPr lang="es-CO" i="1" baseline="-25000" smtClean="0">
                <a:sym typeface="Symbol" pitchFamily="18" charset="2"/>
              </a:rPr>
              <a:t>-k</a:t>
            </a:r>
          </a:p>
        </p:txBody>
      </p:sp>
      <p:graphicFrame>
        <p:nvGraphicFramePr>
          <p:cNvPr id="248838" name="Object 6"/>
          <p:cNvGraphicFramePr>
            <a:graphicFrameLocks noChangeAspect="1"/>
          </p:cNvGraphicFramePr>
          <p:nvPr/>
        </p:nvGraphicFramePr>
        <p:xfrm>
          <a:off x="4494213" y="3305175"/>
          <a:ext cx="2598737" cy="628650"/>
        </p:xfrm>
        <a:graphic>
          <a:graphicData uri="http://schemas.openxmlformats.org/presentationml/2006/ole">
            <p:oleObj spid="_x0000_s66562" name="Ecuación" r:id="rId3" imgW="1206360" imgH="291960" progId="Equation.3">
              <p:embed/>
            </p:oleObj>
          </a:graphicData>
        </a:graphic>
      </p:graphicFrame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600075" y="1484313"/>
          <a:ext cx="3611563" cy="684212"/>
        </p:xfrm>
        <a:graphic>
          <a:graphicData uri="http://schemas.openxmlformats.org/presentationml/2006/ole">
            <p:oleObj spid="_x0000_s66563" name="Ecuación" r:id="rId4" imgW="1676160" imgH="317160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639763" y="2208213"/>
          <a:ext cx="3775075" cy="1066800"/>
        </p:xfrm>
        <a:graphic>
          <a:graphicData uri="http://schemas.openxmlformats.org/presentationml/2006/ole">
            <p:oleObj spid="_x0000_s66564" name="Ecuación" r:id="rId5" imgW="1752480" imgH="495000" progId="Equation.3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4500563" y="2282825"/>
          <a:ext cx="2025650" cy="930275"/>
        </p:xfrm>
        <a:graphic>
          <a:graphicData uri="http://schemas.openxmlformats.org/presentationml/2006/ole">
            <p:oleObj spid="_x0000_s66565" name="Ecuación" r:id="rId6" imgW="939600" imgH="431640" progId="Equation.3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6731000" y="2282825"/>
          <a:ext cx="1862138" cy="930275"/>
        </p:xfrm>
        <a:graphic>
          <a:graphicData uri="http://schemas.openxmlformats.org/presentationml/2006/ole">
            <p:oleObj spid="_x0000_s66566" name="Ecuación" r:id="rId7" imgW="863280" imgH="431640" progId="Equation.3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2209800" y="3290888"/>
          <a:ext cx="1998663" cy="930275"/>
        </p:xfrm>
        <a:graphic>
          <a:graphicData uri="http://schemas.openxmlformats.org/presentationml/2006/ole">
            <p:oleObj spid="_x0000_s66567" name="Ecuación" r:id="rId8" imgW="9270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333375"/>
            <a:ext cx="8229600" cy="1066800"/>
          </a:xfrm>
        </p:spPr>
        <p:txBody>
          <a:bodyPr/>
          <a:lstStyle/>
          <a:p>
            <a:r>
              <a:rPr lang="es-CO" smtClean="0"/>
              <a:t>Derivada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2484438" y="5300663"/>
          <a:ext cx="4157662" cy="847725"/>
        </p:xfrm>
        <a:graphic>
          <a:graphicData uri="http://schemas.openxmlformats.org/presentationml/2006/ole">
            <p:oleObj spid="_x0000_s67586" name="Ecuación" r:id="rId3" imgW="1930320" imgH="393480" progId="Equation.3">
              <p:embed/>
            </p:oleObj>
          </a:graphicData>
        </a:graphic>
      </p:graphicFrame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479425" y="1304925"/>
          <a:ext cx="1860550" cy="684213"/>
        </p:xfrm>
        <a:graphic>
          <a:graphicData uri="http://schemas.openxmlformats.org/presentationml/2006/ole">
            <p:oleObj spid="_x0000_s67587" name="Ecuación" r:id="rId4" imgW="863280" imgH="317160" progId="Equation.3">
              <p:embed/>
            </p:oleObj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847975" y="1268413"/>
          <a:ext cx="3884613" cy="928687"/>
        </p:xfrm>
        <a:graphic>
          <a:graphicData uri="http://schemas.openxmlformats.org/presentationml/2006/ole">
            <p:oleObj spid="_x0000_s67588" name="Ecuación" r:id="rId5" imgW="1803240" imgH="431640" progId="Equation.3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3492500" y="2636838"/>
          <a:ext cx="2270125" cy="928687"/>
        </p:xfrm>
        <a:graphic>
          <a:graphicData uri="http://schemas.openxmlformats.org/presentationml/2006/ole">
            <p:oleObj spid="_x0000_s67589" name="Ecuación" r:id="rId6" imgW="1054080" imgH="431640" progId="Equation.3">
              <p:embed/>
            </p:oleObj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3492500" y="3868738"/>
          <a:ext cx="2297113" cy="928687"/>
        </p:xfrm>
        <a:graphic>
          <a:graphicData uri="http://schemas.openxmlformats.org/presentationml/2006/ole">
            <p:oleObj spid="_x0000_s67590" name="Ecuación" r:id="rId7" imgW="1066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333375"/>
            <a:ext cx="8229600" cy="1066800"/>
          </a:xfrm>
        </p:spPr>
        <p:txBody>
          <a:bodyPr/>
          <a:lstStyle/>
          <a:p>
            <a:r>
              <a:rPr lang="es-CO" smtClean="0"/>
              <a:t>Integral</a:t>
            </a:r>
          </a:p>
        </p:txBody>
      </p:sp>
      <p:graphicFrame>
        <p:nvGraphicFramePr>
          <p:cNvPr id="244742" name="Object 6"/>
          <p:cNvGraphicFramePr>
            <a:graphicFrameLocks noChangeAspect="1"/>
          </p:cNvGraphicFramePr>
          <p:nvPr/>
        </p:nvGraphicFramePr>
        <p:xfrm>
          <a:off x="1924050" y="5080000"/>
          <a:ext cx="4376738" cy="1012825"/>
        </p:xfrm>
        <a:graphic>
          <a:graphicData uri="http://schemas.openxmlformats.org/presentationml/2006/ole">
            <p:oleObj spid="_x0000_s68610" name="Ecuación" r:id="rId3" imgW="2031840" imgH="469800" progId="Equation.3">
              <p:embed/>
            </p:oleObj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1908175" y="1484313"/>
          <a:ext cx="4595813" cy="1009650"/>
        </p:xfrm>
        <a:graphic>
          <a:graphicData uri="http://schemas.openxmlformats.org/presentationml/2006/ole">
            <p:oleObj spid="_x0000_s68611" name="Ecuación" r:id="rId4" imgW="2133360" imgH="469800" progId="Equation.3">
              <p:embed/>
            </p:oleObj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2541588" y="2635250"/>
          <a:ext cx="2462212" cy="1009650"/>
        </p:xfrm>
        <a:graphic>
          <a:graphicData uri="http://schemas.openxmlformats.org/presentationml/2006/ole">
            <p:oleObj spid="_x0000_s68612" name="Ecuación" r:id="rId5" imgW="1143000" imgH="469800" progId="Equation.3">
              <p:embed/>
            </p:oleObj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2554288" y="3724275"/>
          <a:ext cx="2162175" cy="928688"/>
        </p:xfrm>
        <a:graphic>
          <a:graphicData uri="http://schemas.openxmlformats.org/presentationml/2006/ole">
            <p:oleObj spid="_x0000_s68613" name="Ecuación" r:id="rId6" imgW="1002960" imgH="431640" progId="Equation.3">
              <p:embed/>
            </p:oleObj>
          </a:graphicData>
        </a:graphic>
      </p:graphicFrame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6372225" y="2636838"/>
            <a:ext cx="2232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800">
                <a:latin typeface="Georgia" pitchFamily="18" charset="0"/>
              </a:rPr>
              <a:t>Únicamente para </a:t>
            </a:r>
            <a:r>
              <a:rPr lang="es-CO" sz="2800" i="1">
                <a:latin typeface="Georgia" pitchFamily="18" charset="0"/>
              </a:rPr>
              <a:t>a</a:t>
            </a:r>
            <a:r>
              <a:rPr lang="es-CO" sz="2800" i="1" baseline="-25000">
                <a:latin typeface="Georgia" pitchFamily="18" charset="0"/>
              </a:rPr>
              <a:t>0</a:t>
            </a:r>
            <a:r>
              <a:rPr lang="es-CO" sz="2800" i="1">
                <a:latin typeface="Georgia" pitchFamily="18" charset="0"/>
              </a:rPr>
              <a:t> = 0</a:t>
            </a:r>
          </a:p>
          <a:p>
            <a:pPr>
              <a:spcBef>
                <a:spcPct val="50000"/>
              </a:spcBef>
            </a:pPr>
            <a:r>
              <a:rPr lang="es-CO" sz="2800">
                <a:latin typeface="Georgia" pitchFamily="18" charset="0"/>
              </a:rPr>
              <a:t>Si </a:t>
            </a:r>
            <a:r>
              <a:rPr lang="es-CO" sz="2800" i="1">
                <a:latin typeface="Georgia" pitchFamily="18" charset="0"/>
              </a:rPr>
              <a:t>a</a:t>
            </a:r>
            <a:r>
              <a:rPr lang="es-CO" sz="2800" i="1" baseline="-25000">
                <a:latin typeface="Georgia" pitchFamily="18" charset="0"/>
              </a:rPr>
              <a:t>0</a:t>
            </a:r>
            <a:r>
              <a:rPr lang="es-CO" sz="2800" i="1">
                <a:latin typeface="Georgia" pitchFamily="18" charset="0"/>
              </a:rPr>
              <a:t> ≠ 0</a:t>
            </a:r>
            <a:r>
              <a:rPr lang="es-CO" sz="2800">
                <a:latin typeface="Georgia" pitchFamily="18" charset="0"/>
              </a:rPr>
              <a:t>, la integral no es periódica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Relación de Parseval</a:t>
            </a:r>
          </a:p>
        </p:txBody>
      </p:sp>
      <p:sp>
        <p:nvSpPr>
          <p:cNvPr id="24576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700213"/>
            <a:ext cx="8229600" cy="4873625"/>
          </a:xfrm>
        </p:spPr>
        <p:txBody>
          <a:bodyPr/>
          <a:lstStyle/>
          <a:p>
            <a:r>
              <a:rPr lang="es-CO" smtClean="0"/>
              <a:t>    </a:t>
            </a:r>
          </a:p>
          <a:p>
            <a:endParaRPr lang="es-CO" smtClean="0"/>
          </a:p>
          <a:p>
            <a:r>
              <a:rPr lang="es-CO" smtClean="0"/>
              <a:t> </a:t>
            </a:r>
          </a:p>
          <a:p>
            <a:endParaRPr lang="es-CO" smtClean="0"/>
          </a:p>
          <a:p>
            <a:r>
              <a:rPr lang="es-CO" smtClean="0"/>
              <a:t> El término de la izquierda es la potencia promedio de </a:t>
            </a:r>
            <a:r>
              <a:rPr lang="es-CO" i="1" smtClean="0"/>
              <a:t>x(t)</a:t>
            </a:r>
          </a:p>
          <a:p>
            <a:r>
              <a:rPr lang="es-CO" i="1" smtClean="0"/>
              <a:t>|a</a:t>
            </a:r>
            <a:r>
              <a:rPr lang="es-CO" i="1" baseline="-25000" smtClean="0"/>
              <a:t>k</a:t>
            </a:r>
            <a:r>
              <a:rPr lang="es-CO" i="1" smtClean="0"/>
              <a:t>|</a:t>
            </a:r>
            <a:r>
              <a:rPr lang="es-CO" i="1" baseline="30000" smtClean="0"/>
              <a:t>2</a:t>
            </a:r>
            <a:r>
              <a:rPr lang="es-CO" smtClean="0"/>
              <a:t> es la potencia promedio de la k-ésima componente armónica de </a:t>
            </a:r>
            <a:r>
              <a:rPr lang="es-CO" i="1" smtClean="0"/>
              <a:t>x(t)</a:t>
            </a:r>
          </a:p>
          <a:p>
            <a:r>
              <a:rPr lang="es-CO" smtClean="0"/>
              <a:t>La potencia promedio de </a:t>
            </a:r>
            <a:r>
              <a:rPr lang="es-CO" i="1" smtClean="0"/>
              <a:t>x(t)</a:t>
            </a:r>
            <a:r>
              <a:rPr lang="es-CO" smtClean="0"/>
              <a:t> es igual a la suma de las potencias promedio de sus componentes</a:t>
            </a:r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1093788" y="2565400"/>
          <a:ext cx="3036887" cy="958850"/>
        </p:xfrm>
        <a:graphic>
          <a:graphicData uri="http://schemas.openxmlformats.org/presentationml/2006/ole">
            <p:oleObj spid="_x0000_s69634" name="Ecuación" r:id="rId3" imgW="1409400" imgH="444240" progId="Equation.3">
              <p:embed/>
            </p:oleObj>
          </a:graphicData>
        </a:graphic>
      </p:graphicFrame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982663" y="1665288"/>
          <a:ext cx="1860550" cy="684212"/>
        </p:xfrm>
        <a:graphic>
          <a:graphicData uri="http://schemas.openxmlformats.org/presentationml/2006/ole">
            <p:oleObj spid="_x0000_s69635" name="Ecuación" r:id="rId4" imgW="86328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66800"/>
          </a:xfrm>
        </p:spPr>
        <p:txBody>
          <a:bodyPr/>
          <a:lstStyle/>
          <a:p>
            <a:r>
              <a:rPr lang="es-CO" smtClean="0"/>
              <a:t>Resumen</a:t>
            </a:r>
          </a:p>
        </p:txBody>
      </p:sp>
      <p:graphicFrame>
        <p:nvGraphicFramePr>
          <p:cNvPr id="12290" name="Object 9"/>
          <p:cNvGraphicFramePr>
            <a:graphicFrameLocks noChangeAspect="1"/>
          </p:cNvGraphicFramePr>
          <p:nvPr/>
        </p:nvGraphicFramePr>
        <p:xfrm>
          <a:off x="3419475" y="2060575"/>
          <a:ext cx="676275" cy="280988"/>
        </p:xfrm>
        <a:graphic>
          <a:graphicData uri="http://schemas.openxmlformats.org/presentationml/2006/ole">
            <p:oleObj spid="_x0000_s70658" name="Ecuación" r:id="rId3" imgW="622030" imgH="253890" progId="Equation.3">
              <p:embed/>
            </p:oleObj>
          </a:graphicData>
        </a:graphic>
      </p:graphicFrame>
      <p:graphicFrame>
        <p:nvGraphicFramePr>
          <p:cNvPr id="12291" name="Object 8"/>
          <p:cNvGraphicFramePr>
            <a:graphicFrameLocks noChangeAspect="1"/>
          </p:cNvGraphicFramePr>
          <p:nvPr/>
        </p:nvGraphicFramePr>
        <p:xfrm>
          <a:off x="1547813" y="3141663"/>
          <a:ext cx="727075" cy="252412"/>
        </p:xfrm>
        <a:graphic>
          <a:graphicData uri="http://schemas.openxmlformats.org/presentationml/2006/ole">
            <p:oleObj spid="_x0000_s70659" name="Ecuación" r:id="rId4" imgW="660240" imgH="228600" progId="Equation.3">
              <p:embed/>
            </p:oleObj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3419475" y="5300663"/>
          <a:ext cx="679450" cy="469900"/>
        </p:xfrm>
        <a:graphic>
          <a:graphicData uri="http://schemas.openxmlformats.org/presentationml/2006/ole">
            <p:oleObj spid="_x0000_s70660" name="Ecuación" r:id="rId5" imgW="622030" imgH="431613" progId="Equation.3">
              <p:embed/>
            </p:oleObj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7524750" y="1916113"/>
          <a:ext cx="460375" cy="492125"/>
        </p:xfrm>
        <a:graphic>
          <a:graphicData uri="http://schemas.openxmlformats.org/presentationml/2006/ole">
            <p:oleObj spid="_x0000_s70661" name="Ecuación" r:id="rId6" imgW="418918" imgH="444307" progId="Equation.3">
              <p:embed/>
            </p:oleObj>
          </a:graphicData>
        </a:graphic>
      </p:graphicFrame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6948488" y="3141663"/>
          <a:ext cx="1676400" cy="471487"/>
        </p:xfrm>
        <a:graphic>
          <a:graphicData uri="http://schemas.openxmlformats.org/presentationml/2006/ole">
            <p:oleObj spid="_x0000_s70662" name="Ecuación" r:id="rId7" imgW="1524000" imgH="431800" progId="Equation.3">
              <p:embed/>
            </p:oleObj>
          </a:graphicData>
        </a:graphic>
      </p:graphicFrame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395288" y="4508500"/>
            <a:ext cx="2073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12297" name="Rectangle 24"/>
          <p:cNvSpPr>
            <a:spLocks noChangeArrowheads="1"/>
          </p:cNvSpPr>
          <p:nvPr/>
        </p:nvSpPr>
        <p:spPr bwMode="auto">
          <a:xfrm>
            <a:off x="395288" y="4508500"/>
            <a:ext cx="2073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12298" name="Rectangle 29"/>
          <p:cNvSpPr>
            <a:spLocks noChangeArrowheads="1"/>
          </p:cNvSpPr>
          <p:nvPr/>
        </p:nvSpPr>
        <p:spPr bwMode="auto">
          <a:xfrm>
            <a:off x="395288" y="4508500"/>
            <a:ext cx="2073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12299" name="Rectangle 32"/>
          <p:cNvSpPr>
            <a:spLocks noChangeArrowheads="1"/>
          </p:cNvSpPr>
          <p:nvPr/>
        </p:nvSpPr>
        <p:spPr bwMode="auto">
          <a:xfrm>
            <a:off x="395288" y="4508500"/>
            <a:ext cx="2073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58613" name="Group 245"/>
          <p:cNvGraphicFramePr>
            <a:graphicFrameLocks noGrp="1"/>
          </p:cNvGraphicFramePr>
          <p:nvPr/>
        </p:nvGraphicFramePr>
        <p:xfrm>
          <a:off x="4716463" y="1916113"/>
          <a:ext cx="3960812" cy="4248151"/>
        </p:xfrm>
        <a:graphic>
          <a:graphicData uri="http://schemas.openxmlformats.org/drawingml/2006/table">
            <a:tbl>
              <a:tblPr/>
              <a:tblGrid>
                <a:gridCol w="2197100"/>
                <a:gridCol w="1763712"/>
              </a:tblGrid>
              <a:tr h="963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Integral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Solo si </a:t>
                      </a: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a</a:t>
                      </a:r>
                      <a:r>
                        <a:rPr kumimoji="0" lang="es-CO" sz="16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0</a:t>
                      </a: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 = 0</a:t>
                      </a:r>
                      <a:endParaRPr kumimoji="0" lang="es-CO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Relación de Parseval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Conjugación: </a:t>
                      </a: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x</a:t>
                      </a:r>
                      <a:r>
                        <a:rPr kumimoji="0" lang="es-CO" sz="16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*</a:t>
                      </a: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(t)</a:t>
                      </a:r>
                      <a:endParaRPr kumimoji="0" lang="es-CO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a</a:t>
                      </a:r>
                      <a:r>
                        <a:rPr kumimoji="0" lang="es-CO" sz="16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-k</a:t>
                      </a:r>
                      <a:r>
                        <a:rPr kumimoji="0" lang="es-CO" sz="16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*</a:t>
                      </a:r>
                      <a:endParaRPr kumimoji="0" lang="es-CO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Simetría para señales reales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a</a:t>
                      </a:r>
                      <a:r>
                        <a:rPr kumimoji="0" lang="es-CO" sz="16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k</a:t>
                      </a: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 = a</a:t>
                      </a:r>
                      <a:r>
                        <a:rPr kumimoji="0" lang="es-CO" sz="16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-k</a:t>
                      </a:r>
                      <a:r>
                        <a:rPr kumimoji="0" lang="es-CO" sz="16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*</a:t>
                      </a:r>
                      <a:endParaRPr kumimoji="0" lang="es-CO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Señales reales pares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a</a:t>
                      </a:r>
                      <a:r>
                        <a:rPr kumimoji="0" lang="es-CO" sz="16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k</a:t>
                      </a: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 real y par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Señales reales e impares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a</a:t>
                      </a:r>
                      <a:r>
                        <a:rPr kumimoji="0" lang="es-CO" sz="16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k</a:t>
                      </a: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 imaginario e impar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615" name="Group 247"/>
          <p:cNvGraphicFramePr>
            <a:graphicFrameLocks noGrp="1"/>
          </p:cNvGraphicFramePr>
          <p:nvPr/>
        </p:nvGraphicFramePr>
        <p:xfrm>
          <a:off x="684213" y="1844675"/>
          <a:ext cx="3743325" cy="4614228"/>
        </p:xfrm>
        <a:graphic>
          <a:graphicData uri="http://schemas.openxmlformats.org/drawingml/2006/table">
            <a:tbl>
              <a:tblPr/>
              <a:tblGrid>
                <a:gridCol w="2376487"/>
                <a:gridCol w="1366838"/>
              </a:tblGrid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Corrimiento en tiempo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x(t-t</a:t>
                      </a:r>
                      <a:r>
                        <a:rPr kumimoji="0" lang="es-CO" sz="16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0</a:t>
                      </a: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)</a:t>
                      </a:r>
                      <a:endParaRPr kumimoji="0" lang="es-CO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5338"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Tahoma" charset="0"/>
                        </a:rPr>
                        <a:t>Corrimiento en frecuencia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cs typeface="Tahoma" charset="0"/>
                      </a:endParaRPr>
                    </a:p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a</a:t>
                      </a:r>
                      <a:r>
                        <a:rPr kumimoji="0" lang="es-CO" sz="16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k-M</a:t>
                      </a:r>
                      <a:endParaRPr kumimoji="0" lang="es-CO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Inversión del tiempo: </a:t>
                      </a: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x(-t)</a:t>
                      </a:r>
                      <a:endParaRPr kumimoji="0" lang="es-CO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a</a:t>
                      </a:r>
                      <a:r>
                        <a:rPr kumimoji="0" lang="es-CO" sz="16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-k</a:t>
                      </a:r>
                      <a:endParaRPr kumimoji="0" lang="es-CO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Escalamiento en Tiempo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x(</a:t>
                      </a: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  <a:sym typeface="Symbol" pitchFamily="18" charset="2"/>
                        </a:rPr>
                        <a:t></a:t>
                      </a: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t), </a:t>
                      </a: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  <a:sym typeface="Symbol" pitchFamily="18" charset="2"/>
                        </a:rPr>
                        <a:t></a:t>
                      </a: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&gt;0 </a:t>
                      </a:r>
                      <a:endParaRPr kumimoji="0" lang="es-CO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a</a:t>
                      </a:r>
                      <a:r>
                        <a:rPr kumimoji="0" lang="es-CO" sz="16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k</a:t>
                      </a:r>
                      <a:endParaRPr kumimoji="0" lang="es-CO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Convolución Periódica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Ta</a:t>
                      </a:r>
                      <a:r>
                        <a:rPr kumimoji="0" lang="es-CO" sz="16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k</a:t>
                      </a:r>
                      <a:r>
                        <a:rPr kumimoji="0" lang="es-CO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b</a:t>
                      </a:r>
                      <a:r>
                        <a:rPr kumimoji="0" lang="es-CO" sz="16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k</a:t>
                      </a:r>
                      <a:endParaRPr kumimoji="0" lang="es-CO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Multiplicación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Derivada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jk</a:t>
                      </a:r>
                      <a:r>
                        <a:rPr kumimoji="0" lang="es-CO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  <a:sym typeface="Symbol" pitchFamily="18" charset="2"/>
                        </a:rPr>
                        <a:t></a:t>
                      </a:r>
                      <a:r>
                        <a:rPr kumimoji="0" lang="es-CO" sz="1600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</a:rPr>
                        <a:t>0</a:t>
                      </a:r>
                      <a:r>
                        <a:rPr kumimoji="0" lang="es-CO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  <a:sym typeface="Symbol" pitchFamily="18" charset="2"/>
                        </a:rPr>
                        <a:t>a</a:t>
                      </a:r>
                      <a:r>
                        <a:rPr kumimoji="0" lang="es-CO" sz="1600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charset="0"/>
                          <a:sym typeface="Symbol" pitchFamily="18" charset="2"/>
                        </a:rPr>
                        <a:t>k</a:t>
                      </a:r>
                      <a:endParaRPr kumimoji="0" lang="es-CO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es-CO" dirty="0" smtClean="0"/>
              <a:t>Ejemplo: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05672" y="1700808"/>
            <a:ext cx="4114800" cy="4324350"/>
          </a:xfrm>
        </p:spPr>
        <p:txBody>
          <a:bodyPr/>
          <a:lstStyle/>
          <a:p>
            <a:r>
              <a:rPr lang="es-CO" dirty="0" smtClean="0"/>
              <a:t>Versión desplazada y </a:t>
            </a:r>
            <a:r>
              <a:rPr lang="es-CO" dirty="0" err="1" smtClean="0"/>
              <a:t>escalizada</a:t>
            </a:r>
            <a:r>
              <a:rPr lang="es-CO" dirty="0" smtClean="0"/>
              <a:t> de la señal cuadrada </a:t>
            </a:r>
            <a:r>
              <a:rPr lang="es-CO" dirty="0" err="1" smtClean="0"/>
              <a:t>períodica</a:t>
            </a:r>
            <a:endParaRPr lang="es-CO" dirty="0" smtClean="0"/>
          </a:p>
          <a:p>
            <a:endParaRPr lang="es-CO" dirty="0" smtClean="0"/>
          </a:p>
          <a:p>
            <a:pPr>
              <a:buNone/>
            </a:pPr>
            <a:endParaRPr lang="es-CO" dirty="0" smtClean="0"/>
          </a:p>
          <a:p>
            <a:r>
              <a:rPr lang="es-CO" dirty="0" smtClean="0"/>
              <a:t> </a:t>
            </a:r>
          </a:p>
          <a:p>
            <a:endParaRPr lang="es-CO" dirty="0" smtClean="0"/>
          </a:p>
          <a:p>
            <a:r>
              <a:rPr lang="es-CO" i="1" dirty="0" smtClean="0"/>
              <a:t> </a:t>
            </a:r>
            <a:endParaRPr lang="es-CO" i="1" baseline="30000" dirty="0" smtClean="0"/>
          </a:p>
        </p:txBody>
      </p:sp>
      <p:pic>
        <p:nvPicPr>
          <p:cNvPr id="76802" name="Picture 2" descr="D:\Documentos\Dropbox\UNAL JBR\Señales y Sistemas I\0310-0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844824"/>
            <a:ext cx="4476750" cy="4305300"/>
          </a:xfrm>
          <a:prstGeom prst="rect">
            <a:avLst/>
          </a:prstGeom>
          <a:noFill/>
        </p:spPr>
      </p:pic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5093468" y="3789040"/>
          <a:ext cx="3582988" cy="849312"/>
        </p:xfrm>
        <a:graphic>
          <a:graphicData uri="http://schemas.openxmlformats.org/presentationml/2006/ole">
            <p:oleObj spid="_x0000_s76803" name="Ecuación" r:id="rId4" imgW="1663560" imgH="393480" progId="Equation.3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5160963" y="2997200"/>
          <a:ext cx="1833562" cy="684213"/>
        </p:xfrm>
        <a:graphic>
          <a:graphicData uri="http://schemas.openxmlformats.org/presentationml/2006/ole">
            <p:oleObj spid="_x0000_s76805" name="Ecuación" r:id="rId5" imgW="850680" imgH="317160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146675" y="4653136"/>
          <a:ext cx="3473450" cy="739775"/>
        </p:xfrm>
        <a:graphic>
          <a:graphicData uri="http://schemas.openxmlformats.org/presentationml/2006/ole">
            <p:oleObj spid="_x0000_s76806" name="Ecuación" r:id="rId6" imgW="161280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373188"/>
          </a:xfrm>
        </p:spPr>
        <p:txBody>
          <a:bodyPr/>
          <a:lstStyle/>
          <a:p>
            <a:r>
              <a:rPr lang="es-CO" smtClean="0"/>
              <a:t>Respuesta de un LIT a una exponencial compleja</a:t>
            </a:r>
          </a:p>
        </p:txBody>
      </p:sp>
      <p:grpSp>
        <p:nvGrpSpPr>
          <p:cNvPr id="3079" name="Group 15"/>
          <p:cNvGrpSpPr>
            <a:grpSpLocks/>
          </p:cNvGrpSpPr>
          <p:nvPr/>
        </p:nvGrpSpPr>
        <p:grpSpPr bwMode="auto">
          <a:xfrm>
            <a:off x="468313" y="2278063"/>
            <a:ext cx="3959225" cy="503237"/>
            <a:chOff x="1429" y="1344"/>
            <a:chExt cx="2494" cy="317"/>
          </a:xfrm>
        </p:grpSpPr>
        <p:sp>
          <p:nvSpPr>
            <p:cNvPr id="3094" name="Rectangle 5"/>
            <p:cNvSpPr>
              <a:spLocks noChangeArrowheads="1"/>
            </p:cNvSpPr>
            <p:nvPr/>
          </p:nvSpPr>
          <p:spPr bwMode="auto">
            <a:xfrm>
              <a:off x="2200" y="1344"/>
              <a:ext cx="453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CO" sz="2400" i="1">
                  <a:latin typeface="Georgia" pitchFamily="18" charset="0"/>
                </a:rPr>
                <a:t>h(t)</a:t>
              </a:r>
            </a:p>
          </p:txBody>
        </p:sp>
        <p:sp>
          <p:nvSpPr>
            <p:cNvPr id="3095" name="Text Box 7"/>
            <p:cNvSpPr txBox="1">
              <a:spLocks noChangeArrowheads="1"/>
            </p:cNvSpPr>
            <p:nvPr/>
          </p:nvSpPr>
          <p:spPr bwMode="auto">
            <a:xfrm>
              <a:off x="1429" y="135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2400" i="1">
                  <a:latin typeface="Georgia" pitchFamily="18" charset="0"/>
                </a:rPr>
                <a:t>e</a:t>
              </a:r>
              <a:r>
                <a:rPr lang="es-CO" sz="2400" i="1" baseline="30000">
                  <a:latin typeface="Georgia" pitchFamily="18" charset="0"/>
                </a:rPr>
                <a:t>st</a:t>
              </a:r>
            </a:p>
          </p:txBody>
        </p:sp>
        <p:sp>
          <p:nvSpPr>
            <p:cNvPr id="3096" name="Text Box 8"/>
            <p:cNvSpPr txBox="1">
              <a:spLocks noChangeArrowheads="1"/>
            </p:cNvSpPr>
            <p:nvPr/>
          </p:nvSpPr>
          <p:spPr bwMode="auto">
            <a:xfrm>
              <a:off x="3197" y="1357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2400" i="1">
                  <a:latin typeface="Georgia" pitchFamily="18" charset="0"/>
                </a:rPr>
                <a:t>H(s)e</a:t>
              </a:r>
              <a:r>
                <a:rPr lang="es-CO" sz="2400" i="1" baseline="30000">
                  <a:latin typeface="Georgia" pitchFamily="18" charset="0"/>
                </a:rPr>
                <a:t>st</a:t>
              </a:r>
            </a:p>
          </p:txBody>
        </p:sp>
        <p:cxnSp>
          <p:nvCxnSpPr>
            <p:cNvPr id="3097" name="AutoShape 11"/>
            <p:cNvCxnSpPr>
              <a:cxnSpLocks noChangeShapeType="1"/>
              <a:stCxn id="3095" idx="3"/>
              <a:endCxn id="3094" idx="1"/>
            </p:cNvCxnSpPr>
            <p:nvPr/>
          </p:nvCxnSpPr>
          <p:spPr bwMode="auto">
            <a:xfrm>
              <a:off x="1747" y="1501"/>
              <a:ext cx="453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98" name="AutoShape 12"/>
            <p:cNvCxnSpPr>
              <a:cxnSpLocks noChangeShapeType="1"/>
              <a:stCxn id="3094" idx="3"/>
              <a:endCxn id="3096" idx="1"/>
            </p:cNvCxnSpPr>
            <p:nvPr/>
          </p:nvCxnSpPr>
          <p:spPr bwMode="auto">
            <a:xfrm flipV="1">
              <a:off x="2653" y="1501"/>
              <a:ext cx="54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87900" y="2278063"/>
            <a:ext cx="4032250" cy="503237"/>
            <a:chOff x="1429" y="1888"/>
            <a:chExt cx="2540" cy="317"/>
          </a:xfrm>
        </p:grpSpPr>
        <p:sp>
          <p:nvSpPr>
            <p:cNvPr id="3089" name="Rectangle 6"/>
            <p:cNvSpPr>
              <a:spLocks noChangeArrowheads="1"/>
            </p:cNvSpPr>
            <p:nvPr/>
          </p:nvSpPr>
          <p:spPr bwMode="auto">
            <a:xfrm>
              <a:off x="2200" y="1888"/>
              <a:ext cx="453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CO" sz="2400" i="1">
                  <a:latin typeface="Georgia" pitchFamily="18" charset="0"/>
                </a:rPr>
                <a:t>h[n]</a:t>
              </a:r>
            </a:p>
          </p:txBody>
        </p:sp>
        <p:sp>
          <p:nvSpPr>
            <p:cNvPr id="3090" name="Text Box 9"/>
            <p:cNvSpPr txBox="1">
              <a:spLocks noChangeArrowheads="1"/>
            </p:cNvSpPr>
            <p:nvPr/>
          </p:nvSpPr>
          <p:spPr bwMode="auto">
            <a:xfrm>
              <a:off x="3243" y="1902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2400" i="1">
                  <a:latin typeface="Georgia" pitchFamily="18" charset="0"/>
                </a:rPr>
                <a:t>H(z)z</a:t>
              </a:r>
              <a:r>
                <a:rPr lang="es-CO" sz="2400" i="1" baseline="30000">
                  <a:latin typeface="Georgia" pitchFamily="18" charset="0"/>
                </a:rPr>
                <a:t>n</a:t>
              </a:r>
            </a:p>
          </p:txBody>
        </p:sp>
        <p:sp>
          <p:nvSpPr>
            <p:cNvPr id="3091" name="Text Box 10"/>
            <p:cNvSpPr txBox="1">
              <a:spLocks noChangeArrowheads="1"/>
            </p:cNvSpPr>
            <p:nvPr/>
          </p:nvSpPr>
          <p:spPr bwMode="auto">
            <a:xfrm>
              <a:off x="1429" y="190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2400" i="1">
                  <a:latin typeface="Georgia" pitchFamily="18" charset="0"/>
                </a:rPr>
                <a:t>z</a:t>
              </a:r>
              <a:r>
                <a:rPr lang="es-CO" sz="2400" i="1" baseline="30000">
                  <a:latin typeface="Georgia" pitchFamily="18" charset="0"/>
                </a:rPr>
                <a:t>n</a:t>
              </a:r>
            </a:p>
          </p:txBody>
        </p:sp>
        <p:cxnSp>
          <p:nvCxnSpPr>
            <p:cNvPr id="3092" name="AutoShape 13"/>
            <p:cNvCxnSpPr>
              <a:cxnSpLocks noChangeShapeType="1"/>
              <a:stCxn id="3091" idx="3"/>
              <a:endCxn id="3089" idx="1"/>
            </p:cNvCxnSpPr>
            <p:nvPr/>
          </p:nvCxnSpPr>
          <p:spPr bwMode="auto">
            <a:xfrm>
              <a:off x="1792" y="2046"/>
              <a:ext cx="40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93" name="AutoShape 14"/>
            <p:cNvCxnSpPr>
              <a:cxnSpLocks noChangeShapeType="1"/>
              <a:stCxn id="3089" idx="3"/>
              <a:endCxn id="3090" idx="1"/>
            </p:cNvCxnSpPr>
            <p:nvPr/>
          </p:nvCxnSpPr>
          <p:spPr bwMode="auto">
            <a:xfrm flipV="1">
              <a:off x="2653" y="2046"/>
              <a:ext cx="59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aphicFrame>
        <p:nvGraphicFramePr>
          <p:cNvPr id="91161" name="Object 25"/>
          <p:cNvGraphicFramePr>
            <a:graphicFrameLocks noChangeAspect="1"/>
          </p:cNvGraphicFramePr>
          <p:nvPr/>
        </p:nvGraphicFramePr>
        <p:xfrm>
          <a:off x="5262563" y="3511550"/>
          <a:ext cx="2981325" cy="766763"/>
        </p:xfrm>
        <a:graphic>
          <a:graphicData uri="http://schemas.openxmlformats.org/presentationml/2006/ole">
            <p:oleObj spid="_x0000_s3074" name="Ecuación" r:id="rId3" imgW="1384200" imgH="355320" progId="Equation.3">
              <p:embed/>
            </p:oleObj>
          </a:graphicData>
        </a:graphic>
      </p:graphicFrame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866775" y="3511550"/>
            <a:ext cx="4395788" cy="768350"/>
            <a:chOff x="546" y="2212"/>
            <a:chExt cx="2769" cy="484"/>
          </a:xfrm>
        </p:grpSpPr>
        <p:sp>
          <p:nvSpPr>
            <p:cNvPr id="3086" name="Rectangle 18"/>
            <p:cNvSpPr>
              <a:spLocks noChangeArrowheads="1"/>
            </p:cNvSpPr>
            <p:nvPr/>
          </p:nvSpPr>
          <p:spPr bwMode="auto">
            <a:xfrm>
              <a:off x="2318" y="2296"/>
              <a:ext cx="453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CO" sz="2400" i="1">
                  <a:latin typeface="Georgia" pitchFamily="18" charset="0"/>
                </a:rPr>
                <a:t>h(t)</a:t>
              </a:r>
            </a:p>
          </p:txBody>
        </p:sp>
        <p:graphicFrame>
          <p:nvGraphicFramePr>
            <p:cNvPr id="3077" name="Object 23"/>
            <p:cNvGraphicFramePr>
              <a:graphicFrameLocks noChangeAspect="1"/>
            </p:cNvGraphicFramePr>
            <p:nvPr/>
          </p:nvGraphicFramePr>
          <p:xfrm>
            <a:off x="546" y="2212"/>
            <a:ext cx="1343" cy="484"/>
          </p:xfrm>
          <a:graphic>
            <a:graphicData uri="http://schemas.openxmlformats.org/presentationml/2006/ole">
              <p:oleObj spid="_x0000_s3077" name="Ecuación" r:id="rId4" imgW="990360" imgH="355320" progId="Equation.3">
                <p:embed/>
              </p:oleObj>
            </a:graphicData>
          </a:graphic>
        </p:graphicFrame>
        <p:cxnSp>
          <p:nvCxnSpPr>
            <p:cNvPr id="3087" name="AutoShape 24"/>
            <p:cNvCxnSpPr>
              <a:cxnSpLocks noChangeShapeType="1"/>
              <a:endCxn id="3086" idx="1"/>
            </p:cNvCxnSpPr>
            <p:nvPr/>
          </p:nvCxnSpPr>
          <p:spPr bwMode="auto">
            <a:xfrm>
              <a:off x="1889" y="2454"/>
              <a:ext cx="42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88" name="AutoShape 26"/>
            <p:cNvCxnSpPr>
              <a:cxnSpLocks noChangeShapeType="1"/>
              <a:stCxn id="3086" idx="3"/>
            </p:cNvCxnSpPr>
            <p:nvPr/>
          </p:nvCxnSpPr>
          <p:spPr bwMode="auto">
            <a:xfrm flipV="1">
              <a:off x="2771" y="2454"/>
              <a:ext cx="54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aphicFrame>
        <p:nvGraphicFramePr>
          <p:cNvPr id="91168" name="Object 32"/>
          <p:cNvGraphicFramePr>
            <a:graphicFrameLocks noChangeAspect="1"/>
          </p:cNvGraphicFramePr>
          <p:nvPr/>
        </p:nvGraphicFramePr>
        <p:xfrm>
          <a:off x="5276850" y="5121275"/>
          <a:ext cx="2952750" cy="739775"/>
        </p:xfrm>
        <a:graphic>
          <a:graphicData uri="http://schemas.openxmlformats.org/presentationml/2006/ole">
            <p:oleObj spid="_x0000_s3075" name="Ecuación" r:id="rId5" imgW="1371600" imgH="342720" progId="Equation.3">
              <p:embed/>
            </p:oleObj>
          </a:graphicData>
        </a:graphic>
      </p:graphicFrame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893763" y="5121275"/>
            <a:ext cx="4368800" cy="741363"/>
            <a:chOff x="563" y="3226"/>
            <a:chExt cx="2752" cy="467"/>
          </a:xfrm>
        </p:grpSpPr>
        <p:sp>
          <p:nvSpPr>
            <p:cNvPr id="3083" name="Rectangle 29"/>
            <p:cNvSpPr>
              <a:spLocks noChangeArrowheads="1"/>
            </p:cNvSpPr>
            <p:nvPr/>
          </p:nvSpPr>
          <p:spPr bwMode="auto">
            <a:xfrm>
              <a:off x="2318" y="3302"/>
              <a:ext cx="453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CO" sz="2400" i="1">
                  <a:latin typeface="Georgia" pitchFamily="18" charset="0"/>
                </a:rPr>
                <a:t>h[n]</a:t>
              </a:r>
            </a:p>
          </p:txBody>
        </p:sp>
        <p:graphicFrame>
          <p:nvGraphicFramePr>
            <p:cNvPr id="3076" name="Object 30"/>
            <p:cNvGraphicFramePr>
              <a:graphicFrameLocks noChangeAspect="1"/>
            </p:cNvGraphicFramePr>
            <p:nvPr/>
          </p:nvGraphicFramePr>
          <p:xfrm>
            <a:off x="563" y="3226"/>
            <a:ext cx="1309" cy="467"/>
          </p:xfrm>
          <a:graphic>
            <a:graphicData uri="http://schemas.openxmlformats.org/presentationml/2006/ole">
              <p:oleObj spid="_x0000_s3076" name="Ecuación" r:id="rId6" imgW="965160" imgH="342720" progId="Equation.3">
                <p:embed/>
              </p:oleObj>
            </a:graphicData>
          </a:graphic>
        </p:graphicFrame>
        <p:cxnSp>
          <p:nvCxnSpPr>
            <p:cNvPr id="3084" name="AutoShape 31"/>
            <p:cNvCxnSpPr>
              <a:cxnSpLocks noChangeShapeType="1"/>
              <a:endCxn id="3083" idx="1"/>
            </p:cNvCxnSpPr>
            <p:nvPr/>
          </p:nvCxnSpPr>
          <p:spPr bwMode="auto">
            <a:xfrm>
              <a:off x="1889" y="3460"/>
              <a:ext cx="42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85" name="AutoShape 33"/>
            <p:cNvCxnSpPr>
              <a:cxnSpLocks noChangeShapeType="1"/>
              <a:stCxn id="3083" idx="3"/>
            </p:cNvCxnSpPr>
            <p:nvPr/>
          </p:nvCxnSpPr>
          <p:spPr bwMode="auto">
            <a:xfrm flipV="1">
              <a:off x="2771" y="3460"/>
              <a:ext cx="54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038"/>
          </a:xfrm>
        </p:spPr>
        <p:txBody>
          <a:bodyPr/>
          <a:lstStyle/>
          <a:p>
            <a:r>
              <a:rPr lang="es-CO" dirty="0" smtClean="0"/>
              <a:t>La transformada del valor DC (-1/2) es: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Por lo tanto: </a:t>
            </a:r>
          </a:p>
          <a:p>
            <a:endParaRPr lang="es-CO" dirty="0" smtClean="0"/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2627784" y="2276872"/>
          <a:ext cx="3746500" cy="1206500"/>
        </p:xfrm>
        <a:graphic>
          <a:graphicData uri="http://schemas.openxmlformats.org/presentationml/2006/ole">
            <p:oleObj spid="_x0000_s77826" name="Ecuación" r:id="rId3" imgW="1739880" imgH="558720" progId="Equation.3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043608" y="4505325"/>
          <a:ext cx="4022725" cy="1536700"/>
        </p:xfrm>
        <a:graphic>
          <a:graphicData uri="http://schemas.openxmlformats.org/presentationml/2006/ole">
            <p:oleObj spid="_x0000_s77827" name="Ecuación" r:id="rId4" imgW="1866600" imgH="7110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174431" y="4409529"/>
          <a:ext cx="3502025" cy="1755775"/>
        </p:xfrm>
        <a:graphic>
          <a:graphicData uri="http://schemas.openxmlformats.org/presentationml/2006/ole">
            <p:oleObj spid="_x0000_s77828" name="Ecuación" r:id="rId5" imgW="162540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es-CO" dirty="0" smtClean="0"/>
              <a:t>Ejemplo: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05672" y="1484784"/>
            <a:ext cx="4114800" cy="4324350"/>
          </a:xfrm>
        </p:spPr>
        <p:txBody>
          <a:bodyPr/>
          <a:lstStyle/>
          <a:p>
            <a:r>
              <a:rPr lang="es-CO" dirty="0" smtClean="0"/>
              <a:t>La derivada de esta señal y(t) es la señal g(t) en el ejemplo anterior</a:t>
            </a:r>
            <a:endParaRPr lang="es-CO" i="1" baseline="30000" dirty="0" smtClean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5796136" y="3356992"/>
          <a:ext cx="1833562" cy="684213"/>
        </p:xfrm>
        <a:graphic>
          <a:graphicData uri="http://schemas.openxmlformats.org/presentationml/2006/ole">
            <p:oleObj spid="_x0000_s78851" name="Ecuación" r:id="rId3" imgW="850680" imgH="317160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940152" y="4149080"/>
          <a:ext cx="1668463" cy="849313"/>
        </p:xfrm>
        <a:graphic>
          <a:graphicData uri="http://schemas.openxmlformats.org/presentationml/2006/ole">
            <p:oleObj spid="_x0000_s78852" name="Ecuación" r:id="rId4" imgW="774360" imgH="393480" progId="Equation.3">
              <p:embed/>
            </p:oleObj>
          </a:graphicData>
        </a:graphic>
      </p:graphicFrame>
      <p:pic>
        <p:nvPicPr>
          <p:cNvPr id="78853" name="Picture 5" descr="D:\Documentos\Dropbox\UNAL JBR\Señales y Sistemas I\0310-02.bmp"/>
          <p:cNvPicPr>
            <a:picLocks noChangeAspect="1" noChangeArrowheads="1"/>
          </p:cNvPicPr>
          <p:nvPr/>
        </p:nvPicPr>
        <p:blipFill>
          <a:blip r:embed="rId5" cstate="print"/>
          <a:srcRect r="1608"/>
          <a:stretch>
            <a:fillRect/>
          </a:stretch>
        </p:blipFill>
        <p:spPr bwMode="auto">
          <a:xfrm>
            <a:off x="167258" y="1807046"/>
            <a:ext cx="4404742" cy="4286250"/>
          </a:xfrm>
          <a:prstGeom prst="rect">
            <a:avLst/>
          </a:prstGeom>
          <a:noFill/>
        </p:spPr>
      </p:pic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292080" y="5085184"/>
          <a:ext cx="3036888" cy="1398588"/>
        </p:xfrm>
        <a:graphic>
          <a:graphicData uri="http://schemas.openxmlformats.org/presentationml/2006/ole">
            <p:oleObj spid="_x0000_s78854" name="Ecuación" r:id="rId6" imgW="1409400" imgH="647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es-CO" dirty="0" smtClean="0"/>
              <a:t>Ejemplo: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05672" y="1484784"/>
            <a:ext cx="4114800" cy="4324350"/>
          </a:xfrm>
        </p:spPr>
        <p:txBody>
          <a:bodyPr/>
          <a:lstStyle/>
          <a:p>
            <a:r>
              <a:rPr lang="es-CO" dirty="0" smtClean="0"/>
              <a:t>Esta expresión no sirve para calcular </a:t>
            </a:r>
            <a:r>
              <a:rPr lang="es-CO" i="1" dirty="0" smtClean="0"/>
              <a:t>e</a:t>
            </a:r>
            <a:r>
              <a:rPr lang="es-CO" i="1" baseline="-25000" dirty="0" smtClean="0"/>
              <a:t>0</a:t>
            </a:r>
          </a:p>
          <a:p>
            <a:endParaRPr lang="es-CO" i="1" baseline="-25000" dirty="0" smtClean="0"/>
          </a:p>
          <a:p>
            <a:endParaRPr lang="es-CO" i="1" baseline="-25000" dirty="0" smtClean="0"/>
          </a:p>
          <a:p>
            <a:r>
              <a:rPr lang="es-CO" i="1" dirty="0" smtClean="0"/>
              <a:t>e</a:t>
            </a:r>
            <a:r>
              <a:rPr lang="es-CO" i="1" baseline="-25000" dirty="0" smtClean="0"/>
              <a:t>0</a:t>
            </a:r>
            <a:r>
              <a:rPr lang="es-CO" dirty="0" smtClean="0"/>
              <a:t> es el valor promedio de la señal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228184" y="4437112"/>
          <a:ext cx="903288" cy="849313"/>
        </p:xfrm>
        <a:graphic>
          <a:graphicData uri="http://schemas.openxmlformats.org/presentationml/2006/ole">
            <p:oleObj spid="_x0000_s79875" name="Ecuación" r:id="rId3" imgW="419040" imgH="393480" progId="Equation.3">
              <p:embed/>
            </p:oleObj>
          </a:graphicData>
        </a:graphic>
      </p:graphicFrame>
      <p:pic>
        <p:nvPicPr>
          <p:cNvPr id="78853" name="Picture 5" descr="D:\Documentos\Dropbox\UNAL JBR\Señales y Sistemas I\0310-02.bmp"/>
          <p:cNvPicPr>
            <a:picLocks noChangeAspect="1" noChangeArrowheads="1"/>
          </p:cNvPicPr>
          <p:nvPr/>
        </p:nvPicPr>
        <p:blipFill>
          <a:blip r:embed="rId4" cstate="print"/>
          <a:srcRect r="1608"/>
          <a:stretch>
            <a:fillRect/>
          </a:stretch>
        </p:blipFill>
        <p:spPr bwMode="auto">
          <a:xfrm>
            <a:off x="167258" y="1807046"/>
            <a:ext cx="4404742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210816"/>
          </a:xfrm>
        </p:spPr>
        <p:txBody>
          <a:bodyPr/>
          <a:lstStyle/>
          <a:p>
            <a:r>
              <a:rPr lang="es-CO" dirty="0" smtClean="0"/>
              <a:t>Ejemplo: Tren de impulsos periódico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576064"/>
          </a:xfrm>
        </p:spPr>
        <p:txBody>
          <a:bodyPr/>
          <a:lstStyle/>
          <a:p>
            <a:r>
              <a:rPr lang="es-CO" dirty="0" smtClean="0"/>
              <a:t>Usando la </a:t>
            </a:r>
            <a:r>
              <a:rPr lang="es-CO" dirty="0" err="1" smtClean="0"/>
              <a:t>Ec.</a:t>
            </a:r>
            <a:r>
              <a:rPr lang="es-CO" dirty="0" smtClean="0"/>
              <a:t> de Análisis:</a:t>
            </a:r>
          </a:p>
        </p:txBody>
      </p:sp>
      <p:graphicFrame>
        <p:nvGraphicFramePr>
          <p:cNvPr id="245765" name="Object 2"/>
          <p:cNvGraphicFramePr>
            <a:graphicFrameLocks noChangeAspect="1"/>
          </p:cNvGraphicFramePr>
          <p:nvPr/>
        </p:nvGraphicFramePr>
        <p:xfrm>
          <a:off x="971600" y="1988840"/>
          <a:ext cx="2544762" cy="931862"/>
        </p:xfrm>
        <a:graphic>
          <a:graphicData uri="http://schemas.openxmlformats.org/presentationml/2006/ole">
            <p:oleObj spid="_x0000_s80898" name="Ecuación" r:id="rId3" imgW="1180800" imgH="43164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55776" y="4077072"/>
          <a:ext cx="3556000" cy="1481138"/>
        </p:xfrm>
        <a:graphic>
          <a:graphicData uri="http://schemas.openxmlformats.org/presentationml/2006/ole">
            <p:oleObj spid="_x0000_s80899" name="Ecuación" r:id="rId4" imgW="1650960" imgH="685800" progId="Equation.3">
              <p:embed/>
            </p:oleObj>
          </a:graphicData>
        </a:graphic>
      </p:graphicFrame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446856" y="5805264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itchFamily="18" charset="0"/>
              <a:buChar char="•"/>
              <a:tabLst/>
              <a:defRPr/>
            </a:pPr>
            <a:r>
              <a:rPr kumimoji="0" lang="es-C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Todos los coeficientes </a:t>
            </a:r>
            <a:r>
              <a:rPr kumimoji="0" lang="es-CO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son iguales</a:t>
            </a:r>
            <a:endParaRPr kumimoji="0" lang="es-CO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988840"/>
            <a:ext cx="38481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210816"/>
          </a:xfrm>
        </p:spPr>
        <p:txBody>
          <a:bodyPr/>
          <a:lstStyle/>
          <a:p>
            <a:r>
              <a:rPr lang="es-CO" dirty="0" smtClean="0"/>
              <a:t>Ejemplo: Tren de impulsos periódico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3456384" cy="2664296"/>
          </a:xfrm>
        </p:spPr>
        <p:txBody>
          <a:bodyPr/>
          <a:lstStyle/>
          <a:p>
            <a:r>
              <a:rPr lang="es-CO" dirty="0" smtClean="0"/>
              <a:t>Calcular la serie de Fourier de la derivada de la señal cuadrada periódica.</a:t>
            </a:r>
            <a:endParaRPr lang="es-CO" dirty="0" smtClean="0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916832"/>
            <a:ext cx="53530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210816"/>
          </a:xfrm>
        </p:spPr>
        <p:txBody>
          <a:bodyPr/>
          <a:lstStyle/>
          <a:p>
            <a:r>
              <a:rPr lang="es-CO" dirty="0" smtClean="0"/>
              <a:t>Ejemplo: Tren de impulsos periódico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064896" cy="2880320"/>
          </a:xfrm>
        </p:spPr>
        <p:txBody>
          <a:bodyPr/>
          <a:lstStyle/>
          <a:p>
            <a:r>
              <a:rPr lang="es-CO" dirty="0" smtClean="0"/>
              <a:t>Esta derivada se puede escribir como la suma de dos trenes de impulsos:</a:t>
            </a:r>
          </a:p>
          <a:p>
            <a:pPr algn="ctr">
              <a:buNone/>
            </a:pPr>
            <a:r>
              <a:rPr lang="es-CO" i="1" dirty="0" smtClean="0"/>
              <a:t>q(t) = x(t+T</a:t>
            </a:r>
            <a:r>
              <a:rPr lang="es-CO" i="1" baseline="-25000" dirty="0" smtClean="0"/>
              <a:t>1</a:t>
            </a:r>
            <a:r>
              <a:rPr lang="es-CO" i="1" dirty="0" smtClean="0"/>
              <a:t>) - x(t-T</a:t>
            </a:r>
            <a:r>
              <a:rPr lang="es-CO" i="1" baseline="-25000" dirty="0" smtClean="0"/>
              <a:t>1</a:t>
            </a:r>
            <a:r>
              <a:rPr lang="es-CO" i="1" dirty="0" smtClean="0"/>
              <a:t>)</a:t>
            </a:r>
          </a:p>
          <a:p>
            <a:pPr algn="ctr">
              <a:buNone/>
            </a:pPr>
            <a:endParaRPr lang="es-CO" i="1" dirty="0" smtClean="0"/>
          </a:p>
          <a:p>
            <a:pPr algn="just"/>
            <a:r>
              <a:rPr lang="es-CO" dirty="0" smtClean="0"/>
              <a:t> </a:t>
            </a:r>
            <a:r>
              <a:rPr lang="es-CO" dirty="0" smtClean="0"/>
              <a:t>Por lo que su transformada se puede escribir como:</a:t>
            </a:r>
          </a:p>
          <a:p>
            <a:pPr algn="ctr">
              <a:buNone/>
            </a:pPr>
            <a:endParaRPr lang="es-CO" dirty="0" smtClean="0"/>
          </a:p>
        </p:txBody>
      </p:sp>
      <p:graphicFrame>
        <p:nvGraphicFramePr>
          <p:cNvPr id="245765" name="Object 2"/>
          <p:cNvGraphicFramePr>
            <a:graphicFrameLocks noChangeAspect="1"/>
          </p:cNvGraphicFramePr>
          <p:nvPr/>
        </p:nvGraphicFramePr>
        <p:xfrm>
          <a:off x="2915816" y="4365104"/>
          <a:ext cx="3146425" cy="520700"/>
        </p:xfrm>
        <a:graphic>
          <a:graphicData uri="http://schemas.openxmlformats.org/presentationml/2006/ole">
            <p:oleObj spid="_x0000_s95234" name="Ecuación" r:id="rId3" imgW="1460160" imgH="24120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75856" y="4956175"/>
          <a:ext cx="2708275" cy="849313"/>
        </p:xfrm>
        <a:graphic>
          <a:graphicData uri="http://schemas.openxmlformats.org/presentationml/2006/ole">
            <p:oleObj spid="_x0000_s95235" name="Ecuación" r:id="rId4" imgW="1257120" imgH="3934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63938" y="5819775"/>
          <a:ext cx="2133600" cy="849313"/>
        </p:xfrm>
        <a:graphic>
          <a:graphicData uri="http://schemas.openxmlformats.org/presentationml/2006/ole">
            <p:oleObj spid="_x0000_s95236" name="Ecuación" r:id="rId5" imgW="9903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062"/>
          </a:xfrm>
        </p:spPr>
        <p:txBody>
          <a:bodyPr/>
          <a:lstStyle/>
          <a:p>
            <a:r>
              <a:rPr lang="es-CO" dirty="0" smtClean="0"/>
              <a:t>Se conoce la siguiente información acerca de una señal </a:t>
            </a:r>
            <a:r>
              <a:rPr lang="es-CO" i="1" dirty="0" smtClean="0"/>
              <a:t>x(t)</a:t>
            </a:r>
            <a:r>
              <a:rPr lang="es-CO" dirty="0" smtClean="0"/>
              <a:t>:</a:t>
            </a:r>
          </a:p>
          <a:p>
            <a:endParaRPr lang="es-CO" dirty="0" smtClean="0"/>
          </a:p>
          <a:p>
            <a:pPr marL="925512" lvl="1" indent="-514350">
              <a:buFont typeface="+mj-lt"/>
              <a:buAutoNum type="arabicPeriod"/>
            </a:pPr>
            <a:r>
              <a:rPr lang="es-CO" i="1" dirty="0" smtClean="0"/>
              <a:t>x(t) </a:t>
            </a:r>
            <a:r>
              <a:rPr lang="es-CO" dirty="0" smtClean="0"/>
              <a:t>es real</a:t>
            </a:r>
          </a:p>
          <a:p>
            <a:pPr marL="925512" lvl="1" indent="-514350">
              <a:buFont typeface="+mj-lt"/>
              <a:buAutoNum type="arabicPeriod"/>
            </a:pPr>
            <a:r>
              <a:rPr lang="es-CO" i="1" dirty="0" smtClean="0"/>
              <a:t>x(t) </a:t>
            </a:r>
            <a:r>
              <a:rPr lang="es-CO" dirty="0" smtClean="0"/>
              <a:t>es periódica con período 4 y coeficientes de Fourier </a:t>
            </a:r>
            <a:r>
              <a:rPr lang="es-CO" i="1" dirty="0" err="1" smtClean="0"/>
              <a:t>a</a:t>
            </a:r>
            <a:r>
              <a:rPr lang="es-CO" i="1" baseline="-25000" dirty="0" err="1" smtClean="0"/>
              <a:t>k</a:t>
            </a:r>
            <a:endParaRPr lang="es-CO" i="1" baseline="-25000" dirty="0" smtClean="0"/>
          </a:p>
          <a:p>
            <a:pPr marL="925512" lvl="1" indent="-514350">
              <a:buFont typeface="+mj-lt"/>
              <a:buAutoNum type="arabicPeriod"/>
            </a:pPr>
            <a:r>
              <a:rPr lang="es-CO" i="1" dirty="0" err="1" smtClean="0"/>
              <a:t>a</a:t>
            </a:r>
            <a:r>
              <a:rPr lang="es-CO" i="1" baseline="-25000" dirty="0" err="1" smtClean="0"/>
              <a:t>k</a:t>
            </a:r>
            <a:r>
              <a:rPr lang="es-CO" i="1" dirty="0" smtClean="0"/>
              <a:t> = 0 </a:t>
            </a:r>
            <a:r>
              <a:rPr lang="es-CO" dirty="0" smtClean="0"/>
              <a:t>para </a:t>
            </a:r>
            <a:r>
              <a:rPr lang="es-CO" i="1" dirty="0" smtClean="0"/>
              <a:t>|k|&gt;1</a:t>
            </a:r>
          </a:p>
          <a:p>
            <a:pPr marL="925512" lvl="1" indent="-514350">
              <a:buFont typeface="+mj-lt"/>
              <a:buAutoNum type="arabicPeriod"/>
            </a:pPr>
            <a:r>
              <a:rPr lang="es-CO" dirty="0" smtClean="0"/>
              <a:t>La señal con coeficientes </a:t>
            </a:r>
            <a:r>
              <a:rPr lang="es-CO" i="1" dirty="0" err="1" smtClean="0"/>
              <a:t>b</a:t>
            </a:r>
            <a:r>
              <a:rPr lang="es-CO" i="1" baseline="-25000" dirty="0" err="1" smtClean="0"/>
              <a:t>k</a:t>
            </a:r>
            <a:r>
              <a:rPr lang="es-CO" i="1" dirty="0" smtClean="0"/>
              <a:t> = e</a:t>
            </a:r>
            <a:r>
              <a:rPr lang="es-CO" i="1" baseline="30000" dirty="0" smtClean="0"/>
              <a:t>-</a:t>
            </a:r>
            <a:r>
              <a:rPr lang="es-CO" i="1" baseline="30000" dirty="0" err="1" smtClean="0"/>
              <a:t>jk</a:t>
            </a:r>
            <a:r>
              <a:rPr lang="es-CO" i="1" baseline="30000" dirty="0" err="1" smtClean="0">
                <a:latin typeface="Symbol" pitchFamily="18" charset="2"/>
              </a:rPr>
              <a:t>p</a:t>
            </a:r>
            <a:r>
              <a:rPr lang="es-CO" i="1" baseline="30000" dirty="0" smtClean="0"/>
              <a:t>/2</a:t>
            </a:r>
            <a:r>
              <a:rPr lang="es-CO" i="1" dirty="0" smtClean="0"/>
              <a:t>a</a:t>
            </a:r>
            <a:r>
              <a:rPr lang="es-CO" i="1" baseline="-25000" dirty="0" smtClean="0"/>
              <a:t>-k</a:t>
            </a:r>
            <a:r>
              <a:rPr lang="es-CO" i="1" dirty="0" smtClean="0"/>
              <a:t> </a:t>
            </a:r>
            <a:r>
              <a:rPr lang="es-CO" dirty="0" smtClean="0"/>
              <a:t>es impar</a:t>
            </a:r>
          </a:p>
          <a:p>
            <a:pPr marL="925512" lvl="1" indent="-514350">
              <a:buFont typeface="+mj-lt"/>
              <a:buAutoNum type="arabicPeriod"/>
            </a:pPr>
            <a:r>
              <a:rPr lang="es-CO" dirty="0" smtClean="0"/>
              <a:t> 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475656" y="5029547"/>
          <a:ext cx="2132013" cy="847725"/>
        </p:xfrm>
        <a:graphic>
          <a:graphicData uri="http://schemas.openxmlformats.org/presentationml/2006/ole">
            <p:oleObj spid="_x0000_s96258" name="Ecuación" r:id="rId3" imgW="9903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054"/>
          </a:xfrm>
        </p:spPr>
        <p:txBody>
          <a:bodyPr/>
          <a:lstStyle/>
          <a:p>
            <a:r>
              <a:rPr lang="es-CO" dirty="0" smtClean="0"/>
              <a:t>Por (2), </a:t>
            </a:r>
            <a:r>
              <a:rPr lang="es-CO" i="1" dirty="0" smtClean="0">
                <a:latin typeface="Symbol" pitchFamily="18" charset="2"/>
              </a:rPr>
              <a:t>w</a:t>
            </a:r>
            <a:r>
              <a:rPr lang="es-CO" i="1" baseline="-25000" dirty="0" smtClean="0"/>
              <a:t>0</a:t>
            </a:r>
            <a:r>
              <a:rPr lang="es-CO" i="1" dirty="0" smtClean="0"/>
              <a:t> = 2</a:t>
            </a:r>
            <a:r>
              <a:rPr lang="es-CO" i="1" dirty="0" smtClean="0">
                <a:latin typeface="Symbol" pitchFamily="18" charset="2"/>
              </a:rPr>
              <a:t>p</a:t>
            </a:r>
            <a:r>
              <a:rPr lang="es-CO" i="1" dirty="0" smtClean="0"/>
              <a:t>/T = </a:t>
            </a:r>
            <a:r>
              <a:rPr lang="es-CO" i="1" dirty="0" smtClean="0">
                <a:latin typeface="Symbol" pitchFamily="18" charset="2"/>
              </a:rPr>
              <a:t>p</a:t>
            </a:r>
            <a:r>
              <a:rPr lang="es-CO" i="1" dirty="0" smtClean="0"/>
              <a:t>/2</a:t>
            </a:r>
          </a:p>
          <a:p>
            <a:r>
              <a:rPr lang="es-CO" dirty="0" smtClean="0"/>
              <a:t>Por (3), </a:t>
            </a:r>
            <a:r>
              <a:rPr lang="es-CO" i="1" dirty="0" smtClean="0"/>
              <a:t>x(t) </a:t>
            </a:r>
            <a:r>
              <a:rPr lang="es-CO" dirty="0" smtClean="0"/>
              <a:t>se puede escribir como:</a:t>
            </a:r>
          </a:p>
          <a:p>
            <a:pPr algn="ctr">
              <a:buNone/>
            </a:pPr>
            <a:r>
              <a:rPr lang="es-CO" i="1" dirty="0" smtClean="0"/>
              <a:t>x(t) = a</a:t>
            </a:r>
            <a:r>
              <a:rPr lang="es-CO" i="1" baseline="-25000" dirty="0" smtClean="0"/>
              <a:t>0</a:t>
            </a:r>
            <a:r>
              <a:rPr lang="es-CO" i="1" dirty="0" smtClean="0"/>
              <a:t> + a</a:t>
            </a:r>
            <a:r>
              <a:rPr lang="es-CO" i="1" baseline="-25000" dirty="0" smtClean="0"/>
              <a:t>1</a:t>
            </a:r>
            <a:r>
              <a:rPr lang="es-CO" i="1" dirty="0" smtClean="0"/>
              <a:t>e</a:t>
            </a:r>
            <a:r>
              <a:rPr lang="es-CO" i="1" baseline="30000" dirty="0" smtClean="0"/>
              <a:t>jt</a:t>
            </a:r>
            <a:r>
              <a:rPr lang="es-CO" i="1" baseline="30000" dirty="0" smtClean="0">
                <a:latin typeface="Symbol" pitchFamily="18" charset="2"/>
              </a:rPr>
              <a:t>p</a:t>
            </a:r>
            <a:r>
              <a:rPr lang="es-CO" i="1" baseline="30000" dirty="0" smtClean="0"/>
              <a:t>/2</a:t>
            </a:r>
            <a:r>
              <a:rPr lang="es-CO" i="1" dirty="0" smtClean="0"/>
              <a:t> +a</a:t>
            </a:r>
            <a:r>
              <a:rPr lang="es-CO" i="1" baseline="-25000" dirty="0" smtClean="0"/>
              <a:t>-1</a:t>
            </a:r>
            <a:r>
              <a:rPr lang="es-CO" i="1" dirty="0" smtClean="0"/>
              <a:t>e</a:t>
            </a:r>
            <a:r>
              <a:rPr lang="es-CO" i="1" baseline="30000" dirty="0" smtClean="0"/>
              <a:t>-jt</a:t>
            </a:r>
            <a:r>
              <a:rPr lang="es-CO" i="1" baseline="30000" dirty="0" smtClean="0">
                <a:latin typeface="Symbol" pitchFamily="18" charset="2"/>
              </a:rPr>
              <a:t>p</a:t>
            </a:r>
            <a:r>
              <a:rPr lang="es-CO" i="1" baseline="30000" dirty="0" smtClean="0"/>
              <a:t>/2</a:t>
            </a:r>
          </a:p>
          <a:p>
            <a:pPr algn="just"/>
            <a:r>
              <a:rPr lang="es-CO" dirty="0" smtClean="0"/>
              <a:t>Por (1), los </a:t>
            </a:r>
            <a:r>
              <a:rPr lang="es-CO" i="1" dirty="0" err="1" smtClean="0"/>
              <a:t>a</a:t>
            </a:r>
            <a:r>
              <a:rPr lang="es-CO" i="1" baseline="-25000" dirty="0" err="1" smtClean="0"/>
              <a:t>k</a:t>
            </a:r>
            <a:r>
              <a:rPr lang="es-CO" dirty="0" smtClean="0"/>
              <a:t> </a:t>
            </a:r>
            <a:r>
              <a:rPr lang="es-CO" dirty="0" smtClean="0"/>
              <a:t>son simétricos(</a:t>
            </a:r>
            <a:r>
              <a:rPr lang="es-CO" i="1" dirty="0" smtClean="0"/>
              <a:t>a</a:t>
            </a:r>
            <a:r>
              <a:rPr lang="es-CO" i="1" baseline="-25000" dirty="0" smtClean="0"/>
              <a:t>1</a:t>
            </a:r>
            <a:r>
              <a:rPr lang="es-CO" i="1" dirty="0" smtClean="0"/>
              <a:t> </a:t>
            </a:r>
            <a:r>
              <a:rPr lang="es-CO" i="1" dirty="0" smtClean="0"/>
              <a:t>= </a:t>
            </a:r>
            <a:r>
              <a:rPr lang="es-CO" i="1" dirty="0" smtClean="0"/>
              <a:t>a</a:t>
            </a:r>
            <a:r>
              <a:rPr lang="es-CO" i="1" baseline="30000" dirty="0" smtClean="0"/>
              <a:t>*</a:t>
            </a:r>
            <a:r>
              <a:rPr lang="es-CO" i="1" baseline="-25000" dirty="0" smtClean="0"/>
              <a:t>-1</a:t>
            </a:r>
            <a:r>
              <a:rPr lang="es-CO" dirty="0" smtClean="0"/>
              <a:t>)</a:t>
            </a:r>
          </a:p>
          <a:p>
            <a:pPr algn="ctr">
              <a:buNone/>
            </a:pPr>
            <a:r>
              <a:rPr lang="es-CO" i="1" dirty="0" smtClean="0"/>
              <a:t>x(t) = a</a:t>
            </a:r>
            <a:r>
              <a:rPr lang="es-CO" i="1" baseline="-25000" dirty="0" smtClean="0"/>
              <a:t>0</a:t>
            </a:r>
            <a:r>
              <a:rPr lang="es-CO" i="1" dirty="0" smtClean="0"/>
              <a:t> + a</a:t>
            </a:r>
            <a:r>
              <a:rPr lang="es-CO" i="1" baseline="-25000" dirty="0" smtClean="0"/>
              <a:t>1</a:t>
            </a:r>
            <a:r>
              <a:rPr lang="es-CO" i="1" dirty="0" smtClean="0"/>
              <a:t>e</a:t>
            </a:r>
            <a:r>
              <a:rPr lang="es-CO" i="1" baseline="30000" dirty="0" smtClean="0"/>
              <a:t>jt</a:t>
            </a:r>
            <a:r>
              <a:rPr lang="es-CO" i="1" baseline="30000" dirty="0" smtClean="0">
                <a:latin typeface="Symbol" pitchFamily="18" charset="2"/>
              </a:rPr>
              <a:t>p</a:t>
            </a:r>
            <a:r>
              <a:rPr lang="es-CO" i="1" baseline="30000" dirty="0" smtClean="0"/>
              <a:t>/2</a:t>
            </a:r>
            <a:r>
              <a:rPr lang="es-CO" i="1" dirty="0" smtClean="0"/>
              <a:t> </a:t>
            </a:r>
            <a:r>
              <a:rPr lang="es-CO" i="1" dirty="0" smtClean="0"/>
              <a:t>+(a</a:t>
            </a:r>
            <a:r>
              <a:rPr lang="es-CO" i="1" baseline="-25000" dirty="0" smtClean="0"/>
              <a:t>1</a:t>
            </a:r>
            <a:r>
              <a:rPr lang="es-CO" i="1" dirty="0" smtClean="0"/>
              <a:t>e</a:t>
            </a:r>
            <a:r>
              <a:rPr lang="es-CO" i="1" baseline="30000" dirty="0" smtClean="0"/>
              <a:t>jt</a:t>
            </a:r>
            <a:r>
              <a:rPr lang="es-CO" i="1" baseline="30000" dirty="0" smtClean="0">
                <a:latin typeface="Symbol" pitchFamily="18" charset="2"/>
              </a:rPr>
              <a:t>p</a:t>
            </a:r>
            <a:r>
              <a:rPr lang="es-CO" i="1" baseline="30000" dirty="0" smtClean="0"/>
              <a:t>/2</a:t>
            </a:r>
            <a:r>
              <a:rPr lang="es-CO" i="1" dirty="0" smtClean="0"/>
              <a:t>)*</a:t>
            </a:r>
          </a:p>
          <a:p>
            <a:pPr algn="ctr">
              <a:buNone/>
            </a:pPr>
            <a:r>
              <a:rPr lang="es-CO" i="1" dirty="0" smtClean="0"/>
              <a:t>=</a:t>
            </a:r>
            <a:r>
              <a:rPr lang="es-CO" i="1" dirty="0" smtClean="0"/>
              <a:t> a</a:t>
            </a:r>
            <a:r>
              <a:rPr lang="es-CO" i="1" baseline="-25000" dirty="0" smtClean="0"/>
              <a:t>0</a:t>
            </a:r>
            <a:r>
              <a:rPr lang="es-CO" i="1" dirty="0" smtClean="0"/>
              <a:t> + </a:t>
            </a:r>
            <a:r>
              <a:rPr lang="es-CO" i="1" dirty="0" smtClean="0"/>
              <a:t>2</a:t>
            </a:r>
            <a:r>
              <a:rPr lang="es-CO" sz="3200" i="1" dirty="0" smtClean="0">
                <a:latin typeface="Monotype Corsiva" pitchFamily="66" charset="0"/>
              </a:rPr>
              <a:t>Re</a:t>
            </a:r>
            <a:r>
              <a:rPr lang="es-CO" i="1" dirty="0" smtClean="0"/>
              <a:t>{a</a:t>
            </a:r>
            <a:r>
              <a:rPr lang="es-CO" i="1" baseline="-25000" dirty="0" smtClean="0"/>
              <a:t>1</a:t>
            </a:r>
            <a:r>
              <a:rPr lang="es-CO" i="1" dirty="0" smtClean="0"/>
              <a:t>e</a:t>
            </a:r>
            <a:r>
              <a:rPr lang="es-CO" i="1" baseline="30000" dirty="0" smtClean="0"/>
              <a:t>jt</a:t>
            </a:r>
            <a:r>
              <a:rPr lang="es-CO" i="1" baseline="30000" dirty="0" smtClean="0">
                <a:latin typeface="Symbol" pitchFamily="18" charset="2"/>
              </a:rPr>
              <a:t>p</a:t>
            </a:r>
            <a:r>
              <a:rPr lang="es-CO" i="1" baseline="30000" dirty="0" smtClean="0"/>
              <a:t>/2</a:t>
            </a:r>
            <a:r>
              <a:rPr lang="es-CO" i="1" dirty="0" smtClean="0"/>
              <a:t>}</a:t>
            </a:r>
          </a:p>
          <a:p>
            <a:pPr algn="just"/>
            <a:r>
              <a:rPr lang="es-CO" dirty="0" smtClean="0"/>
              <a:t>Para hallar la señal en (4) tenemos que:</a:t>
            </a:r>
          </a:p>
          <a:p>
            <a:pPr lvl="1" algn="just"/>
            <a:r>
              <a:rPr lang="es-CO" dirty="0" smtClean="0"/>
              <a:t> </a:t>
            </a:r>
          </a:p>
          <a:p>
            <a:pPr lvl="1" algn="just"/>
            <a:endParaRPr lang="es-CO" dirty="0" smtClean="0"/>
          </a:p>
          <a:p>
            <a:pPr lvl="1" algn="just"/>
            <a:r>
              <a:rPr lang="es-CO" dirty="0" smtClean="0"/>
              <a:t>Multiplicar los coeficientes por </a:t>
            </a:r>
            <a:r>
              <a:rPr lang="es-CO" i="1" dirty="0" smtClean="0"/>
              <a:t>e</a:t>
            </a:r>
            <a:r>
              <a:rPr lang="es-CO" i="1" baseline="30000" dirty="0" smtClean="0"/>
              <a:t>-</a:t>
            </a:r>
            <a:r>
              <a:rPr lang="es-CO" i="1" baseline="30000" dirty="0" err="1" smtClean="0"/>
              <a:t>jk</a:t>
            </a:r>
            <a:r>
              <a:rPr lang="es-CO" i="1" baseline="30000" dirty="0" err="1" smtClean="0">
                <a:latin typeface="Symbol" pitchFamily="18" charset="2"/>
              </a:rPr>
              <a:t>p</a:t>
            </a:r>
            <a:r>
              <a:rPr lang="es-CO" i="1" baseline="30000" dirty="0" smtClean="0"/>
              <a:t>/2</a:t>
            </a:r>
            <a:r>
              <a:rPr lang="es-CO" i="1" dirty="0" smtClean="0"/>
              <a:t> </a:t>
            </a:r>
            <a:r>
              <a:rPr lang="es-CO" dirty="0" smtClean="0"/>
              <a:t>equivale a un corrimiento de 1 a la derecha.</a:t>
            </a:r>
            <a:endParaRPr lang="es-CO" dirty="0"/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1043608" y="4725144"/>
          <a:ext cx="2135188" cy="684212"/>
        </p:xfrm>
        <a:graphic>
          <a:graphicData uri="http://schemas.openxmlformats.org/presentationml/2006/ole">
            <p:oleObj spid="_x0000_s97282" name="Ecuación" r:id="rId3" imgW="990360" imgH="317160" progId="Equation.3">
              <p:embed/>
            </p:oleObj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054"/>
          </a:xfrm>
        </p:spPr>
        <p:txBody>
          <a:bodyPr/>
          <a:lstStyle/>
          <a:p>
            <a:r>
              <a:rPr lang="es-CO" dirty="0" smtClean="0"/>
              <a:t>Los coeficientes </a:t>
            </a:r>
            <a:r>
              <a:rPr lang="es-CO" dirty="0" err="1" smtClean="0"/>
              <a:t>bk</a:t>
            </a:r>
            <a:r>
              <a:rPr lang="es-CO" dirty="0" smtClean="0"/>
              <a:t> corresponden a x(1-t), que es impar y real, por lo que los </a:t>
            </a:r>
            <a:r>
              <a:rPr lang="es-CO" dirty="0" err="1" smtClean="0"/>
              <a:t>bk</a:t>
            </a:r>
            <a:r>
              <a:rPr lang="es-CO" dirty="0" smtClean="0"/>
              <a:t> deben ser imaginarios e impares.</a:t>
            </a:r>
          </a:p>
          <a:p>
            <a:pPr lvl="1"/>
            <a:r>
              <a:rPr lang="es-CO" dirty="0" smtClean="0"/>
              <a:t>b0 = 0</a:t>
            </a:r>
          </a:p>
          <a:p>
            <a:pPr lvl="1"/>
            <a:r>
              <a:rPr lang="es-CO" dirty="0" smtClean="0"/>
              <a:t>b1 = -b-1</a:t>
            </a:r>
          </a:p>
          <a:p>
            <a:r>
              <a:rPr lang="es-CO" dirty="0" smtClean="0"/>
              <a:t>El corrimiento y la inversión en tiempo no cambian la potencia promedio de la señal, por lo que (5) se debe cumplir para x(t) y x(1-t)</a:t>
            </a:r>
            <a:endParaRPr lang="es-CO" dirty="0"/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3059832" y="5373216"/>
          <a:ext cx="2490787" cy="847725"/>
        </p:xfrm>
        <a:graphic>
          <a:graphicData uri="http://schemas.openxmlformats.org/presentationml/2006/ole">
            <p:oleObj spid="_x0000_s98306" name="Ecuación" r:id="rId3" imgW="11556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76064"/>
          </a:xfrm>
        </p:spPr>
        <p:txBody>
          <a:bodyPr/>
          <a:lstStyle/>
          <a:p>
            <a:r>
              <a:rPr lang="es-CO" dirty="0" smtClean="0"/>
              <a:t>Por la relación de </a:t>
            </a:r>
            <a:r>
              <a:rPr lang="es-CO" dirty="0" err="1" smtClean="0"/>
              <a:t>Parseval</a:t>
            </a:r>
            <a:r>
              <a:rPr lang="es-CO" dirty="0" smtClean="0"/>
              <a:t>:</a:t>
            </a:r>
          </a:p>
          <a:p>
            <a:endParaRPr lang="es-CO" dirty="0"/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2166938" y="2581275"/>
          <a:ext cx="4132262" cy="847725"/>
        </p:xfrm>
        <a:graphic>
          <a:graphicData uri="http://schemas.openxmlformats.org/presentationml/2006/ole">
            <p:oleObj spid="_x0000_s99330" name="Ecuación" r:id="rId3" imgW="1917360" imgH="393480" progId="Equation.3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2728913" y="3733403"/>
          <a:ext cx="3065462" cy="847725"/>
        </p:xfrm>
        <a:graphic>
          <a:graphicData uri="http://schemas.openxmlformats.org/presentationml/2006/ole">
            <p:oleObj spid="_x0000_s99331" name="Ecuación" r:id="rId4" imgW="1422360" imgH="393480" progId="Equation.3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3743325" y="4741515"/>
          <a:ext cx="1122363" cy="847725"/>
        </p:xfrm>
        <a:graphic>
          <a:graphicData uri="http://schemas.openxmlformats.org/presentationml/2006/ole">
            <p:oleObj spid="_x0000_s99332" name="Ecuación" r:id="rId5" imgW="5205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2879725"/>
          </a:xfrm>
        </p:spPr>
        <p:txBody>
          <a:bodyPr/>
          <a:lstStyle/>
          <a:p>
            <a:r>
              <a:rPr lang="es-CO" smtClean="0"/>
              <a:t>Sea el sistema : </a:t>
            </a:r>
            <a:r>
              <a:rPr lang="es-CO" i="1" smtClean="0"/>
              <a:t>y(t) = x(t-3)</a:t>
            </a:r>
          </a:p>
          <a:p>
            <a:r>
              <a:rPr lang="es-CO" smtClean="0"/>
              <a:t>y la señal de entrada </a:t>
            </a:r>
            <a:r>
              <a:rPr lang="es-CO" i="1" smtClean="0"/>
              <a:t>x(t) = e</a:t>
            </a:r>
            <a:r>
              <a:rPr lang="es-CO" i="1" baseline="30000" smtClean="0"/>
              <a:t>j2t</a:t>
            </a:r>
          </a:p>
          <a:p>
            <a:r>
              <a:rPr lang="es-CO" i="1" smtClean="0"/>
              <a:t>y(t)  = e</a:t>
            </a:r>
            <a:r>
              <a:rPr lang="es-CO" i="1" baseline="30000" smtClean="0"/>
              <a:t>j2(t-3) </a:t>
            </a:r>
            <a:r>
              <a:rPr lang="es-CO" i="1" smtClean="0"/>
              <a:t>= e</a:t>
            </a:r>
            <a:r>
              <a:rPr lang="es-CO" i="1" baseline="30000" smtClean="0"/>
              <a:t>-j6</a:t>
            </a:r>
            <a:r>
              <a:rPr lang="es-CO" i="1" smtClean="0"/>
              <a:t> e</a:t>
            </a:r>
            <a:r>
              <a:rPr lang="es-CO" i="1" baseline="30000" smtClean="0"/>
              <a:t>j2t</a:t>
            </a:r>
          </a:p>
          <a:p>
            <a:r>
              <a:rPr lang="es-CO" i="1" smtClean="0"/>
              <a:t>H(j2) = e</a:t>
            </a:r>
            <a:r>
              <a:rPr lang="es-CO" i="1" baseline="30000" smtClean="0"/>
              <a:t>-j6</a:t>
            </a:r>
          </a:p>
          <a:p>
            <a:r>
              <a:rPr lang="es-CO" smtClean="0"/>
              <a:t>Por otro lado, la respuesta impulso del sistema es </a:t>
            </a:r>
            <a:r>
              <a:rPr lang="es-CO" i="1" smtClean="0"/>
              <a:t>h(t) = </a:t>
            </a:r>
            <a:r>
              <a:rPr lang="es-CO" i="1" smtClean="0">
                <a:sym typeface="Symbol" pitchFamily="18" charset="2"/>
              </a:rPr>
              <a:t>(t-3)</a:t>
            </a:r>
            <a:r>
              <a:rPr lang="es-CO" smtClean="0">
                <a:sym typeface="Symbol" pitchFamily="18" charset="2"/>
              </a:rPr>
              <a:t>. De donde: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1374775" y="4652963"/>
          <a:ext cx="5357813" cy="1011237"/>
        </p:xfrm>
        <a:graphic>
          <a:graphicData uri="http://schemas.openxmlformats.org/presentationml/2006/ole">
            <p:oleObj spid="_x0000_s4098" name="Ecuación" r:id="rId3" imgW="2489040" imgH="469800" progId="Equation.3">
              <p:embed/>
            </p:oleObj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6818313" y="4941888"/>
          <a:ext cx="849312" cy="436562"/>
        </p:xfrm>
        <a:graphic>
          <a:graphicData uri="http://schemas.openxmlformats.org/presentationml/2006/ole">
            <p:oleObj spid="_x0000_s4099" name="Ecuación" r:id="rId4" imgW="393480" imgH="203040" progId="Equation.3">
              <p:embed/>
            </p:oleObj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3203575" y="5891213"/>
          <a:ext cx="1862138" cy="490537"/>
        </p:xfrm>
        <a:graphic>
          <a:graphicData uri="http://schemas.openxmlformats.org/presentationml/2006/ole">
            <p:oleObj spid="_x0000_s4100" name="Ecuación" r:id="rId5" imgW="863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066800"/>
          </a:xfrm>
        </p:spPr>
        <p:txBody>
          <a:bodyPr/>
          <a:lstStyle/>
          <a:p>
            <a:r>
              <a:rPr lang="es-CO" dirty="0" smtClean="0"/>
              <a:t>Ejemplo:</a:t>
            </a:r>
            <a:endParaRPr lang="es-CO" dirty="0"/>
          </a:p>
        </p:txBody>
      </p:sp>
      <p:sp>
        <p:nvSpPr>
          <p:cNvPr id="4" name="2 Marcador de contenido"/>
          <p:cNvSpPr txBox="1">
            <a:spLocks noGrp="1"/>
          </p:cNvSpPr>
          <p:nvPr>
            <p:ph idx="1"/>
          </p:nvPr>
        </p:nvSpPr>
        <p:spPr bwMode="auto">
          <a:xfrm>
            <a:off x="467544" y="1556792"/>
            <a:ext cx="822960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itchFamily="18" charset="0"/>
              <a:buChar char="•"/>
              <a:tabLst/>
              <a:defRPr/>
            </a:pPr>
            <a:r>
              <a:rPr kumimoji="0" lang="es-C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 (4)</a:t>
            </a:r>
          </a:p>
          <a:p>
            <a:pPr marL="822325" lvl="1"/>
            <a:r>
              <a:rPr lang="es-CO" i="1" dirty="0" smtClean="0">
                <a:latin typeface="+mn-lt"/>
                <a:cs typeface="+mn-cs"/>
              </a:rPr>
              <a:t>b</a:t>
            </a:r>
            <a:r>
              <a:rPr lang="es-CO" i="1" baseline="-25000" dirty="0" smtClean="0">
                <a:latin typeface="+mn-lt"/>
                <a:cs typeface="+mn-cs"/>
              </a:rPr>
              <a:t>0</a:t>
            </a:r>
            <a:r>
              <a:rPr lang="es-CO" i="1" dirty="0" smtClean="0">
                <a:latin typeface="+mn-lt"/>
                <a:cs typeface="+mn-cs"/>
              </a:rPr>
              <a:t> = 0 </a:t>
            </a:r>
            <a:r>
              <a:rPr lang="es-CO" i="1" dirty="0" smtClean="0">
                <a:latin typeface="+mn-lt"/>
                <a:cs typeface="+mn-cs"/>
                <a:sym typeface="Symbol"/>
              </a:rPr>
              <a:t> a</a:t>
            </a:r>
            <a:r>
              <a:rPr lang="es-CO" i="1" baseline="-25000" dirty="0" smtClean="0">
                <a:latin typeface="+mn-lt"/>
                <a:cs typeface="+mn-cs"/>
                <a:sym typeface="Symbol"/>
              </a:rPr>
              <a:t>0</a:t>
            </a:r>
            <a:r>
              <a:rPr lang="es-CO" i="1" dirty="0" smtClean="0">
                <a:latin typeface="+mn-lt"/>
                <a:cs typeface="+mn-cs"/>
                <a:sym typeface="Symbol"/>
              </a:rPr>
              <a:t> = 0</a:t>
            </a:r>
          </a:p>
          <a:p>
            <a:pPr marL="822325" lvl="1"/>
            <a:r>
              <a:rPr lang="es-CO" i="1" dirty="0" smtClean="0">
                <a:sym typeface="Symbol"/>
              </a:rPr>
              <a:t>b</a:t>
            </a:r>
            <a:r>
              <a:rPr lang="es-CO" i="1" baseline="-25000" dirty="0" smtClean="0">
                <a:sym typeface="Symbol"/>
              </a:rPr>
              <a:t>1</a:t>
            </a:r>
            <a:r>
              <a:rPr lang="es-CO" i="1" dirty="0" smtClean="0">
                <a:sym typeface="Symbol"/>
              </a:rPr>
              <a:t> = j/2 </a:t>
            </a:r>
            <a:r>
              <a:rPr lang="es-CO" i="1" dirty="0" smtClean="0">
                <a:latin typeface="+mn-lt"/>
                <a:cs typeface="+mn-cs"/>
                <a:sym typeface="Symbol"/>
              </a:rPr>
              <a:t> </a:t>
            </a:r>
            <a:r>
              <a:rPr lang="es-CO" i="1" dirty="0" smtClean="0">
                <a:latin typeface="+mn-lt"/>
                <a:cs typeface="+mn-cs"/>
                <a:sym typeface="Symbol"/>
              </a:rPr>
              <a:t>a</a:t>
            </a:r>
            <a:r>
              <a:rPr lang="es-CO" i="1" baseline="-25000" dirty="0" smtClean="0">
                <a:latin typeface="+mn-lt"/>
                <a:cs typeface="+mn-cs"/>
                <a:sym typeface="Symbol"/>
              </a:rPr>
              <a:t>-1</a:t>
            </a:r>
            <a:r>
              <a:rPr lang="es-CO" i="1" dirty="0" smtClean="0">
                <a:latin typeface="+mn-lt"/>
                <a:cs typeface="+mn-cs"/>
                <a:sym typeface="Symbol"/>
              </a:rPr>
              <a:t> = b</a:t>
            </a:r>
            <a:r>
              <a:rPr lang="es-CO" i="1" baseline="-25000" dirty="0" smtClean="0">
                <a:latin typeface="+mn-lt"/>
                <a:cs typeface="+mn-cs"/>
                <a:sym typeface="Symbol"/>
              </a:rPr>
              <a:t>1</a:t>
            </a:r>
            <a:r>
              <a:rPr lang="es-CO" i="1" dirty="0" smtClean="0">
                <a:latin typeface="+mn-lt"/>
                <a:cs typeface="+mn-cs"/>
                <a:sym typeface="Symbol"/>
              </a:rPr>
              <a:t>e</a:t>
            </a:r>
            <a:r>
              <a:rPr lang="es-CO" i="1" baseline="30000" dirty="0" smtClean="0">
                <a:latin typeface="+mn-lt"/>
                <a:cs typeface="+mn-cs"/>
                <a:sym typeface="Symbol"/>
              </a:rPr>
              <a:t>j</a:t>
            </a:r>
            <a:r>
              <a:rPr lang="es-CO" i="1" baseline="30000" dirty="0" smtClean="0">
                <a:latin typeface="Symbol" pitchFamily="18" charset="2"/>
                <a:cs typeface="+mn-cs"/>
                <a:sym typeface="Symbol"/>
              </a:rPr>
              <a:t>p</a:t>
            </a:r>
            <a:r>
              <a:rPr lang="es-CO" i="1" baseline="30000" dirty="0" smtClean="0">
                <a:latin typeface="+mn-lt"/>
                <a:cs typeface="+mn-cs"/>
                <a:sym typeface="Symbol"/>
              </a:rPr>
              <a:t>/2</a:t>
            </a:r>
            <a:r>
              <a:rPr lang="es-CO" i="1" dirty="0" smtClean="0">
                <a:latin typeface="+mn-lt"/>
                <a:cs typeface="+mn-cs"/>
                <a:sym typeface="Symbol"/>
              </a:rPr>
              <a:t> = (j/2)j = -1/2 =a</a:t>
            </a:r>
            <a:r>
              <a:rPr lang="es-CO" i="1" baseline="-25000" dirty="0" smtClean="0">
                <a:latin typeface="+mn-lt"/>
                <a:cs typeface="+mn-cs"/>
                <a:sym typeface="Symbol"/>
              </a:rPr>
              <a:t>1</a:t>
            </a:r>
          </a:p>
          <a:p>
            <a:pPr marL="822325" lvl="1"/>
            <a:r>
              <a:rPr lang="es-CO" i="1" dirty="0" smtClean="0">
                <a:sym typeface="Symbol"/>
              </a:rPr>
              <a:t>b</a:t>
            </a:r>
            <a:r>
              <a:rPr lang="es-CO" i="1" baseline="-25000" dirty="0" smtClean="0">
                <a:sym typeface="Symbol"/>
              </a:rPr>
              <a:t>1</a:t>
            </a:r>
            <a:r>
              <a:rPr lang="es-CO" i="1" dirty="0" smtClean="0">
                <a:sym typeface="Symbol"/>
              </a:rPr>
              <a:t> </a:t>
            </a:r>
            <a:r>
              <a:rPr lang="es-CO" i="1" dirty="0" smtClean="0">
                <a:sym typeface="Symbol"/>
              </a:rPr>
              <a:t>=- </a:t>
            </a:r>
            <a:r>
              <a:rPr lang="es-CO" i="1" dirty="0" smtClean="0">
                <a:sym typeface="Symbol"/>
              </a:rPr>
              <a:t>j/2  a</a:t>
            </a:r>
            <a:r>
              <a:rPr lang="es-CO" i="1" baseline="-25000" dirty="0" smtClean="0">
                <a:sym typeface="Symbol"/>
              </a:rPr>
              <a:t>-1</a:t>
            </a:r>
            <a:r>
              <a:rPr lang="es-CO" i="1" dirty="0" smtClean="0">
                <a:sym typeface="Symbol"/>
              </a:rPr>
              <a:t> = b</a:t>
            </a:r>
            <a:r>
              <a:rPr lang="es-CO" i="1" baseline="-25000" dirty="0" smtClean="0">
                <a:sym typeface="Symbol"/>
              </a:rPr>
              <a:t>1</a:t>
            </a:r>
            <a:r>
              <a:rPr lang="es-CO" i="1" dirty="0" smtClean="0">
                <a:sym typeface="Symbol"/>
              </a:rPr>
              <a:t>e</a:t>
            </a:r>
            <a:r>
              <a:rPr lang="es-CO" i="1" baseline="30000" dirty="0" smtClean="0">
                <a:sym typeface="Symbol"/>
              </a:rPr>
              <a:t>j</a:t>
            </a:r>
            <a:r>
              <a:rPr lang="es-CO" i="1" baseline="30000" dirty="0" smtClean="0">
                <a:latin typeface="Symbol" pitchFamily="18" charset="2"/>
                <a:sym typeface="Symbol"/>
              </a:rPr>
              <a:t>p</a:t>
            </a:r>
            <a:r>
              <a:rPr lang="es-CO" i="1" baseline="30000" dirty="0" smtClean="0">
                <a:sym typeface="Symbol"/>
              </a:rPr>
              <a:t>/2</a:t>
            </a:r>
            <a:r>
              <a:rPr lang="es-CO" i="1" dirty="0" smtClean="0">
                <a:sym typeface="Symbol"/>
              </a:rPr>
              <a:t> = </a:t>
            </a:r>
            <a:r>
              <a:rPr lang="es-CO" i="1" dirty="0" smtClean="0">
                <a:sym typeface="Symbol"/>
              </a:rPr>
              <a:t>(-j/2)j </a:t>
            </a:r>
            <a:r>
              <a:rPr lang="es-CO" i="1" dirty="0" smtClean="0">
                <a:sym typeface="Symbol"/>
              </a:rPr>
              <a:t>= </a:t>
            </a:r>
            <a:r>
              <a:rPr lang="es-CO" i="1" dirty="0" smtClean="0">
                <a:sym typeface="Symbol"/>
              </a:rPr>
              <a:t>1/2 </a:t>
            </a:r>
            <a:r>
              <a:rPr lang="es-CO" i="1" smtClean="0">
                <a:sym typeface="Symbol"/>
              </a:rPr>
              <a:t>=</a:t>
            </a:r>
            <a:r>
              <a:rPr lang="es-CO" i="1" smtClean="0">
                <a:sym typeface="Symbol"/>
              </a:rPr>
              <a:t>a</a:t>
            </a:r>
            <a:r>
              <a:rPr lang="es-CO" i="1" baseline="-25000" smtClean="0">
                <a:sym typeface="Symbol"/>
              </a:rPr>
              <a:t>1</a:t>
            </a:r>
          </a:p>
          <a:p>
            <a:pPr marL="822325" lvl="1">
              <a:buNone/>
            </a:pPr>
            <a:endParaRPr lang="es-CO" i="1" baseline="-25000" dirty="0" smtClean="0">
              <a:sym typeface="Symbol"/>
            </a:endParaRPr>
          </a:p>
          <a:p>
            <a:pPr indent="-280988"/>
            <a:r>
              <a:rPr lang="es-CO" dirty="0" smtClean="0">
                <a:sym typeface="Symbol"/>
              </a:rPr>
              <a:t>En el primer caso</a:t>
            </a:r>
          </a:p>
          <a:p>
            <a:pPr indent="-280988" algn="ctr">
              <a:buNone/>
            </a:pPr>
            <a:r>
              <a:rPr lang="es-CO" i="1" dirty="0" smtClean="0"/>
              <a:t>x(t) = -1/2(</a:t>
            </a:r>
            <a:r>
              <a:rPr lang="es-CO" i="1" dirty="0" err="1" smtClean="0"/>
              <a:t>e</a:t>
            </a:r>
            <a:r>
              <a:rPr lang="es-CO" i="1" baseline="30000" dirty="0" err="1" smtClean="0"/>
              <a:t>jt</a:t>
            </a:r>
            <a:r>
              <a:rPr lang="es-CO" i="1" baseline="30000" dirty="0" err="1" smtClean="0">
                <a:latin typeface="Symbol" pitchFamily="18" charset="2"/>
              </a:rPr>
              <a:t>p</a:t>
            </a:r>
            <a:r>
              <a:rPr lang="es-CO" i="1" baseline="30000" dirty="0" smtClean="0"/>
              <a:t>/2</a:t>
            </a:r>
            <a:r>
              <a:rPr lang="es-CO" i="1" dirty="0" smtClean="0"/>
              <a:t> +e</a:t>
            </a:r>
            <a:r>
              <a:rPr lang="es-CO" i="1" baseline="30000" dirty="0" smtClean="0"/>
              <a:t>-</a:t>
            </a:r>
            <a:r>
              <a:rPr lang="es-CO" i="1" baseline="30000" dirty="0" err="1" smtClean="0"/>
              <a:t>jt</a:t>
            </a:r>
            <a:r>
              <a:rPr lang="es-CO" i="1" baseline="30000" dirty="0" err="1" smtClean="0">
                <a:latin typeface="Symbol" pitchFamily="18" charset="2"/>
              </a:rPr>
              <a:t>p</a:t>
            </a:r>
            <a:r>
              <a:rPr lang="es-CO" i="1" baseline="30000" dirty="0" smtClean="0"/>
              <a:t>/2</a:t>
            </a:r>
            <a:r>
              <a:rPr lang="es-CO" i="1" dirty="0" smtClean="0"/>
              <a:t>)</a:t>
            </a:r>
          </a:p>
          <a:p>
            <a:pPr indent="-280988" algn="ctr">
              <a:buNone/>
            </a:pPr>
            <a:r>
              <a:rPr lang="es-CO" i="1" dirty="0" smtClean="0"/>
              <a:t>= -</a:t>
            </a:r>
            <a:r>
              <a:rPr lang="es-CO" dirty="0" err="1" smtClean="0"/>
              <a:t>cos</a:t>
            </a:r>
            <a:r>
              <a:rPr lang="es-CO" i="1" dirty="0" smtClean="0"/>
              <a:t>(</a:t>
            </a:r>
            <a:r>
              <a:rPr lang="es-CO" i="1" dirty="0" smtClean="0">
                <a:latin typeface="Symbol" pitchFamily="18" charset="2"/>
              </a:rPr>
              <a:t>p</a:t>
            </a:r>
            <a:r>
              <a:rPr lang="es-CO" i="1" dirty="0" smtClean="0"/>
              <a:t>t/2)</a:t>
            </a:r>
          </a:p>
          <a:p>
            <a:pPr indent="-280988"/>
            <a:r>
              <a:rPr lang="es-CO" dirty="0" smtClean="0">
                <a:sym typeface="Symbol"/>
              </a:rPr>
              <a:t>En el </a:t>
            </a:r>
            <a:r>
              <a:rPr lang="es-CO" dirty="0" smtClean="0">
                <a:sym typeface="Symbol"/>
              </a:rPr>
              <a:t>segundo</a:t>
            </a:r>
            <a:endParaRPr lang="es-CO" dirty="0" smtClean="0">
              <a:sym typeface="Symbol"/>
            </a:endParaRPr>
          </a:p>
          <a:p>
            <a:pPr indent="-280988" algn="ctr">
              <a:buNone/>
            </a:pPr>
            <a:r>
              <a:rPr lang="es-CO" i="1" dirty="0" smtClean="0"/>
              <a:t>x(t) = </a:t>
            </a:r>
            <a:r>
              <a:rPr lang="es-CO" i="1" dirty="0" smtClean="0"/>
              <a:t>1/2(</a:t>
            </a:r>
            <a:r>
              <a:rPr lang="es-CO" i="1" dirty="0" err="1" smtClean="0"/>
              <a:t>e</a:t>
            </a:r>
            <a:r>
              <a:rPr lang="es-CO" i="1" baseline="30000" dirty="0" err="1" smtClean="0"/>
              <a:t>jt</a:t>
            </a:r>
            <a:r>
              <a:rPr lang="es-CO" i="1" baseline="30000" dirty="0" err="1" smtClean="0">
                <a:latin typeface="Symbol" pitchFamily="18" charset="2"/>
              </a:rPr>
              <a:t>p</a:t>
            </a:r>
            <a:r>
              <a:rPr lang="es-CO" i="1" baseline="30000" dirty="0" smtClean="0"/>
              <a:t>/2</a:t>
            </a:r>
            <a:r>
              <a:rPr lang="es-CO" i="1" dirty="0" smtClean="0"/>
              <a:t> </a:t>
            </a:r>
            <a:r>
              <a:rPr lang="es-CO" i="1" dirty="0" smtClean="0"/>
              <a:t>+e</a:t>
            </a:r>
            <a:r>
              <a:rPr lang="es-CO" i="1" baseline="30000" dirty="0" smtClean="0"/>
              <a:t>-</a:t>
            </a:r>
            <a:r>
              <a:rPr lang="es-CO" i="1" baseline="30000" dirty="0" err="1" smtClean="0"/>
              <a:t>jt</a:t>
            </a:r>
            <a:r>
              <a:rPr lang="es-CO" i="1" baseline="30000" dirty="0" err="1" smtClean="0">
                <a:latin typeface="Symbol" pitchFamily="18" charset="2"/>
              </a:rPr>
              <a:t>p</a:t>
            </a:r>
            <a:r>
              <a:rPr lang="es-CO" i="1" baseline="30000" dirty="0" smtClean="0"/>
              <a:t>/2</a:t>
            </a:r>
            <a:r>
              <a:rPr lang="es-CO" i="1" dirty="0" smtClean="0"/>
              <a:t>)</a:t>
            </a:r>
          </a:p>
          <a:p>
            <a:pPr indent="-280988" algn="ctr">
              <a:buNone/>
            </a:pPr>
            <a:r>
              <a:rPr lang="es-CO" i="1" dirty="0" smtClean="0"/>
              <a:t>= </a:t>
            </a:r>
            <a:r>
              <a:rPr lang="es-CO" dirty="0" err="1" smtClean="0"/>
              <a:t>cos</a:t>
            </a:r>
            <a:r>
              <a:rPr lang="es-CO" i="1" dirty="0" smtClean="0"/>
              <a:t>(</a:t>
            </a:r>
            <a:r>
              <a:rPr lang="es-CO" i="1" dirty="0" smtClean="0">
                <a:latin typeface="Symbol" pitchFamily="18" charset="2"/>
              </a:rPr>
              <a:t>p</a:t>
            </a:r>
            <a:r>
              <a:rPr lang="es-CO" i="1" dirty="0" smtClean="0"/>
              <a:t>t/2</a:t>
            </a:r>
            <a:r>
              <a:rPr lang="es-CO" i="1" dirty="0" smtClean="0"/>
              <a:t>)</a:t>
            </a:r>
          </a:p>
          <a:p>
            <a:pPr indent="-280988"/>
            <a:endParaRPr lang="es-CO" dirty="0" smtClean="0">
              <a:sym typeface="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1871663"/>
          </a:xfrm>
        </p:spPr>
        <p:txBody>
          <a:bodyPr/>
          <a:lstStyle/>
          <a:p>
            <a:r>
              <a:rPr lang="es-CO" smtClean="0">
                <a:sym typeface="Symbol" pitchFamily="18" charset="2"/>
              </a:rPr>
              <a:t>Tomemos ahora la entrada:</a:t>
            </a:r>
          </a:p>
          <a:p>
            <a:pPr algn="ctr">
              <a:buFont typeface="Georgia" pitchFamily="18" charset="0"/>
              <a:buNone/>
            </a:pPr>
            <a:r>
              <a:rPr lang="es-CO" sz="2600" i="1" smtClean="0">
                <a:sym typeface="Symbol" pitchFamily="18" charset="2"/>
              </a:rPr>
              <a:t>x(t) = cos(4t)+cos(7t)  y(t) = cos(4(t-3))+cos(7(t-3))</a:t>
            </a:r>
          </a:p>
          <a:p>
            <a:pPr algn="ctr">
              <a:buFont typeface="Georgia" pitchFamily="18" charset="0"/>
              <a:buNone/>
            </a:pPr>
            <a:endParaRPr lang="es-CO" sz="2600" i="1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Por la relación de Euler:</a:t>
            </a: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2078038" y="3141663"/>
          <a:ext cx="5003800" cy="847725"/>
        </p:xfrm>
        <a:graphic>
          <a:graphicData uri="http://schemas.openxmlformats.org/presentationml/2006/ole">
            <p:oleObj spid="_x0000_s5122" name="Ecuación" r:id="rId3" imgW="2323800" imgH="393480" progId="Equation.3">
              <p:embed/>
            </p:oleObj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34925" y="4005263"/>
          <a:ext cx="9050338" cy="847725"/>
        </p:xfrm>
        <a:graphic>
          <a:graphicData uri="http://schemas.openxmlformats.org/presentationml/2006/ole">
            <p:oleObj spid="_x0000_s5123" name="Ecuación" r:id="rId4" imgW="4203360" imgH="393480" progId="Equation.3">
              <p:embed/>
            </p:oleObj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981075" y="4886325"/>
          <a:ext cx="7191375" cy="847725"/>
        </p:xfrm>
        <a:graphic>
          <a:graphicData uri="http://schemas.openxmlformats.org/presentationml/2006/ole">
            <p:oleObj spid="_x0000_s5124" name="Ecuación" r:id="rId5" imgW="3340080" imgH="393480" progId="Equation.3">
              <p:embed/>
            </p:oleObj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1354138" y="5894388"/>
          <a:ext cx="6426200" cy="847725"/>
        </p:xfrm>
        <a:graphic>
          <a:graphicData uri="http://schemas.openxmlformats.org/presentationml/2006/ole">
            <p:oleObj spid="_x0000_s5125" name="Ecuación" r:id="rId6" imgW="29844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96988"/>
          </a:xfrm>
        </p:spPr>
        <p:txBody>
          <a:bodyPr/>
          <a:lstStyle/>
          <a:p>
            <a:r>
              <a:rPr lang="es-CO" sz="3600" smtClean="0"/>
              <a:t>Combinaciones lineales de exponenciales complejas armónicas.</a:t>
            </a:r>
          </a:p>
        </p:txBody>
      </p:sp>
      <p:sp>
        <p:nvSpPr>
          <p:cNvPr id="2283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989138"/>
            <a:ext cx="8229600" cy="4584700"/>
          </a:xfrm>
        </p:spPr>
        <p:txBody>
          <a:bodyPr/>
          <a:lstStyle/>
          <a:p>
            <a:r>
              <a:rPr lang="es-CO" i="1" smtClean="0"/>
              <a:t>x(t)</a:t>
            </a:r>
            <a:r>
              <a:rPr lang="es-CO" smtClean="0"/>
              <a:t> es periódica con periodo </a:t>
            </a:r>
            <a:r>
              <a:rPr lang="es-CO" i="1" smtClean="0"/>
              <a:t>T</a:t>
            </a:r>
            <a:r>
              <a:rPr lang="es-CO" smtClean="0"/>
              <a:t> si </a:t>
            </a:r>
            <a:r>
              <a:rPr lang="es-CO" i="1" smtClean="0"/>
              <a:t>x(t) = x(t+T) </a:t>
            </a:r>
            <a:r>
              <a:rPr lang="es-CO" i="1" smtClean="0">
                <a:sym typeface="Symbol" pitchFamily="18" charset="2"/>
              </a:rPr>
              <a:t> t</a:t>
            </a:r>
            <a:r>
              <a:rPr lang="es-CO" smtClean="0">
                <a:sym typeface="Symbol" pitchFamily="18" charset="2"/>
              </a:rPr>
              <a:t>.</a:t>
            </a:r>
          </a:p>
          <a:p>
            <a:r>
              <a:rPr lang="es-CO" smtClean="0">
                <a:sym typeface="Symbol" pitchFamily="18" charset="2"/>
              </a:rPr>
              <a:t>Período fundamental </a:t>
            </a:r>
            <a:r>
              <a:rPr lang="es-CO" i="1" smtClean="0">
                <a:sym typeface="Symbol" pitchFamily="18" charset="2"/>
              </a:rPr>
              <a:t>T</a:t>
            </a:r>
            <a:r>
              <a:rPr lang="es-CO" i="1" baseline="-25000" smtClean="0">
                <a:sym typeface="Symbol" pitchFamily="18" charset="2"/>
              </a:rPr>
              <a:t>o</a:t>
            </a:r>
            <a:r>
              <a:rPr lang="es-CO" smtClean="0">
                <a:sym typeface="Symbol" pitchFamily="18" charset="2"/>
              </a:rPr>
              <a:t>: Real positivo más pequeño que cumple la relación anterior.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Frecuencia fundamental: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Señales armónicas:                      , </a:t>
            </a:r>
            <a:r>
              <a:rPr lang="es-CO" i="1" smtClean="0">
                <a:sym typeface="Symbol" pitchFamily="18" charset="2"/>
              </a:rPr>
              <a:t>k = 0, ±1, ± 2…</a:t>
            </a:r>
          </a:p>
        </p:txBody>
      </p:sp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5045075" y="4076700"/>
          <a:ext cx="1227138" cy="927100"/>
        </p:xfrm>
        <a:graphic>
          <a:graphicData uri="http://schemas.openxmlformats.org/presentationml/2006/ole">
            <p:oleObj spid="_x0000_s6146" name="Ecuación" r:id="rId3" imgW="571320" imgH="431640" progId="Equation.3">
              <p:embed/>
            </p:oleObj>
          </a:graphicData>
        </a:graphic>
      </p:graphicFrame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4121150" y="5157788"/>
          <a:ext cx="1747838" cy="546100"/>
        </p:xfrm>
        <a:graphic>
          <a:graphicData uri="http://schemas.openxmlformats.org/presentationml/2006/ole">
            <p:oleObj spid="_x0000_s6147" name="Ecuación" r:id="rId4" imgW="81252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6680</TotalTime>
  <Words>2042</Words>
  <Application>Microsoft Office PowerPoint</Application>
  <PresentationFormat>Presentación en pantalla (4:3)</PresentationFormat>
  <Paragraphs>359</Paragraphs>
  <Slides>70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70</vt:i4>
      </vt:variant>
    </vt:vector>
  </HeadingPairs>
  <TitlesOfParts>
    <vt:vector size="74" baseType="lpstr">
      <vt:lpstr>Urban</vt:lpstr>
      <vt:lpstr>Ecuación</vt:lpstr>
      <vt:lpstr>Microsoft Editor de ecuaciones 3.0</vt:lpstr>
      <vt:lpstr>Equation</vt:lpstr>
      <vt:lpstr>Señales y Sistemas I Grupos 2, 6, 8 Representación de Señales Periódicas en Series de Fourier</vt:lpstr>
      <vt:lpstr>Generalidades:</vt:lpstr>
      <vt:lpstr>Respuesta de un LIT a una exponencial compleja</vt:lpstr>
      <vt:lpstr>Respuesta de un LIT a una exponencial compleja</vt:lpstr>
      <vt:lpstr>Respuesta de un LIT a una exponencial compleja</vt:lpstr>
      <vt:lpstr>Respuesta de un LIT a una exponencial compleja</vt:lpstr>
      <vt:lpstr>Ejemplo</vt:lpstr>
      <vt:lpstr>Ejemplo</vt:lpstr>
      <vt:lpstr>Combinaciones lineales de exponenciales complejas armónicas.</vt:lpstr>
      <vt:lpstr>Combinaciones lineales de exponenciales complejas armónicas.</vt:lpstr>
      <vt:lpstr>Combinaciones lineales de exponenciales complejas armónicas.</vt:lpstr>
      <vt:lpstr>Ejemplo</vt:lpstr>
      <vt:lpstr>Ejemplo</vt:lpstr>
      <vt:lpstr>Ejemplo</vt:lpstr>
      <vt:lpstr>Ejemplo</vt:lpstr>
      <vt:lpstr>Ejemplo</vt:lpstr>
      <vt:lpstr>Ejemplo</vt:lpstr>
      <vt:lpstr>Formas Alternativas de la Serie de Fourier</vt:lpstr>
      <vt:lpstr>Formas Alternativas de la Serie de Fourier</vt:lpstr>
      <vt:lpstr>Representación en Serie de Fourier de una Señal Periódica Continua.</vt:lpstr>
      <vt:lpstr>Representación en Serie de Fourier de una Señal Periódica Continua.</vt:lpstr>
      <vt:lpstr>Representación en Serie de Fourier de una Señal Periódica Continua.</vt:lpstr>
      <vt:lpstr>Representación en Serie de Fourier de una Señal Periódica Continua.</vt:lpstr>
      <vt:lpstr>Representación en Serie de Fourier de una Señal Periódica Continua.</vt:lpstr>
      <vt:lpstr>Representación en Serie de Fourier de una Señal Periódica Continua.</vt:lpstr>
      <vt:lpstr>Ejemplo:</vt:lpstr>
      <vt:lpstr>Ejemplo:</vt:lpstr>
      <vt:lpstr>Ejemplo:</vt:lpstr>
      <vt:lpstr>Ejemplo: Señal Cuadrada</vt:lpstr>
      <vt:lpstr>Ejemplo: Señal Cuadrada</vt:lpstr>
      <vt:lpstr>Ejemplo : Señal Cuadrada</vt:lpstr>
      <vt:lpstr>Ejemplo : Señal Cuadrada</vt:lpstr>
      <vt:lpstr>Ejemplo : Señal Cuadrada</vt:lpstr>
      <vt:lpstr>Ejemplo : Señal Cuadrada</vt:lpstr>
      <vt:lpstr>Convergencia de las Series de Fourier</vt:lpstr>
      <vt:lpstr>Convergencia de las Series de Fourier</vt:lpstr>
      <vt:lpstr>Convergencia de las Series de Fourier</vt:lpstr>
      <vt:lpstr>Convergencia de las Series de Fourier</vt:lpstr>
      <vt:lpstr>Ejemplo: Señal Cuadrada</vt:lpstr>
      <vt:lpstr>Criterios de Convergencia</vt:lpstr>
      <vt:lpstr>Criterios de Convergencia</vt:lpstr>
      <vt:lpstr>Condiciones de Dirichlet</vt:lpstr>
      <vt:lpstr>Condiciones de Dirichlet</vt:lpstr>
      <vt:lpstr>Condiciones de Dirichlet</vt:lpstr>
      <vt:lpstr>Condiciones de Dirichlet</vt:lpstr>
      <vt:lpstr>Fenómeno de Gibbs</vt:lpstr>
      <vt:lpstr>Propiedades de la Serie Continua de Fourier</vt:lpstr>
      <vt:lpstr>Desplazamiento en Tiempo</vt:lpstr>
      <vt:lpstr>Desplazamiento en Frecuencia</vt:lpstr>
      <vt:lpstr>Inversión en Tiempo</vt:lpstr>
      <vt:lpstr>Escalamiento en Tiempo</vt:lpstr>
      <vt:lpstr>Multiplicación</vt:lpstr>
      <vt:lpstr>Convolución Periódica </vt:lpstr>
      <vt:lpstr>Conjugación</vt:lpstr>
      <vt:lpstr>Derivada</vt:lpstr>
      <vt:lpstr>Integral</vt:lpstr>
      <vt:lpstr>Relación de Parseval</vt:lpstr>
      <vt:lpstr>Resumen</vt:lpstr>
      <vt:lpstr>Ejemplo:</vt:lpstr>
      <vt:lpstr>Ejemplo</vt:lpstr>
      <vt:lpstr>Ejemplo:</vt:lpstr>
      <vt:lpstr>Ejemplo:</vt:lpstr>
      <vt:lpstr>Ejemplo: Tren de impulsos periódico</vt:lpstr>
      <vt:lpstr>Ejemplo: Tren de impulsos periódico</vt:lpstr>
      <vt:lpstr>Ejemplo: Tren de impulsos periódico</vt:lpstr>
      <vt:lpstr>Ejemplo</vt:lpstr>
      <vt:lpstr>Ejemplo</vt:lpstr>
      <vt:lpstr>Ejemplo</vt:lpstr>
      <vt:lpstr>Ejemplo</vt:lpstr>
      <vt:lpstr>Ejemplo: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Bacca Rodríguez</dc:creator>
  <cp:lastModifiedBy>Jan Bacca Rodríguez</cp:lastModifiedBy>
  <cp:revision>548</cp:revision>
  <dcterms:created xsi:type="dcterms:W3CDTF">2010-02-10T15:21:40Z</dcterms:created>
  <dcterms:modified xsi:type="dcterms:W3CDTF">2011-03-09T22:11:25Z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