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handoutMasterIdLst>
    <p:handoutMasterId r:id="rId32"/>
  </p:handoutMasterIdLst>
  <p:sldIdLst>
    <p:sldId id="256" r:id="rId2"/>
    <p:sldId id="424" r:id="rId3"/>
    <p:sldId id="425" r:id="rId4"/>
    <p:sldId id="426" r:id="rId5"/>
    <p:sldId id="427" r:id="rId6"/>
    <p:sldId id="428" r:id="rId7"/>
    <p:sldId id="450" r:id="rId8"/>
    <p:sldId id="451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52" r:id="rId28"/>
    <p:sldId id="447" r:id="rId29"/>
    <p:sldId id="448" r:id="rId30"/>
    <p:sldId id="449" r:id="rId31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00CC"/>
    <a:srgbClr val="0000FF"/>
    <a:srgbClr val="FF00FF"/>
    <a:srgbClr val="FFFF00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4" autoAdjust="0"/>
    <p:restoredTop sz="94660"/>
  </p:normalViewPr>
  <p:slideViewPr>
    <p:cSldViewPr>
      <p:cViewPr varScale="1">
        <p:scale>
          <a:sx n="68" d="100"/>
          <a:sy n="68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5" Type="http://schemas.openxmlformats.org/officeDocument/2006/relationships/image" Target="../media/image3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9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104B5C2-9D5C-4F4E-8A41-8F6BD2978DAF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949449-A215-4CA4-B799-3E596421F37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D1005-083D-4F37-8EE7-3766A58711DC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31677A-8EC4-45D1-BF6E-9A643453B6F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EF97-9A47-41FC-9709-35D9DA6B4DFC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89A51-D1C3-4BE4-AEB2-9ADC93C45D1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8BA5-0533-428E-8D03-D41326F82048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44740-DB88-4818-874C-9A0E4537FEB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FE780-15E1-4B2B-AB2F-43CF4992089D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5BBB-3B53-4AB2-95A0-B361EF9F36D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8470-BBAF-4E62-A9A9-599DC909CF8A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EC268-E81D-4243-98D0-D72FEE08098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392C-875D-411D-BE18-D38C51581C87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D8FB3-805D-4716-B59B-FBCD5466D90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AB2120-6269-4420-BE8E-27A6CDCE66EB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5EA7CD-78A9-4BFC-8744-75F19DEEB30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C3609-413F-4D2A-A317-CA0FD18FC64A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72326-655F-43A5-AD90-0F1C849EE68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E5AEC-CF31-4ABE-8564-6936B3C1A322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3F52C-3638-45A9-ABD2-F51A184A74D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D2713-E824-4617-8B1C-7E51B43F6802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63637-5CB1-47ED-9ACA-C374EE8E610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8B67F-555C-4DC8-9235-01EC0D9DEF6E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EF7EA-22BB-4547-BF86-4063A963FE2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1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1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05091D-2280-4828-8B40-D5D16DFD1141}" type="datetimeFigureOut">
              <a:rPr lang="es-CO"/>
              <a:pPr>
                <a:defRPr/>
              </a:pPr>
              <a:t>05/04/2011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1C8A4E-3845-4E68-A9EE-AACE2636FB6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1" r:id="rId2"/>
    <p:sldLayoutId id="2147484082" r:id="rId3"/>
    <p:sldLayoutId id="2147484083" r:id="rId4"/>
    <p:sldLayoutId id="2147484090" r:id="rId5"/>
    <p:sldLayoutId id="2147484091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accar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457200" y="1071563"/>
            <a:ext cx="8458200" cy="2800350"/>
          </a:xfrm>
        </p:spPr>
        <p:txBody>
          <a:bodyPr/>
          <a:lstStyle/>
          <a:p>
            <a:pPr eaLnBrk="1" hangingPunct="1"/>
            <a:r>
              <a:rPr lang="es-CO" smtClean="0"/>
              <a:t>Señales y Sistemas I</a:t>
            </a:r>
            <a:br>
              <a:rPr lang="es-CO" smtClean="0"/>
            </a:br>
            <a:r>
              <a:rPr lang="es-CO" smtClean="0"/>
              <a:t>2016506</a:t>
            </a:r>
            <a:br>
              <a:rPr lang="es-CO" smtClean="0"/>
            </a:br>
            <a:r>
              <a:rPr lang="es-ES" sz="4000" smtClean="0"/>
              <a:t>Representación en Series de Fourier de Señales Periódicas Discretas</a:t>
            </a:r>
            <a:endParaRPr lang="es-CO" sz="4000" smtClean="0"/>
          </a:p>
        </p:txBody>
      </p:sp>
      <p:sp>
        <p:nvSpPr>
          <p:cNvPr id="29699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78400" cy="2481262"/>
          </a:xfrm>
        </p:spPr>
        <p:txBody>
          <a:bodyPr/>
          <a:lstStyle/>
          <a:p>
            <a:pPr marL="63500" eaLnBrk="1" hangingPunct="1"/>
            <a:r>
              <a:rPr lang="es-CO" sz="2800" dirty="0" err="1" smtClean="0"/>
              <a:t>Jan</a:t>
            </a:r>
            <a:r>
              <a:rPr lang="es-CO" sz="2800" dirty="0" smtClean="0"/>
              <a:t> Bacca Rodríguez</a:t>
            </a:r>
          </a:p>
          <a:p>
            <a:pPr marL="63500" eaLnBrk="1" hangingPunct="1"/>
            <a:r>
              <a:rPr lang="es-CO" sz="2800" dirty="0" smtClean="0">
                <a:hlinkClick r:id="rId2"/>
              </a:rPr>
              <a:t>jbaccar@unal.edu.co</a:t>
            </a:r>
            <a:endParaRPr lang="es-CO" sz="2800" dirty="0" smtClean="0"/>
          </a:p>
          <a:p>
            <a:pPr marL="63500" eaLnBrk="1" hangingPunct="1"/>
            <a:r>
              <a:rPr lang="es-CO" sz="2800" dirty="0" smtClean="0"/>
              <a:t>Of: 411-203</a:t>
            </a:r>
          </a:p>
          <a:p>
            <a:pPr marL="63500" eaLnBrk="1" hangingPunct="1"/>
            <a:r>
              <a:rPr lang="es-CO" sz="2800" smtClean="0"/>
              <a:t>05-04-2011</a:t>
            </a:r>
            <a:endParaRPr lang="es-CO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Ejemplo: Señal cuadrada periódica discreta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89138"/>
            <a:ext cx="8229600" cy="4584700"/>
          </a:xfrm>
          <a:noFill/>
        </p:spPr>
        <p:txBody>
          <a:bodyPr/>
          <a:lstStyle/>
          <a:p>
            <a:r>
              <a:rPr lang="es-CO" smtClean="0"/>
              <a:t>Los términos                    forman una serie geométrica de la forma </a:t>
            </a:r>
            <a:r>
              <a:rPr lang="es-CO" smtClean="0">
                <a:sym typeface="Symbol" pitchFamily="18" charset="2"/>
              </a:rPr>
              <a:t>p</a:t>
            </a:r>
            <a:r>
              <a:rPr lang="es-CO" baseline="30000" smtClean="0">
                <a:sym typeface="Symbol" pitchFamily="18" charset="2"/>
              </a:rPr>
              <a:t>m</a:t>
            </a:r>
            <a:r>
              <a:rPr lang="es-CO" smtClean="0">
                <a:sym typeface="Symbol" pitchFamily="18" charset="2"/>
              </a:rPr>
              <a:t> con:</a:t>
            </a:r>
          </a:p>
          <a:p>
            <a:pPr lvl="1"/>
            <a:r>
              <a:rPr lang="es-CO" smtClean="0">
                <a:sym typeface="Symbol" pitchFamily="18" charset="2"/>
              </a:rPr>
              <a:t> = 1</a:t>
            </a:r>
          </a:p>
          <a:p>
            <a:pPr lvl="1"/>
            <a:r>
              <a:rPr lang="es-CO" smtClean="0">
                <a:sym typeface="Symbol" pitchFamily="18" charset="2"/>
              </a:rPr>
              <a:t>p = </a:t>
            </a:r>
          </a:p>
          <a:p>
            <a:r>
              <a:rPr lang="es-CO" smtClean="0">
                <a:sym typeface="Symbol" pitchFamily="18" charset="2"/>
              </a:rPr>
              <a:t>La suma de los primeros N términos de dicha serie es:</a:t>
            </a:r>
          </a:p>
          <a:p>
            <a:pPr>
              <a:buFont typeface="Georgia" pitchFamily="18" charset="0"/>
              <a:buNone/>
            </a:pPr>
            <a:r>
              <a:rPr lang="es-CO" smtClean="0">
                <a:sym typeface="Symbol" pitchFamily="18" charset="2"/>
              </a:rPr>
              <a:t> 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8194" name="Ecuación" r:id="rId3" imgW="114120" imgH="215640" progId="Equation.3">
              <p:embed/>
            </p:oleObj>
          </a:graphicData>
        </a:graphic>
      </p:graphicFrame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3084513" y="1412875"/>
          <a:ext cx="1558925" cy="1146175"/>
        </p:xfrm>
        <a:graphic>
          <a:graphicData uri="http://schemas.openxmlformats.org/presentationml/2006/ole">
            <p:oleObj spid="_x0000_s8195" name="Ecuación" r:id="rId4" imgW="723600" imgH="533160" progId="Equation.3">
              <p:embed/>
            </p:oleObj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1751013" y="3248025"/>
          <a:ext cx="874712" cy="682625"/>
        </p:xfrm>
        <a:graphic>
          <a:graphicData uri="http://schemas.openxmlformats.org/presentationml/2006/ole">
            <p:oleObj spid="_x0000_s8196" name="Ecuación" r:id="rId5" imgW="406080" imgH="317160" progId="Equation.3">
              <p:embed/>
            </p:oleObj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3192463" y="4724400"/>
          <a:ext cx="2025650" cy="954088"/>
        </p:xfrm>
        <a:graphic>
          <a:graphicData uri="http://schemas.openxmlformats.org/presentationml/2006/ole">
            <p:oleObj spid="_x0000_s8197" name="Ecuación" r:id="rId6" imgW="93960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Ejemplo: Señal cuadrada periódica discreta</a:t>
            </a:r>
          </a:p>
        </p:txBody>
      </p:sp>
      <p:sp>
        <p:nvSpPr>
          <p:cNvPr id="922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89138"/>
            <a:ext cx="8229600" cy="4584700"/>
          </a:xfrm>
          <a:noFill/>
        </p:spPr>
        <p:txBody>
          <a:bodyPr/>
          <a:lstStyle/>
          <a:p>
            <a:r>
              <a:rPr lang="es-CO" smtClean="0"/>
              <a:t>Reemplazando:</a:t>
            </a:r>
            <a:endParaRPr lang="es-CO" smtClean="0">
              <a:sym typeface="Symbol" pitchFamily="18" charset="2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9218" name="Ecuación" r:id="rId3" imgW="114120" imgH="215640" progId="Equation.3">
              <p:embed/>
            </p:oleObj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1423988" y="2254250"/>
          <a:ext cx="5195887" cy="1749425"/>
        </p:xfrm>
        <a:graphic>
          <a:graphicData uri="http://schemas.openxmlformats.org/presentationml/2006/ole">
            <p:oleObj spid="_x0000_s9219" name="Ecuación" r:id="rId4" imgW="2412720" imgH="812520" progId="Equation.3">
              <p:embed/>
            </p:oleObj>
          </a:graphicData>
        </a:graphic>
      </p:graphicFrame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1982788" y="4338638"/>
          <a:ext cx="5221287" cy="2185987"/>
        </p:xfrm>
        <a:graphic>
          <a:graphicData uri="http://schemas.openxmlformats.org/presentationml/2006/ole">
            <p:oleObj spid="_x0000_s9220" name="Ecuación" r:id="rId5" imgW="2425680" imgH="10159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Ejemplo: Señal cuadrada periódica discreta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42" name="Ecuación" r:id="rId3" imgW="114120" imgH="215640" progId="Equation.3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200275" y="1785938"/>
          <a:ext cx="3963988" cy="1858962"/>
        </p:xfrm>
        <a:graphic>
          <a:graphicData uri="http://schemas.openxmlformats.org/presentationml/2006/ole">
            <p:oleObj spid="_x0000_s10243" name="Ecuación" r:id="rId4" imgW="1841400" imgH="863280" progId="Equation.3">
              <p:embed/>
            </p:oleObj>
          </a:graphicData>
        </a:graphic>
      </p:graphicFrame>
      <p:sp>
        <p:nvSpPr>
          <p:cNvPr id="235528" name="Rectangle 8"/>
          <p:cNvSpPr>
            <a:spLocks noGrp="1"/>
          </p:cNvSpPr>
          <p:nvPr>
            <p:ph type="body" idx="4294967295"/>
          </p:nvPr>
        </p:nvSpPr>
        <p:spPr>
          <a:xfrm>
            <a:off x="457200" y="3860800"/>
            <a:ext cx="8229600" cy="720725"/>
          </a:xfrm>
          <a:noFill/>
        </p:spPr>
        <p:txBody>
          <a:bodyPr/>
          <a:lstStyle/>
          <a:p>
            <a:r>
              <a:rPr lang="es-CO" smtClean="0"/>
              <a:t>Para </a:t>
            </a:r>
            <a:r>
              <a:rPr lang="es-CO" i="1" smtClean="0"/>
              <a:t>k = 0</a:t>
            </a:r>
            <a:r>
              <a:rPr lang="es-CO" smtClean="0"/>
              <a:t>:</a:t>
            </a:r>
          </a:p>
        </p:txBody>
      </p:sp>
      <p:graphicFrame>
        <p:nvGraphicFramePr>
          <p:cNvPr id="235529" name="Object 9"/>
          <p:cNvGraphicFramePr>
            <a:graphicFrameLocks noChangeAspect="1"/>
          </p:cNvGraphicFramePr>
          <p:nvPr/>
        </p:nvGraphicFramePr>
        <p:xfrm>
          <a:off x="1665288" y="4640263"/>
          <a:ext cx="5549900" cy="1038225"/>
        </p:xfrm>
        <a:graphic>
          <a:graphicData uri="http://schemas.openxmlformats.org/presentationml/2006/ole">
            <p:oleObj spid="_x0000_s10244" name="Ecuación" r:id="rId5" imgW="257796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5076825" y="3860800"/>
          <a:ext cx="3387725" cy="1692275"/>
        </p:xfrm>
        <a:graphic>
          <a:graphicData uri="http://schemas.openxmlformats.org/presentationml/2006/ole">
            <p:oleObj spid="_x0000_s11266" name="Ecuación" r:id="rId3" imgW="1574640" imgH="787320" progId="Equation.3">
              <p:embed/>
            </p:oleObj>
          </a:graphicData>
        </a:graphic>
      </p:graphicFrame>
      <p:sp>
        <p:nvSpPr>
          <p:cNvPr id="11267" name="Rectangle 6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smtClean="0"/>
              <a:t>Recordemos que para la señal cuadrada continua:</a:t>
            </a:r>
          </a:p>
        </p:txBody>
      </p:sp>
      <p:sp>
        <p:nvSpPr>
          <p:cNvPr id="11268" name="Rectangle 7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296988"/>
          </a:xfrm>
          <a:noFill/>
        </p:spPr>
        <p:txBody>
          <a:bodyPr/>
          <a:lstStyle/>
          <a:p>
            <a:r>
              <a:rPr lang="es-CO" smtClean="0"/>
              <a:t>Ejemplo: Señal cuadrada periódica discreta</a:t>
            </a:r>
          </a:p>
        </p:txBody>
      </p:sp>
      <p:pic>
        <p:nvPicPr>
          <p:cNvPr id="1126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3284538"/>
            <a:ext cx="3559175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1557338"/>
            <a:ext cx="741045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901700" y="3141663"/>
            <a:ext cx="7991475" cy="3527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01700" y="5013325"/>
            <a:ext cx="7991475" cy="184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179388" y="1844675"/>
          <a:ext cx="939800" cy="838200"/>
        </p:xfrm>
        <a:graphic>
          <a:graphicData uri="http://schemas.openxmlformats.org/presentationml/2006/ole">
            <p:oleObj spid="_x0000_s12290" name="Ecuación" r:id="rId4" imgW="469800" imgH="419040" progId="Equation.3">
              <p:embed/>
            </p:oleObj>
          </a:graphicData>
        </a:graphic>
      </p:graphicFrame>
      <p:graphicFrame>
        <p:nvGraphicFramePr>
          <p:cNvPr id="236551" name="Object 7"/>
          <p:cNvGraphicFramePr>
            <a:graphicFrameLocks noChangeAspect="1"/>
          </p:cNvGraphicFramePr>
          <p:nvPr/>
        </p:nvGraphicFramePr>
        <p:xfrm>
          <a:off x="107950" y="3578225"/>
          <a:ext cx="939800" cy="787400"/>
        </p:xfrm>
        <a:graphic>
          <a:graphicData uri="http://schemas.openxmlformats.org/presentationml/2006/ole">
            <p:oleObj spid="_x0000_s12291" name="Ecuación" r:id="rId5" imgW="469800" imgH="393480" progId="Equation.3">
              <p:embed/>
            </p:oleObj>
          </a:graphicData>
        </a:graphic>
      </p:graphicFrame>
      <p:graphicFrame>
        <p:nvGraphicFramePr>
          <p:cNvPr id="236552" name="Object 8"/>
          <p:cNvGraphicFramePr>
            <a:graphicFrameLocks noChangeAspect="1"/>
          </p:cNvGraphicFramePr>
          <p:nvPr/>
        </p:nvGraphicFramePr>
        <p:xfrm>
          <a:off x="34925" y="5373688"/>
          <a:ext cx="1066800" cy="787400"/>
        </p:xfrm>
        <a:graphic>
          <a:graphicData uri="http://schemas.openxmlformats.org/presentationml/2006/ole">
            <p:oleObj spid="_x0000_s12292" name="Ecuación" r:id="rId6" imgW="533160" imgH="393480" progId="Equation.3">
              <p:embed/>
            </p:oleObj>
          </a:graphicData>
        </a:graphic>
      </p:graphicFrame>
      <p:sp>
        <p:nvSpPr>
          <p:cNvPr id="12296" name="Rectangle 9"/>
          <p:cNvSpPr>
            <a:spLocks/>
          </p:cNvSpPr>
          <p:nvPr/>
        </p:nvSpPr>
        <p:spPr bwMode="auto">
          <a:xfrm>
            <a:off x="468313" y="333375"/>
            <a:ext cx="83518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3200">
                <a:solidFill>
                  <a:schemeClr val="tx2"/>
                </a:solidFill>
                <a:latin typeface="Trebuchet MS" pitchFamily="34" charset="0"/>
              </a:rPr>
              <a:t>Ejemplo: Señal cuadrada periódica continua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animBg="1"/>
      <p:bldP spid="2365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1412875"/>
            <a:ext cx="6942138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835150" y="3141663"/>
            <a:ext cx="7129463" cy="3527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908175" y="5013325"/>
            <a:ext cx="6985000" cy="184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20" name="Rectangle 5"/>
          <p:cNvSpPr>
            <a:spLocks noGrp="1"/>
          </p:cNvSpPr>
          <p:nvPr>
            <p:ph type="title" idx="4294967295"/>
          </p:nvPr>
        </p:nvSpPr>
        <p:spPr>
          <a:xfrm>
            <a:off x="250825" y="333375"/>
            <a:ext cx="8447088" cy="1066800"/>
          </a:xfrm>
        </p:spPr>
        <p:txBody>
          <a:bodyPr/>
          <a:lstStyle/>
          <a:p>
            <a:r>
              <a:rPr lang="es-CO" sz="3200" smtClean="0"/>
              <a:t>Ejemplo : Señal Cuadrada Periódica Discreta</a:t>
            </a:r>
            <a:endParaRPr lang="es-ES" sz="3200" smtClean="0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107950" y="1844675"/>
          <a:ext cx="1625600" cy="838200"/>
        </p:xfrm>
        <a:graphic>
          <a:graphicData uri="http://schemas.openxmlformats.org/presentationml/2006/ole">
            <p:oleObj spid="_x0000_s13314" name="Ecuación" r:id="rId4" imgW="812520" imgH="419040" progId="Equation.3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07950" y="3644900"/>
          <a:ext cx="1625600" cy="787400"/>
        </p:xfrm>
        <a:graphic>
          <a:graphicData uri="http://schemas.openxmlformats.org/presentationml/2006/ole">
            <p:oleObj spid="_x0000_s13315" name="Ecuación" r:id="rId5" imgW="812520" imgH="393480" progId="Equation.3">
              <p:embed/>
            </p:oleObj>
          </a:graphicData>
        </a:graphic>
      </p:graphicFrame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57150" y="5470525"/>
          <a:ext cx="1727200" cy="787400"/>
        </p:xfrm>
        <a:graphic>
          <a:graphicData uri="http://schemas.openxmlformats.org/presentationml/2006/ole">
            <p:oleObj spid="_x0000_s13316" name="Ecuación" r:id="rId6" imgW="86328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/>
      <p:bldP spid="2375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260350"/>
            <a:ext cx="8229600" cy="1066800"/>
          </a:xfrm>
        </p:spPr>
        <p:txBody>
          <a:bodyPr/>
          <a:lstStyle/>
          <a:p>
            <a:r>
              <a:rPr lang="es-CO" smtClean="0"/>
              <a:t>Ejemplo : Señal Cuadrada</a:t>
            </a:r>
            <a:endParaRPr lang="es-ES" smtClean="0"/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484313"/>
            <a:ext cx="74898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484313"/>
            <a:ext cx="7485062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8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484313"/>
            <a:ext cx="7485062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9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1484313"/>
            <a:ext cx="7478712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600" name="Picture 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213" y="1484313"/>
            <a:ext cx="7485062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549275"/>
            <a:ext cx="8229600" cy="1066800"/>
          </a:xfrm>
        </p:spPr>
        <p:txBody>
          <a:bodyPr/>
          <a:lstStyle/>
          <a:p>
            <a:r>
              <a:rPr lang="es-CO" sz="3200" smtClean="0"/>
              <a:t>Ejemplo : Señal Cuadrada Periódica Discreta</a:t>
            </a:r>
          </a:p>
        </p:txBody>
      </p:sp>
      <p:pic>
        <p:nvPicPr>
          <p:cNvPr id="239621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73238"/>
            <a:ext cx="7373938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2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773238"/>
            <a:ext cx="7354888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3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1766888"/>
            <a:ext cx="7380288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4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0438" y="1773238"/>
            <a:ext cx="7356475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5" name="Picture 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2025" y="1781175"/>
            <a:ext cx="73548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Ejemplo: Señal Cuadrada</a:t>
            </a:r>
            <a:endParaRPr lang="es-ES" smtClean="0"/>
          </a:p>
        </p:txBody>
      </p:sp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557338"/>
            <a:ext cx="7373937" cy="513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558925"/>
            <a:ext cx="7464425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1557338"/>
            <a:ext cx="745648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1557338"/>
            <a:ext cx="745648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088" y="1558925"/>
            <a:ext cx="7464425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2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44675"/>
            <a:ext cx="7361237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1860550"/>
            <a:ext cx="7354888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4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350" y="1860550"/>
            <a:ext cx="7354888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5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5350" y="1860550"/>
            <a:ext cx="7354888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6" name="Picture 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5350" y="1852613"/>
            <a:ext cx="7354888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Rectangle 10"/>
          <p:cNvSpPr>
            <a:spLocks noGrp="1"/>
          </p:cNvSpPr>
          <p:nvPr>
            <p:ph type="title" idx="4294967295"/>
          </p:nvPr>
        </p:nvSpPr>
        <p:spPr>
          <a:xfrm>
            <a:off x="323850" y="476250"/>
            <a:ext cx="8496300" cy="1066800"/>
          </a:xfrm>
          <a:noFill/>
        </p:spPr>
        <p:txBody>
          <a:bodyPr/>
          <a:lstStyle/>
          <a:p>
            <a:r>
              <a:rPr lang="es-CO" sz="3200" smtClean="0"/>
              <a:t>Ejemplo : Señal Cuadrada Periódica Discreta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1944687"/>
          </a:xfrm>
        </p:spPr>
        <p:txBody>
          <a:bodyPr/>
          <a:lstStyle/>
          <a:p>
            <a:r>
              <a:rPr lang="es-CO" smtClean="0"/>
              <a:t>Representación en Series de Fourier de Señales Periódicas Discretas</a:t>
            </a:r>
          </a:p>
        </p:txBody>
      </p:sp>
      <p:sp>
        <p:nvSpPr>
          <p:cNvPr id="22733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636838"/>
            <a:ext cx="8229600" cy="3960812"/>
          </a:xfrm>
        </p:spPr>
        <p:txBody>
          <a:bodyPr/>
          <a:lstStyle/>
          <a:p>
            <a:r>
              <a:rPr lang="es-CO" smtClean="0"/>
              <a:t>El análisis es muy similar al caso continuo.</a:t>
            </a:r>
          </a:p>
          <a:p>
            <a:r>
              <a:rPr lang="es-CO" smtClean="0"/>
              <a:t>Pequeñas diferencias surgirán de fenómenos como la periodicidad de exponenciales complejas discretas o el número finito de exponenciales armónicas en el dominio discreto.</a:t>
            </a:r>
          </a:p>
          <a:p>
            <a:r>
              <a:rPr lang="es-CO" smtClean="0"/>
              <a:t>Las series de Fourier discretas son finitas por lo que no es necesario realizar análisis de convergencia.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549275"/>
            <a:ext cx="8229600" cy="1066800"/>
          </a:xfrm>
        </p:spPr>
        <p:txBody>
          <a:bodyPr/>
          <a:lstStyle/>
          <a:p>
            <a:r>
              <a:rPr lang="es-CO" sz="3600" smtClean="0"/>
              <a:t>Propiedades de la Serie Discreta de Fourier</a:t>
            </a:r>
          </a:p>
        </p:txBody>
      </p:sp>
      <p:sp>
        <p:nvSpPr>
          <p:cNvPr id="243720" name="Rectangle 8"/>
          <p:cNvSpPr>
            <a:spLocks noGrp="1"/>
          </p:cNvSpPr>
          <p:nvPr>
            <p:ph type="body" idx="4294967295"/>
          </p:nvPr>
        </p:nvSpPr>
        <p:spPr>
          <a:xfrm>
            <a:off x="468313" y="1916113"/>
            <a:ext cx="8229600" cy="4324350"/>
          </a:xfrm>
        </p:spPr>
        <p:txBody>
          <a:bodyPr/>
          <a:lstStyle/>
          <a:p>
            <a:r>
              <a:rPr lang="es-CO" smtClean="0"/>
              <a:t>Linealidad:</a:t>
            </a:r>
          </a:p>
          <a:p>
            <a:endParaRPr lang="es-CO" smtClean="0"/>
          </a:p>
          <a:p>
            <a:pPr lvl="1"/>
            <a:r>
              <a:rPr lang="es-CO" smtClean="0"/>
              <a:t>  </a:t>
            </a:r>
          </a:p>
          <a:p>
            <a:pPr lvl="1"/>
            <a:r>
              <a:rPr lang="es-CO" smtClean="0"/>
              <a:t> </a:t>
            </a:r>
          </a:p>
          <a:p>
            <a:pPr lvl="1"/>
            <a:r>
              <a:rPr lang="es-CO" smtClean="0"/>
              <a:t> </a:t>
            </a:r>
          </a:p>
          <a:p>
            <a:pPr lvl="1"/>
            <a:endParaRPr lang="es-CO" smtClean="0"/>
          </a:p>
          <a:p>
            <a:r>
              <a:rPr lang="es-CO" smtClean="0"/>
              <a:t>Desplazamiento en tiempo</a:t>
            </a:r>
          </a:p>
          <a:p>
            <a:endParaRPr lang="es-CO" smtClean="0"/>
          </a:p>
          <a:p>
            <a:pPr lvl="1"/>
            <a:r>
              <a:rPr lang="es-CO" smtClean="0"/>
              <a:t> 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187450" y="2636838"/>
          <a:ext cx="1914525" cy="684212"/>
        </p:xfrm>
        <a:graphic>
          <a:graphicData uri="http://schemas.openxmlformats.org/presentationml/2006/ole">
            <p:oleObj spid="_x0000_s14338" name="Ecuación" r:id="rId3" imgW="888840" imgH="317160" progId="Equation.3">
              <p:embed/>
            </p:oleObj>
          </a:graphicData>
        </a:graphic>
      </p:graphicFrame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1187450" y="3105150"/>
          <a:ext cx="1887538" cy="684213"/>
        </p:xfrm>
        <a:graphic>
          <a:graphicData uri="http://schemas.openxmlformats.org/presentationml/2006/ole">
            <p:oleObj spid="_x0000_s14339" name="Ecuación" r:id="rId4" imgW="876240" imgH="317160" progId="Equation.3">
              <p:embed/>
            </p:oleObj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1116013" y="3573463"/>
          <a:ext cx="5961062" cy="684212"/>
        </p:xfrm>
        <a:graphic>
          <a:graphicData uri="http://schemas.openxmlformats.org/presentationml/2006/ole">
            <p:oleObj spid="_x0000_s14340" name="Ecuación" r:id="rId5" imgW="2768400" imgH="317160" progId="Equation.3">
              <p:embed/>
            </p:oleObj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1160463" y="5295900"/>
          <a:ext cx="5249862" cy="766763"/>
        </p:xfrm>
        <a:graphic>
          <a:graphicData uri="http://schemas.openxmlformats.org/presentationml/2006/ole">
            <p:oleObj spid="_x0000_s14341" name="Ecuación" r:id="rId6" imgW="2438280" imgH="3553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5"/>
          <p:cNvSpPr>
            <a:spLocks/>
          </p:cNvSpPr>
          <p:nvPr/>
        </p:nvSpPr>
        <p:spPr bwMode="auto">
          <a:xfrm>
            <a:off x="468313" y="1916113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 </a:t>
            </a:r>
          </a:p>
        </p:txBody>
      </p:sp>
      <p:sp>
        <p:nvSpPr>
          <p:cNvPr id="15369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Desplazamiento en Frecuencia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ph type="body" idx="4294967295"/>
          </p:nvPr>
        </p:nvGraphicFramePr>
        <p:xfrm>
          <a:off x="1076325" y="1852613"/>
          <a:ext cx="3673475" cy="681037"/>
        </p:xfrm>
        <a:graphic>
          <a:graphicData uri="http://schemas.openxmlformats.org/presentationml/2006/ole">
            <p:oleObj spid="_x0000_s15362" name="Ecuación" r:id="rId3" imgW="1917360" imgH="355320" progId="Equation.3">
              <p:embed/>
            </p:oleObj>
          </a:graphicData>
        </a:graphic>
      </p:graphicFrame>
      <p:graphicFrame>
        <p:nvGraphicFramePr>
          <p:cNvPr id="247814" name="Object 6"/>
          <p:cNvGraphicFramePr>
            <a:graphicFrameLocks noChangeAspect="1"/>
          </p:cNvGraphicFramePr>
          <p:nvPr/>
        </p:nvGraphicFramePr>
        <p:xfrm>
          <a:off x="1219200" y="2595563"/>
          <a:ext cx="3209925" cy="1036637"/>
        </p:xfrm>
        <a:graphic>
          <a:graphicData uri="http://schemas.openxmlformats.org/presentationml/2006/ole">
            <p:oleObj spid="_x0000_s15363" name="Ecuación" r:id="rId4" imgW="1498320" imgH="482400" progId="Equation.3">
              <p:embed/>
            </p:oleObj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874713" y="3587750"/>
          <a:ext cx="4025900" cy="1035050"/>
        </p:xfrm>
        <a:graphic>
          <a:graphicData uri="http://schemas.openxmlformats.org/presentationml/2006/ole">
            <p:oleObj spid="_x0000_s15364" name="Ecuación" r:id="rId5" imgW="1879560" imgH="482400" progId="Equation.3">
              <p:embed/>
            </p:oleObj>
          </a:graphicData>
        </a:graphic>
      </p:graphicFrame>
      <p:graphicFrame>
        <p:nvGraphicFramePr>
          <p:cNvPr id="247816" name="Object 8"/>
          <p:cNvGraphicFramePr>
            <a:graphicFrameLocks noChangeAspect="1"/>
          </p:cNvGraphicFramePr>
          <p:nvPr/>
        </p:nvGraphicFramePr>
        <p:xfrm>
          <a:off x="1624013" y="4521200"/>
          <a:ext cx="3673475" cy="1036638"/>
        </p:xfrm>
        <a:graphic>
          <a:graphicData uri="http://schemas.openxmlformats.org/presentationml/2006/ole">
            <p:oleObj spid="_x0000_s15365" name="Ecuación" r:id="rId6" imgW="1714320" imgH="482400" progId="Equation.3">
              <p:embed/>
            </p:oleObj>
          </a:graphicData>
        </a:graphic>
      </p:graphicFrame>
      <p:graphicFrame>
        <p:nvGraphicFramePr>
          <p:cNvPr id="247817" name="Object 9"/>
          <p:cNvGraphicFramePr>
            <a:graphicFrameLocks noChangeAspect="1"/>
          </p:cNvGraphicFramePr>
          <p:nvPr/>
        </p:nvGraphicFramePr>
        <p:xfrm>
          <a:off x="1616075" y="5549900"/>
          <a:ext cx="3671888" cy="1035050"/>
        </p:xfrm>
        <a:graphic>
          <a:graphicData uri="http://schemas.openxmlformats.org/presentationml/2006/ole">
            <p:oleObj spid="_x0000_s15366" name="Ecuación" r:id="rId7" imgW="1714320" imgH="482400" progId="Equation.3">
              <p:embed/>
            </p:oleObj>
          </a:graphicData>
        </a:graphic>
      </p:graphicFrame>
      <p:graphicFrame>
        <p:nvGraphicFramePr>
          <p:cNvPr id="247819" name="Object 11"/>
          <p:cNvGraphicFramePr>
            <a:graphicFrameLocks noChangeAspect="1"/>
          </p:cNvGraphicFramePr>
          <p:nvPr/>
        </p:nvGraphicFramePr>
        <p:xfrm>
          <a:off x="5192713" y="5549900"/>
          <a:ext cx="2801937" cy="1035050"/>
        </p:xfrm>
        <a:graphic>
          <a:graphicData uri="http://schemas.openxmlformats.org/presentationml/2006/ole">
            <p:oleObj spid="_x0000_s15367" name="Ecuación" r:id="rId8" imgW="130788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Conjugación</a:t>
            </a:r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Simetría conjugada para señales reales:</a:t>
            </a:r>
          </a:p>
          <a:p>
            <a:endParaRPr lang="es-CO" smtClean="0"/>
          </a:p>
          <a:p>
            <a:pPr lvl="1"/>
            <a:r>
              <a:rPr lang="es-CO" i="1" smtClean="0"/>
              <a:t>x[n] </a:t>
            </a:r>
            <a:r>
              <a:rPr lang="es-CO" i="1" smtClean="0">
                <a:sym typeface="Symbol" pitchFamily="18" charset="2"/>
              </a:rPr>
              <a:t></a:t>
            </a:r>
          </a:p>
          <a:p>
            <a:pPr lvl="2"/>
            <a:r>
              <a:rPr lang="es-CO" i="1" smtClean="0">
                <a:sym typeface="Symbol" pitchFamily="18" charset="2"/>
              </a:rPr>
              <a:t>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 = 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*</a:t>
            </a:r>
          </a:p>
          <a:p>
            <a:pPr lvl="2"/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} = 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}</a:t>
            </a:r>
          </a:p>
          <a:p>
            <a:pPr lvl="2"/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} = -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}</a:t>
            </a:r>
          </a:p>
          <a:p>
            <a:pPr lvl="2"/>
            <a:r>
              <a:rPr lang="es-CO" i="1" smtClean="0">
                <a:sym typeface="Symbol" pitchFamily="18" charset="2"/>
              </a:rPr>
              <a:t>|a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| = |a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|</a:t>
            </a:r>
          </a:p>
          <a:p>
            <a:pPr lvl="2"/>
            <a:r>
              <a:rPr lang="es-CO" i="1" smtClean="0">
                <a:sym typeface="Symbol" pitchFamily="18" charset="2"/>
              </a:rPr>
              <a:t> 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 =- a</a:t>
            </a:r>
            <a:r>
              <a:rPr lang="es-CO" i="1" baseline="-25000" smtClean="0">
                <a:sym typeface="Symbol" pitchFamily="18" charset="2"/>
              </a:rPr>
              <a:t>-k</a:t>
            </a:r>
          </a:p>
        </p:txBody>
      </p:sp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862013" y="1773238"/>
          <a:ext cx="2270125" cy="628650"/>
        </p:xfrm>
        <a:graphic>
          <a:graphicData uri="http://schemas.openxmlformats.org/presentationml/2006/ole">
            <p:oleObj spid="_x0000_s16386" name="Ecuación" r:id="rId3" imgW="1054080" imgH="291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2349500"/>
            <a:ext cx="8229600" cy="1066800"/>
          </a:xfrm>
        </p:spPr>
        <p:txBody>
          <a:bodyPr/>
          <a:lstStyle/>
          <a:p>
            <a:r>
              <a:rPr lang="es-CO" smtClean="0"/>
              <a:t>Escalamiento en Tiempo</a:t>
            </a:r>
          </a:p>
        </p:txBody>
      </p:sp>
      <p:sp>
        <p:nvSpPr>
          <p:cNvPr id="1741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429000"/>
            <a:ext cx="8229600" cy="3024188"/>
          </a:xfrm>
        </p:spPr>
        <p:txBody>
          <a:bodyPr/>
          <a:lstStyle/>
          <a:p>
            <a:pPr>
              <a:buFont typeface="Georgia" pitchFamily="18" charset="0"/>
              <a:buNone/>
            </a:pPr>
            <a:endParaRPr lang="es-CO" smtClean="0"/>
          </a:p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Periódica con período MN</a:t>
            </a:r>
          </a:p>
          <a:p>
            <a:endParaRPr lang="es-CO" smtClean="0"/>
          </a:p>
          <a:p>
            <a:r>
              <a:rPr lang="es-CO" smtClean="0"/>
              <a:t> 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016000" y="3429000"/>
          <a:ext cx="6564313" cy="1366838"/>
        </p:xfrm>
        <a:graphic>
          <a:graphicData uri="http://schemas.openxmlformats.org/presentationml/2006/ole">
            <p:oleObj spid="_x0000_s17410" name="Ecuación" r:id="rId3" imgW="3047760" imgH="634680" progId="Equation.3">
              <p:embed/>
            </p:oleObj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900113" y="5589588"/>
          <a:ext cx="3009900" cy="847725"/>
        </p:xfrm>
        <a:graphic>
          <a:graphicData uri="http://schemas.openxmlformats.org/presentationml/2006/ole">
            <p:oleObj spid="_x0000_s17411" name="Ecuación" r:id="rId4" imgW="1396800" imgH="393480" progId="Equation.3">
              <p:embed/>
            </p:oleObj>
          </a:graphicData>
        </a:graphic>
      </p:graphicFrame>
      <p:sp>
        <p:nvSpPr>
          <p:cNvPr id="17415" name="Rectangle 2"/>
          <p:cNvSpPr>
            <a:spLocks/>
          </p:cNvSpPr>
          <p:nvPr/>
        </p:nvSpPr>
        <p:spPr bwMode="auto">
          <a:xfrm>
            <a:off x="468313" y="34607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Inversión en Tiempo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912813" y="1484313"/>
          <a:ext cx="3803650" cy="684212"/>
        </p:xfrm>
        <a:graphic>
          <a:graphicData uri="http://schemas.openxmlformats.org/presentationml/2006/ole">
            <p:oleObj spid="_x0000_s17412" name="Ecuación" r:id="rId5" imgW="1765080" imgH="317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Multiplicación</a:t>
            </a:r>
          </a:p>
        </p:txBody>
      </p:sp>
      <p:sp>
        <p:nvSpPr>
          <p:cNvPr id="246788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1484313"/>
            <a:ext cx="8229600" cy="2808287"/>
          </a:xfrm>
          <a:noFill/>
        </p:spPr>
        <p:txBody>
          <a:bodyPr/>
          <a:lstStyle/>
          <a:p>
            <a:r>
              <a:rPr lang="es-CO" smtClean="0">
                <a:sym typeface="Symbol" pitchFamily="18" charset="2"/>
              </a:rPr>
              <a:t>  </a:t>
            </a:r>
          </a:p>
          <a:p>
            <a:r>
              <a:rPr lang="es-CO" i="1" smtClean="0">
                <a:sym typeface="Symbol" pitchFamily="18" charset="2"/>
              </a:rPr>
              <a:t>x[n], y[n]</a:t>
            </a:r>
            <a:r>
              <a:rPr lang="es-CO" smtClean="0">
                <a:sym typeface="Symbol" pitchFamily="18" charset="2"/>
              </a:rPr>
              <a:t> periodicas con período </a:t>
            </a:r>
            <a:r>
              <a:rPr lang="es-CO" i="1" smtClean="0">
                <a:sym typeface="Symbol" pitchFamily="18" charset="2"/>
              </a:rPr>
              <a:t>N</a:t>
            </a:r>
          </a:p>
          <a:p>
            <a:r>
              <a:rPr lang="es-CO" i="1" smtClean="0">
                <a:sym typeface="Symbol" pitchFamily="18" charset="2"/>
              </a:rPr>
              <a:t>z[n] = x[n]y[n]</a:t>
            </a:r>
            <a:r>
              <a:rPr lang="es-CO" smtClean="0">
                <a:sym typeface="Symbol" pitchFamily="18" charset="2"/>
              </a:rPr>
              <a:t> es periodica con periodo </a:t>
            </a:r>
            <a:r>
              <a:rPr lang="es-CO" i="1" smtClean="0">
                <a:sym typeface="Symbol" pitchFamily="18" charset="2"/>
              </a:rPr>
              <a:t>N</a:t>
            </a:r>
            <a:r>
              <a:rPr lang="es-CO" smtClean="0">
                <a:sym typeface="Symbol" pitchFamily="18" charset="2"/>
              </a:rPr>
              <a:t> y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z="300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900113" y="1412875"/>
          <a:ext cx="3884612" cy="684213"/>
        </p:xfrm>
        <a:graphic>
          <a:graphicData uri="http://schemas.openxmlformats.org/presentationml/2006/ole">
            <p:oleObj spid="_x0000_s18434" name="Ecuación" r:id="rId3" imgW="1803240" imgH="31716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900113" y="3213100"/>
          <a:ext cx="5033962" cy="957263"/>
        </p:xfrm>
        <a:graphic>
          <a:graphicData uri="http://schemas.openxmlformats.org/presentationml/2006/ole">
            <p:oleObj spid="_x0000_s18435" name="Ecuación" r:id="rId4" imgW="2336760" imgH="444240" progId="Equation.3">
              <p:embed/>
            </p:oleObj>
          </a:graphicData>
        </a:graphic>
      </p:graphicFrame>
      <p:sp>
        <p:nvSpPr>
          <p:cNvPr id="246793" name="Rectangle 9"/>
          <p:cNvSpPr>
            <a:spLocks/>
          </p:cNvSpPr>
          <p:nvPr/>
        </p:nvSpPr>
        <p:spPr bwMode="auto">
          <a:xfrm>
            <a:off x="611188" y="4365625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Convolución Periódica</a:t>
            </a:r>
          </a:p>
        </p:txBody>
      </p:sp>
      <p:sp>
        <p:nvSpPr>
          <p:cNvPr id="246794" name="Rectangle 10"/>
          <p:cNvSpPr>
            <a:spLocks/>
          </p:cNvSpPr>
          <p:nvPr/>
        </p:nvSpPr>
        <p:spPr bwMode="auto">
          <a:xfrm>
            <a:off x="539750" y="5300663"/>
            <a:ext cx="719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3000">
                <a:latin typeface="Georgia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246795" name="Object 11"/>
          <p:cNvGraphicFramePr>
            <a:graphicFrameLocks noChangeAspect="1"/>
          </p:cNvGraphicFramePr>
          <p:nvPr/>
        </p:nvGraphicFramePr>
        <p:xfrm>
          <a:off x="827088" y="5135563"/>
          <a:ext cx="5580062" cy="957262"/>
        </p:xfrm>
        <a:graphic>
          <a:graphicData uri="http://schemas.openxmlformats.org/presentationml/2006/ole">
            <p:oleObj spid="_x0000_s18436" name="Ecuación" r:id="rId5" imgW="259056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build="p"/>
      <p:bldP spid="2467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3" name="Rectangle 7"/>
          <p:cNvSpPr>
            <a:spLocks/>
          </p:cNvSpPr>
          <p:nvPr/>
        </p:nvSpPr>
        <p:spPr bwMode="auto">
          <a:xfrm>
            <a:off x="611188" y="4365625"/>
            <a:ext cx="82296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 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y[n]</a:t>
            </a:r>
            <a:r>
              <a:rPr lang="es-CO" sz="2800">
                <a:latin typeface="Georgia" pitchFamily="18" charset="0"/>
              </a:rPr>
              <a:t> es finita y periódica solo si </a:t>
            </a:r>
            <a:r>
              <a:rPr lang="es-CO" sz="2800" i="1">
                <a:latin typeface="Georgia" pitchFamily="18" charset="0"/>
              </a:rPr>
              <a:t>a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</a:rPr>
              <a:t> = 0</a:t>
            </a:r>
            <a:r>
              <a:rPr lang="es-CO" sz="2800">
                <a:latin typeface="Georgia" pitchFamily="18" charset="0"/>
              </a:rPr>
              <a:t> </a:t>
            </a:r>
          </a:p>
        </p:txBody>
      </p:sp>
      <p:sp>
        <p:nvSpPr>
          <p:cNvPr id="19463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333375"/>
            <a:ext cx="8229600" cy="1066800"/>
          </a:xfrm>
        </p:spPr>
        <p:txBody>
          <a:bodyPr/>
          <a:lstStyle/>
          <a:p>
            <a:r>
              <a:rPr lang="es-CO" smtClean="0"/>
              <a:t>Primera Diferencia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539750" y="1316038"/>
          <a:ext cx="4184650" cy="682625"/>
        </p:xfrm>
        <a:graphic>
          <a:graphicData uri="http://schemas.openxmlformats.org/presentationml/2006/ole">
            <p:oleObj spid="_x0000_s19458" name="Ecuación" r:id="rId3" imgW="1942920" imgH="317160" progId="Equation.3">
              <p:embed/>
            </p:oleObj>
          </a:graphicData>
        </a:graphic>
      </p:graphicFrame>
      <p:sp>
        <p:nvSpPr>
          <p:cNvPr id="244741" name="Rectangle 5"/>
          <p:cNvSpPr>
            <a:spLocks/>
          </p:cNvSpPr>
          <p:nvPr/>
        </p:nvSpPr>
        <p:spPr bwMode="auto">
          <a:xfrm>
            <a:off x="468313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Acumulador</a:t>
            </a:r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1089025" y="4210050"/>
          <a:ext cx="4922838" cy="1095375"/>
        </p:xfrm>
        <a:graphic>
          <a:graphicData uri="http://schemas.openxmlformats.org/presentationml/2006/ole">
            <p:oleObj spid="_x0000_s19459" name="Ecuación" r:id="rId4" imgW="2286000" imgH="50796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11188" y="2282825"/>
          <a:ext cx="2433637" cy="765175"/>
        </p:xfrm>
        <a:graphic>
          <a:graphicData uri="http://schemas.openxmlformats.org/presentationml/2006/ole">
            <p:oleObj spid="_x0000_s19460" name="Ecuación" r:id="rId5" imgW="1130040" imgH="35532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03575" y="2265363"/>
          <a:ext cx="2214563" cy="1092200"/>
        </p:xfrm>
        <a:graphic>
          <a:graphicData uri="http://schemas.openxmlformats.org/presentationml/2006/ole">
            <p:oleObj spid="_x0000_s19461" name="Ecuación" r:id="rId6" imgW="1028520" imgH="507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3" grpId="0" build="allAtOnce"/>
      <p:bldP spid="2447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Relación de Parseval</a:t>
            </a:r>
          </a:p>
        </p:txBody>
      </p:sp>
      <p:sp>
        <p:nvSpPr>
          <p:cNvPr id="24576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 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El término de la izquierda es la potencia promedio de </a:t>
            </a:r>
            <a:r>
              <a:rPr lang="es-CO" i="1" smtClean="0"/>
              <a:t>x[n]</a:t>
            </a:r>
          </a:p>
          <a:p>
            <a:endParaRPr lang="es-CO" i="1" smtClean="0"/>
          </a:p>
          <a:p>
            <a:r>
              <a:rPr lang="es-CO" i="1" smtClean="0"/>
              <a:t>|a</a:t>
            </a:r>
            <a:r>
              <a:rPr lang="es-CO" i="1" baseline="-25000" smtClean="0"/>
              <a:t>k</a:t>
            </a:r>
            <a:r>
              <a:rPr lang="es-CO" i="1" smtClean="0"/>
              <a:t>|</a:t>
            </a:r>
            <a:r>
              <a:rPr lang="es-CO" i="1" baseline="30000" smtClean="0"/>
              <a:t>2</a:t>
            </a:r>
            <a:r>
              <a:rPr lang="es-CO" smtClean="0"/>
              <a:t> es la potencia promedio de la k-ésima componente armónica de </a:t>
            </a:r>
            <a:r>
              <a:rPr lang="es-CO" i="1" smtClean="0"/>
              <a:t>x[n]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971550" y="1700213"/>
          <a:ext cx="1914525" cy="684212"/>
        </p:xfrm>
        <a:graphic>
          <a:graphicData uri="http://schemas.openxmlformats.org/presentationml/2006/ole">
            <p:oleObj spid="_x0000_s20482" name="Ecuación" r:id="rId3" imgW="888840" imgH="317160" progId="Equation.3">
              <p:embed/>
            </p:oleObj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971550" y="2565400"/>
          <a:ext cx="3282950" cy="958850"/>
        </p:xfrm>
        <a:graphic>
          <a:graphicData uri="http://schemas.openxmlformats.org/presentationml/2006/ole">
            <p:oleObj spid="_x0000_s20483" name="Ecuación" r:id="rId4" imgW="152388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Resumen</a:t>
            </a:r>
          </a:p>
        </p:txBody>
      </p:sp>
      <p:graphicFrame>
        <p:nvGraphicFramePr>
          <p:cNvPr id="88427" name="Group 363"/>
          <p:cNvGraphicFramePr>
            <a:graphicFrameLocks noGrp="1"/>
          </p:cNvGraphicFramePr>
          <p:nvPr/>
        </p:nvGraphicFramePr>
        <p:xfrm>
          <a:off x="250825" y="2114550"/>
          <a:ext cx="4105275" cy="3696019"/>
        </p:xfrm>
        <a:graphic>
          <a:graphicData uri="http://schemas.openxmlformats.org/drawingml/2006/table">
            <a:tbl>
              <a:tblPr/>
              <a:tblGrid>
                <a:gridCol w="2582863"/>
                <a:gridCol w="1522412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Linealidad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Ax[n]+By[n]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Aa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k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 +Bb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k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Corrimiento en tiempo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x[n-n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]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Corrimiento en Frecuencia</a:t>
                      </a: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k-M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Inversi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ó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 del tiempo: 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x[-n]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-k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Escalamiento en Tiempo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Per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í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odo 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Convoluci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ó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 Peri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ó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dica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Na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k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b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k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428" name="Group 364"/>
          <p:cNvGraphicFramePr>
            <a:graphicFrameLocks noGrp="1"/>
          </p:cNvGraphicFramePr>
          <p:nvPr/>
        </p:nvGraphicFramePr>
        <p:xfrm>
          <a:off x="4572000" y="2349500"/>
          <a:ext cx="4368800" cy="3110232"/>
        </p:xfrm>
        <a:graphic>
          <a:graphicData uri="http://schemas.openxmlformats.org/drawingml/2006/table">
            <a:tbl>
              <a:tblPr/>
              <a:tblGrid>
                <a:gridCol w="2295525"/>
                <a:gridCol w="20732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Multiplicaci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ó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Primera Diferencia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Acumulador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Solo si 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Relaci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ó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 de Parseval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Conjugaci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ó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n: 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*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[n]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-k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*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Simetr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í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 para se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ñ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ales reales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-k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*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Se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ñ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ales reales pares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real y par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Se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 pitchFamily="18" charset="0"/>
                          <a:cs typeface="Tahoma" pitchFamily="34" charset="0"/>
                        </a:rPr>
                        <a:t>ñ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ales reales e impares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imaginario e impar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06" name="Object 12"/>
          <p:cNvGraphicFramePr>
            <a:graphicFrameLocks noChangeAspect="1"/>
          </p:cNvGraphicFramePr>
          <p:nvPr/>
        </p:nvGraphicFramePr>
        <p:xfrm>
          <a:off x="323850" y="4519613"/>
          <a:ext cx="2314575" cy="638175"/>
        </p:xfrm>
        <a:graphic>
          <a:graphicData uri="http://schemas.openxmlformats.org/presentationml/2006/ole">
            <p:oleObj spid="_x0000_s21506" name="Ecuación" r:id="rId3" imgW="2311400" imgH="635000" progId="Equation.3">
              <p:embed/>
            </p:oleObj>
          </a:graphicData>
        </a:graphic>
      </p:graphicFrame>
      <p:graphicFrame>
        <p:nvGraphicFramePr>
          <p:cNvPr id="21507" name="Object 13"/>
          <p:cNvGraphicFramePr>
            <a:graphicFrameLocks noChangeAspect="1"/>
          </p:cNvGraphicFramePr>
          <p:nvPr/>
        </p:nvGraphicFramePr>
        <p:xfrm>
          <a:off x="1235075" y="3500438"/>
          <a:ext cx="673100" cy="241300"/>
        </p:xfrm>
        <a:graphic>
          <a:graphicData uri="http://schemas.openxmlformats.org/presentationml/2006/ole">
            <p:oleObj spid="_x0000_s21507" name="Ecuación" r:id="rId4" imgW="672840" imgH="241200" progId="Equation.3">
              <p:embed/>
            </p:oleObj>
          </a:graphicData>
        </a:graphic>
      </p:graphicFrame>
      <p:graphicFrame>
        <p:nvGraphicFramePr>
          <p:cNvPr id="21508" name="Object 14"/>
          <p:cNvGraphicFramePr>
            <a:graphicFrameLocks noChangeAspect="1"/>
          </p:cNvGraphicFramePr>
          <p:nvPr/>
        </p:nvGraphicFramePr>
        <p:xfrm>
          <a:off x="3276600" y="2884488"/>
          <a:ext cx="638175" cy="257175"/>
        </p:xfrm>
        <a:graphic>
          <a:graphicData uri="http://schemas.openxmlformats.org/presentationml/2006/ole">
            <p:oleObj spid="_x0000_s21508" name="Ecuación" r:id="rId5" imgW="634725" imgH="253890" progId="Equation.3">
              <p:embed/>
            </p:oleObj>
          </a:graphicData>
        </a:graphic>
      </p:graphicFrame>
      <p:graphicFrame>
        <p:nvGraphicFramePr>
          <p:cNvPr id="21509" name="Object 11"/>
          <p:cNvGraphicFramePr>
            <a:graphicFrameLocks noChangeAspect="1"/>
          </p:cNvGraphicFramePr>
          <p:nvPr/>
        </p:nvGraphicFramePr>
        <p:xfrm>
          <a:off x="3419475" y="4652963"/>
          <a:ext cx="228600" cy="390525"/>
        </p:xfrm>
        <a:graphic>
          <a:graphicData uri="http://schemas.openxmlformats.org/presentationml/2006/ole">
            <p:oleObj spid="_x0000_s21509" name="Ecuación" r:id="rId6" imgW="228501" imgH="393529" progId="Equation.3">
              <p:embed/>
            </p:oleObj>
          </a:graphicData>
        </a:graphic>
      </p:graphicFrame>
      <p:graphicFrame>
        <p:nvGraphicFramePr>
          <p:cNvPr id="21510" name="Object 9"/>
          <p:cNvGraphicFramePr>
            <a:graphicFrameLocks noChangeAspect="1"/>
          </p:cNvGraphicFramePr>
          <p:nvPr/>
        </p:nvGraphicFramePr>
        <p:xfrm>
          <a:off x="7524750" y="2420938"/>
          <a:ext cx="609600" cy="371475"/>
        </p:xfrm>
        <a:graphic>
          <a:graphicData uri="http://schemas.openxmlformats.org/presentationml/2006/ole">
            <p:oleObj spid="_x0000_s21510" name="Ecuación" r:id="rId7" imgW="609600" imgH="368300" progId="Equation.3">
              <p:embed/>
            </p:oleObj>
          </a:graphicData>
        </a:graphic>
      </p:graphicFrame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7451725" y="2924175"/>
          <a:ext cx="822325" cy="257175"/>
        </p:xfrm>
        <a:graphic>
          <a:graphicData uri="http://schemas.openxmlformats.org/presentationml/2006/ole">
            <p:oleObj spid="_x0000_s21511" name="Ecuación" r:id="rId8" imgW="825480" imgH="253800" progId="Equation.3">
              <p:embed/>
            </p:oleObj>
          </a:graphicData>
        </a:graphic>
      </p:graphicFrame>
      <p:graphicFrame>
        <p:nvGraphicFramePr>
          <p:cNvPr id="21512" name="Object 6"/>
          <p:cNvGraphicFramePr>
            <a:graphicFrameLocks noChangeAspect="1"/>
          </p:cNvGraphicFramePr>
          <p:nvPr/>
        </p:nvGraphicFramePr>
        <p:xfrm>
          <a:off x="7596188" y="3284538"/>
          <a:ext cx="619125" cy="390525"/>
        </p:xfrm>
        <a:graphic>
          <a:graphicData uri="http://schemas.openxmlformats.org/presentationml/2006/ole">
            <p:oleObj spid="_x0000_s21512" name="Ecuación" r:id="rId9" imgW="622030" imgH="393529" progId="Equation.3">
              <p:embed/>
            </p:oleObj>
          </a:graphicData>
        </a:graphic>
      </p:graphicFrame>
      <p:graphicFrame>
        <p:nvGraphicFramePr>
          <p:cNvPr id="21513" name="Object 4"/>
          <p:cNvGraphicFramePr>
            <a:graphicFrameLocks noChangeAspect="1"/>
          </p:cNvGraphicFramePr>
          <p:nvPr/>
        </p:nvGraphicFramePr>
        <p:xfrm>
          <a:off x="7189788" y="3933825"/>
          <a:ext cx="1485900" cy="447675"/>
        </p:xfrm>
        <a:graphic>
          <a:graphicData uri="http://schemas.openxmlformats.org/presentationml/2006/ole">
            <p:oleObj spid="_x0000_s21513" name="Ecuación" r:id="rId10" imgW="1485255" imgH="444307" progId="Equation.3">
              <p:embed/>
            </p:oleObj>
          </a:graphicData>
        </a:graphic>
      </p:graphicFrame>
      <p:sp>
        <p:nvSpPr>
          <p:cNvPr id="21567" name="Rectangle 20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68" name="Rectangle 22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69" name="Rectangle 34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70" name="Rectangle 40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71" name="Rectangle 42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72" name="Rectangle 46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73" name="Rectangle 49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74" name="Rectangle 51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75" name="Rectangle 54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576" name="Rectangle 56"/>
          <p:cNvSpPr>
            <a:spLocks noChangeArrowheads="1"/>
          </p:cNvSpPr>
          <p:nvPr/>
        </p:nvSpPr>
        <p:spPr bwMode="auto">
          <a:xfrm>
            <a:off x="6084888" y="1700213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r>
              <a:rPr lang="es-CO" smtClean="0"/>
              <a:t> Tiempo Continuo:</a:t>
            </a:r>
          </a:p>
          <a:p>
            <a:pPr lvl="1"/>
            <a:r>
              <a:rPr lang="es-CO" smtClean="0"/>
              <a:t>La salida de un sistema LIT con respuesta impulso </a:t>
            </a:r>
            <a:r>
              <a:rPr lang="es-CO" i="1" smtClean="0"/>
              <a:t>h(t)</a:t>
            </a:r>
            <a:r>
              <a:rPr lang="es-CO" smtClean="0"/>
              <a:t> se puede calcular como:</a:t>
            </a:r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Si </a:t>
            </a:r>
            <a:r>
              <a:rPr lang="es-CO" i="1" smtClean="0"/>
              <a:t>x(t) = e</a:t>
            </a:r>
            <a:r>
              <a:rPr lang="es-CO" i="1" baseline="30000" smtClean="0"/>
              <a:t>st</a:t>
            </a:r>
            <a:endParaRPr lang="es-CO" i="1" smtClean="0"/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Si </a:t>
            </a:r>
            <a:r>
              <a:rPr lang="es-CO" i="1" smtClean="0"/>
              <a:t>s =j</a:t>
            </a:r>
            <a:r>
              <a:rPr lang="es-CO" i="1" smtClean="0">
                <a:sym typeface="Symbol" pitchFamily="18" charset="2"/>
              </a:rPr>
              <a:t></a:t>
            </a:r>
          </a:p>
        </p:txBody>
      </p:sp>
      <p:sp>
        <p:nvSpPr>
          <p:cNvPr id="22534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Series de Fourier y Sistemas LIT</a:t>
            </a: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43213" y="2852738"/>
          <a:ext cx="3198812" cy="1011237"/>
        </p:xfrm>
        <a:graphic>
          <a:graphicData uri="http://schemas.openxmlformats.org/presentationml/2006/ole">
            <p:oleObj spid="_x0000_s22530" name="Ecuación" r:id="rId3" imgW="1485720" imgH="469800" progId="Equation.3">
              <p:embed/>
            </p:oleObj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2339975" y="4149725"/>
          <a:ext cx="4457700" cy="1011238"/>
        </p:xfrm>
        <a:graphic>
          <a:graphicData uri="http://schemas.openxmlformats.org/presentationml/2006/ole">
            <p:oleObj spid="_x0000_s22531" name="Ecuación" r:id="rId4" imgW="2070000" imgH="469800" progId="Equation.3">
              <p:embed/>
            </p:oleObj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2771775" y="5373688"/>
          <a:ext cx="3254375" cy="1011237"/>
        </p:xfrm>
        <a:graphic>
          <a:graphicData uri="http://schemas.openxmlformats.org/presentationml/2006/ole">
            <p:oleObj spid="_x0000_s22532" name="Ecuación" r:id="rId5" imgW="15112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Series de Fourier y Sistemas LIT</a:t>
            </a:r>
          </a:p>
        </p:txBody>
      </p:sp>
      <p:sp>
        <p:nvSpPr>
          <p:cNvPr id="2529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O" smtClean="0"/>
              <a:t>Sea </a:t>
            </a:r>
            <a:r>
              <a:rPr lang="es-CO" i="1" smtClean="0"/>
              <a:t>x(t)</a:t>
            </a:r>
            <a:r>
              <a:rPr lang="es-CO" smtClean="0"/>
              <a:t> una señal periódica arbitraria con:</a:t>
            </a:r>
          </a:p>
          <a:p>
            <a:pPr>
              <a:lnSpc>
                <a:spcPct val="90000"/>
              </a:lnSpc>
            </a:pPr>
            <a:endParaRPr lang="es-CO" smtClean="0"/>
          </a:p>
          <a:p>
            <a:pPr>
              <a:lnSpc>
                <a:spcPct val="90000"/>
              </a:lnSpc>
            </a:pPr>
            <a:endParaRPr lang="es-CO" smtClean="0"/>
          </a:p>
          <a:p>
            <a:pPr>
              <a:lnSpc>
                <a:spcPct val="90000"/>
              </a:lnSpc>
            </a:pPr>
            <a:r>
              <a:rPr lang="es-CO" smtClean="0"/>
              <a:t>Por superposición, la salida a una entrada </a:t>
            </a:r>
            <a:r>
              <a:rPr lang="es-CO" i="1" smtClean="0"/>
              <a:t>x(t)</a:t>
            </a:r>
            <a:r>
              <a:rPr lang="es-CO" smtClean="0"/>
              <a:t> sería:</a:t>
            </a:r>
          </a:p>
          <a:p>
            <a:pPr>
              <a:lnSpc>
                <a:spcPct val="90000"/>
              </a:lnSpc>
            </a:pPr>
            <a:endParaRPr lang="es-CO" smtClean="0"/>
          </a:p>
          <a:p>
            <a:pPr>
              <a:lnSpc>
                <a:spcPct val="90000"/>
              </a:lnSpc>
            </a:pPr>
            <a:endParaRPr lang="es-CO" smtClean="0"/>
          </a:p>
          <a:p>
            <a:pPr>
              <a:lnSpc>
                <a:spcPct val="90000"/>
              </a:lnSpc>
            </a:pPr>
            <a:r>
              <a:rPr lang="es-CO" i="1" smtClean="0"/>
              <a:t>y(t)</a:t>
            </a:r>
            <a:r>
              <a:rPr lang="es-CO" smtClean="0"/>
              <a:t> es periódica con la misma frecuencia fundamental de </a:t>
            </a:r>
            <a:r>
              <a:rPr lang="es-CO" i="1" smtClean="0"/>
              <a:t>x(t).</a:t>
            </a:r>
          </a:p>
          <a:p>
            <a:pPr>
              <a:lnSpc>
                <a:spcPct val="90000"/>
              </a:lnSpc>
            </a:pPr>
            <a:r>
              <a:rPr lang="es-CO" smtClean="0"/>
              <a:t>Los coeficientes de la serie de Fourier de </a:t>
            </a:r>
            <a:r>
              <a:rPr lang="es-CO" i="1" smtClean="0"/>
              <a:t>y(t)</a:t>
            </a:r>
            <a:r>
              <a:rPr lang="es-CO" smtClean="0"/>
              <a:t> serán</a:t>
            </a:r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3059113" y="1989138"/>
          <a:ext cx="2460625" cy="928687"/>
        </p:xfrm>
        <a:graphic>
          <a:graphicData uri="http://schemas.openxmlformats.org/presentationml/2006/ole">
            <p:oleObj spid="_x0000_s23554" name="Ecuación" r:id="rId3" imgW="1143000" imgH="431640" progId="Equation.3">
              <p:embed/>
            </p:oleObj>
          </a:graphicData>
        </a:graphic>
      </p:graphicFrame>
      <p:graphicFrame>
        <p:nvGraphicFramePr>
          <p:cNvPr id="252936" name="Object 8"/>
          <p:cNvGraphicFramePr>
            <a:graphicFrameLocks noChangeAspect="1"/>
          </p:cNvGraphicFramePr>
          <p:nvPr/>
        </p:nvGraphicFramePr>
        <p:xfrm>
          <a:off x="3519488" y="5903913"/>
          <a:ext cx="1558925" cy="490537"/>
        </p:xfrm>
        <a:graphic>
          <a:graphicData uri="http://schemas.openxmlformats.org/presentationml/2006/ole">
            <p:oleObj spid="_x0000_s23555" name="Ecuación" r:id="rId4" imgW="723600" imgH="228600" progId="Equation.3">
              <p:embed/>
            </p:oleObj>
          </a:graphicData>
        </a:graphic>
      </p:graphicFrame>
      <p:graphicFrame>
        <p:nvGraphicFramePr>
          <p:cNvPr id="252937" name="Object 9"/>
          <p:cNvGraphicFramePr>
            <a:graphicFrameLocks noChangeAspect="1"/>
          </p:cNvGraphicFramePr>
          <p:nvPr/>
        </p:nvGraphicFramePr>
        <p:xfrm>
          <a:off x="2840038" y="3500438"/>
          <a:ext cx="3527425" cy="928687"/>
        </p:xfrm>
        <a:graphic>
          <a:graphicData uri="http://schemas.openxmlformats.org/presentationml/2006/ole">
            <p:oleObj spid="_x0000_s23556" name="Ecuación" r:id="rId5" imgW="1638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96988"/>
          </a:xfrm>
        </p:spPr>
        <p:txBody>
          <a:bodyPr/>
          <a:lstStyle/>
          <a:p>
            <a:r>
              <a:rPr lang="es-CO" sz="3600" smtClean="0"/>
              <a:t>Combinaciones lineales de exponenciales complejas armónicas.</a:t>
            </a:r>
          </a:p>
        </p:txBody>
      </p:sp>
      <p:sp>
        <p:nvSpPr>
          <p:cNvPr id="2283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r>
              <a:rPr lang="es-CO" i="1" smtClean="0"/>
              <a:t>x[n]</a:t>
            </a:r>
            <a:r>
              <a:rPr lang="es-CO" smtClean="0"/>
              <a:t> es periódica con periodo </a:t>
            </a:r>
            <a:r>
              <a:rPr lang="es-CO" i="1" smtClean="0"/>
              <a:t>N</a:t>
            </a:r>
            <a:r>
              <a:rPr lang="es-CO" smtClean="0"/>
              <a:t> si </a:t>
            </a:r>
            <a:r>
              <a:rPr lang="es-CO" i="1" smtClean="0"/>
              <a:t>x[n] = x[n+N] </a:t>
            </a:r>
            <a:r>
              <a:rPr lang="es-CO" i="1" smtClean="0">
                <a:sym typeface="Symbol" pitchFamily="18" charset="2"/>
              </a:rPr>
              <a:t> n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r>
              <a:rPr lang="es-CO" smtClean="0">
                <a:sym typeface="Symbol" pitchFamily="18" charset="2"/>
              </a:rPr>
              <a:t>Período fundamental </a:t>
            </a:r>
            <a:r>
              <a:rPr lang="es-CO" i="1" smtClean="0">
                <a:sym typeface="Symbol" pitchFamily="18" charset="2"/>
              </a:rPr>
              <a:t>N</a:t>
            </a:r>
            <a:r>
              <a:rPr lang="es-CO" i="1" baseline="-25000" smtClean="0">
                <a:sym typeface="Symbol" pitchFamily="18" charset="2"/>
              </a:rPr>
              <a:t>o</a:t>
            </a:r>
            <a:r>
              <a:rPr lang="es-CO" smtClean="0">
                <a:sym typeface="Symbol" pitchFamily="18" charset="2"/>
              </a:rPr>
              <a:t>: Entero más pequeño que cumple la relación anterior.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Frecuencia fundamental: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Señales armónicas:                       , </a:t>
            </a:r>
            <a:r>
              <a:rPr lang="es-CO" i="1" smtClean="0">
                <a:sym typeface="Symbol" pitchFamily="18" charset="2"/>
              </a:rPr>
              <a:t>k = 0, 1, …, N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-1</a:t>
            </a:r>
          </a:p>
          <a:p>
            <a:endParaRPr lang="es-CO" i="1" smtClean="0">
              <a:sym typeface="Symbol" pitchFamily="18" charset="2"/>
            </a:endParaRPr>
          </a:p>
          <a:p>
            <a:r>
              <a:rPr lang="es-CO" i="1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5003800" y="4076700"/>
          <a:ext cx="1309688" cy="927100"/>
        </p:xfrm>
        <a:graphic>
          <a:graphicData uri="http://schemas.openxmlformats.org/presentationml/2006/ole">
            <p:oleObj spid="_x0000_s1026" name="Ecuación" r:id="rId3" imgW="609480" imgH="431640" progId="Equation.3">
              <p:embed/>
            </p:oleObj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3998913" y="4941888"/>
          <a:ext cx="1992312" cy="792162"/>
        </p:xfrm>
        <a:graphic>
          <a:graphicData uri="http://schemas.openxmlformats.org/presentationml/2006/ole">
            <p:oleObj spid="_x0000_s1027" name="Ecuación" r:id="rId4" imgW="927000" imgH="36828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00113" y="5876925"/>
          <a:ext cx="7040562" cy="819150"/>
        </p:xfrm>
        <a:graphic>
          <a:graphicData uri="http://schemas.openxmlformats.org/presentationml/2006/ole">
            <p:oleObj spid="_x0000_s1028" name="Ecuación" r:id="rId5" imgW="3276360" imgH="3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r>
              <a:rPr lang="es-CO" smtClean="0"/>
              <a:t>Análogamente para tiempo discreto, sea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La salida de un sistema LIT a una entrada </a:t>
            </a:r>
            <a:r>
              <a:rPr lang="es-CO" i="1" smtClean="0"/>
              <a:t>x[n]</a:t>
            </a:r>
            <a:r>
              <a:rPr lang="es-CO" smtClean="0"/>
              <a:t> sería: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Los coeficientes de la serie de Fourier de y[n] serán</a:t>
            </a:r>
          </a:p>
        </p:txBody>
      </p:sp>
      <p:sp>
        <p:nvSpPr>
          <p:cNvPr id="2458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Series de Fourier y Sistemas LIT</a:t>
            </a: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2949575" y="2005013"/>
          <a:ext cx="2679700" cy="1038225"/>
        </p:xfrm>
        <a:graphic>
          <a:graphicData uri="http://schemas.openxmlformats.org/presentationml/2006/ole">
            <p:oleObj spid="_x0000_s24578" name="Ecuación" r:id="rId3" imgW="1244520" imgH="482400" progId="Equation.3">
              <p:embed/>
            </p:oleObj>
          </a:graphicData>
        </a:graphic>
      </p:graphicFrame>
      <p:graphicFrame>
        <p:nvGraphicFramePr>
          <p:cNvPr id="254982" name="Object 6"/>
          <p:cNvGraphicFramePr>
            <a:graphicFrameLocks noChangeAspect="1"/>
          </p:cNvGraphicFramePr>
          <p:nvPr/>
        </p:nvGraphicFramePr>
        <p:xfrm>
          <a:off x="3365500" y="5316538"/>
          <a:ext cx="1722438" cy="1092200"/>
        </p:xfrm>
        <a:graphic>
          <a:graphicData uri="http://schemas.openxmlformats.org/presentationml/2006/ole">
            <p:oleObj spid="_x0000_s24579" name="Ecuación" r:id="rId4" imgW="799920" imgH="507960" progId="Equation.3">
              <p:embed/>
            </p:oleObj>
          </a:graphicData>
        </a:graphic>
      </p:graphicFrame>
      <p:graphicFrame>
        <p:nvGraphicFramePr>
          <p:cNvPr id="254983" name="Object 7"/>
          <p:cNvGraphicFramePr>
            <a:graphicFrameLocks noChangeAspect="1"/>
          </p:cNvGraphicFramePr>
          <p:nvPr/>
        </p:nvGraphicFramePr>
        <p:xfrm>
          <a:off x="2476500" y="3652838"/>
          <a:ext cx="4103688" cy="1092200"/>
        </p:xfrm>
        <a:graphic>
          <a:graphicData uri="http://schemas.openxmlformats.org/presentationml/2006/ole">
            <p:oleObj spid="_x0000_s24580" name="Ecuación" r:id="rId5" imgW="19047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Discreta.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smtClean="0"/>
              <a:t>Sólo existen </a:t>
            </a:r>
            <a:r>
              <a:rPr lang="es-CO" i="1" smtClean="0"/>
              <a:t>N</a:t>
            </a:r>
            <a:r>
              <a:rPr lang="es-CO" i="1" baseline="-25000" smtClean="0"/>
              <a:t>0</a:t>
            </a:r>
            <a:r>
              <a:rPr lang="es-CO" smtClean="0"/>
              <a:t> exponenciales armónicas diferentes.</a:t>
            </a:r>
          </a:p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Cálculo de los coeficientes:</a:t>
            </a:r>
          </a:p>
          <a:p>
            <a:endParaRPr lang="es-CO" smtClean="0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901700" y="2636838"/>
          <a:ext cx="4678363" cy="1066800"/>
        </p:xfrm>
        <a:graphic>
          <a:graphicData uri="http://schemas.openxmlformats.org/presentationml/2006/ole">
            <p:oleObj spid="_x0000_s2050" name="Ecuación" r:id="rId3" imgW="2171520" imgH="495000" progId="Equation.3">
              <p:embed/>
            </p:oleObj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2005013" y="4386263"/>
          <a:ext cx="4703762" cy="1066800"/>
        </p:xfrm>
        <a:graphic>
          <a:graphicData uri="http://schemas.openxmlformats.org/presentationml/2006/ole">
            <p:oleObj spid="_x0000_s2051" name="Ecuación" r:id="rId4" imgW="2184120" imgH="495000" progId="Equation.3">
              <p:embed/>
            </p:oleObj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/>
        </p:nvGraphicFramePr>
        <p:xfrm>
          <a:off x="1446213" y="5457825"/>
          <a:ext cx="5357812" cy="1066800"/>
        </p:xfrm>
        <a:graphic>
          <a:graphicData uri="http://schemas.openxmlformats.org/presentationml/2006/ole">
            <p:oleObj spid="_x0000_s2052" name="Ecuación" r:id="rId5" imgW="2489040" imgH="495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Discreta.</a:t>
            </a:r>
          </a:p>
        </p:txBody>
      </p:sp>
      <p:graphicFrame>
        <p:nvGraphicFramePr>
          <p:cNvPr id="230408" name="Object 8"/>
          <p:cNvGraphicFramePr>
            <a:graphicFrameLocks noChangeAspect="1"/>
          </p:cNvGraphicFramePr>
          <p:nvPr/>
        </p:nvGraphicFramePr>
        <p:xfrm>
          <a:off x="1774825" y="2082800"/>
          <a:ext cx="5387975" cy="1066800"/>
        </p:xfrm>
        <a:graphic>
          <a:graphicData uri="http://schemas.openxmlformats.org/presentationml/2006/ole">
            <p:oleObj spid="_x0000_s3074" name="Ecuación" r:id="rId3" imgW="2501640" imgH="495000" progId="Equation.3">
              <p:embed/>
            </p:oleObj>
          </a:graphicData>
        </a:graphic>
      </p:graphicFrame>
      <p:sp>
        <p:nvSpPr>
          <p:cNvPr id="230412" name="Rectangle 12"/>
          <p:cNvSpPr>
            <a:spLocks noGrp="1"/>
          </p:cNvSpPr>
          <p:nvPr>
            <p:ph type="body" idx="4294967295"/>
          </p:nvPr>
        </p:nvSpPr>
        <p:spPr>
          <a:xfrm>
            <a:off x="457200" y="3500438"/>
            <a:ext cx="8229600" cy="3073400"/>
          </a:xfrm>
          <a:noFill/>
        </p:spPr>
        <p:txBody>
          <a:bodyPr/>
          <a:lstStyle/>
          <a:p>
            <a:r>
              <a:rPr lang="es-CO" smtClean="0"/>
              <a:t>Se puede demostrar que, análogamente al caso continuo:</a:t>
            </a:r>
          </a:p>
          <a:p>
            <a:r>
              <a:rPr lang="es-CO" smtClean="0"/>
              <a:t> </a:t>
            </a:r>
          </a:p>
        </p:txBody>
      </p:sp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5" name="Ecuación" r:id="rId4" imgW="114120" imgH="215640" progId="Equation.3">
              <p:embed/>
            </p:oleObj>
          </a:graphicData>
        </a:graphic>
      </p:graphicFrame>
      <p:graphicFrame>
        <p:nvGraphicFramePr>
          <p:cNvPr id="230414" name="Object 14"/>
          <p:cNvGraphicFramePr>
            <a:graphicFrameLocks noChangeAspect="1"/>
          </p:cNvGraphicFramePr>
          <p:nvPr/>
        </p:nvGraphicFramePr>
        <p:xfrm>
          <a:off x="900113" y="4554538"/>
          <a:ext cx="5549900" cy="1066800"/>
        </p:xfrm>
        <a:graphic>
          <a:graphicData uri="http://schemas.openxmlformats.org/presentationml/2006/ole">
            <p:oleObj spid="_x0000_s3076" name="Ecuación" r:id="rId5" imgW="2577960" imgH="495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4657725"/>
          </a:xfrm>
          <a:noFill/>
        </p:spPr>
        <p:txBody>
          <a:bodyPr/>
          <a:lstStyle/>
          <a:p>
            <a:pPr marL="182563" indent="-73025"/>
            <a:r>
              <a:rPr lang="es-CO" smtClean="0"/>
              <a:t> Si </a:t>
            </a:r>
            <a:r>
              <a:rPr lang="es-CO" i="1" smtClean="0"/>
              <a:t>k = r</a:t>
            </a:r>
          </a:p>
          <a:p>
            <a:pPr marL="182563" indent="-73025"/>
            <a:r>
              <a:rPr lang="es-CO" smtClean="0"/>
              <a:t> </a:t>
            </a:r>
          </a:p>
          <a:p>
            <a:pPr marL="182563" indent="-73025"/>
            <a:endParaRPr lang="es-CO" smtClean="0"/>
          </a:p>
          <a:p>
            <a:pPr marL="182563" indent="-73025"/>
            <a:endParaRPr lang="es-CO" smtClean="0"/>
          </a:p>
          <a:p>
            <a:pPr marL="182563" indent="-73025">
              <a:buFont typeface="Georgia" pitchFamily="18" charset="0"/>
              <a:buNone/>
            </a:pPr>
            <a:r>
              <a:rPr lang="es-CO" smtClean="0"/>
              <a:t>						Ec. de Análisis</a:t>
            </a:r>
          </a:p>
          <a:p>
            <a:pPr marL="182563" indent="-73025">
              <a:buFont typeface="Georgia" pitchFamily="18" charset="0"/>
              <a:buNone/>
            </a:pPr>
            <a:endParaRPr lang="es-CO" smtClean="0"/>
          </a:p>
          <a:p>
            <a:pPr marL="182563" indent="-73025">
              <a:buFont typeface="Georgia" pitchFamily="18" charset="0"/>
              <a:buNone/>
            </a:pPr>
            <a:r>
              <a:rPr lang="es-CO" smtClean="0"/>
              <a:t>						Ec de Síntesis</a:t>
            </a:r>
          </a:p>
          <a:p>
            <a:pPr marL="182563" indent="-73025">
              <a:buFont typeface="Georgia" pitchFamily="18" charset="0"/>
              <a:buNone/>
            </a:pPr>
            <a:endParaRPr lang="es-CO" smtClean="0"/>
          </a:p>
          <a:p>
            <a:pPr marL="182563" indent="-73025"/>
            <a:r>
              <a:rPr lang="es-CO" smtClean="0"/>
              <a:t>Como las                          son periódicas, los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i="1" smtClean="0"/>
              <a:t> </a:t>
            </a:r>
            <a:r>
              <a:rPr lang="es-CO" smtClean="0"/>
              <a:t>también lo son </a:t>
            </a:r>
          </a:p>
        </p:txBody>
      </p:sp>
      <p:sp>
        <p:nvSpPr>
          <p:cNvPr id="4104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Discreta.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8" name="Ecuación" r:id="rId3" imgW="114120" imgH="215640" progId="Equation.3">
              <p:embed/>
            </p:oleObj>
          </a:graphicData>
        </a:graphic>
      </p:graphicFrame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806450" y="2586038"/>
          <a:ext cx="3281363" cy="1066800"/>
        </p:xfrm>
        <a:graphic>
          <a:graphicData uri="http://schemas.openxmlformats.org/presentationml/2006/ole">
            <p:oleObj spid="_x0000_s4099" name="Ecuación" r:id="rId4" imgW="1523880" imgH="495000" progId="Equation.3">
              <p:embed/>
            </p:oleObj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822325" y="3662363"/>
          <a:ext cx="3417888" cy="1065212"/>
        </p:xfrm>
        <a:graphic>
          <a:graphicData uri="http://schemas.openxmlformats.org/presentationml/2006/ole">
            <p:oleObj spid="_x0000_s4100" name="Ecuación" r:id="rId5" imgW="1587240" imgH="495000" progId="Equation.3">
              <p:embed/>
            </p:oleObj>
          </a:graphicData>
        </a:graphic>
      </p:graphicFrame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569913" y="4675188"/>
          <a:ext cx="2762250" cy="1066800"/>
        </p:xfrm>
        <a:graphic>
          <a:graphicData uri="http://schemas.openxmlformats.org/presentationml/2006/ole">
            <p:oleObj spid="_x0000_s4101" name="Ecuación" r:id="rId6" imgW="1282680" imgH="495000" progId="Equation.3">
              <p:embed/>
            </p:oleObj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2268538" y="5373688"/>
          <a:ext cx="1992312" cy="792162"/>
        </p:xfrm>
        <a:graphic>
          <a:graphicData uri="http://schemas.openxmlformats.org/presentationml/2006/ole">
            <p:oleObj spid="_x0000_s4102" name="Ecuación" r:id="rId7" imgW="927000" imgH="368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i="1" smtClean="0"/>
              <a:t>x[n] = sen(</a:t>
            </a:r>
            <a:r>
              <a:rPr lang="es-CO" i="1" smtClean="0">
                <a:sym typeface="Symbol" pitchFamily="18" charset="2"/>
              </a:rPr>
              <a:t>n</a:t>
            </a:r>
            <a:r>
              <a:rPr lang="es-CO" i="1" smtClean="0"/>
              <a:t>)</a:t>
            </a:r>
          </a:p>
          <a:p>
            <a:r>
              <a:rPr lang="es-CO" smtClean="0"/>
              <a:t>Si la señal es periódica                  con </a:t>
            </a:r>
            <a:r>
              <a:rPr lang="es-CO" i="1" smtClean="0"/>
              <a:t>M, N</a:t>
            </a:r>
            <a:r>
              <a:rPr lang="es-CO" smtClean="0"/>
              <a:t> enteros.</a:t>
            </a:r>
          </a:p>
          <a:p>
            <a:r>
              <a:rPr lang="es-CO" smtClean="0"/>
              <a:t>Si </a:t>
            </a:r>
            <a:r>
              <a:rPr lang="es-CO" i="1" smtClean="0"/>
              <a:t>MCD(M,N)=1</a:t>
            </a:r>
            <a:r>
              <a:rPr lang="es-CO" smtClean="0"/>
              <a:t>, </a:t>
            </a:r>
            <a:r>
              <a:rPr lang="es-CO" i="1" smtClean="0"/>
              <a:t>N</a:t>
            </a:r>
            <a:r>
              <a:rPr lang="es-CO" smtClean="0"/>
              <a:t> es el período fundamental.</a:t>
            </a:r>
          </a:p>
          <a:p>
            <a:r>
              <a:rPr lang="es-CO" smtClean="0"/>
              <a:t>Por la relación de Euler: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4583113" y="2036763"/>
          <a:ext cx="1284287" cy="846137"/>
        </p:xfrm>
        <a:graphic>
          <a:graphicData uri="http://schemas.openxmlformats.org/presentationml/2006/ole">
            <p:oleObj spid="_x0000_s5122" name="Ecuación" r:id="rId3" imgW="596880" imgH="393480" progId="Equation.3">
              <p:embed/>
            </p:oleObj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636588" y="4822825"/>
          <a:ext cx="4125912" cy="982663"/>
        </p:xfrm>
        <a:graphic>
          <a:graphicData uri="http://schemas.openxmlformats.org/presentationml/2006/ole">
            <p:oleObj spid="_x0000_s5123" name="Ecuación" r:id="rId4" imgW="1917360" imgH="457200" progId="Equation.3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932363" y="4005263"/>
          <a:ext cx="3740150" cy="2622550"/>
        </p:xfrm>
        <a:graphic>
          <a:graphicData uri="http://schemas.openxmlformats.org/presentationml/2006/ole">
            <p:oleObj spid="_x0000_s5124" name="Ecuación" r:id="rId5" imgW="1739880" imgH="1218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5554663" cy="720725"/>
          </a:xfrm>
        </p:spPr>
        <p:txBody>
          <a:bodyPr/>
          <a:lstStyle/>
          <a:p>
            <a:r>
              <a:rPr lang="es-CO" smtClean="0"/>
              <a:t>Si M=1, N = 5, </a:t>
            </a:r>
          </a:p>
        </p:txBody>
      </p:sp>
      <p:sp>
        <p:nvSpPr>
          <p:cNvPr id="87044" name="Rectangle 4"/>
          <p:cNvSpPr>
            <a:spLocks/>
          </p:cNvSpPr>
          <p:nvPr/>
        </p:nvSpPr>
        <p:spPr bwMode="auto">
          <a:xfrm>
            <a:off x="457200" y="4243388"/>
            <a:ext cx="4114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M=3, N = 5,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184525" y="1509713"/>
          <a:ext cx="2540000" cy="982662"/>
        </p:xfrm>
        <a:graphic>
          <a:graphicData uri="http://schemas.openxmlformats.org/presentationml/2006/ole">
            <p:oleObj spid="_x0000_s6146" name="Ecuación" r:id="rId3" imgW="1180800" imgH="457200" progId="Equation.3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327400" y="4030663"/>
          <a:ext cx="2540000" cy="982662"/>
        </p:xfrm>
        <a:graphic>
          <a:graphicData uri="http://schemas.openxmlformats.org/presentationml/2006/ole">
            <p:oleObj spid="_x0000_s6147" name="Ecuación" r:id="rId4" imgW="1180800" imgH="457200" progId="Equation.3">
              <p:embed/>
            </p:oleObj>
          </a:graphicData>
        </a:graphic>
      </p:graphicFrame>
      <p:pic>
        <p:nvPicPr>
          <p:cNvPr id="6151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" y="2593975"/>
            <a:ext cx="7189788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9" name="Picture 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3613" y="5157788"/>
            <a:ext cx="7218362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Ejemplo: Señal cuadrada periódica discreta</a:t>
            </a:r>
          </a:p>
        </p:txBody>
      </p:sp>
      <p:sp>
        <p:nvSpPr>
          <p:cNvPr id="23245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4292600"/>
            <a:ext cx="8229600" cy="2281238"/>
          </a:xfrm>
          <a:noFill/>
        </p:spPr>
        <p:txBody>
          <a:bodyPr/>
          <a:lstStyle/>
          <a:p>
            <a:r>
              <a:rPr lang="es-CO" smtClean="0"/>
              <a:t>Haciendo m = n + N</a:t>
            </a:r>
            <a:r>
              <a:rPr lang="es-CO" baseline="-25000" smtClean="0"/>
              <a:t>1</a:t>
            </a:r>
          </a:p>
          <a:p>
            <a:r>
              <a:rPr lang="es-CO" smtClean="0"/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170" name="Ecuación" r:id="rId3" imgW="114120" imgH="215640" progId="Equation.3">
              <p:embed/>
            </p:oleObj>
          </a:graphicData>
        </a:graphic>
      </p:graphicFrame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1435100" y="3316288"/>
          <a:ext cx="3227388" cy="1039812"/>
        </p:xfrm>
        <a:graphic>
          <a:graphicData uri="http://schemas.openxmlformats.org/presentationml/2006/ole">
            <p:oleObj spid="_x0000_s7171" name="Ecuación" r:id="rId4" imgW="1498320" imgH="482400" progId="Equation.3">
              <p:embed/>
            </p:oleObj>
          </a:graphicData>
        </a:graphic>
      </p:graphicFrame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4746625" y="3271838"/>
          <a:ext cx="2212975" cy="1038225"/>
        </p:xfrm>
        <a:graphic>
          <a:graphicData uri="http://schemas.openxmlformats.org/presentationml/2006/ole">
            <p:oleObj spid="_x0000_s7172" name="Ecuación" r:id="rId5" imgW="1028520" imgH="482400" progId="Equation.3">
              <p:embed/>
            </p:oleObj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/>
        </p:nvGraphicFramePr>
        <p:xfrm>
          <a:off x="1082675" y="5027613"/>
          <a:ext cx="3062288" cy="984250"/>
        </p:xfrm>
        <a:graphic>
          <a:graphicData uri="http://schemas.openxmlformats.org/presentationml/2006/ole">
            <p:oleObj spid="_x0000_s7173" name="Ecuación" r:id="rId6" imgW="1422360" imgH="457200" progId="Equation.3">
              <p:embed/>
            </p:oleObj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4216400" y="5000625"/>
          <a:ext cx="3116263" cy="984250"/>
        </p:xfrm>
        <a:graphic>
          <a:graphicData uri="http://schemas.openxmlformats.org/presentationml/2006/ole">
            <p:oleObj spid="_x0000_s7174" name="Ecuación" r:id="rId7" imgW="1447560" imgH="457200" progId="Equation.3">
              <p:embed/>
            </p:oleObj>
          </a:graphicData>
        </a:graphic>
      </p:graphicFrame>
      <p:pic>
        <p:nvPicPr>
          <p:cNvPr id="7177" name="Picture 1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1450" y="1916113"/>
            <a:ext cx="86487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8202</TotalTime>
  <Words>697</Words>
  <Application>Microsoft Office PowerPoint</Application>
  <PresentationFormat>Presentación en pantalla (4:3)</PresentationFormat>
  <Paragraphs>178</Paragraphs>
  <Slides>30</Slides>
  <Notes>0</Notes>
  <HiddenSlides>25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Urban</vt:lpstr>
      <vt:lpstr>Ecuación</vt:lpstr>
      <vt:lpstr>Microsoft Editor de ecuaciones 3.0</vt:lpstr>
      <vt:lpstr>Señales y Sistemas I 2016506 Representación en Series de Fourier de Señales Periódicas Discretas</vt:lpstr>
      <vt:lpstr>Representación en Series de Fourier de Señales Periódicas Discretas</vt:lpstr>
      <vt:lpstr>Combinaciones lineales de exponenciales complejas armónicas.</vt:lpstr>
      <vt:lpstr>Representación en Serie de Fourier de una Señal Periódica Discreta.</vt:lpstr>
      <vt:lpstr>Representación en Serie de Fourier de una Señal Periódica Discreta.</vt:lpstr>
      <vt:lpstr>Representación en Serie de Fourier de una Señal Periódica Discreta.</vt:lpstr>
      <vt:lpstr>Ejemplo</vt:lpstr>
      <vt:lpstr>Ejemplo</vt:lpstr>
      <vt:lpstr>Ejemplo: Señal cuadrada periódica discreta</vt:lpstr>
      <vt:lpstr>Ejemplo: Señal cuadrada periódica discreta</vt:lpstr>
      <vt:lpstr>Ejemplo: Señal cuadrada periódica discreta</vt:lpstr>
      <vt:lpstr>Ejemplo: Señal cuadrada periódica discreta</vt:lpstr>
      <vt:lpstr>Ejemplo: Señal cuadrada periódica discreta</vt:lpstr>
      <vt:lpstr>Diapositiva 14</vt:lpstr>
      <vt:lpstr>Ejemplo : Señal Cuadrada Periódica Discreta</vt:lpstr>
      <vt:lpstr>Ejemplo : Señal Cuadrada</vt:lpstr>
      <vt:lpstr>Ejemplo : Señal Cuadrada Periódica Discreta</vt:lpstr>
      <vt:lpstr>Ejemplo: Señal Cuadrada</vt:lpstr>
      <vt:lpstr>Ejemplo : Señal Cuadrada Periódica Discreta</vt:lpstr>
      <vt:lpstr>Propiedades de la Serie Discreta de Fourier</vt:lpstr>
      <vt:lpstr>Desplazamiento en Frecuencia</vt:lpstr>
      <vt:lpstr>Conjugación</vt:lpstr>
      <vt:lpstr>Escalamiento en Tiempo</vt:lpstr>
      <vt:lpstr>Multiplicación</vt:lpstr>
      <vt:lpstr>Primera Diferencia</vt:lpstr>
      <vt:lpstr>Relación de Parseval</vt:lpstr>
      <vt:lpstr>Resumen</vt:lpstr>
      <vt:lpstr>Series de Fourier y Sistemas LIT</vt:lpstr>
      <vt:lpstr>Series de Fourier y Sistemas LIT</vt:lpstr>
      <vt:lpstr>Series de Fourier y Sistemas LIT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600</cp:revision>
  <dcterms:created xsi:type="dcterms:W3CDTF">2010-02-10T15:21:40Z</dcterms:created>
  <dcterms:modified xsi:type="dcterms:W3CDTF">2011-04-05T23:09:24Z</dcterms:modified>
</cp:coreProperties>
</file>