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handoutMasterIdLst>
    <p:handoutMasterId r:id="rId90"/>
  </p:handoutMasterIdLst>
  <p:sldIdLst>
    <p:sldId id="256" r:id="rId2"/>
    <p:sldId id="279" r:id="rId3"/>
    <p:sldId id="280" r:id="rId4"/>
    <p:sldId id="281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310" r:id="rId17"/>
    <p:sldId id="311" r:id="rId18"/>
    <p:sldId id="334" r:id="rId19"/>
    <p:sldId id="312" r:id="rId20"/>
    <p:sldId id="313" r:id="rId21"/>
    <p:sldId id="314" r:id="rId22"/>
    <p:sldId id="315" r:id="rId23"/>
    <p:sldId id="316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9" autoAdjust="0"/>
    <p:restoredTop sz="94660"/>
  </p:normalViewPr>
  <p:slideViewPr>
    <p:cSldViewPr>
      <p:cViewPr varScale="1">
        <p:scale>
          <a:sx n="74" d="100"/>
          <a:sy n="74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6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4" Type="http://schemas.openxmlformats.org/officeDocument/2006/relationships/image" Target="../media/image22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C4611C6-605B-40CC-BFA1-52EC1E3200B4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D676FDD-CB5E-43D6-951B-5BE631F7452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7780-4BC2-43F7-BA3D-E98C36A00DF9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60D0DF0-45BC-47F0-BBBB-61D88A22526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A3B3C-97B7-4D60-B8B8-25B801284C03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29BD1-8F3F-4160-9871-331210EBBBD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16CF1-6028-45BB-AEB3-6531CC7870EC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97D73-D230-4498-8EC0-142081BADC6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249488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487863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453AE-CF4A-4FBE-9B38-DE72C057B04D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8343F-AB74-4C4B-A6B7-04A90B14CFE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6370D-AC4E-4A86-BCDF-C3E522172217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6DDE-EAAB-44DF-8F00-AA4F9F040F5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B4DCE-4DD6-4AB2-9B27-78559B12C0D6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06A8A-11BB-4D69-8E15-4E69FB266CC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CC5F9-1287-4E2B-B60D-9D4A0B93DDCC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83450-3FB2-40FB-A9D6-BF56536E741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35E8-5B62-45BC-B14E-02E9A4711C2C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1E507-FC85-4356-B93C-01785899BF6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96D7F7-7E49-45A5-9415-29C7B12709E5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9A8A02-FF1E-4C47-B36C-86C08A7DF8E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C7DE1-52A2-41D5-883E-9FE52F421005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28499-D4AC-4EAA-AE82-72B85211C0B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9CEA-FC2E-432E-BAAF-D46F16BDC583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1401-A573-4962-9CC0-3833383E0F5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7E3E-9B1C-44EF-8389-7230A0F121FF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30F0F-BF45-4B3E-93EA-A7F84A2565C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A367-D4E7-43AA-9E1D-9E1666569946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C7217-09CD-4B08-B121-647F40CCA80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9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4ABF66-6903-4EEE-B4A9-4BEE1444C1E9}" type="datetimeFigureOut">
              <a:rPr lang="es-CO"/>
              <a:pPr>
                <a:defRPr/>
              </a:pPr>
              <a:t>23/02/2011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F488A7-6198-499D-A5F3-B62F2855314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2" r:id="rId2"/>
    <p:sldLayoutId id="2147484051" r:id="rId3"/>
    <p:sldLayoutId id="2147484050" r:id="rId4"/>
    <p:sldLayoutId id="2147484054" r:id="rId5"/>
    <p:sldLayoutId id="2147484055" r:id="rId6"/>
    <p:sldLayoutId id="2147484049" r:id="rId7"/>
    <p:sldLayoutId id="2147484048" r:id="rId8"/>
    <p:sldLayoutId id="2147484047" r:id="rId9"/>
    <p:sldLayoutId id="2147484046" r:id="rId10"/>
    <p:sldLayoutId id="2147484045" r:id="rId11"/>
    <p:sldLayoutId id="2147484044" r:id="rId12"/>
    <p:sldLayoutId id="214748404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accar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45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9.png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48.png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47.png"/><Relationship Id="rId10" Type="http://schemas.openxmlformats.org/officeDocument/2006/relationships/image" Target="../media/image38.png"/><Relationship Id="rId19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0.png"/><Relationship Id="rId22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png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0.pn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51.bin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52.bin"/><Relationship Id="rId4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7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10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121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123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12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oleObject" Target="../embeddings/oleObject14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oleObject14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14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oleObject153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8458200" cy="2800350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Grupos </a:t>
            </a:r>
            <a:r>
              <a:rPr lang="es-CO" dirty="0" smtClean="0"/>
              <a:t>2, 6, 8 </a:t>
            </a:r>
            <a:br>
              <a:rPr lang="es-CO" dirty="0" smtClean="0"/>
            </a:br>
            <a:r>
              <a:rPr lang="es-CO" sz="4000" dirty="0" smtClean="0"/>
              <a:t>Sistemas Lineales e Invariantes en el Tiempo (SLIT)</a:t>
            </a:r>
          </a:p>
        </p:txBody>
      </p:sp>
      <p:sp>
        <p:nvSpPr>
          <p:cNvPr id="43011" name="Subtitle 2"/>
          <p:cNvSpPr>
            <a:spLocks noGrp="1"/>
          </p:cNvSpPr>
          <p:nvPr>
            <p:ph type="subTitle" idx="1"/>
          </p:nvPr>
        </p:nvSpPr>
        <p:spPr>
          <a:xfrm>
            <a:off x="457200" y="4149080"/>
            <a:ext cx="4953000" cy="2088208"/>
          </a:xfrm>
        </p:spPr>
        <p:txBody>
          <a:bodyPr/>
          <a:lstStyle/>
          <a:p>
            <a:pPr marL="63500" eaLnBrk="1" hangingPunct="1"/>
            <a:r>
              <a:rPr lang="es-CO" dirty="0" err="1" smtClean="0"/>
              <a:t>Jan</a:t>
            </a:r>
            <a:r>
              <a:rPr lang="es-CO" dirty="0" smtClean="0"/>
              <a:t> Bacca Rodríguez</a:t>
            </a:r>
          </a:p>
          <a:p>
            <a:pPr marL="63500" eaLnBrk="1" hangingPunct="1"/>
            <a:r>
              <a:rPr lang="es-CO" dirty="0" smtClean="0">
                <a:hlinkClick r:id="rId2"/>
              </a:rPr>
              <a:t>jbaccar@unal.edu.co</a:t>
            </a:r>
            <a:endParaRPr lang="es-CO" dirty="0" smtClean="0"/>
          </a:p>
          <a:p>
            <a:pPr marL="63500" eaLnBrk="1" hangingPunct="1"/>
            <a:r>
              <a:rPr lang="es-CO" dirty="0" smtClean="0"/>
              <a:t>Of: </a:t>
            </a:r>
            <a:r>
              <a:rPr lang="es-CO" dirty="0" smtClean="0"/>
              <a:t>411-203</a:t>
            </a:r>
            <a:endParaRPr 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1571625"/>
            <a:ext cx="50244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0563"/>
            <a:ext cx="8229600" cy="2073275"/>
          </a:xfrm>
        </p:spPr>
        <p:txBody>
          <a:bodyPr/>
          <a:lstStyle/>
          <a:p>
            <a:pPr algn="just" eaLnBrk="1" hangingPunct="1"/>
            <a:r>
              <a:rPr lang="es-CO" smtClean="0"/>
              <a:t>Si el sistema es invariante en el tiempo, la respuesta a un impulso desplazado será igual a la respuesta a un impulso en el origen, desplazada</a:t>
            </a:r>
          </a:p>
          <a:p>
            <a:pPr eaLnBrk="1" hangingPunct="1"/>
            <a:endParaRPr lang="es-CO" smtClean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25" y="2857500"/>
            <a:ext cx="34766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00063" y="3000375"/>
          <a:ext cx="2106612" cy="863600"/>
        </p:xfrm>
        <a:graphic>
          <a:graphicData uri="http://schemas.openxmlformats.org/presentationml/2006/ole">
            <p:oleObj spid="_x0000_s5122" name="Equation" r:id="rId5" imgW="1054080" imgH="43164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6108700" y="3000375"/>
          <a:ext cx="1776413" cy="863600"/>
        </p:xfrm>
        <a:graphic>
          <a:graphicData uri="http://schemas.openxmlformats.org/presentationml/2006/ole">
            <p:oleObj spid="_x0000_s5123" name="Equation" r:id="rId6" imgW="888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1571625"/>
            <a:ext cx="5024438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75" y="3071813"/>
            <a:ext cx="6453188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28625" y="4857750"/>
          <a:ext cx="2106613" cy="863600"/>
        </p:xfrm>
        <a:graphic>
          <a:graphicData uri="http://schemas.openxmlformats.org/presentationml/2006/ole">
            <p:oleObj spid="_x0000_s6146" name="Equation" r:id="rId5" imgW="1054080" imgH="431640" progId="Equation.3">
              <p:embed/>
            </p:oleObj>
          </a:graphicData>
        </a:graphic>
      </p:graphicFrame>
      <p:pic>
        <p:nvPicPr>
          <p:cNvPr id="615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88" y="4643438"/>
            <a:ext cx="3952875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551613" y="4857750"/>
          <a:ext cx="2106612" cy="863600"/>
        </p:xfrm>
        <a:graphic>
          <a:graphicData uri="http://schemas.openxmlformats.org/presentationml/2006/ole">
            <p:oleObj spid="_x0000_s6147" name="Equation" r:id="rId7" imgW="10540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500063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3714750"/>
            <a:ext cx="8229600" cy="2859088"/>
          </a:xfrm>
        </p:spPr>
        <p:txBody>
          <a:bodyPr/>
          <a:lstStyle/>
          <a:p>
            <a:pPr eaLnBrk="1" hangingPunct="1">
              <a:spcAft>
                <a:spcPts val="1000"/>
              </a:spcAft>
            </a:pPr>
            <a:r>
              <a:rPr lang="es-CO" i="1" smtClean="0"/>
              <a:t>x[n]</a:t>
            </a:r>
            <a:r>
              <a:rPr lang="es-CO" smtClean="0"/>
              <a:t> es una entrada arbitraria.</a:t>
            </a:r>
          </a:p>
          <a:p>
            <a:pPr eaLnBrk="1" hangingPunct="1">
              <a:spcAft>
                <a:spcPts val="1000"/>
              </a:spcAft>
            </a:pPr>
            <a:r>
              <a:rPr lang="es-CO" smtClean="0"/>
              <a:t>La respuesta a cualquier entrada se puede obtener a partir de la secuencia </a:t>
            </a:r>
            <a:r>
              <a:rPr lang="es-CO" i="1" smtClean="0"/>
              <a:t>h[n]</a:t>
            </a:r>
            <a:r>
              <a:rPr lang="es-CO" smtClean="0"/>
              <a:t>.</a:t>
            </a:r>
          </a:p>
          <a:p>
            <a:pPr eaLnBrk="1" hangingPunct="1">
              <a:spcAft>
                <a:spcPts val="1000"/>
              </a:spcAft>
            </a:pPr>
            <a:r>
              <a:rPr lang="es-CO" i="1" smtClean="0"/>
              <a:t>h[n]</a:t>
            </a:r>
            <a:r>
              <a:rPr lang="es-CO" smtClean="0"/>
              <a:t> es la respuesta al impulso unitario del sistema.</a:t>
            </a: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428625" y="2000250"/>
            <a:ext cx="8229600" cy="1320800"/>
            <a:chOff x="428596" y="4214817"/>
            <a:chExt cx="8229629" cy="1321594"/>
          </a:xfrm>
        </p:grpSpPr>
        <p:graphicFrame>
          <p:nvGraphicFramePr>
            <p:cNvPr id="7170" name="Object 2"/>
            <p:cNvGraphicFramePr>
              <a:graphicFrameLocks noChangeAspect="1"/>
            </p:cNvGraphicFramePr>
            <p:nvPr/>
          </p:nvGraphicFramePr>
          <p:xfrm>
            <a:off x="428596" y="4429132"/>
            <a:ext cx="2106612" cy="863600"/>
          </p:xfrm>
          <a:graphic>
            <a:graphicData uri="http://schemas.openxmlformats.org/presentationml/2006/ole">
              <p:oleObj spid="_x0000_s7170" name="Equation" r:id="rId3" imgW="1054080" imgH="431640" progId="Equation.3">
                <p:embed/>
              </p:oleObj>
            </a:graphicData>
          </a:graphic>
        </p:graphicFrame>
        <p:pic>
          <p:nvPicPr>
            <p:cNvPr id="7175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43174" y="4214817"/>
              <a:ext cx="3952875" cy="132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6551613" y="4429121"/>
            <a:ext cx="2106612" cy="863600"/>
          </p:xfrm>
          <a:graphic>
            <a:graphicData uri="http://schemas.openxmlformats.org/presentationml/2006/ole">
              <p:oleObj spid="_x0000_s7171" name="Equation" r:id="rId5" imgW="1054080" imgH="431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28625" y="7778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Suma de Convolución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0438"/>
            <a:ext cx="8229600" cy="3073400"/>
          </a:xfrm>
        </p:spPr>
        <p:txBody>
          <a:bodyPr/>
          <a:lstStyle/>
          <a:p>
            <a:pPr eaLnBrk="1" hangingPunct="1"/>
            <a:r>
              <a:rPr lang="es-CO" smtClean="0"/>
              <a:t>Conociendo la respuesta impulso </a:t>
            </a:r>
            <a:r>
              <a:rPr lang="es-CO" i="1" smtClean="0"/>
              <a:t>h[n]</a:t>
            </a:r>
            <a:r>
              <a:rPr lang="es-CO" smtClean="0"/>
              <a:t>, el cálculo de la salida se realiza a través de la suma de convolución.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i="1" smtClean="0"/>
              <a:t>y[n] = x[n]*h[n]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987675" y="2060575"/>
          <a:ext cx="2968625" cy="863600"/>
        </p:xfrm>
        <a:graphic>
          <a:graphicData uri="http://schemas.openxmlformats.org/presentationml/2006/ole">
            <p:oleObj spid="_x0000_s8194" name="Equation" r:id="rId3" imgW="1485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Suma de Convolución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4572000"/>
            <a:ext cx="270033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2214563"/>
            <a:ext cx="27003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88" y="2214563"/>
            <a:ext cx="2700337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7563" y="4572000"/>
            <a:ext cx="270033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15063" y="3143250"/>
            <a:ext cx="270033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5929313" y="1143000"/>
          <a:ext cx="2968625" cy="863600"/>
        </p:xfrm>
        <a:graphic>
          <a:graphicData uri="http://schemas.openxmlformats.org/presentationml/2006/ole">
            <p:oleObj spid="_x0000_s9218" name="Equation" r:id="rId8" imgW="1485720" imgH="431640" progId="Equation.3">
              <p:embed/>
            </p:oleObj>
          </a:graphicData>
        </a:graphic>
      </p:graphicFrame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628900" y="34036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</a:rPr>
              <a:t>n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508625" y="34036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</a:rPr>
              <a:t>n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8461375" y="4340225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</a:rPr>
              <a:t>n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580063" y="5780088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</a:rPr>
              <a:t>n</a:t>
            </a: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700338" y="5780088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8" grpId="0"/>
      <p:bldP spid="92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itle 1"/>
          <p:cNvSpPr>
            <a:spLocks noGrp="1"/>
          </p:cNvSpPr>
          <p:nvPr>
            <p:ph type="title"/>
          </p:nvPr>
        </p:nvSpPr>
        <p:spPr>
          <a:xfrm>
            <a:off x="323850" y="3460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Suma de Convolución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922838" y="1484313"/>
          <a:ext cx="4041775" cy="928687"/>
        </p:xfrm>
        <a:graphic>
          <a:graphicData uri="http://schemas.openxmlformats.org/presentationml/2006/ole">
            <p:oleObj spid="_x0000_s10242" name="Equation" r:id="rId5" imgW="1879560" imgH="431640" progId="Equation.3">
              <p:embed/>
            </p:oleObj>
          </a:graphicData>
        </a:graphic>
      </p:graphicFrame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4994275" y="1484313"/>
          <a:ext cx="3960813" cy="928687"/>
        </p:xfrm>
        <a:graphic>
          <a:graphicData uri="http://schemas.openxmlformats.org/presentationml/2006/ole">
            <p:oleObj spid="_x0000_s10243" name="Equation" r:id="rId7" imgW="1841400" imgH="431640" progId="Equation.3">
              <p:embed/>
            </p:oleObj>
          </a:graphicData>
        </a:graphic>
      </p:graphicFrame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065713" y="1484313"/>
          <a:ext cx="3687762" cy="928687"/>
        </p:xfrm>
        <a:graphic>
          <a:graphicData uri="http://schemas.openxmlformats.org/presentationml/2006/ole">
            <p:oleObj spid="_x0000_s10244" name="Equation" r:id="rId9" imgW="1714320" imgH="431640" progId="Equation.3">
              <p:embed/>
            </p:oleObj>
          </a:graphicData>
        </a:graphic>
      </p:graphicFrame>
      <p:pic>
        <p:nvPicPr>
          <p:cNvPr id="8602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5065713" y="1484313"/>
          <a:ext cx="3824287" cy="928687"/>
        </p:xfrm>
        <a:graphic>
          <a:graphicData uri="http://schemas.openxmlformats.org/presentationml/2006/ole">
            <p:oleObj spid="_x0000_s10245" name="Equation" r:id="rId11" imgW="1777680" imgH="431640" progId="Equation.3">
              <p:embed/>
            </p:oleObj>
          </a:graphicData>
        </a:graphic>
      </p:graphicFrame>
      <p:pic>
        <p:nvPicPr>
          <p:cNvPr id="86029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4994275" y="1484313"/>
          <a:ext cx="3933825" cy="928687"/>
        </p:xfrm>
        <a:graphic>
          <a:graphicData uri="http://schemas.openxmlformats.org/presentationml/2006/ole">
            <p:oleObj spid="_x0000_s10246" name="Equation" r:id="rId13" imgW="1828800" imgH="431640" progId="Equation.3">
              <p:embed/>
            </p:oleObj>
          </a:graphicData>
        </a:graphic>
      </p:graphicFrame>
      <p:pic>
        <p:nvPicPr>
          <p:cNvPr id="86031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4994275" y="1484313"/>
          <a:ext cx="3660775" cy="928687"/>
        </p:xfrm>
        <a:graphic>
          <a:graphicData uri="http://schemas.openxmlformats.org/presentationml/2006/ole">
            <p:oleObj spid="_x0000_s10247" name="Equation" r:id="rId15" imgW="1701720" imgH="431640" progId="Equation.3">
              <p:embed/>
            </p:oleObj>
          </a:graphicData>
        </a:graphic>
      </p:graphicFrame>
      <p:pic>
        <p:nvPicPr>
          <p:cNvPr id="86033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488" y="2643188"/>
            <a:ext cx="9053512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4994275" y="1484313"/>
          <a:ext cx="3687763" cy="928687"/>
        </p:xfrm>
        <a:graphic>
          <a:graphicData uri="http://schemas.openxmlformats.org/presentationml/2006/ole">
            <p:oleObj spid="_x0000_s10248" name="Equation" r:id="rId17" imgW="1714320" imgH="431640" progId="Equation.3">
              <p:embed/>
            </p:oleObj>
          </a:graphicData>
        </a:graphic>
      </p:graphicFrame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3850" y="1557338"/>
            <a:ext cx="436245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23850" y="1557338"/>
            <a:ext cx="436245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23850" y="1557338"/>
            <a:ext cx="436245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23850" y="1557338"/>
            <a:ext cx="4348163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4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3850" y="1557338"/>
            <a:ext cx="4348163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23850" y="1557338"/>
            <a:ext cx="435768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6" name="Picture 26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23850" y="1557338"/>
            <a:ext cx="435768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4186238" cy="1150937"/>
          </a:xfrm>
        </p:spPr>
        <p:txBody>
          <a:bodyPr/>
          <a:lstStyle/>
          <a:p>
            <a:pPr eaLnBrk="1" hangingPunct="1"/>
            <a:r>
              <a:rPr lang="es-CO" i="1" smtClean="0"/>
              <a:t>x[n] = 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baseline="30000" smtClean="0"/>
              <a:t>n</a:t>
            </a:r>
            <a:r>
              <a:rPr lang="es-CO" i="1" smtClean="0"/>
              <a:t>u[n], 0&lt;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smtClean="0"/>
              <a:t>&lt;1</a:t>
            </a:r>
          </a:p>
          <a:p>
            <a:pPr eaLnBrk="1" hangingPunct="1"/>
            <a:r>
              <a:rPr lang="es-CO" i="1" smtClean="0"/>
              <a:t>h[n] = u[n]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806700"/>
            <a:ext cx="72580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844675"/>
            <a:ext cx="7065962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4"/>
          <p:cNvSpPr>
            <a:spLocks/>
          </p:cNvSpPr>
          <p:nvPr/>
        </p:nvSpPr>
        <p:spPr bwMode="auto">
          <a:xfrm>
            <a:off x="2268538" y="6308725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n</a:t>
            </a:r>
            <a:endParaRPr lang="es-CO" sz="2800" i="1">
              <a:latin typeface="Georgia" pitchFamily="18" charset="0"/>
              <a:sym typeface="Symbol" pitchFamily="18" charset="2"/>
            </a:endParaRPr>
          </a:p>
        </p:txBody>
      </p:sp>
      <p:sp>
        <p:nvSpPr>
          <p:cNvPr id="11270" name="Rectangle 4"/>
          <p:cNvSpPr>
            <a:spLocks/>
          </p:cNvSpPr>
          <p:nvPr/>
        </p:nvSpPr>
        <p:spPr bwMode="auto">
          <a:xfrm>
            <a:off x="7164388" y="6308725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k</a:t>
            </a:r>
            <a:endParaRPr lang="es-CO" sz="2800" i="1">
              <a:latin typeface="Georgia" pitchFamily="18" charset="0"/>
              <a:sym typeface="Symbol" pitchFamily="18" charset="2"/>
            </a:endParaRPr>
          </a:p>
        </p:txBody>
      </p:sp>
      <p:graphicFrame>
        <p:nvGraphicFramePr>
          <p:cNvPr id="48137" name="Object 2"/>
          <p:cNvGraphicFramePr>
            <a:graphicFrameLocks noChangeAspect="1"/>
          </p:cNvGraphicFramePr>
          <p:nvPr/>
        </p:nvGraphicFramePr>
        <p:xfrm>
          <a:off x="4572000" y="908050"/>
          <a:ext cx="4362450" cy="1363663"/>
        </p:xfrm>
        <a:graphic>
          <a:graphicData uri="http://schemas.openxmlformats.org/presentationml/2006/ole">
            <p:oleObj spid="_x0000_s11266" name="Equation" r:id="rId4" imgW="2031840" imgH="6346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5795963" y="1844675"/>
            <a:ext cx="2736850" cy="1008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272" name="Rectangle 4"/>
          <p:cNvSpPr>
            <a:spLocks/>
          </p:cNvSpPr>
          <p:nvPr/>
        </p:nvSpPr>
        <p:spPr bwMode="auto">
          <a:xfrm>
            <a:off x="3563938" y="6308725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164388" y="6308725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k</a:t>
            </a:r>
            <a:endParaRPr lang="es-CO" sz="2800" i="1">
              <a:latin typeface="Georgia" pitchFamily="18" charset="0"/>
              <a:sym typeface="Symbol" pitchFamily="18" charset="2"/>
            </a:endParaRPr>
          </a:p>
        </p:txBody>
      </p:sp>
      <p:pic>
        <p:nvPicPr>
          <p:cNvPr id="1229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844675"/>
            <a:ext cx="70580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139" name="Object 3"/>
          <p:cNvGraphicFramePr>
            <a:graphicFrameLocks noChangeAspect="1"/>
          </p:cNvGraphicFramePr>
          <p:nvPr/>
        </p:nvGraphicFramePr>
        <p:xfrm>
          <a:off x="4781550" y="692150"/>
          <a:ext cx="4362450" cy="3325813"/>
        </p:xfrm>
        <a:graphic>
          <a:graphicData uri="http://schemas.openxmlformats.org/presentationml/2006/ole">
            <p:oleObj spid="_x0000_s12290" name="Equation" r:id="rId4" imgW="2031840" imgH="1549080" progId="Equation.3">
              <p:embed/>
            </p:oleObj>
          </a:graphicData>
        </a:graphic>
      </p:graphicFrame>
      <p:sp>
        <p:nvSpPr>
          <p:cNvPr id="12294" name="Rectangle 4"/>
          <p:cNvSpPr>
            <a:spLocks/>
          </p:cNvSpPr>
          <p:nvPr/>
        </p:nvSpPr>
        <p:spPr bwMode="auto">
          <a:xfrm>
            <a:off x="4716463" y="6308725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n</a:t>
            </a:r>
            <a:endParaRPr lang="es-CO" sz="2800" i="1">
              <a:latin typeface="Georgia" pitchFamily="18" charset="0"/>
              <a:sym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7763" y="1628775"/>
            <a:ext cx="2736850" cy="1008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5724525" y="2636838"/>
            <a:ext cx="287972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297" name="Rectangle 4"/>
          <p:cNvSpPr>
            <a:spLocks/>
          </p:cNvSpPr>
          <p:nvPr/>
        </p:nvSpPr>
        <p:spPr bwMode="auto">
          <a:xfrm>
            <a:off x="3563938" y="6308725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395288" y="5492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  <a:endParaRPr lang="es-ES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ph idx="1"/>
          </p:nvPr>
        </p:nvGraphicFramePr>
        <p:xfrm>
          <a:off x="571500" y="1785938"/>
          <a:ext cx="8097838" cy="1471612"/>
        </p:xfrm>
        <a:graphic>
          <a:graphicData uri="http://schemas.openxmlformats.org/presentationml/2006/ole">
            <p:oleObj spid="_x0000_s13314" name="Ecuación" r:id="rId3" imgW="3771720" imgH="685800" progId="Equation.3">
              <p:embed/>
            </p:oleObj>
          </a:graphicData>
        </a:graphic>
      </p:graphicFrame>
      <p:pic>
        <p:nvPicPr>
          <p:cNvPr id="33798" name="Picture 6" descr="C:\Users\J A N\Documents\UNAL\Señales y Sistemas I\ej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0" y="3429000"/>
            <a:ext cx="592931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Motivación: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000"/>
              </a:spcAft>
            </a:pPr>
            <a:r>
              <a:rPr lang="es-CO" smtClean="0"/>
              <a:t>Núcleo del análisis de sistemas y señales.</a:t>
            </a:r>
          </a:p>
          <a:p>
            <a:pPr algn="just" eaLnBrk="1" hangingPunct="1">
              <a:spcAft>
                <a:spcPts val="1000"/>
              </a:spcAft>
            </a:pPr>
            <a:r>
              <a:rPr lang="es-CO" smtClean="0"/>
              <a:t>Muchos procesos físicos, económicos, etc. se pueden modelar como SLIT.</a:t>
            </a:r>
          </a:p>
          <a:p>
            <a:pPr eaLnBrk="1" hangingPunct="1">
              <a:spcAft>
                <a:spcPts val="1000"/>
              </a:spcAft>
            </a:pPr>
            <a:r>
              <a:rPr lang="es-CO" smtClean="0"/>
              <a:t>Cumplen la propiedad de superposición.</a:t>
            </a:r>
          </a:p>
          <a:p>
            <a:pPr eaLnBrk="1" hangingPunct="1">
              <a:spcAft>
                <a:spcPts val="1000"/>
              </a:spcAft>
            </a:pPr>
            <a:r>
              <a:rPr lang="es-CO" smtClean="0"/>
              <a:t>Se pueden analizar en gran detalle.</a:t>
            </a:r>
          </a:p>
          <a:p>
            <a:pPr algn="just" eaLnBrk="1" hangingPunct="1">
              <a:spcAft>
                <a:spcPts val="1000"/>
              </a:spcAft>
            </a:pPr>
            <a:r>
              <a:rPr lang="es-CO" smtClean="0"/>
              <a:t>Se pueden caracterizar completamente por su respuesta a una entrada impulso unitario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357313"/>
            <a:ext cx="8643938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>
            <a:hlinkClick r:id="" action="ppaction://hlinkshowjump?jump=lastslideviewed"/>
          </p:cNvPr>
          <p:cNvSpPr/>
          <p:nvPr/>
        </p:nvSpPr>
        <p:spPr>
          <a:xfrm>
            <a:off x="8001000" y="785813"/>
            <a:ext cx="571500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6525"/>
          </a:xfrm>
        </p:spPr>
        <p:txBody>
          <a:bodyPr/>
          <a:lstStyle/>
          <a:p>
            <a:pPr eaLnBrk="1" hangingPunct="1"/>
            <a:r>
              <a:rPr lang="es-CO" smtClean="0">
                <a:hlinkClick r:id="" action="ppaction://hlinkshowjump?jump=previousslide"/>
              </a:rPr>
              <a:t>Para </a:t>
            </a:r>
            <a:r>
              <a:rPr lang="es-CO" i="1" smtClean="0">
                <a:hlinkClick r:id="" action="ppaction://hlinkshowjump?jump=previousslide"/>
              </a:rPr>
              <a:t>n &lt; 0</a:t>
            </a:r>
            <a:r>
              <a:rPr lang="es-CO" smtClean="0">
                <a:hlinkClick r:id="" action="ppaction://hlinkshowjump?jump=previousslide"/>
              </a:rPr>
              <a:t> no hay sobrelapamiento </a:t>
            </a:r>
            <a:r>
              <a:rPr lang="es-CO" smtClean="0">
                <a:sym typeface="Symbol" pitchFamily="18" charset="2"/>
                <a:hlinkClick r:id="" action="ppaction://hlinkshowjump?jump=previousslide"/>
              </a:rPr>
              <a:t> </a:t>
            </a:r>
            <a:r>
              <a:rPr lang="es-CO" i="1" smtClean="0">
                <a:sym typeface="Symbol" pitchFamily="18" charset="2"/>
                <a:hlinkClick r:id="" action="ppaction://hlinkshowjump?jump=previousslide"/>
              </a:rPr>
              <a:t>y[n] = 0</a:t>
            </a:r>
            <a:endParaRPr lang="es-CO" i="1" smtClean="0">
              <a:sym typeface="Symbol" pitchFamily="18" charset="2"/>
            </a:endParaRPr>
          </a:p>
          <a:p>
            <a:pPr eaLnBrk="1" hangingPunct="1"/>
            <a:endParaRPr lang="es-CO" i="1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hlinkClick r:id="" action="ppaction://hlinkshowjump?jump=previousslide"/>
              </a:rPr>
              <a:t>Para </a:t>
            </a:r>
            <a:r>
              <a:rPr lang="es-CO" i="1" smtClean="0">
                <a:hlinkClick r:id="" action="ppaction://hlinkshowjump?jump=previousslide"/>
              </a:rPr>
              <a:t>0 </a:t>
            </a:r>
            <a:r>
              <a:rPr lang="es-CO" i="1" smtClean="0">
                <a:sym typeface="Symbol" pitchFamily="18" charset="2"/>
                <a:hlinkClick r:id="" action="ppaction://hlinkshowjump?jump=previousslide"/>
              </a:rPr>
              <a:t> n  4  </a:t>
            </a:r>
            <a:endParaRPr lang="es-CO" i="1" smtClean="0">
              <a:sym typeface="Symbol" pitchFamily="18" charset="2"/>
            </a:endParaRPr>
          </a:p>
          <a:p>
            <a:pPr eaLnBrk="1" hangingPunct="1"/>
            <a:endParaRPr lang="es-CO" smtClean="0"/>
          </a:p>
          <a:p>
            <a:pPr eaLnBrk="1" hangingPunct="1"/>
            <a:endParaRPr lang="es-CO" smtClean="0"/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>
                <a:hlinkClick r:id="" action="ppaction://hlinkshowjump?jump=previousslide"/>
              </a:rPr>
              <a:t>Para </a:t>
            </a:r>
            <a:r>
              <a:rPr lang="es-CO" i="1" smtClean="0">
                <a:hlinkClick r:id="" action="ppaction://hlinkshowjump?jump=previousslide"/>
              </a:rPr>
              <a:t>4 &lt; n </a:t>
            </a:r>
            <a:r>
              <a:rPr lang="es-CO" i="1" smtClean="0">
                <a:sym typeface="Symbol" pitchFamily="18" charset="2"/>
                <a:hlinkClick r:id="" action="ppaction://hlinkshowjump?jump=previousslide"/>
              </a:rPr>
              <a:t> 6</a:t>
            </a:r>
            <a:endParaRPr lang="es-CO" i="1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28625" y="2928938"/>
          <a:ext cx="8248650" cy="965200"/>
        </p:xfrm>
        <a:graphic>
          <a:graphicData uri="http://schemas.openxmlformats.org/presentationml/2006/ole">
            <p:oleObj spid="_x0000_s14338" name="Equation" r:id="rId3" imgW="4127400" imgH="482400" progId="Equation.3">
              <p:embed/>
            </p:oleObj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14313" y="4786313"/>
          <a:ext cx="8705850" cy="965200"/>
        </p:xfrm>
        <a:graphic>
          <a:graphicData uri="http://schemas.openxmlformats.org/presentationml/2006/ole">
            <p:oleObj spid="_x0000_s14339" name="Equation" r:id="rId4" imgW="43560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2500313"/>
          </a:xfrm>
        </p:spPr>
        <p:txBody>
          <a:bodyPr/>
          <a:lstStyle/>
          <a:p>
            <a:pPr eaLnBrk="1" hangingPunct="1"/>
            <a:r>
              <a:rPr lang="es-CO" smtClean="0">
                <a:sym typeface="Symbol" pitchFamily="18" charset="2"/>
                <a:hlinkClick r:id="rId3" action="ppaction://hlinksldjump"/>
              </a:rPr>
              <a:t>Para </a:t>
            </a:r>
            <a:r>
              <a:rPr lang="es-CO" i="1" smtClean="0">
                <a:sym typeface="Symbol" pitchFamily="18" charset="2"/>
                <a:hlinkClick r:id="rId3" action="ppaction://hlinksldjump"/>
              </a:rPr>
              <a:t>6 &lt; n  10</a:t>
            </a:r>
            <a:endParaRPr lang="es-CO" i="1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  <a:hlinkClick r:id="rId3" action="ppaction://hlinksldjump"/>
              </a:rPr>
              <a:t>Para </a:t>
            </a:r>
            <a:r>
              <a:rPr lang="es-CO" i="1" smtClean="0">
                <a:sym typeface="Symbol" pitchFamily="18" charset="2"/>
                <a:hlinkClick r:id="rId3" action="ppaction://hlinksldjump"/>
              </a:rPr>
              <a:t>n &gt; 10 </a:t>
            </a:r>
            <a:r>
              <a:rPr lang="es-CO" smtClean="0">
                <a:sym typeface="Symbol" pitchFamily="18" charset="2"/>
                <a:hlinkClick r:id="rId3" action="ppaction://hlinksldjump"/>
              </a:rPr>
              <a:t>no hay sobrelapamiento  </a:t>
            </a:r>
            <a:r>
              <a:rPr lang="es-CO" i="1" smtClean="0">
                <a:sym typeface="Symbol" pitchFamily="18" charset="2"/>
                <a:hlinkClick r:id="rId3" action="ppaction://hlinksldjump"/>
              </a:rPr>
              <a:t>y[n] = 0</a:t>
            </a:r>
            <a:r>
              <a:rPr lang="es-CO" smtClean="0">
                <a:sym typeface="Symbol" pitchFamily="18" charset="2"/>
              </a:rPr>
              <a:t> </a:t>
            </a:r>
            <a:endParaRPr lang="es-CO" smtClean="0"/>
          </a:p>
          <a:p>
            <a:pPr eaLnBrk="1" hangingPunct="1"/>
            <a:endParaRPr lang="es-CO" smtClean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8625" y="1857375"/>
          <a:ext cx="8180388" cy="917575"/>
        </p:xfrm>
        <a:graphic>
          <a:graphicData uri="http://schemas.openxmlformats.org/presentationml/2006/ole">
            <p:oleObj spid="_x0000_s15362" name="Equation" r:id="rId4" imgW="4305240" imgH="48240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86000" y="3357563"/>
          <a:ext cx="4425950" cy="3278187"/>
        </p:xfrm>
        <a:graphic>
          <a:graphicData uri="http://schemas.openxmlformats.org/presentationml/2006/ole">
            <p:oleObj spid="_x0000_s15363" name="Equation" r:id="rId5" imgW="2057400" imgH="1523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85750" y="2428875"/>
          <a:ext cx="3090863" cy="2289175"/>
        </p:xfrm>
        <a:graphic>
          <a:graphicData uri="http://schemas.openxmlformats.org/presentationml/2006/ole">
            <p:oleObj spid="_x0000_s16386" name="Equation" r:id="rId3" imgW="2057400" imgH="1523880" progId="Equation.3">
              <p:embed/>
            </p:oleObj>
          </a:graphicData>
        </a:graphic>
      </p:graphicFrame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643313" y="1143000"/>
            <a:ext cx="5314950" cy="5443538"/>
          </a:xfrm>
          <a:noFill/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395288" y="476250"/>
            <a:ext cx="8229600" cy="1352550"/>
          </a:xfrm>
        </p:spPr>
        <p:txBody>
          <a:bodyPr/>
          <a:lstStyle/>
          <a:p>
            <a:pPr algn="just" eaLnBrk="1" hangingPunct="1"/>
            <a:r>
              <a:rPr lang="es-CO" smtClean="0"/>
              <a:t>Representación de Señales Continuas en Términos de Impulsos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468313" y="2060575"/>
            <a:ext cx="8229600" cy="1108075"/>
          </a:xfrm>
        </p:spPr>
        <p:txBody>
          <a:bodyPr/>
          <a:lstStyle/>
          <a:p>
            <a:pPr eaLnBrk="1" hangingPunct="1"/>
            <a:r>
              <a:rPr lang="es-CO" smtClean="0"/>
              <a:t>Considere una aproximación de la señal x(t) compuesta de “pulsos” de ancho </a:t>
            </a:r>
            <a:r>
              <a:rPr lang="es-CO" smtClean="0">
                <a:sym typeface="Symbol" pitchFamily="18" charset="2"/>
              </a:rPr>
              <a:t></a:t>
            </a:r>
            <a:r>
              <a:rPr lang="es-CO" smtClean="0"/>
              <a:t> 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3284538"/>
            <a:ext cx="65722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18487" cy="1444625"/>
          </a:xfrm>
        </p:spPr>
        <p:txBody>
          <a:bodyPr/>
          <a:lstStyle/>
          <a:p>
            <a:pPr eaLnBrk="1" hangingPunct="1"/>
            <a:r>
              <a:rPr lang="es-CO" smtClean="0"/>
              <a:t>Representación de Señales Continuas en Términos de Impulsos</a:t>
            </a:r>
            <a:endParaRPr lang="es-ES" smtClean="0"/>
          </a:p>
        </p:txBody>
      </p:sp>
      <p:sp>
        <p:nvSpPr>
          <p:cNvPr id="102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68313" y="2060575"/>
            <a:ext cx="4038600" cy="714375"/>
          </a:xfrm>
        </p:spPr>
        <p:txBody>
          <a:bodyPr/>
          <a:lstStyle/>
          <a:p>
            <a:pPr eaLnBrk="1" hangingPunct="1"/>
            <a:r>
              <a:rPr lang="es-CO" smtClean="0"/>
              <a:t>Definamos: </a:t>
            </a:r>
            <a:endParaRPr lang="es-ES" smtClean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3386138"/>
            <a:ext cx="65722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75" y="3386138"/>
            <a:ext cx="65722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75" y="3386138"/>
            <a:ext cx="65722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75" y="3386138"/>
            <a:ext cx="65722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8" y="3457575"/>
            <a:ext cx="657225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00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148263" y="3644900"/>
          <a:ext cx="3822700" cy="928688"/>
        </p:xfrm>
        <a:graphic>
          <a:graphicData uri="http://schemas.openxmlformats.org/presentationml/2006/ole">
            <p:oleObj spid="_x0000_s89090" name="Ecuación" r:id="rId8" imgW="1777680" imgH="431640" progId="Equation.3">
              <p:embed/>
            </p:oleObj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132138" y="1989138"/>
          <a:ext cx="3709987" cy="1250950"/>
        </p:xfrm>
        <a:graphic>
          <a:graphicData uri="http://schemas.openxmlformats.org/presentationml/2006/ole">
            <p:oleObj spid="_x0000_s89091" name="Ecuación" r:id="rId9" imgW="1726920" imgH="609480" progId="Equation.3">
              <p:embed/>
            </p:oleObj>
          </a:graphicData>
        </a:graphic>
      </p:graphicFrame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85875" y="3395663"/>
            <a:ext cx="64960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355725"/>
          </a:xfrm>
        </p:spPr>
        <p:txBody>
          <a:bodyPr/>
          <a:lstStyle/>
          <a:p>
            <a:pPr eaLnBrk="1" hangingPunct="1"/>
            <a:r>
              <a:rPr lang="es-CO" smtClean="0"/>
              <a:t>Representación de Señales Continuas en Términos de Impulsos</a:t>
            </a:r>
            <a:endParaRPr lang="es-ES" smtClean="0"/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3284538"/>
            <a:ext cx="8147050" cy="3289300"/>
          </a:xfrm>
        </p:spPr>
        <p:txBody>
          <a:bodyPr/>
          <a:lstStyle/>
          <a:p>
            <a:pPr eaLnBrk="1" hangingPunct="1"/>
            <a:r>
              <a:rPr lang="es-CO" smtClean="0"/>
              <a:t>Si tomamos un </a:t>
            </a:r>
            <a:r>
              <a:rPr lang="es-CO" smtClean="0">
                <a:sym typeface="Symbol" pitchFamily="18" charset="2"/>
              </a:rPr>
              <a:t> </a:t>
            </a:r>
            <a:r>
              <a:rPr lang="es-CO" smtClean="0"/>
              <a:t>cada vez</a:t>
            </a:r>
            <a:r>
              <a:rPr lang="es-CO" smtClean="0">
                <a:sym typeface="Symbol" pitchFamily="18" charset="2"/>
              </a:rPr>
              <a:t> más pequeño, la aproximación será mejor.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Tomando el límite cuando 0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1258888" y="5516563"/>
          <a:ext cx="6913562" cy="1011237"/>
        </p:xfrm>
        <a:graphic>
          <a:graphicData uri="http://schemas.openxmlformats.org/presentationml/2006/ole">
            <p:oleObj spid="_x0000_s90114" name="Ecuación" r:id="rId3" imgW="3213000" imgH="469800" progId="Equation.3">
              <p:embed/>
            </p:oleObj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2627313" y="2060575"/>
          <a:ext cx="3822700" cy="928688"/>
        </p:xfrm>
        <a:graphic>
          <a:graphicData uri="http://schemas.openxmlformats.org/presentationml/2006/ole">
            <p:oleObj spid="_x0000_s90115" name="Ecuación" r:id="rId4" imgW="1777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 idx="4294967295"/>
          </p:nvPr>
        </p:nvSpPr>
        <p:spPr>
          <a:xfrm>
            <a:off x="395288" y="476250"/>
            <a:ext cx="8262937" cy="1447800"/>
          </a:xfrm>
        </p:spPr>
        <p:txBody>
          <a:bodyPr/>
          <a:lstStyle/>
          <a:p>
            <a:pPr algn="just" eaLnBrk="1" hangingPunct="1"/>
            <a:r>
              <a:rPr lang="es-CO" smtClean="0"/>
              <a:t>Representación de Señales Continuas en Términos de Impulsos</a:t>
            </a:r>
          </a:p>
        </p:txBody>
      </p:sp>
      <p:sp>
        <p:nvSpPr>
          <p:cNvPr id="30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49488"/>
            <a:ext cx="8229600" cy="1108075"/>
          </a:xfrm>
        </p:spPr>
        <p:txBody>
          <a:bodyPr/>
          <a:lstStyle/>
          <a:p>
            <a:pPr eaLnBrk="1" hangingPunct="1"/>
            <a:r>
              <a:rPr lang="es-CO" smtClean="0"/>
              <a:t>Ejemplo:  Hallar la representación en impulsos de </a:t>
            </a:r>
            <a:r>
              <a:rPr lang="es-CO" i="1" smtClean="0"/>
              <a:t>u(t)</a:t>
            </a:r>
            <a:r>
              <a:rPr lang="es-CO" smtClean="0"/>
              <a:t>.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71750" y="3175000"/>
          <a:ext cx="3195638" cy="1009650"/>
        </p:xfrm>
        <a:graphic>
          <a:graphicData uri="http://schemas.openxmlformats.org/presentationml/2006/ole">
            <p:oleObj spid="_x0000_s91138" name="Equation" r:id="rId3" imgW="1485720" imgH="46980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140075" y="4286250"/>
          <a:ext cx="2266950" cy="982663"/>
        </p:xfrm>
        <a:graphic>
          <a:graphicData uri="http://schemas.openxmlformats.org/presentationml/2006/ole">
            <p:oleObj spid="_x0000_s91139" name="Ecuación" r:id="rId4" imgW="1054080" imgH="45720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987675" y="5375275"/>
          <a:ext cx="2649538" cy="1038225"/>
        </p:xfrm>
        <a:graphic>
          <a:graphicData uri="http://schemas.openxmlformats.org/presentationml/2006/ole">
            <p:oleObj spid="_x0000_s91140" name="Ecuación" r:id="rId5" imgW="12315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373188"/>
          </a:xfrm>
        </p:spPr>
        <p:txBody>
          <a:bodyPr/>
          <a:lstStyle/>
          <a:p>
            <a:pPr eaLnBrk="1" hangingPunct="1"/>
            <a:r>
              <a:rPr lang="es-CO" smtClean="0"/>
              <a:t>Representación de Señales Continuas en Términos de Impulsos</a:t>
            </a:r>
            <a:endParaRPr lang="es-ES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997200"/>
            <a:ext cx="52578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6156325" y="3284538"/>
          <a:ext cx="2541588" cy="1011237"/>
        </p:xfrm>
        <a:graphic>
          <a:graphicData uri="http://schemas.openxmlformats.org/presentationml/2006/ole">
            <p:oleObj spid="_x0000_s92162" name="Ecuación" r:id="rId4" imgW="1180800" imgH="469800" progId="Equation.3">
              <p:embed/>
            </p:oleObj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6156325" y="4365625"/>
          <a:ext cx="2541588" cy="1011238"/>
        </p:xfrm>
        <a:graphic>
          <a:graphicData uri="http://schemas.openxmlformats.org/presentationml/2006/ole">
            <p:oleObj spid="_x0000_s92163" name="Ecuación" r:id="rId5" imgW="1180800" imgH="469800" progId="Equation.3">
              <p:embed/>
            </p:oleObj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6227763" y="5805488"/>
          <a:ext cx="928687" cy="409575"/>
        </p:xfrm>
        <a:graphic>
          <a:graphicData uri="http://schemas.openxmlformats.org/presentationml/2006/ole">
            <p:oleObj spid="_x0000_s92164" name="Ecuación" r:id="rId6" imgW="431640" imgH="19044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ph idx="4294967295"/>
          </p:nvPr>
        </p:nvGraphicFramePr>
        <p:xfrm>
          <a:off x="5508625" y="2205038"/>
          <a:ext cx="3224213" cy="1011237"/>
        </p:xfrm>
        <a:graphic>
          <a:graphicData uri="http://schemas.openxmlformats.org/presentationml/2006/ole">
            <p:oleObj spid="_x0000_s92165" name="Ecuación" r:id="rId7" imgW="1498320" imgH="469800" progId="Equation.3">
              <p:embed/>
            </p:oleObj>
          </a:graphicData>
        </a:graphic>
      </p:graphicFrame>
      <p:pic>
        <p:nvPicPr>
          <p:cNvPr id="46096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850" y="2997200"/>
            <a:ext cx="52578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7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825" y="2997200"/>
            <a:ext cx="52578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>
          <a:xfrm>
            <a:off x="428625" y="50006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625" y="2928938"/>
            <a:ext cx="8229600" cy="3714750"/>
          </a:xfrm>
        </p:spPr>
        <p:txBody>
          <a:bodyPr/>
          <a:lstStyle/>
          <a:p>
            <a:pPr algn="just" eaLnBrk="1" hangingPunct="1"/>
            <a:r>
              <a:rPr lang="es-CO" smtClean="0"/>
              <a:t>Esta ecuación representa a x(t) como una superposición de impulsos escalados, desplazados.</a:t>
            </a:r>
          </a:p>
          <a:p>
            <a:pPr algn="just" eaLnBrk="1" hangingPunct="1"/>
            <a:endParaRPr lang="es-CO" smtClean="0"/>
          </a:p>
          <a:p>
            <a:pPr algn="just" eaLnBrk="1" hangingPunct="1"/>
            <a:r>
              <a:rPr lang="es-CO" smtClean="0"/>
              <a:t>Si esa superposición es la entrada de un sistema lineal, la respuesta es la suma de las respuestas a cada impulso desplazado.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843213" y="1700213"/>
          <a:ext cx="3224212" cy="1011237"/>
        </p:xfrm>
        <a:graphic>
          <a:graphicData uri="http://schemas.openxmlformats.org/presentationml/2006/ole">
            <p:oleObj spid="_x0000_s93186" name="Ecuación" r:id="rId3" imgW="14983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/>
              <a:t>Sistemas Lineales e Invariantes en el Tiempo SLIT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43063"/>
            <a:ext cx="8229600" cy="5072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mtClean="0"/>
              <a:t>Invariancia en el tiempo: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s-CO" smtClean="0"/>
              <a:t>Un sistema es invariante en el tiempo si su comportamiento y características están fijos en el tiempo.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Si </a:t>
            </a:r>
            <a:r>
              <a:rPr lang="es-CO" i="1" smtClean="0"/>
              <a:t>x[n] </a:t>
            </a:r>
            <a:r>
              <a:rPr lang="es-CO" i="1" smtClean="0">
                <a:sym typeface="Symbol" pitchFamily="18" charset="2"/>
              </a:rPr>
              <a:t> y[n]  x[n-n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]  y[n-n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s-CO" smtClean="0">
                <a:sym typeface="Symbol" pitchFamily="18" charset="2"/>
              </a:rPr>
              <a:t>Linealidad: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s-CO" smtClean="0"/>
              <a:t>Si una entrada consiste en la suma ponderada de varias señales, la salida es la suma ponderada de las salidas a cada una de esas entradas.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Si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[n]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 </a:t>
            </a:r>
            <a:r>
              <a:rPr lang="es-CO" smtClean="0">
                <a:sym typeface="Symbol" pitchFamily="18" charset="2"/>
              </a:rPr>
              <a:t>y</a:t>
            </a:r>
            <a:r>
              <a:rPr lang="es-CO" i="1" smtClean="0">
                <a:sym typeface="Symbol" pitchFamily="18" charset="2"/>
              </a:rPr>
              <a:t>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 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2" eaLnBrk="1" hangingPunct="1">
              <a:lnSpc>
                <a:spcPct val="90000"/>
              </a:lnSpc>
            </a:pPr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 +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 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 +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  </a:t>
            </a:r>
            <a:r>
              <a:rPr lang="es-CO" smtClean="0">
                <a:sym typeface="Symbol" pitchFamily="18" charset="2"/>
              </a:rPr>
              <a:t>(Aditividad)</a:t>
            </a:r>
            <a:endParaRPr lang="es-CO" i="1" smtClean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s-CO" i="1" smtClean="0">
                <a:sym typeface="Symbol" pitchFamily="18" charset="2"/>
              </a:rPr>
              <a:t>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  ay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[n], con  a</a:t>
            </a:r>
            <a:r>
              <a:rPr lang="es-CO" sz="2800" i="1" smtClean="0">
                <a:latin typeface="Monotype Corsiva" pitchFamily="66" charset="0"/>
                <a:sym typeface="Symbol" pitchFamily="18" charset="2"/>
              </a:rPr>
              <a:t>C</a:t>
            </a:r>
            <a:r>
              <a:rPr lang="es-CO" i="1" smtClean="0">
                <a:latin typeface="French Script MT" pitchFamily="66" charset="0"/>
                <a:sym typeface="Symbol" pitchFamily="18" charset="2"/>
              </a:rPr>
              <a:t> </a:t>
            </a:r>
            <a:r>
              <a:rPr lang="es-CO" i="1" smtClean="0">
                <a:sym typeface="Symbol" pitchFamily="18" charset="2"/>
              </a:rPr>
              <a:t>    </a:t>
            </a:r>
            <a:r>
              <a:rPr lang="es-CO" smtClean="0">
                <a:sym typeface="Symbol" pitchFamily="18" charset="2"/>
              </a:rPr>
              <a:t>(Escalamiento u 	 				          Homogeneidad)</a:t>
            </a:r>
            <a:endParaRPr lang="es-CO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4500563"/>
            <a:ext cx="8229600" cy="2073275"/>
          </a:xfrm>
        </p:spPr>
        <p:txBody>
          <a:bodyPr/>
          <a:lstStyle/>
          <a:p>
            <a:pPr algn="just" eaLnBrk="1" hangingPunct="1"/>
            <a:r>
              <a:rPr lang="es-CO" smtClean="0"/>
              <a:t>Si el sistema es invariante en el tiempo, la respuesta a un impulso desplazado será igual a la respuesta a un impulso en el origen, desplazada</a:t>
            </a:r>
          </a:p>
          <a:p>
            <a:pPr eaLnBrk="1" hangingPunct="1"/>
            <a:endParaRPr lang="es-CO" smtClean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038" y="2997200"/>
            <a:ext cx="34766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49238" y="3281363"/>
          <a:ext cx="2738437" cy="690562"/>
        </p:xfrm>
        <a:graphic>
          <a:graphicData uri="http://schemas.openxmlformats.org/presentationml/2006/ole">
            <p:oleObj spid="_x0000_s94210" name="Ecuación" r:id="rId4" imgW="1714320" imgH="43164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6383338" y="3243263"/>
          <a:ext cx="2436812" cy="690562"/>
        </p:xfrm>
        <a:graphic>
          <a:graphicData uri="http://schemas.openxmlformats.org/presentationml/2006/ole">
            <p:oleObj spid="_x0000_s94211" name="Ecuación" r:id="rId5" imgW="1523880" imgH="431640" progId="Equation.3">
              <p:embed/>
            </p:oleObj>
          </a:graphicData>
        </a:graphic>
      </p:graphicFrame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0388" y="1765300"/>
            <a:ext cx="533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100" y="4005263"/>
            <a:ext cx="6224588" cy="1216025"/>
            <a:chOff x="24" y="2523"/>
            <a:chExt cx="3921" cy="766"/>
          </a:xfrm>
        </p:grpSpPr>
        <p:pic>
          <p:nvPicPr>
            <p:cNvPr id="718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5" y="2523"/>
              <a:ext cx="2290" cy="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" name="Object 12"/>
            <p:cNvGraphicFramePr>
              <a:graphicFrameLocks noChangeAspect="1"/>
            </p:cNvGraphicFramePr>
            <p:nvPr/>
          </p:nvGraphicFramePr>
          <p:xfrm>
            <a:off x="24" y="2705"/>
            <a:ext cx="1712" cy="435"/>
          </p:xfrm>
          <a:graphic>
            <a:graphicData uri="http://schemas.openxmlformats.org/presentationml/2006/ole">
              <p:oleObj spid="_x0000_s95237" name="Ecuación" r:id="rId4" imgW="1701720" imgH="431640" progId="Equation.3">
                <p:embed/>
              </p:oleObj>
            </a:graphicData>
          </a:graphic>
        </p:graphicFrame>
      </p:grpSp>
      <p:graphicFrame>
        <p:nvGraphicFramePr>
          <p:cNvPr id="51205" name="Object 13"/>
          <p:cNvGraphicFramePr>
            <a:graphicFrameLocks noChangeAspect="1"/>
          </p:cNvGraphicFramePr>
          <p:nvPr/>
        </p:nvGraphicFramePr>
        <p:xfrm>
          <a:off x="6280150" y="4294188"/>
          <a:ext cx="2863850" cy="690562"/>
        </p:xfrm>
        <a:graphic>
          <a:graphicData uri="http://schemas.openxmlformats.org/presentationml/2006/ole">
            <p:oleObj spid="_x0000_s95234" name="Ecuación" r:id="rId5" imgW="1790640" imgH="431640" progId="Equation.3">
              <p:embed/>
            </p:oleObj>
          </a:graphicData>
        </a:graphic>
      </p:graphicFrame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19063" y="5445125"/>
            <a:ext cx="8909050" cy="1216025"/>
            <a:chOff x="119049" y="5445125"/>
            <a:chExt cx="8909076" cy="1216025"/>
          </a:xfrm>
        </p:grpSpPr>
        <p:pic>
          <p:nvPicPr>
            <p:cNvPr id="717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7313" y="5445125"/>
              <a:ext cx="3635375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04" name="Object 4"/>
            <p:cNvGraphicFramePr>
              <a:graphicFrameLocks noChangeAspect="1"/>
            </p:cNvGraphicFramePr>
            <p:nvPr/>
          </p:nvGraphicFramePr>
          <p:xfrm>
            <a:off x="119049" y="5643578"/>
            <a:ext cx="2595563" cy="820737"/>
          </p:xfrm>
          <a:graphic>
            <a:graphicData uri="http://schemas.openxmlformats.org/presentationml/2006/ole">
              <p:oleObj spid="_x0000_s95235" name="Ecuación" r:id="rId6" imgW="1485720" imgH="469800" progId="Equation.3">
                <p:embed/>
              </p:oleObj>
            </a:graphicData>
          </a:graphic>
        </p:graphicFrame>
        <p:graphicFrame>
          <p:nvGraphicFramePr>
            <p:cNvPr id="3" name="Object 5"/>
            <p:cNvGraphicFramePr>
              <a:graphicFrameLocks noChangeAspect="1"/>
            </p:cNvGraphicFramePr>
            <p:nvPr/>
          </p:nvGraphicFramePr>
          <p:xfrm>
            <a:off x="6429388" y="5572140"/>
            <a:ext cx="2598737" cy="820737"/>
          </p:xfrm>
          <a:graphic>
            <a:graphicData uri="http://schemas.openxmlformats.org/presentationml/2006/ole">
              <p:oleObj spid="_x0000_s95236" name="Ecuación" r:id="rId7" imgW="1485720" imgH="469800" progId="Equation.3">
                <p:embed/>
              </p:oleObj>
            </a:graphicData>
          </a:graphic>
        </p:graphicFrame>
      </p:grpSp>
      <p:pic>
        <p:nvPicPr>
          <p:cNvPr id="7177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73300" y="1484313"/>
            <a:ext cx="445928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81188" y="2781300"/>
            <a:ext cx="618648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 idx="4294967295"/>
          </p:nvPr>
        </p:nvSpPr>
        <p:spPr>
          <a:xfrm>
            <a:off x="500063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625" y="3714750"/>
            <a:ext cx="8229600" cy="2859088"/>
          </a:xfrm>
        </p:spPr>
        <p:txBody>
          <a:bodyPr/>
          <a:lstStyle/>
          <a:p>
            <a:pPr eaLnBrk="1" hangingPunct="1">
              <a:spcAft>
                <a:spcPts val="1000"/>
              </a:spcAft>
            </a:pPr>
            <a:r>
              <a:rPr lang="es-CO" i="1" smtClean="0"/>
              <a:t>x(t)</a:t>
            </a:r>
            <a:r>
              <a:rPr lang="es-CO" smtClean="0"/>
              <a:t> es una entrada arbitraria.</a:t>
            </a:r>
          </a:p>
          <a:p>
            <a:pPr eaLnBrk="1" hangingPunct="1">
              <a:spcAft>
                <a:spcPts val="1000"/>
              </a:spcAft>
            </a:pPr>
            <a:r>
              <a:rPr lang="es-CO" smtClean="0"/>
              <a:t>La respuesta a cualquier entrada se puede obtener a partir de </a:t>
            </a:r>
            <a:r>
              <a:rPr lang="es-CO" i="1" smtClean="0"/>
              <a:t>h(t)</a:t>
            </a:r>
          </a:p>
          <a:p>
            <a:pPr eaLnBrk="1" hangingPunct="1">
              <a:spcAft>
                <a:spcPts val="1000"/>
              </a:spcAft>
            </a:pPr>
            <a:r>
              <a:rPr lang="es-CO" i="1" smtClean="0"/>
              <a:t>h(t)</a:t>
            </a:r>
            <a:r>
              <a:rPr lang="es-CO" smtClean="0"/>
              <a:t> es la respuesta al impulso unitario del sistema.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3850" y="1989138"/>
            <a:ext cx="8402638" cy="1216025"/>
            <a:chOff x="128" y="1181"/>
            <a:chExt cx="5293" cy="766"/>
          </a:xfrm>
        </p:grpSpPr>
        <p:pic>
          <p:nvPicPr>
            <p:cNvPr id="8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1" y="1181"/>
              <a:ext cx="2290" cy="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04" name="Object 4"/>
            <p:cNvGraphicFramePr>
              <a:graphicFrameLocks noChangeAspect="1"/>
            </p:cNvGraphicFramePr>
            <p:nvPr/>
          </p:nvGraphicFramePr>
          <p:xfrm>
            <a:off x="128" y="1344"/>
            <a:ext cx="1495" cy="473"/>
          </p:xfrm>
          <a:graphic>
            <a:graphicData uri="http://schemas.openxmlformats.org/presentationml/2006/ole">
              <p:oleObj spid="_x0000_s96258" name="Ecuación" r:id="rId4" imgW="1485720" imgH="469800" progId="Equation.3">
                <p:embed/>
              </p:oleObj>
            </a:graphicData>
          </a:graphic>
        </p:graphicFrame>
        <p:graphicFrame>
          <p:nvGraphicFramePr>
            <p:cNvPr id="51205" name="Object 5"/>
            <p:cNvGraphicFramePr>
              <a:graphicFrameLocks noChangeAspect="1"/>
            </p:cNvGraphicFramePr>
            <p:nvPr/>
          </p:nvGraphicFramePr>
          <p:xfrm>
            <a:off x="3923" y="1344"/>
            <a:ext cx="1498" cy="473"/>
          </p:xfrm>
          <a:graphic>
            <a:graphicData uri="http://schemas.openxmlformats.org/presentationml/2006/ole">
              <p:oleObj spid="_x0000_s96259" name="Ecuación" r:id="rId5" imgW="1485720" imgH="469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Integral de Convolución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500313"/>
            <a:ext cx="8229600" cy="4073525"/>
          </a:xfrm>
        </p:spPr>
        <p:txBody>
          <a:bodyPr/>
          <a:lstStyle/>
          <a:p>
            <a:pPr eaLnBrk="1" hangingPunct="1"/>
            <a:r>
              <a:rPr lang="es-CO" smtClean="0"/>
              <a:t>Si un sistema es SLIT, su respuesta a cualquier señal se puede calcular a partir de su respuesta impulso </a:t>
            </a:r>
            <a:r>
              <a:rPr lang="es-CO" i="1" smtClean="0"/>
              <a:t>h(t)</a:t>
            </a:r>
            <a:r>
              <a:rPr lang="es-CO" smtClean="0"/>
              <a:t>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El cálculo de la salida se realiza a través de la integral de convolución.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i="1" smtClean="0"/>
              <a:t>y(t) = x(t)*h(t)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3000375" y="1428750"/>
          <a:ext cx="3192463" cy="1008063"/>
        </p:xfrm>
        <a:graphic>
          <a:graphicData uri="http://schemas.openxmlformats.org/presentationml/2006/ole">
            <p:oleObj spid="_x0000_s97282" name="Ecuación" r:id="rId3" imgW="14857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28750"/>
            <a:ext cx="3538538" cy="1063625"/>
          </a:xfrm>
        </p:spPr>
        <p:txBody>
          <a:bodyPr/>
          <a:lstStyle/>
          <a:p>
            <a:pPr eaLnBrk="1" hangingPunct="1"/>
            <a:r>
              <a:rPr lang="es-CO" i="1" smtClean="0"/>
              <a:t>x(t) = e</a:t>
            </a:r>
            <a:r>
              <a:rPr lang="es-CO" i="1" baseline="30000" smtClean="0"/>
              <a:t>-at</a:t>
            </a:r>
            <a:r>
              <a:rPr lang="es-CO" i="1" smtClean="0"/>
              <a:t>u(t), a&gt;0</a:t>
            </a:r>
          </a:p>
          <a:p>
            <a:pPr eaLnBrk="1" hangingPunct="1"/>
            <a:r>
              <a:rPr lang="es-CO" i="1" smtClean="0"/>
              <a:t>h(t) = u(t)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643188"/>
            <a:ext cx="7572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7188" y="1370013"/>
            <a:ext cx="8458200" cy="5443537"/>
          </a:xfrm>
          <a:noFill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1412875"/>
            <a:ext cx="8443912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277495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356100" y="34290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i="1">
                <a:latin typeface="Georgia" pitchFamily="18" charset="0"/>
              </a:rPr>
              <a:t>t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8172450" y="34290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i="1">
                <a:latin typeface="Georgia" pitchFamily="18" charset="0"/>
              </a:rPr>
              <a:t>t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8172450" y="61658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i="1">
                <a:latin typeface="Georgia" pitchFamily="18" charset="0"/>
              </a:rPr>
              <a:t>t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4356100" y="61658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i="1">
                <a:latin typeface="Georgia" pitchFamily="18" charset="0"/>
              </a:rPr>
              <a:t>t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724525" y="549275"/>
          <a:ext cx="3192463" cy="1008063"/>
        </p:xfrm>
        <a:graphic>
          <a:graphicData uri="http://schemas.openxmlformats.org/presentationml/2006/ole">
            <p:oleObj spid="_x0000_s98306" name="Ecuación" r:id="rId5" imgW="14857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2630488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7188" y="1643063"/>
            <a:ext cx="8429625" cy="4930775"/>
          </a:xfrm>
          <a:noFill/>
        </p:spPr>
      </p:pic>
      <p:pic>
        <p:nvPicPr>
          <p:cNvPr id="59395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1643063"/>
            <a:ext cx="85217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068763" y="370046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>
                <a:latin typeface="Symbol" pitchFamily="18" charset="2"/>
              </a:rPr>
              <a:t>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027988" y="371633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>
                <a:latin typeface="Symbol" pitchFamily="18" charset="2"/>
              </a:rPr>
              <a:t>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067175" y="63642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>
                <a:latin typeface="Symbol" pitchFamily="18" charset="2"/>
              </a:rPr>
              <a:t>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8027988" y="63642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>
                <a:latin typeface="Symbol" pitchFamily="18" charset="2"/>
              </a:rPr>
              <a:t>t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724525" y="549275"/>
          <a:ext cx="3192463" cy="1008063"/>
        </p:xfrm>
        <a:graphic>
          <a:graphicData uri="http://schemas.openxmlformats.org/presentationml/2006/ole">
            <p:oleObj spid="_x0000_s99330" name="Ecuación" r:id="rId5" imgW="14857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2630488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" y="1628775"/>
            <a:ext cx="8018462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148263" y="549275"/>
          <a:ext cx="3302000" cy="1008063"/>
        </p:xfrm>
        <a:graphic>
          <a:graphicData uri="http://schemas.openxmlformats.org/presentationml/2006/ole">
            <p:oleObj spid="_x0000_s100354" name="Ecuación" r:id="rId4" imgW="1536480" imgH="469800" progId="Equation.3">
              <p:embed/>
            </p:oleObj>
          </a:graphicData>
        </a:graphic>
      </p:graphicFrame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8243888" y="63642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Symbol" pitchFamily="18" charset="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7188" y="4572000"/>
          <a:ext cx="3198812" cy="1011238"/>
        </p:xfrm>
        <a:graphic>
          <a:graphicData uri="http://schemas.openxmlformats.org/presentationml/2006/ole">
            <p:oleObj spid="_x0000_s101378" name="Equation" r:id="rId3" imgW="1485720" imgH="469800" progId="Equation.3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857625" y="4572000"/>
          <a:ext cx="3090863" cy="1011238"/>
        </p:xfrm>
        <a:graphic>
          <a:graphicData uri="http://schemas.openxmlformats.org/presentationml/2006/ole">
            <p:oleObj spid="_x0000_s101379" name="Equation" r:id="rId4" imgW="1434960" imgH="469800" progId="Equation.3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7335838" y="4572000"/>
          <a:ext cx="1450975" cy="1038225"/>
        </p:xfrm>
        <a:graphic>
          <a:graphicData uri="http://schemas.openxmlformats.org/presentationml/2006/ole">
            <p:oleObj spid="_x0000_s101380" name="Equation" r:id="rId5" imgW="672840" imgH="482400" progId="Equation.3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977900" y="5643563"/>
          <a:ext cx="5610225" cy="1038225"/>
        </p:xfrm>
        <a:graphic>
          <a:graphicData uri="http://schemas.openxmlformats.org/presentationml/2006/ole">
            <p:oleObj spid="_x0000_s101381" name="Ecuación" r:id="rId6" imgW="2603160" imgH="482400" progId="Equation.3">
              <p:embed/>
            </p:oleObj>
          </a:graphicData>
        </a:graphic>
      </p:graphicFrame>
      <p:pic>
        <p:nvPicPr>
          <p:cNvPr id="13319" name="Picture 8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8963" y="1352550"/>
            <a:ext cx="8015287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8243888" y="422116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i="1">
                <a:latin typeface="Symbol" pitchFamily="18" charset="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928938" y="714375"/>
          <a:ext cx="3095625" cy="1255713"/>
        </p:xfrm>
        <a:graphic>
          <a:graphicData uri="http://schemas.openxmlformats.org/presentationml/2006/ole">
            <p:oleObj spid="_x0000_s102402" name="Equation" r:id="rId3" imgW="1434960" imgH="583920" progId="Equation.3">
              <p:embed/>
            </p:oleObj>
          </a:graphicData>
        </a:graphic>
      </p:graphicFrame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930400"/>
            <a:ext cx="7939087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352550"/>
          </a:xfrm>
        </p:spPr>
        <p:txBody>
          <a:bodyPr/>
          <a:lstStyle/>
          <a:p>
            <a:pPr algn="just" eaLnBrk="1" hangingPunct="1"/>
            <a:r>
              <a:rPr lang="es-CO" smtClean="0"/>
              <a:t>Representación de señales discretas en términos de impulsos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1108075"/>
          </a:xfrm>
        </p:spPr>
        <p:txBody>
          <a:bodyPr/>
          <a:lstStyle/>
          <a:p>
            <a:pPr eaLnBrk="1" hangingPunct="1"/>
            <a:r>
              <a:rPr lang="es-CO" smtClean="0"/>
              <a:t>Considere las señales discretas como una serie de impulsos individuales.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3357563"/>
            <a:ext cx="53530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 idx="4294967295"/>
          </p:nvPr>
        </p:nvSpPr>
        <p:spPr>
          <a:xfrm>
            <a:off x="428625" y="7064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984250" y="2014538"/>
          <a:ext cx="7259638" cy="982662"/>
        </p:xfrm>
        <a:graphic>
          <a:graphicData uri="http://schemas.openxmlformats.org/presentationml/2006/ole">
            <p:oleObj spid="_x0000_s103426" name="Ecuación" r:id="rId3" imgW="3365280" imgH="457200" progId="Equation.3">
              <p:embed/>
            </p:oleObj>
          </a:graphicData>
        </a:graphic>
      </p:graphicFrame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3933825"/>
            <a:ext cx="8691563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 idx="4294967295"/>
          </p:nvPr>
        </p:nvSpPr>
        <p:spPr>
          <a:xfrm>
            <a:off x="428625" y="706438"/>
            <a:ext cx="2630488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971550" y="1916113"/>
          <a:ext cx="7394575" cy="1008062"/>
        </p:xfrm>
        <a:graphic>
          <a:graphicData uri="http://schemas.openxmlformats.org/presentationml/2006/ole">
            <p:oleObj spid="_x0000_s104450" name="Ecuación" r:id="rId3" imgW="3441600" imgH="469800" progId="Equation.3">
              <p:embed/>
            </p:oleObj>
          </a:graphicData>
        </a:graphic>
      </p:graphicFrame>
      <p:pic>
        <p:nvPicPr>
          <p:cNvPr id="185351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" y="3643313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2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" y="3641725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1692275" y="2205038"/>
            <a:ext cx="2592388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4284663" y="1989138"/>
            <a:ext cx="4032250" cy="935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nimBg="1"/>
      <p:bldP spid="1853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 idx="4294967295"/>
          </p:nvPr>
        </p:nvSpPr>
        <p:spPr>
          <a:xfrm>
            <a:off x="428625" y="706438"/>
            <a:ext cx="2630488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517650" y="1385888"/>
          <a:ext cx="6302375" cy="2070100"/>
        </p:xfrm>
        <a:graphic>
          <a:graphicData uri="http://schemas.openxmlformats.org/presentationml/2006/ole">
            <p:oleObj spid="_x0000_s105474" name="Ecuación" r:id="rId3" imgW="2933640" imgH="965160" progId="Equation.3">
              <p:embed/>
            </p:oleObj>
          </a:graphicData>
        </a:graphic>
      </p:graphicFrame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3203575" y="1412875"/>
            <a:ext cx="4681538" cy="935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3059113" y="2492375"/>
            <a:ext cx="4032250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186376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" y="3641725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7" name="Picture 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" y="3641725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  <p:bldP spid="18637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 idx="4294967295"/>
          </p:nvPr>
        </p:nvSpPr>
        <p:spPr>
          <a:xfrm>
            <a:off x="428625" y="706438"/>
            <a:ext cx="2630488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409700" y="1385888"/>
          <a:ext cx="6521450" cy="2070100"/>
        </p:xfrm>
        <a:graphic>
          <a:graphicData uri="http://schemas.openxmlformats.org/presentationml/2006/ole">
            <p:oleObj spid="_x0000_s106498" name="Ecuación" r:id="rId3" imgW="3035160" imgH="965160" progId="Equation.3">
              <p:embed/>
            </p:oleObj>
          </a:graphicData>
        </a:graphic>
      </p:graphicFrame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275013" y="1412875"/>
            <a:ext cx="4681537" cy="935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2700338" y="2492375"/>
            <a:ext cx="4032250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187402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" y="3641725"/>
            <a:ext cx="8950325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404" name="Picture 1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" y="3641725"/>
            <a:ext cx="8950325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/>
      <p:bldP spid="18739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 idx="4294967295"/>
          </p:nvPr>
        </p:nvSpPr>
        <p:spPr>
          <a:xfrm>
            <a:off x="428625" y="706438"/>
            <a:ext cx="2630488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301750" y="1385888"/>
          <a:ext cx="6738938" cy="2070100"/>
        </p:xfrm>
        <a:graphic>
          <a:graphicData uri="http://schemas.openxmlformats.org/presentationml/2006/ole">
            <p:oleObj spid="_x0000_s107522" name="Ecuación" r:id="rId3" imgW="3136680" imgH="965160" progId="Equation.3">
              <p:embed/>
            </p:oleObj>
          </a:graphicData>
        </a:graphic>
      </p:graphicFrame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987675" y="1412875"/>
            <a:ext cx="4968875" cy="935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2195513" y="2492375"/>
            <a:ext cx="4897437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188424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" y="3641725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25" name="Picture 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" y="3641725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  <p:bldP spid="1884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 idx="4294967295"/>
          </p:nvPr>
        </p:nvSpPr>
        <p:spPr>
          <a:xfrm>
            <a:off x="428625" y="706438"/>
            <a:ext cx="2630488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55650" y="1916113"/>
          <a:ext cx="7613650" cy="1008062"/>
        </p:xfrm>
        <a:graphic>
          <a:graphicData uri="http://schemas.openxmlformats.org/presentationml/2006/ole">
            <p:oleObj spid="_x0000_s108546" name="Ecuación" r:id="rId3" imgW="3543120" imgH="469800" progId="Equation.3">
              <p:embed/>
            </p:oleObj>
          </a:graphicData>
        </a:graphic>
      </p:graphicFrame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1692275" y="2205038"/>
            <a:ext cx="2592388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4284663" y="1989138"/>
            <a:ext cx="4032250" cy="935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189448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" y="3641725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9" name="Picture 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" y="3641725"/>
            <a:ext cx="8950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animBg="1"/>
      <p:bldP spid="1894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92075" y="2247900"/>
          <a:ext cx="4570413" cy="3041650"/>
        </p:xfrm>
        <a:graphic>
          <a:graphicData uri="http://schemas.openxmlformats.org/presentationml/2006/ole">
            <p:oleObj spid="_x0000_s109570" name="Ecuación" r:id="rId3" imgW="2286000" imgH="1523880" progId="Equation.3">
              <p:embed/>
            </p:oleObj>
          </a:graphicData>
        </a:graphic>
      </p:graphicFrame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2188" y="1181100"/>
            <a:ext cx="41624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28750"/>
            <a:ext cx="3538538" cy="1063625"/>
          </a:xfrm>
        </p:spPr>
        <p:txBody>
          <a:bodyPr/>
          <a:lstStyle/>
          <a:p>
            <a:pPr eaLnBrk="1" hangingPunct="1"/>
            <a:r>
              <a:rPr lang="es-CO" i="1" smtClean="0"/>
              <a:t>x(t) = e</a:t>
            </a:r>
            <a:r>
              <a:rPr lang="es-CO" i="1" baseline="30000" smtClean="0"/>
              <a:t>2t</a:t>
            </a:r>
            <a:r>
              <a:rPr lang="es-CO" i="1" smtClean="0"/>
              <a:t>u(-t)</a:t>
            </a:r>
          </a:p>
          <a:p>
            <a:pPr eaLnBrk="1" hangingPunct="1"/>
            <a:r>
              <a:rPr lang="es-CO" i="1" smtClean="0"/>
              <a:t>h(t) = u(t-3)</a:t>
            </a:r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988" y="2644775"/>
            <a:ext cx="7313612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955675" y="1341438"/>
          <a:ext cx="7288213" cy="936625"/>
        </p:xfrm>
        <a:graphic>
          <a:graphicData uri="http://schemas.openxmlformats.org/presentationml/2006/ole">
            <p:oleObj spid="_x0000_s110594" name="Ecuación" r:id="rId3" imgW="3644640" imgH="469800" progId="Equation.3">
              <p:embed/>
            </p:oleObj>
          </a:graphicData>
        </a:graphic>
      </p:graphicFrame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2616200"/>
            <a:ext cx="7202488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5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3613" y="2597150"/>
            <a:ext cx="7218362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5867400" y="1268413"/>
            <a:ext cx="1296988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7162800" y="1268413"/>
            <a:ext cx="1296988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nimBg="1"/>
      <p:bldP spid="1935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246188" y="1341438"/>
          <a:ext cx="6729412" cy="936625"/>
        </p:xfrm>
        <a:graphic>
          <a:graphicData uri="http://schemas.openxmlformats.org/presentationml/2006/ole">
            <p:oleObj spid="_x0000_s111618" name="Ecuación" r:id="rId3" imgW="3365280" imgH="469800" progId="Equation.3">
              <p:embed/>
            </p:oleObj>
          </a:graphicData>
        </a:graphic>
      </p:graphicFrame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6227763" y="1341438"/>
            <a:ext cx="1223962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7451725" y="1341438"/>
            <a:ext cx="1296988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1945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2533650"/>
            <a:ext cx="7202488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" y="2543175"/>
            <a:ext cx="7202488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nimBg="1"/>
      <p:bldP spid="1945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714375"/>
            <a:ext cx="8229600" cy="1495425"/>
          </a:xfrm>
        </p:spPr>
        <p:txBody>
          <a:bodyPr/>
          <a:lstStyle/>
          <a:p>
            <a:pPr algn="just" eaLnBrk="1" hangingPunct="1"/>
            <a:r>
              <a:rPr lang="es-CO" smtClean="0"/>
              <a:t>Representación de señales discretas en términos de impulsos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2714625"/>
            <a:ext cx="3344862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2714625"/>
            <a:ext cx="3346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143000" y="4643438"/>
          <a:ext cx="6496050" cy="982662"/>
        </p:xfrm>
        <a:graphic>
          <a:graphicData uri="http://schemas.openxmlformats.org/presentationml/2006/ole">
            <p:oleObj spid="_x0000_s1026" name="Equation" r:id="rId5" imgW="3022560" imgH="457200" progId="Equation.3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71625" y="6072188"/>
            <a:ext cx="6126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400">
                <a:latin typeface="Georgia" pitchFamily="18" charset="0"/>
              </a:rPr>
              <a:t>Propiedad de selección del impulso unitario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987675" y="692150"/>
          <a:ext cx="2717800" cy="1570038"/>
        </p:xfrm>
        <a:graphic>
          <a:graphicData uri="http://schemas.openxmlformats.org/presentationml/2006/ole">
            <p:oleObj spid="_x0000_s112642" name="Ecuación" r:id="rId3" imgW="1358640" imgH="787320" progId="Equation.3">
              <p:embed/>
            </p:oleObj>
          </a:graphicData>
        </a:graphic>
      </p:graphicFrame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88" y="2697163"/>
            <a:ext cx="7288212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539750" y="3357563"/>
            <a:ext cx="77771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Si el sistema es LIT, se puede calcular que </a:t>
            </a:r>
          </a:p>
          <a:p>
            <a:pPr algn="ctr">
              <a:spcBef>
                <a:spcPct val="50000"/>
              </a:spcBef>
            </a:pPr>
            <a:r>
              <a:rPr lang="es-CO" sz="2800" i="1">
                <a:latin typeface="Georgia" pitchFamily="18" charset="0"/>
              </a:rPr>
              <a:t>y[n] = x[n]+x[n-1]</a:t>
            </a:r>
          </a:p>
          <a:p>
            <a:pPr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Pero existen muchos sistemas no lineales e invariantes en el tiempo con la misma h[n]</a:t>
            </a:r>
            <a:endParaRPr lang="es-ES" sz="2800">
              <a:latin typeface="Georgia" pitchFamily="18" charset="0"/>
            </a:endParaRPr>
          </a:p>
        </p:txBody>
      </p:sp>
      <p:sp>
        <p:nvSpPr>
          <p:cNvPr id="1029" name="Rectangle 3"/>
          <p:cNvSpPr>
            <a:spLocks noGrp="1"/>
          </p:cNvSpPr>
          <p:nvPr>
            <p:ph type="title"/>
          </p:nvPr>
        </p:nvSpPr>
        <p:spPr>
          <a:xfrm>
            <a:off x="323850" y="417513"/>
            <a:ext cx="8229600" cy="1066800"/>
          </a:xfrm>
        </p:spPr>
        <p:txBody>
          <a:bodyPr/>
          <a:lstStyle/>
          <a:p>
            <a:r>
              <a:rPr lang="es-CO" smtClean="0"/>
              <a:t>Rta. impulso de un Sistema no LIT</a:t>
            </a:r>
            <a:endParaRPr lang="es-E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627313" y="2205038"/>
          <a:ext cx="3630612" cy="982662"/>
        </p:xfrm>
        <a:graphic>
          <a:graphicData uri="http://schemas.openxmlformats.org/presentationml/2006/ole">
            <p:oleObj spid="_x0000_s113666" name="Ecuación" r:id="rId3" imgW="1688760" imgH="457200" progId="Equation.3">
              <p:embed/>
            </p:oleObj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539750" y="1484313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Considere la respuesta impulso:</a:t>
            </a:r>
            <a:endParaRPr lang="es-ES" sz="2800">
              <a:latin typeface="Georgia" pitchFamily="18" charset="0"/>
            </a:endParaRP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971550" y="5876925"/>
          <a:ext cx="7254875" cy="522288"/>
        </p:xfrm>
        <a:graphic>
          <a:graphicData uri="http://schemas.openxmlformats.org/presentationml/2006/ole">
            <p:oleObj spid="_x0000_s113667" name="Ecuación" r:id="rId4" imgW="33526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Suma/Integral de Convolución</a:t>
            </a:r>
            <a:endParaRPr lang="es-ES" smtClean="0"/>
          </a:p>
        </p:txBody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095625"/>
          </a:xfrm>
        </p:spPr>
        <p:txBody>
          <a:bodyPr/>
          <a:lstStyle/>
          <a:p>
            <a:r>
              <a:rPr lang="es-CO" smtClean="0"/>
              <a:t>Un sistema lineal e invariante en el tiempo está completamente caracterizado por su respuesta impulso h[n]/h(t).</a:t>
            </a:r>
          </a:p>
          <a:p>
            <a:r>
              <a:rPr lang="es-CO" smtClean="0"/>
              <a:t>La salida a una entrada arbitraria x[n]/x(t) se puede calcular a partir de la respuesta impulso usando la suma/integral de convolución.</a:t>
            </a:r>
            <a:endParaRPr lang="es-ES" smtClean="0"/>
          </a:p>
        </p:txBody>
      </p:sp>
      <p:graphicFrame>
        <p:nvGraphicFramePr>
          <p:cNvPr id="197636" name="Object 2"/>
          <p:cNvGraphicFramePr>
            <a:graphicFrameLocks noChangeAspect="1"/>
          </p:cNvGraphicFramePr>
          <p:nvPr/>
        </p:nvGraphicFramePr>
        <p:xfrm>
          <a:off x="2051050" y="4437063"/>
          <a:ext cx="5019675" cy="1966912"/>
        </p:xfrm>
        <a:graphic>
          <a:graphicData uri="http://schemas.openxmlformats.org/presentationml/2006/ole">
            <p:oleObj spid="_x0000_s114690" name="Ecuación" r:id="rId3" imgW="23367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los SLIT</a:t>
            </a:r>
            <a:endParaRPr lang="es-ES" smtClean="0"/>
          </a:p>
        </p:txBody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2592387"/>
          </a:xfrm>
        </p:spPr>
        <p:txBody>
          <a:bodyPr/>
          <a:lstStyle/>
          <a:p>
            <a:r>
              <a:rPr lang="es-CO" smtClean="0"/>
              <a:t>Gracias a su representación como sumas/integrales de convolución los SLIT tienen propiedades que otros sistemas no tienen.</a:t>
            </a:r>
          </a:p>
          <a:p>
            <a:endParaRPr lang="es-CO" smtClean="0"/>
          </a:p>
          <a:p>
            <a:r>
              <a:rPr lang="es-CO" smtClean="0"/>
              <a:t>Propiedad Conmutativa:</a:t>
            </a:r>
            <a:endParaRPr lang="es-ES" smtClean="0"/>
          </a:p>
        </p:txBody>
      </p:sp>
      <p:graphicFrame>
        <p:nvGraphicFramePr>
          <p:cNvPr id="199684" name="Object 2"/>
          <p:cNvGraphicFramePr>
            <a:graphicFrameLocks noChangeAspect="1"/>
          </p:cNvGraphicFramePr>
          <p:nvPr/>
        </p:nvGraphicFramePr>
        <p:xfrm>
          <a:off x="395288" y="4221163"/>
          <a:ext cx="8374062" cy="1966912"/>
        </p:xfrm>
        <a:graphic>
          <a:graphicData uri="http://schemas.openxmlformats.org/presentationml/2006/ole">
            <p:oleObj spid="_x0000_s115714" name="Ecuación" r:id="rId3" imgW="38988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Propiedad Conmutativa</a:t>
            </a:r>
            <a:endParaRPr lang="es-ES" smtClean="0"/>
          </a:p>
        </p:txBody>
      </p:sp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>
          <a:xfrm>
            <a:off x="468313" y="1773238"/>
            <a:ext cx="8351837" cy="2519362"/>
          </a:xfrm>
        </p:spPr>
        <p:txBody>
          <a:bodyPr/>
          <a:lstStyle/>
          <a:p>
            <a:r>
              <a:rPr lang="es-CO" smtClean="0"/>
              <a:t>Demostración: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pPr lvl="1"/>
            <a:r>
              <a:rPr lang="es-CO" smtClean="0"/>
              <a:t>Haciendo k = n - r, n - k = r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68538" y="2492375"/>
          <a:ext cx="4064000" cy="928688"/>
        </p:xfrm>
        <a:graphic>
          <a:graphicData uri="http://schemas.openxmlformats.org/presentationml/2006/ole">
            <p:oleObj spid="_x0000_s116738" name="Ecuación" r:id="rId3" imgW="1892160" imgH="431640" progId="Equation.3">
              <p:embed/>
            </p:oleObj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2508250" y="4292600"/>
          <a:ext cx="4008438" cy="928688"/>
        </p:xfrm>
        <a:graphic>
          <a:graphicData uri="http://schemas.openxmlformats.org/presentationml/2006/ole">
            <p:oleObj spid="_x0000_s116739" name="Ecuación" r:id="rId4" imgW="1866600" imgH="431640" progId="Equation.3">
              <p:embed/>
            </p:oleObj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4067175" y="5300663"/>
          <a:ext cx="4337050" cy="928687"/>
        </p:xfrm>
        <a:graphic>
          <a:graphicData uri="http://schemas.openxmlformats.org/presentationml/2006/ole">
            <p:oleObj spid="_x0000_s116740" name="Ecuación" r:id="rId5" imgW="2019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Propiedad Conmutativa</a:t>
            </a:r>
            <a:endParaRPr lang="es-ES" smtClean="0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1944687"/>
          </a:xfrm>
        </p:spPr>
        <p:txBody>
          <a:bodyPr/>
          <a:lstStyle/>
          <a:p>
            <a:r>
              <a:rPr lang="es-CO" smtClean="0"/>
              <a:t>La salida de un sistema h[n] para una entrada x[n] es la misma que la de un sistema x[n] a una entrada h[n]</a:t>
            </a:r>
            <a:endParaRPr lang="es-ES" smtClean="0"/>
          </a:p>
          <a:p>
            <a:endParaRPr lang="es-E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8175" y="3573463"/>
            <a:ext cx="4891088" cy="863600"/>
            <a:chOff x="1202" y="2523"/>
            <a:chExt cx="3081" cy="544"/>
          </a:xfrm>
        </p:grpSpPr>
        <p:sp>
          <p:nvSpPr>
            <p:cNvPr id="32780" name="Rectangle 5"/>
            <p:cNvSpPr>
              <a:spLocks noChangeArrowheads="1"/>
            </p:cNvSpPr>
            <p:nvPr/>
          </p:nvSpPr>
          <p:spPr bwMode="auto">
            <a:xfrm>
              <a:off x="2154" y="2523"/>
              <a:ext cx="1134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2781" name="Text Box 6"/>
            <p:cNvSpPr txBox="1">
              <a:spLocks noChangeArrowheads="1"/>
            </p:cNvSpPr>
            <p:nvPr/>
          </p:nvSpPr>
          <p:spPr bwMode="auto">
            <a:xfrm>
              <a:off x="1202" y="261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2782" name="Text Box 7"/>
            <p:cNvSpPr txBox="1">
              <a:spLocks noChangeArrowheads="1"/>
            </p:cNvSpPr>
            <p:nvPr/>
          </p:nvSpPr>
          <p:spPr bwMode="auto">
            <a:xfrm>
              <a:off x="3742" y="2614"/>
              <a:ext cx="5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2783" name="Text Box 8"/>
            <p:cNvSpPr txBox="1">
              <a:spLocks noChangeArrowheads="1"/>
            </p:cNvSpPr>
            <p:nvPr/>
          </p:nvSpPr>
          <p:spPr bwMode="auto">
            <a:xfrm>
              <a:off x="2472" y="2659"/>
              <a:ext cx="5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h[n]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2784" name="Line 9"/>
            <p:cNvSpPr>
              <a:spLocks noChangeShapeType="1"/>
            </p:cNvSpPr>
            <p:nvPr/>
          </p:nvSpPr>
          <p:spPr bwMode="auto">
            <a:xfrm>
              <a:off x="1746" y="279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>
              <a:off x="3288" y="279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5013325"/>
            <a:ext cx="4891087" cy="863600"/>
            <a:chOff x="1202" y="2523"/>
            <a:chExt cx="3081" cy="544"/>
          </a:xfrm>
        </p:grpSpPr>
        <p:sp>
          <p:nvSpPr>
            <p:cNvPr id="32774" name="Rectangle 12"/>
            <p:cNvSpPr>
              <a:spLocks noChangeArrowheads="1"/>
            </p:cNvSpPr>
            <p:nvPr/>
          </p:nvSpPr>
          <p:spPr bwMode="auto">
            <a:xfrm>
              <a:off x="2154" y="2523"/>
              <a:ext cx="1134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2775" name="Text Box 13"/>
            <p:cNvSpPr txBox="1">
              <a:spLocks noChangeArrowheads="1"/>
            </p:cNvSpPr>
            <p:nvPr/>
          </p:nvSpPr>
          <p:spPr bwMode="auto">
            <a:xfrm>
              <a:off x="1202" y="2614"/>
              <a:ext cx="5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h[n]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2776" name="Text Box 14"/>
            <p:cNvSpPr txBox="1">
              <a:spLocks noChangeArrowheads="1"/>
            </p:cNvSpPr>
            <p:nvPr/>
          </p:nvSpPr>
          <p:spPr bwMode="auto">
            <a:xfrm>
              <a:off x="3742" y="2614"/>
              <a:ext cx="5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2777" name="Text Box 15"/>
            <p:cNvSpPr txBox="1">
              <a:spLocks noChangeArrowheads="1"/>
            </p:cNvSpPr>
            <p:nvPr/>
          </p:nvSpPr>
          <p:spPr bwMode="auto">
            <a:xfrm>
              <a:off x="2472" y="2659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2778" name="Line 16"/>
            <p:cNvSpPr>
              <a:spLocks noChangeShapeType="1"/>
            </p:cNvSpPr>
            <p:nvPr/>
          </p:nvSpPr>
          <p:spPr bwMode="auto">
            <a:xfrm>
              <a:off x="1746" y="279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2779" name="Line 17"/>
            <p:cNvSpPr>
              <a:spLocks noChangeShapeType="1"/>
            </p:cNvSpPr>
            <p:nvPr/>
          </p:nvSpPr>
          <p:spPr bwMode="auto">
            <a:xfrm>
              <a:off x="3288" y="279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Propiedad Distributiva</a:t>
            </a:r>
            <a:endParaRPr lang="es-ES" smtClean="0"/>
          </a:p>
        </p:txBody>
      </p:sp>
      <p:sp>
        <p:nvSpPr>
          <p:cNvPr id="202755" name="Rectangle 3"/>
          <p:cNvSpPr>
            <a:spLocks noGrp="1"/>
          </p:cNvSpPr>
          <p:nvPr>
            <p:ph type="body" idx="1"/>
          </p:nvPr>
        </p:nvSpPr>
        <p:spPr>
          <a:xfrm>
            <a:off x="457200" y="2636838"/>
            <a:ext cx="8229600" cy="647700"/>
          </a:xfrm>
        </p:spPr>
        <p:txBody>
          <a:bodyPr/>
          <a:lstStyle/>
          <a:p>
            <a:r>
              <a:rPr lang="es-CO" smtClean="0"/>
              <a:t>Demostración</a:t>
            </a:r>
            <a:endParaRPr lang="es-ES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58888" y="1557338"/>
          <a:ext cx="6737350" cy="982662"/>
        </p:xfrm>
        <a:graphic>
          <a:graphicData uri="http://schemas.openxmlformats.org/presentationml/2006/ole">
            <p:oleObj spid="_x0000_s117762" name="Ecuación" r:id="rId3" imgW="3136680" imgH="457200" progId="Equation.3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827088" y="3213100"/>
          <a:ext cx="6927850" cy="1011238"/>
        </p:xfrm>
        <a:graphic>
          <a:graphicData uri="http://schemas.openxmlformats.org/presentationml/2006/ole">
            <p:oleObj spid="_x0000_s117763" name="Ecuación" r:id="rId4" imgW="3225600" imgH="469800" progId="Equation.3">
              <p:embed/>
            </p:oleObj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3492500" y="4076700"/>
          <a:ext cx="4664075" cy="1011238"/>
        </p:xfrm>
        <a:graphic>
          <a:graphicData uri="http://schemas.openxmlformats.org/presentationml/2006/ole">
            <p:oleObj spid="_x0000_s117764" name="Ecuación" r:id="rId5" imgW="2171520" imgH="469800" progId="Equation.3">
              <p:embed/>
            </p:oleObj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3492500" y="5084763"/>
          <a:ext cx="5318125" cy="1011237"/>
        </p:xfrm>
        <a:graphic>
          <a:graphicData uri="http://schemas.openxmlformats.org/presentationml/2006/ole">
            <p:oleObj spid="_x0000_s117765" name="Ecuación" r:id="rId6" imgW="2476440" imgH="469800" progId="Equation.3">
              <p:embed/>
            </p:oleObj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3492500" y="6165850"/>
          <a:ext cx="3600450" cy="463550"/>
        </p:xfrm>
        <a:graphic>
          <a:graphicData uri="http://schemas.openxmlformats.org/presentationml/2006/ole">
            <p:oleObj spid="_x0000_s117766" name="Ecuación" r:id="rId7" imgW="1676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Propiedad Distributiva</a:t>
            </a:r>
            <a:endParaRPr lang="es-E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1773238"/>
            <a:ext cx="5035550" cy="2159000"/>
            <a:chOff x="340" y="981"/>
            <a:chExt cx="3172" cy="136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92" y="981"/>
              <a:ext cx="1633" cy="1360"/>
              <a:chOff x="1066" y="981"/>
              <a:chExt cx="1633" cy="136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066" y="981"/>
                <a:ext cx="907" cy="544"/>
                <a:chOff x="1066" y="981"/>
                <a:chExt cx="907" cy="544"/>
              </a:xfrm>
            </p:grpSpPr>
            <p:sp>
              <p:nvSpPr>
                <p:cNvPr id="6181" name="Rectangle 6"/>
                <p:cNvSpPr>
                  <a:spLocks noChangeArrowheads="1"/>
                </p:cNvSpPr>
                <p:nvPr/>
              </p:nvSpPr>
              <p:spPr bwMode="auto">
                <a:xfrm>
                  <a:off x="1066" y="981"/>
                  <a:ext cx="907" cy="5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18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02" y="1071"/>
                  <a:ext cx="63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h</a:t>
                  </a:r>
                  <a:r>
                    <a:rPr lang="es-CO" sz="2800" i="1" baseline="-25000">
                      <a:latin typeface="Georgia" pitchFamily="18" charset="0"/>
                    </a:rPr>
                    <a:t>1</a:t>
                  </a:r>
                  <a:r>
                    <a:rPr lang="es-CO" sz="2800" i="1">
                      <a:latin typeface="Georgia" pitchFamily="18" charset="0"/>
                    </a:rPr>
                    <a:t>[n]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066" y="1797"/>
                <a:ext cx="907" cy="544"/>
                <a:chOff x="1066" y="981"/>
                <a:chExt cx="907" cy="544"/>
              </a:xfrm>
            </p:grpSpPr>
            <p:sp>
              <p:nvSpPr>
                <p:cNvPr id="6179" name="Rectangle 9"/>
                <p:cNvSpPr>
                  <a:spLocks noChangeArrowheads="1"/>
                </p:cNvSpPr>
                <p:nvPr/>
              </p:nvSpPr>
              <p:spPr bwMode="auto">
                <a:xfrm>
                  <a:off x="1066" y="981"/>
                  <a:ext cx="907" cy="5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618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02" y="1071"/>
                  <a:ext cx="63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h</a:t>
                  </a:r>
                  <a:r>
                    <a:rPr lang="es-CO" sz="2800" i="1" baseline="-25000">
                      <a:latin typeface="Georgia" pitchFamily="18" charset="0"/>
                    </a:rPr>
                    <a:t>2</a:t>
                  </a:r>
                  <a:r>
                    <a:rPr lang="es-CO" sz="2800" i="1">
                      <a:latin typeface="Georgia" pitchFamily="18" charset="0"/>
                    </a:rPr>
                    <a:t>[n]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245" y="1480"/>
                <a:ext cx="272" cy="327"/>
                <a:chOff x="2245" y="1480"/>
                <a:chExt cx="272" cy="327"/>
              </a:xfrm>
            </p:grpSpPr>
            <p:sp>
              <p:nvSpPr>
                <p:cNvPr id="617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45" y="1480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+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  <p:sp>
              <p:nvSpPr>
                <p:cNvPr id="6178" name="Oval 13"/>
                <p:cNvSpPr>
                  <a:spLocks noChangeArrowheads="1"/>
                </p:cNvSpPr>
                <p:nvPr/>
              </p:nvSpPr>
              <p:spPr bwMode="auto">
                <a:xfrm>
                  <a:off x="2245" y="1525"/>
                  <a:ext cx="227" cy="2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973" y="1253"/>
                <a:ext cx="363" cy="272"/>
                <a:chOff x="1973" y="1253"/>
                <a:chExt cx="363" cy="272"/>
              </a:xfrm>
            </p:grpSpPr>
            <p:sp>
              <p:nvSpPr>
                <p:cNvPr id="6175" name="Line 15"/>
                <p:cNvSpPr>
                  <a:spLocks noChangeShapeType="1"/>
                </p:cNvSpPr>
                <p:nvPr/>
              </p:nvSpPr>
              <p:spPr bwMode="auto">
                <a:xfrm>
                  <a:off x="1973" y="1253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617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36" y="125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973" y="1797"/>
                <a:ext cx="363" cy="272"/>
                <a:chOff x="1973" y="1797"/>
                <a:chExt cx="363" cy="272"/>
              </a:xfrm>
            </p:grpSpPr>
            <p:sp>
              <p:nvSpPr>
                <p:cNvPr id="6173" name="Line 18"/>
                <p:cNvSpPr>
                  <a:spLocks noChangeShapeType="1"/>
                </p:cNvSpPr>
                <p:nvPr/>
              </p:nvSpPr>
              <p:spPr bwMode="auto">
                <a:xfrm>
                  <a:off x="1973" y="2069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617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336" y="179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6172" name="Line 20"/>
              <p:cNvSpPr>
                <a:spLocks noChangeShapeType="1"/>
              </p:cNvSpPr>
              <p:nvPr/>
            </p:nvSpPr>
            <p:spPr bwMode="auto">
              <a:xfrm>
                <a:off x="2472" y="166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6159" name="Text Box 21"/>
            <p:cNvSpPr txBox="1">
              <a:spLocks noChangeArrowheads="1"/>
            </p:cNvSpPr>
            <p:nvPr/>
          </p:nvSpPr>
          <p:spPr bwMode="auto">
            <a:xfrm>
              <a:off x="340" y="148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839" y="1253"/>
              <a:ext cx="453" cy="816"/>
              <a:chOff x="839" y="1253"/>
              <a:chExt cx="453" cy="816"/>
            </a:xfrm>
          </p:grpSpPr>
          <p:sp>
            <p:nvSpPr>
              <p:cNvPr id="6162" name="Line 23"/>
              <p:cNvSpPr>
                <a:spLocks noChangeShapeType="1"/>
              </p:cNvSpPr>
              <p:nvPr/>
            </p:nvSpPr>
            <p:spPr bwMode="auto">
              <a:xfrm>
                <a:off x="839" y="166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163" name="Line 24"/>
              <p:cNvSpPr>
                <a:spLocks noChangeShapeType="1"/>
              </p:cNvSpPr>
              <p:nvPr/>
            </p:nvSpPr>
            <p:spPr bwMode="auto">
              <a:xfrm flipV="1">
                <a:off x="1066" y="1253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164" name="Line 25"/>
              <p:cNvSpPr>
                <a:spLocks noChangeShapeType="1"/>
              </p:cNvSpPr>
              <p:nvPr/>
            </p:nvSpPr>
            <p:spPr bwMode="auto">
              <a:xfrm flipV="1">
                <a:off x="1066" y="166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165" name="Line 26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166" name="Line 27"/>
              <p:cNvSpPr>
                <a:spLocks noChangeShapeType="1"/>
              </p:cNvSpPr>
              <p:nvPr/>
            </p:nvSpPr>
            <p:spPr bwMode="auto">
              <a:xfrm>
                <a:off x="1066" y="2069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6161" name="Text Box 28"/>
            <p:cNvSpPr txBox="1">
              <a:spLocks noChangeArrowheads="1"/>
            </p:cNvSpPr>
            <p:nvPr/>
          </p:nvSpPr>
          <p:spPr bwMode="auto">
            <a:xfrm>
              <a:off x="2971" y="1480"/>
              <a:ext cx="5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y[n]</a:t>
              </a:r>
              <a:endParaRPr lang="es-ES" sz="2800" i="1">
                <a:latin typeface="Georgia" pitchFamily="18" charset="0"/>
              </a:endParaRPr>
            </a:p>
          </p:txBody>
        </p:sp>
      </p:grpSp>
      <p:sp>
        <p:nvSpPr>
          <p:cNvPr id="203805" name="Rectangle 29"/>
          <p:cNvSpPr>
            <a:spLocks noGrp="1"/>
          </p:cNvSpPr>
          <p:nvPr>
            <p:ph type="body" sz="half" idx="1"/>
          </p:nvPr>
        </p:nvSpPr>
        <p:spPr>
          <a:xfrm>
            <a:off x="684213" y="4581525"/>
            <a:ext cx="4038600" cy="503238"/>
          </a:xfrm>
          <a:noFill/>
        </p:spPr>
        <p:txBody>
          <a:bodyPr/>
          <a:lstStyle/>
          <a:p>
            <a:r>
              <a:rPr lang="es-CO" sz="2400" smtClean="0"/>
              <a:t>Analogamente</a:t>
            </a:r>
            <a:endParaRPr lang="es-ES" sz="2400" smtClean="0"/>
          </a:p>
        </p:txBody>
      </p:sp>
      <p:graphicFrame>
        <p:nvGraphicFramePr>
          <p:cNvPr id="203806" name="Object 2"/>
          <p:cNvGraphicFramePr>
            <a:graphicFrameLocks noChangeAspect="1"/>
          </p:cNvGraphicFramePr>
          <p:nvPr/>
        </p:nvGraphicFramePr>
        <p:xfrm>
          <a:off x="1331913" y="5373688"/>
          <a:ext cx="6792912" cy="982662"/>
        </p:xfrm>
        <a:graphic>
          <a:graphicData uri="http://schemas.openxmlformats.org/presentationml/2006/ole">
            <p:oleObj spid="_x0000_s118786" name="Ecuación" r:id="rId3" imgW="3162240" imgH="457200" progId="Equation.3">
              <p:embed/>
            </p:oleObj>
          </a:graphicData>
        </a:graphic>
      </p:graphicFrame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5940425" y="1557338"/>
            <a:ext cx="2303463" cy="2951162"/>
            <a:chOff x="3742" y="981"/>
            <a:chExt cx="1451" cy="1859"/>
          </a:xfrm>
        </p:grpSpPr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3742" y="1616"/>
              <a:ext cx="1451" cy="544"/>
              <a:chOff x="3787" y="2886"/>
              <a:chExt cx="1451" cy="544"/>
            </a:xfrm>
          </p:grpSpPr>
          <p:sp>
            <p:nvSpPr>
              <p:cNvPr id="6156" name="Rectangle 33"/>
              <p:cNvSpPr>
                <a:spLocks noChangeArrowheads="1"/>
              </p:cNvSpPr>
              <p:nvPr/>
            </p:nvSpPr>
            <p:spPr bwMode="auto">
              <a:xfrm>
                <a:off x="3787" y="2886"/>
                <a:ext cx="145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6157" name="Text Box 34"/>
              <p:cNvSpPr txBox="1">
                <a:spLocks noChangeArrowheads="1"/>
              </p:cNvSpPr>
              <p:nvPr/>
            </p:nvSpPr>
            <p:spPr bwMode="auto">
              <a:xfrm>
                <a:off x="3878" y="2976"/>
                <a:ext cx="13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1</a:t>
                </a:r>
                <a:r>
                  <a:rPr lang="es-CO" sz="2800" i="1">
                    <a:latin typeface="Georgia" pitchFamily="18" charset="0"/>
                  </a:rPr>
                  <a:t>[n]+h</a:t>
                </a:r>
                <a:r>
                  <a:rPr lang="es-CO" sz="2800" i="1" baseline="-25000">
                    <a:latin typeface="Georgia" pitchFamily="18" charset="0"/>
                  </a:rPr>
                  <a:t>2</a:t>
                </a:r>
                <a:r>
                  <a:rPr lang="es-CO" sz="2800" i="1">
                    <a:latin typeface="Georgia" pitchFamily="18" charset="0"/>
                  </a:rPr>
                  <a:t>[n]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6152" name="Text Box 35"/>
            <p:cNvSpPr txBox="1">
              <a:spLocks noChangeArrowheads="1"/>
            </p:cNvSpPr>
            <p:nvPr/>
          </p:nvSpPr>
          <p:spPr bwMode="auto">
            <a:xfrm>
              <a:off x="4196" y="98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6153" name="Text Box 36"/>
            <p:cNvSpPr txBox="1">
              <a:spLocks noChangeArrowheads="1"/>
            </p:cNvSpPr>
            <p:nvPr/>
          </p:nvSpPr>
          <p:spPr bwMode="auto">
            <a:xfrm>
              <a:off x="4196" y="2513"/>
              <a:ext cx="5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6154" name="Line 37"/>
            <p:cNvSpPr>
              <a:spLocks noChangeShapeType="1"/>
            </p:cNvSpPr>
            <p:nvPr/>
          </p:nvSpPr>
          <p:spPr bwMode="auto">
            <a:xfrm flipV="1">
              <a:off x="4468" y="129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155" name="Line 38"/>
            <p:cNvSpPr>
              <a:spLocks noChangeShapeType="1"/>
            </p:cNvSpPr>
            <p:nvPr/>
          </p:nvSpPr>
          <p:spPr bwMode="auto">
            <a:xfrm>
              <a:off x="4468" y="216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Propiedad Distributiva</a:t>
            </a:r>
            <a:endParaRPr lang="es-ES" smtClean="0"/>
          </a:p>
        </p:txBody>
      </p:sp>
      <p:sp>
        <p:nvSpPr>
          <p:cNvPr id="7174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8147050" cy="1081087"/>
          </a:xfrm>
          <a:noFill/>
        </p:spPr>
        <p:txBody>
          <a:bodyPr/>
          <a:lstStyle/>
          <a:p>
            <a:r>
              <a:rPr lang="es-CO" smtClean="0"/>
              <a:t>Convoluciones complejas se pueden realizar como sumas de convoluciones más sencillas</a:t>
            </a:r>
            <a:endParaRPr lang="es-ES" smtClean="0"/>
          </a:p>
        </p:txBody>
      </p:sp>
      <p:graphicFrame>
        <p:nvGraphicFramePr>
          <p:cNvPr id="204804" name="Object 4"/>
          <p:cNvGraphicFramePr>
            <a:graphicFrameLocks/>
          </p:cNvGraphicFramePr>
          <p:nvPr/>
        </p:nvGraphicFramePr>
        <p:xfrm>
          <a:off x="1908175" y="2565400"/>
          <a:ext cx="4424363" cy="1525588"/>
        </p:xfrm>
        <a:graphic>
          <a:graphicData uri="http://schemas.openxmlformats.org/presentationml/2006/ole">
            <p:oleObj spid="_x0000_s119810" name="Ecuación" r:id="rId3" imgW="2057400" imgH="711000" progId="Equation.3">
              <p:embed/>
            </p:oleObj>
          </a:graphicData>
        </a:graphic>
      </p:graphicFrame>
      <p:graphicFrame>
        <p:nvGraphicFramePr>
          <p:cNvPr id="204805" name="Object 5"/>
          <p:cNvGraphicFramePr>
            <a:graphicFrameLocks/>
          </p:cNvGraphicFramePr>
          <p:nvPr/>
        </p:nvGraphicFramePr>
        <p:xfrm>
          <a:off x="1692275" y="4221163"/>
          <a:ext cx="5019675" cy="1011237"/>
        </p:xfrm>
        <a:graphic>
          <a:graphicData uri="http://schemas.openxmlformats.org/presentationml/2006/ole">
            <p:oleObj spid="_x0000_s119811" name="Ecuación" r:id="rId4" imgW="2336760" imgH="469800" progId="Equation.3">
              <p:embed/>
            </p:oleObj>
          </a:graphicData>
        </a:graphic>
      </p:graphicFrame>
      <p:graphicFrame>
        <p:nvGraphicFramePr>
          <p:cNvPr id="204806" name="Object 6"/>
          <p:cNvGraphicFramePr>
            <a:graphicFrameLocks/>
          </p:cNvGraphicFramePr>
          <p:nvPr/>
        </p:nvGraphicFramePr>
        <p:xfrm>
          <a:off x="1201738" y="5300663"/>
          <a:ext cx="6010275" cy="1011237"/>
        </p:xfrm>
        <a:graphic>
          <a:graphicData uri="http://schemas.openxmlformats.org/presentationml/2006/ole">
            <p:oleObj spid="_x0000_s119812" name="Ecuación" r:id="rId5" imgW="27939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Propiedad Distributiva</a:t>
            </a:r>
            <a:endParaRPr lang="es-ES" smtClean="0"/>
          </a:p>
        </p:txBody>
      </p:sp>
      <p:graphicFrame>
        <p:nvGraphicFramePr>
          <p:cNvPr id="8194" name="Object 3"/>
          <p:cNvGraphicFramePr>
            <a:graphicFrameLocks/>
          </p:cNvGraphicFramePr>
          <p:nvPr/>
        </p:nvGraphicFramePr>
        <p:xfrm>
          <a:off x="444500" y="1341438"/>
          <a:ext cx="3935413" cy="1803400"/>
        </p:xfrm>
        <a:graphic>
          <a:graphicData uri="http://schemas.openxmlformats.org/presentationml/2006/ole">
            <p:oleObj spid="_x0000_s120834" name="Ecuación" r:id="rId3" imgW="1828800" imgH="838080" progId="Equation.3">
              <p:embed/>
            </p:oleObj>
          </a:graphicData>
        </a:graphic>
      </p:graphicFrame>
      <p:graphicFrame>
        <p:nvGraphicFramePr>
          <p:cNvPr id="205828" name="Object 4"/>
          <p:cNvGraphicFramePr>
            <a:graphicFrameLocks/>
          </p:cNvGraphicFramePr>
          <p:nvPr/>
        </p:nvGraphicFramePr>
        <p:xfrm>
          <a:off x="1319213" y="3068638"/>
          <a:ext cx="3357562" cy="1147762"/>
        </p:xfrm>
        <a:graphic>
          <a:graphicData uri="http://schemas.openxmlformats.org/presentationml/2006/ole">
            <p:oleObj spid="_x0000_s120835" name="Ecuación" r:id="rId4" imgW="1562040" imgH="533160" progId="Equation.3">
              <p:embed/>
            </p:oleObj>
          </a:graphicData>
        </a:graphic>
      </p:graphicFrame>
      <p:graphicFrame>
        <p:nvGraphicFramePr>
          <p:cNvPr id="205829" name="Object 5"/>
          <p:cNvGraphicFramePr>
            <a:graphicFrameLocks/>
          </p:cNvGraphicFramePr>
          <p:nvPr/>
        </p:nvGraphicFramePr>
        <p:xfrm>
          <a:off x="4729163" y="1700213"/>
          <a:ext cx="3852862" cy="2405062"/>
        </p:xfrm>
        <a:graphic>
          <a:graphicData uri="http://schemas.openxmlformats.org/presentationml/2006/ole">
            <p:oleObj spid="_x0000_s120836" name="Ecuación" r:id="rId5" imgW="1790640" imgH="1117440" progId="Equation.3">
              <p:embed/>
            </p:oleObj>
          </a:graphicData>
        </a:graphic>
      </p:graphicFrame>
      <p:graphicFrame>
        <p:nvGraphicFramePr>
          <p:cNvPr id="205830" name="Object 6"/>
          <p:cNvGraphicFramePr>
            <a:graphicFrameLocks/>
          </p:cNvGraphicFramePr>
          <p:nvPr/>
        </p:nvGraphicFramePr>
        <p:xfrm>
          <a:off x="5508625" y="4149725"/>
          <a:ext cx="1719263" cy="463550"/>
        </p:xfrm>
        <a:graphic>
          <a:graphicData uri="http://schemas.openxmlformats.org/presentationml/2006/ole">
            <p:oleObj spid="_x0000_s120837" name="Ecuación" r:id="rId6" imgW="799920" imgH="215640" progId="Equation.3">
              <p:embed/>
            </p:oleObj>
          </a:graphicData>
        </a:graphic>
      </p:graphicFrame>
      <p:graphicFrame>
        <p:nvGraphicFramePr>
          <p:cNvPr id="205831" name="Object 7"/>
          <p:cNvGraphicFramePr>
            <a:graphicFrameLocks/>
          </p:cNvGraphicFramePr>
          <p:nvPr/>
        </p:nvGraphicFramePr>
        <p:xfrm>
          <a:off x="1217613" y="5475288"/>
          <a:ext cx="6607175" cy="930275"/>
        </p:xfrm>
        <a:graphic>
          <a:graphicData uri="http://schemas.openxmlformats.org/presentationml/2006/ole">
            <p:oleObj spid="_x0000_s120838" name="Ecuación" r:id="rId7" imgW="3073320" imgH="431640" progId="Equation.3">
              <p:embed/>
            </p:oleObj>
          </a:graphicData>
        </a:graphic>
      </p:graphicFrame>
      <p:graphicFrame>
        <p:nvGraphicFramePr>
          <p:cNvPr id="205832" name="Object 8"/>
          <p:cNvGraphicFramePr>
            <a:graphicFrameLocks/>
          </p:cNvGraphicFramePr>
          <p:nvPr/>
        </p:nvGraphicFramePr>
        <p:xfrm>
          <a:off x="635000" y="4292600"/>
          <a:ext cx="2949575" cy="928688"/>
        </p:xfrm>
        <a:graphic>
          <a:graphicData uri="http://schemas.openxmlformats.org/presentationml/2006/ole">
            <p:oleObj spid="_x0000_s120839" name="Ecuación" r:id="rId8" imgW="1371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1066800"/>
          </a:xfrm>
        </p:spPr>
        <p:txBody>
          <a:bodyPr/>
          <a:lstStyle/>
          <a:p>
            <a:pPr algn="just" eaLnBrk="1" hangingPunct="1"/>
            <a:r>
              <a:rPr lang="es-CO" smtClean="0"/>
              <a:t>Representación de señales discretas en términos de impulsos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428875"/>
            <a:ext cx="26765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2428875"/>
            <a:ext cx="26765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3" y="2428875"/>
            <a:ext cx="26765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3" y="4714875"/>
            <a:ext cx="26765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25" y="4714875"/>
            <a:ext cx="26765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86125" y="4714875"/>
            <a:ext cx="26955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Propiedad Asociativa</a:t>
            </a:r>
            <a:endParaRPr lang="es-ES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7950" y="1773238"/>
          <a:ext cx="8891588" cy="1447800"/>
        </p:xfrm>
        <a:graphic>
          <a:graphicData uri="http://schemas.openxmlformats.org/presentationml/2006/ole">
            <p:oleObj spid="_x0000_s121858" name="Ecuación" r:id="rId3" imgW="4140000" imgH="67284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3716338"/>
            <a:ext cx="7051675" cy="1079500"/>
            <a:chOff x="657" y="2568"/>
            <a:chExt cx="4442" cy="6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19" y="2704"/>
              <a:ext cx="907" cy="544"/>
              <a:chOff x="1066" y="981"/>
              <a:chExt cx="907" cy="544"/>
            </a:xfrm>
          </p:grpSpPr>
          <p:sp>
            <p:nvSpPr>
              <p:cNvPr id="9241" name="Rectangle 6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9242" name="Text Box 7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1</a:t>
                </a:r>
                <a:r>
                  <a:rPr lang="es-CO" sz="2800" i="1">
                    <a:latin typeface="Georgia" pitchFamily="18" charset="0"/>
                  </a:rPr>
                  <a:t>[n]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288" y="2704"/>
              <a:ext cx="907" cy="544"/>
              <a:chOff x="1066" y="981"/>
              <a:chExt cx="907" cy="544"/>
            </a:xfrm>
          </p:grpSpPr>
          <p:sp>
            <p:nvSpPr>
              <p:cNvPr id="9239" name="Rectangle 9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9240" name="Text Box 10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2</a:t>
                </a:r>
                <a:r>
                  <a:rPr lang="es-CO" sz="2800" i="1">
                    <a:latin typeface="Georgia" pitchFamily="18" charset="0"/>
                  </a:rPr>
                  <a:t>[n]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9232" name="Text Box 11"/>
            <p:cNvSpPr txBox="1">
              <a:spLocks noChangeArrowheads="1"/>
            </p:cNvSpPr>
            <p:nvPr/>
          </p:nvSpPr>
          <p:spPr bwMode="auto">
            <a:xfrm>
              <a:off x="657" y="275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9233" name="Text Box 12"/>
            <p:cNvSpPr txBox="1">
              <a:spLocks noChangeArrowheads="1"/>
            </p:cNvSpPr>
            <p:nvPr/>
          </p:nvSpPr>
          <p:spPr bwMode="auto">
            <a:xfrm>
              <a:off x="4558" y="2750"/>
              <a:ext cx="5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y[n]</a:t>
              </a:r>
              <a:endParaRPr lang="es-ES" sz="2800" i="1">
                <a:latin typeface="Georgia" pitchFamily="18" charset="0"/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426" y="2568"/>
              <a:ext cx="862" cy="408"/>
              <a:chOff x="2426" y="2568"/>
              <a:chExt cx="862" cy="408"/>
            </a:xfrm>
          </p:grpSpPr>
          <p:sp>
            <p:nvSpPr>
              <p:cNvPr id="9237" name="Text Box 14"/>
              <p:cNvSpPr txBox="1">
                <a:spLocks noChangeArrowheads="1"/>
              </p:cNvSpPr>
              <p:nvPr/>
            </p:nvSpPr>
            <p:spPr bwMode="auto">
              <a:xfrm>
                <a:off x="2562" y="2568"/>
                <a:ext cx="6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w[n]</a:t>
                </a:r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9238" name="Line 15"/>
              <p:cNvSpPr>
                <a:spLocks noChangeShapeType="1"/>
              </p:cNvSpPr>
              <p:nvPr/>
            </p:nvSpPr>
            <p:spPr bwMode="auto">
              <a:xfrm flipH="1">
                <a:off x="2426" y="2976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 flipH="1">
              <a:off x="1202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 flipH="1">
              <a:off x="4195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124075" y="5445125"/>
            <a:ext cx="5108575" cy="863600"/>
            <a:chOff x="1338" y="3430"/>
            <a:chExt cx="3218" cy="544"/>
          </a:xfrm>
        </p:grpSpPr>
        <p:sp>
          <p:nvSpPr>
            <p:cNvPr id="9222" name="Text Box 19"/>
            <p:cNvSpPr txBox="1">
              <a:spLocks noChangeArrowheads="1"/>
            </p:cNvSpPr>
            <p:nvPr/>
          </p:nvSpPr>
          <p:spPr bwMode="auto">
            <a:xfrm>
              <a:off x="2245" y="3566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800" i="1">
                  <a:latin typeface="Georgia" pitchFamily="18" charset="0"/>
                </a:rPr>
                <a:t>h</a:t>
              </a:r>
              <a:r>
                <a:rPr lang="es-CO" sz="2800" i="1" baseline="-25000">
                  <a:latin typeface="Georgia" pitchFamily="18" charset="0"/>
                </a:rPr>
                <a:t>1</a:t>
              </a:r>
              <a:r>
                <a:rPr lang="es-CO" sz="2800" i="1">
                  <a:latin typeface="Georgia" pitchFamily="18" charset="0"/>
                </a:rPr>
                <a:t>[n] *h</a:t>
              </a:r>
              <a:r>
                <a:rPr lang="es-CO" sz="2800" i="1" baseline="-25000">
                  <a:latin typeface="Georgia" pitchFamily="18" charset="0"/>
                </a:rPr>
                <a:t>2</a:t>
              </a:r>
              <a:r>
                <a:rPr lang="es-CO" sz="2800" i="1">
                  <a:latin typeface="Georgia" pitchFamily="18" charset="0"/>
                </a:rPr>
                <a:t>[n]</a:t>
              </a:r>
              <a:endParaRPr lang="es-ES" sz="2800" i="1">
                <a:latin typeface="Georgia" pitchFamily="18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338" y="3430"/>
              <a:ext cx="3218" cy="544"/>
              <a:chOff x="657" y="2976"/>
              <a:chExt cx="3218" cy="544"/>
            </a:xfrm>
          </p:grpSpPr>
          <p:sp>
            <p:nvSpPr>
              <p:cNvPr id="9224" name="Rectangle 21"/>
              <p:cNvSpPr>
                <a:spLocks noChangeArrowheads="1"/>
              </p:cNvSpPr>
              <p:nvPr/>
            </p:nvSpPr>
            <p:spPr bwMode="auto">
              <a:xfrm>
                <a:off x="1519" y="2976"/>
                <a:ext cx="1452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9225" name="Text Box 22"/>
              <p:cNvSpPr txBox="1">
                <a:spLocks noChangeArrowheads="1"/>
              </p:cNvSpPr>
              <p:nvPr/>
            </p:nvSpPr>
            <p:spPr bwMode="auto">
              <a:xfrm>
                <a:off x="657" y="3022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x[n]</a:t>
                </a:r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9226" name="Line 23"/>
              <p:cNvSpPr>
                <a:spLocks noChangeShapeType="1"/>
              </p:cNvSpPr>
              <p:nvPr/>
            </p:nvSpPr>
            <p:spPr bwMode="auto">
              <a:xfrm flipH="1">
                <a:off x="1202" y="32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2971" y="3022"/>
                <a:ext cx="904" cy="327"/>
                <a:chOff x="4195" y="3022"/>
                <a:chExt cx="904" cy="327"/>
              </a:xfrm>
            </p:grpSpPr>
            <p:sp>
              <p:nvSpPr>
                <p:cNvPr id="922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558" y="3022"/>
                  <a:ext cx="5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O" sz="2800" i="1">
                      <a:latin typeface="Georgia" pitchFamily="18" charset="0"/>
                    </a:rPr>
                    <a:t>y[n]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  <p:sp>
              <p:nvSpPr>
                <p:cNvPr id="922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195" y="3248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Propiedad Asociativa</a:t>
            </a:r>
            <a:endParaRPr lang="es-E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988" y="3500438"/>
            <a:ext cx="7051675" cy="863600"/>
            <a:chOff x="612" y="2840"/>
            <a:chExt cx="4442" cy="54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74" y="2840"/>
              <a:ext cx="907" cy="544"/>
              <a:chOff x="1066" y="981"/>
              <a:chExt cx="907" cy="544"/>
            </a:xfrm>
          </p:grpSpPr>
          <p:sp>
            <p:nvSpPr>
              <p:cNvPr id="33815" name="Rectangle 5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3816" name="Text Box 6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2</a:t>
                </a:r>
                <a:r>
                  <a:rPr lang="es-CO" sz="2800" i="1">
                    <a:latin typeface="Georgia" pitchFamily="18" charset="0"/>
                  </a:rPr>
                  <a:t>[n]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243" y="2840"/>
              <a:ext cx="907" cy="544"/>
              <a:chOff x="1066" y="981"/>
              <a:chExt cx="907" cy="544"/>
            </a:xfrm>
          </p:grpSpPr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3814" name="Text Box 9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1</a:t>
                </a:r>
                <a:r>
                  <a:rPr lang="es-CO" sz="2800" i="1">
                    <a:latin typeface="Georgia" pitchFamily="18" charset="0"/>
                  </a:rPr>
                  <a:t>[n]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33808" name="Text Box 10"/>
            <p:cNvSpPr txBox="1">
              <a:spLocks noChangeArrowheads="1"/>
            </p:cNvSpPr>
            <p:nvPr/>
          </p:nvSpPr>
          <p:spPr bwMode="auto">
            <a:xfrm>
              <a:off x="612" y="288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3809" name="Text Box 11"/>
            <p:cNvSpPr txBox="1">
              <a:spLocks noChangeArrowheads="1"/>
            </p:cNvSpPr>
            <p:nvPr/>
          </p:nvSpPr>
          <p:spPr bwMode="auto">
            <a:xfrm>
              <a:off x="4513" y="2886"/>
              <a:ext cx="5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3810" name="Line 12"/>
            <p:cNvSpPr>
              <a:spLocks noChangeShapeType="1"/>
            </p:cNvSpPr>
            <p:nvPr/>
          </p:nvSpPr>
          <p:spPr bwMode="auto">
            <a:xfrm flipH="1">
              <a:off x="2381" y="3112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11" name="Line 13"/>
            <p:cNvSpPr>
              <a:spLocks noChangeShapeType="1"/>
            </p:cNvSpPr>
            <p:nvPr/>
          </p:nvSpPr>
          <p:spPr bwMode="auto">
            <a:xfrm flipH="1">
              <a:off x="1157" y="311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12" name="Line 14"/>
            <p:cNvSpPr>
              <a:spLocks noChangeShapeType="1"/>
            </p:cNvSpPr>
            <p:nvPr/>
          </p:nvSpPr>
          <p:spPr bwMode="auto">
            <a:xfrm flipH="1">
              <a:off x="4150" y="311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908175" y="2060575"/>
            <a:ext cx="5108575" cy="863600"/>
            <a:chOff x="1202" y="1434"/>
            <a:chExt cx="3218" cy="544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202" y="1434"/>
              <a:ext cx="3218" cy="544"/>
              <a:chOff x="657" y="2976"/>
              <a:chExt cx="3218" cy="544"/>
            </a:xfrm>
          </p:grpSpPr>
          <p:sp>
            <p:nvSpPr>
              <p:cNvPr id="33800" name="Rectangle 17"/>
              <p:cNvSpPr>
                <a:spLocks noChangeArrowheads="1"/>
              </p:cNvSpPr>
              <p:nvPr/>
            </p:nvSpPr>
            <p:spPr bwMode="auto">
              <a:xfrm>
                <a:off x="1519" y="2976"/>
                <a:ext cx="1452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3801" name="Text Box 18"/>
              <p:cNvSpPr txBox="1">
                <a:spLocks noChangeArrowheads="1"/>
              </p:cNvSpPr>
              <p:nvPr/>
            </p:nvSpPr>
            <p:spPr bwMode="auto">
              <a:xfrm>
                <a:off x="657" y="3022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x[n]</a:t>
                </a:r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33802" name="Line 19"/>
              <p:cNvSpPr>
                <a:spLocks noChangeShapeType="1"/>
              </p:cNvSpPr>
              <p:nvPr/>
            </p:nvSpPr>
            <p:spPr bwMode="auto">
              <a:xfrm flipH="1">
                <a:off x="1202" y="32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2971" y="3022"/>
                <a:ext cx="904" cy="327"/>
                <a:chOff x="4195" y="3022"/>
                <a:chExt cx="904" cy="327"/>
              </a:xfrm>
            </p:grpSpPr>
            <p:sp>
              <p:nvSpPr>
                <p:cNvPr id="3380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558" y="3022"/>
                  <a:ext cx="5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O" sz="2800" i="1">
                      <a:latin typeface="Georgia" pitchFamily="18" charset="0"/>
                    </a:rPr>
                    <a:t>y[n]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  <p:sp>
              <p:nvSpPr>
                <p:cNvPr id="3380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195" y="3248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sp>
          <p:nvSpPr>
            <p:cNvPr id="33799" name="Text Box 23"/>
            <p:cNvSpPr txBox="1">
              <a:spLocks noChangeArrowheads="1"/>
            </p:cNvSpPr>
            <p:nvPr/>
          </p:nvSpPr>
          <p:spPr bwMode="auto">
            <a:xfrm>
              <a:off x="2154" y="1525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800" i="1">
                  <a:latin typeface="Georgia" pitchFamily="18" charset="0"/>
                </a:rPr>
                <a:t>h</a:t>
              </a:r>
              <a:r>
                <a:rPr lang="es-CO" sz="2800" i="1" baseline="-25000">
                  <a:latin typeface="Georgia" pitchFamily="18" charset="0"/>
                </a:rPr>
                <a:t>2</a:t>
              </a:r>
              <a:r>
                <a:rPr lang="es-CO" sz="2800" i="1">
                  <a:latin typeface="Georgia" pitchFamily="18" charset="0"/>
                </a:rPr>
                <a:t>[n] *h</a:t>
              </a:r>
              <a:r>
                <a:rPr lang="es-CO" sz="2800" i="1" baseline="-25000">
                  <a:latin typeface="Georgia" pitchFamily="18" charset="0"/>
                </a:rPr>
                <a:t>1</a:t>
              </a:r>
              <a:r>
                <a:rPr lang="es-CO" sz="2800" i="1">
                  <a:latin typeface="Georgia" pitchFamily="18" charset="0"/>
                </a:rPr>
                <a:t>[n]</a:t>
              </a:r>
              <a:endParaRPr lang="es-ES" sz="2800" i="1">
                <a:latin typeface="Georgia" pitchFamily="18" charset="0"/>
              </a:endParaRPr>
            </a:p>
          </p:txBody>
        </p:sp>
      </p:grpSp>
      <p:sp>
        <p:nvSpPr>
          <p:cNvPr id="207896" name="Rectangle 24"/>
          <p:cNvSpPr>
            <a:spLocks noGrp="1"/>
          </p:cNvSpPr>
          <p:nvPr>
            <p:ph type="body" sz="half" idx="1"/>
          </p:nvPr>
        </p:nvSpPr>
        <p:spPr>
          <a:xfrm>
            <a:off x="611188" y="5013325"/>
            <a:ext cx="8147050" cy="1081088"/>
          </a:xfrm>
          <a:noFill/>
        </p:spPr>
        <p:txBody>
          <a:bodyPr/>
          <a:lstStyle/>
          <a:p>
            <a:r>
              <a:rPr lang="es-CO" smtClean="0"/>
              <a:t>El orden de conexión de dos o más SLIT conectados en serie no afecta la salida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066800"/>
          </a:xfrm>
        </p:spPr>
        <p:txBody>
          <a:bodyPr/>
          <a:lstStyle/>
          <a:p>
            <a:r>
              <a:rPr lang="es-CO" smtClean="0"/>
              <a:t>Propiedad Distributiva</a:t>
            </a:r>
            <a:endParaRPr lang="es-ES" smtClean="0"/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r>
              <a:rPr lang="es-CO" smtClean="0"/>
              <a:t>El orden de conexión de sistemas no LIT no se puede cambiar.</a:t>
            </a:r>
          </a:p>
          <a:p>
            <a:endParaRPr lang="es-CO" smtClean="0"/>
          </a:p>
          <a:p>
            <a:r>
              <a:rPr lang="es-CO" smtClean="0"/>
              <a:t>Asuma: </a:t>
            </a:r>
            <a:r>
              <a:rPr lang="es-CO" i="1" smtClean="0"/>
              <a:t>y</a:t>
            </a:r>
            <a:r>
              <a:rPr lang="es-CO" i="1" baseline="-25000" smtClean="0"/>
              <a:t>1</a:t>
            </a:r>
            <a:r>
              <a:rPr lang="es-CO" i="1" smtClean="0"/>
              <a:t>(t) = 2x(t), y</a:t>
            </a:r>
            <a:r>
              <a:rPr lang="es-CO" i="1" baseline="-25000" smtClean="0"/>
              <a:t>2</a:t>
            </a:r>
            <a:r>
              <a:rPr lang="es-CO" i="1" smtClean="0"/>
              <a:t>(t) = x</a:t>
            </a:r>
            <a:r>
              <a:rPr lang="es-CO" i="1" baseline="30000" smtClean="0"/>
              <a:t>2</a:t>
            </a:r>
            <a:r>
              <a:rPr lang="es-CO" i="1" smtClean="0"/>
              <a:t>(t)</a:t>
            </a:r>
          </a:p>
          <a:p>
            <a:endParaRPr lang="es-CO" i="1" smtClean="0"/>
          </a:p>
          <a:p>
            <a:pPr lvl="1"/>
            <a:r>
              <a:rPr lang="es-CO" smtClean="0"/>
              <a:t>Calculando primero y</a:t>
            </a:r>
            <a:r>
              <a:rPr lang="es-CO" baseline="-25000" smtClean="0"/>
              <a:t>1</a:t>
            </a:r>
            <a:r>
              <a:rPr lang="es-CO" smtClean="0"/>
              <a:t> y luego y</a:t>
            </a:r>
            <a:r>
              <a:rPr lang="es-CO" baseline="-25000" smtClean="0"/>
              <a:t>2</a:t>
            </a:r>
            <a:r>
              <a:rPr lang="es-CO" smtClean="0"/>
              <a:t> se obtiene</a:t>
            </a:r>
          </a:p>
          <a:p>
            <a:pPr lvl="2">
              <a:buFont typeface="Wingdings 2" pitchFamily="18" charset="2"/>
              <a:buNone/>
            </a:pPr>
            <a:r>
              <a:rPr lang="es-CO" sz="2600" i="1" smtClean="0">
                <a:solidFill>
                  <a:schemeClr val="accent2"/>
                </a:solidFill>
              </a:rPr>
              <a:t>y(t) = 4x</a:t>
            </a:r>
            <a:r>
              <a:rPr lang="es-CO" sz="2600" i="1" baseline="30000" smtClean="0">
                <a:solidFill>
                  <a:schemeClr val="accent2"/>
                </a:solidFill>
              </a:rPr>
              <a:t>2</a:t>
            </a:r>
            <a:r>
              <a:rPr lang="es-CO" sz="2600" i="1" smtClean="0">
                <a:solidFill>
                  <a:schemeClr val="accent2"/>
                </a:solidFill>
              </a:rPr>
              <a:t>(t)</a:t>
            </a:r>
          </a:p>
          <a:p>
            <a:pPr lvl="1"/>
            <a:r>
              <a:rPr lang="es-CO" smtClean="0"/>
              <a:t>Calculando primero y</a:t>
            </a:r>
            <a:r>
              <a:rPr lang="es-CO" baseline="-25000" smtClean="0"/>
              <a:t>2</a:t>
            </a:r>
            <a:r>
              <a:rPr lang="es-CO" smtClean="0"/>
              <a:t> y luego y</a:t>
            </a:r>
            <a:r>
              <a:rPr lang="es-CO" baseline="-25000" smtClean="0"/>
              <a:t>1</a:t>
            </a:r>
            <a:r>
              <a:rPr lang="es-CO" smtClean="0"/>
              <a:t> se obtiene</a:t>
            </a:r>
          </a:p>
          <a:p>
            <a:pPr lvl="2">
              <a:buFont typeface="Wingdings 2" pitchFamily="18" charset="2"/>
              <a:buNone/>
            </a:pPr>
            <a:r>
              <a:rPr lang="es-CO" sz="2600" i="1" smtClean="0">
                <a:solidFill>
                  <a:schemeClr val="accent2"/>
                </a:solidFill>
              </a:rPr>
              <a:t>y(t) = 2x</a:t>
            </a:r>
            <a:r>
              <a:rPr lang="es-CO" sz="2600" i="1" baseline="30000" smtClean="0">
                <a:solidFill>
                  <a:schemeClr val="accent2"/>
                </a:solidFill>
              </a:rPr>
              <a:t>2</a:t>
            </a:r>
            <a:r>
              <a:rPr lang="es-CO" sz="2600" i="1" smtClean="0">
                <a:solidFill>
                  <a:schemeClr val="accent2"/>
                </a:solidFill>
              </a:rPr>
              <a:t>(t)</a:t>
            </a:r>
            <a:endParaRPr lang="es-ES" sz="2600" i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Memoria</a:t>
            </a:r>
            <a:endParaRPr lang="es-ES" smtClean="0"/>
          </a:p>
        </p:txBody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Un sistema es ‘Sin Memoria’ si la salida en un instante dado depende solo de la entrada en ese instante dado.</a:t>
            </a:r>
          </a:p>
          <a:p>
            <a:endParaRPr lang="es-CO" smtClean="0"/>
          </a:p>
          <a:p>
            <a:r>
              <a:rPr lang="es-CO" smtClean="0"/>
              <a:t>Para un SLIT: 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Para que la salida dependa solo de </a:t>
            </a:r>
            <a:r>
              <a:rPr lang="es-CO" i="1" smtClean="0"/>
              <a:t>x[n]</a:t>
            </a:r>
            <a:r>
              <a:rPr lang="es-CO" smtClean="0"/>
              <a:t> se requiere </a:t>
            </a:r>
            <a:r>
              <a:rPr lang="es-CO" i="1" smtClean="0"/>
              <a:t>h[n]=0 </a:t>
            </a:r>
            <a:r>
              <a:rPr lang="es-CO" i="1" smtClean="0">
                <a:sym typeface="Symbol" pitchFamily="18" charset="2"/>
              </a:rPr>
              <a:t> n ≠0</a:t>
            </a:r>
          </a:p>
        </p:txBody>
      </p:sp>
      <p:graphicFrame>
        <p:nvGraphicFramePr>
          <p:cNvPr id="209924" name="Object 2"/>
          <p:cNvGraphicFramePr>
            <a:graphicFrameLocks noChangeAspect="1"/>
          </p:cNvGraphicFramePr>
          <p:nvPr/>
        </p:nvGraphicFramePr>
        <p:xfrm>
          <a:off x="3276600" y="3284538"/>
          <a:ext cx="5019675" cy="928687"/>
        </p:xfrm>
        <a:graphic>
          <a:graphicData uri="http://schemas.openxmlformats.org/presentationml/2006/ole">
            <p:oleObj spid="_x0000_s122882" name="Ecuación" r:id="rId3" imgW="2336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r>
              <a:rPr lang="es-CO" smtClean="0"/>
              <a:t>Memoria</a:t>
            </a:r>
            <a:endParaRPr lang="es-ES" smtClean="0"/>
          </a:p>
        </p:txBody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r>
              <a:rPr lang="es-CO" i="1" smtClean="0"/>
              <a:t>h[n] = K</a:t>
            </a:r>
            <a:r>
              <a:rPr lang="es-CO" i="1" smtClean="0">
                <a:sym typeface="Symbol" pitchFamily="18" charset="2"/>
              </a:rPr>
              <a:t>[n], h(t) = K(t)</a:t>
            </a:r>
          </a:p>
          <a:p>
            <a:endParaRPr lang="es-CO" i="1" smtClean="0">
              <a:sym typeface="Symbol" pitchFamily="18" charset="2"/>
            </a:endParaRPr>
          </a:p>
          <a:p>
            <a:r>
              <a:rPr lang="es-CO" i="1" smtClean="0">
                <a:sym typeface="Symbol" pitchFamily="18" charset="2"/>
              </a:rPr>
              <a:t>y[n] = Kx[n], y(t) = Kx(t)</a:t>
            </a:r>
          </a:p>
          <a:p>
            <a:endParaRPr lang="es-CO" i="1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Si </a:t>
            </a:r>
            <a:r>
              <a:rPr lang="es-CO" i="1" smtClean="0">
                <a:sym typeface="Symbol" pitchFamily="18" charset="2"/>
              </a:rPr>
              <a:t>h[n]/h(t) ≠ 0</a:t>
            </a:r>
            <a:r>
              <a:rPr lang="es-CO" smtClean="0">
                <a:sym typeface="Symbol" pitchFamily="18" charset="2"/>
              </a:rPr>
              <a:t> para algún </a:t>
            </a:r>
            <a:r>
              <a:rPr lang="es-CO" i="1" smtClean="0">
                <a:sym typeface="Symbol" pitchFamily="18" charset="2"/>
              </a:rPr>
              <a:t>n/t ≠ 0</a:t>
            </a:r>
            <a:r>
              <a:rPr lang="es-CO" smtClean="0">
                <a:sym typeface="Symbol" pitchFamily="18" charset="2"/>
              </a:rPr>
              <a:t> el sistema tiene memoria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Si K = 1, el sistema es el sistema identidad.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Invertibilidad</a:t>
            </a:r>
            <a:endParaRPr lang="es-ES" smtClean="0"/>
          </a:p>
        </p:txBody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>
          <a:xfrm>
            <a:off x="468313" y="1557338"/>
            <a:ext cx="8280400" cy="5111750"/>
          </a:xfrm>
        </p:spPr>
        <p:txBody>
          <a:bodyPr/>
          <a:lstStyle/>
          <a:p>
            <a:r>
              <a:rPr lang="es-CO" smtClean="0"/>
              <a:t>Un sistema </a:t>
            </a:r>
            <a:r>
              <a:rPr lang="es-CO" i="1" smtClean="0"/>
              <a:t>h[n]</a:t>
            </a:r>
            <a:r>
              <a:rPr lang="es-CO" smtClean="0"/>
              <a:t> es invertible si existe un sistema </a:t>
            </a:r>
            <a:r>
              <a:rPr lang="es-CO" i="1" smtClean="0"/>
              <a:t>h</a:t>
            </a:r>
            <a:r>
              <a:rPr lang="es-CO" i="1" baseline="-25000" smtClean="0"/>
              <a:t>i</a:t>
            </a:r>
            <a:r>
              <a:rPr lang="es-CO" i="1" smtClean="0"/>
              <a:t>[n]</a:t>
            </a:r>
            <a:r>
              <a:rPr lang="es-CO" smtClean="0"/>
              <a:t> tal que la conexión en serie de los dos produce la señal de entrada (sistema identidad).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La conexión en serie de dos SLIT se puede reemplazar por su convolución.</a:t>
            </a:r>
          </a:p>
          <a:p>
            <a:endParaRPr lang="es-CO" smtClean="0"/>
          </a:p>
          <a:p>
            <a:r>
              <a:rPr lang="es-CO" i="1" smtClean="0"/>
              <a:t>h[n]*h</a:t>
            </a:r>
            <a:r>
              <a:rPr lang="es-CO" i="1" baseline="-25000" smtClean="0"/>
              <a:t>i</a:t>
            </a:r>
            <a:r>
              <a:rPr lang="es-CO" i="1" smtClean="0"/>
              <a:t>[n] = </a:t>
            </a:r>
            <a:r>
              <a:rPr lang="es-CO" i="1" smtClean="0">
                <a:sym typeface="Symbol" pitchFamily="18" charset="2"/>
              </a:rPr>
              <a:t>[n]	 h(t)*h</a:t>
            </a:r>
            <a:r>
              <a:rPr lang="es-CO" i="1" baseline="-25000" smtClean="0">
                <a:sym typeface="Symbol" pitchFamily="18" charset="2"/>
              </a:rPr>
              <a:t>i</a:t>
            </a:r>
            <a:r>
              <a:rPr lang="es-CO" i="1" smtClean="0">
                <a:sym typeface="Symbol" pitchFamily="18" charset="2"/>
              </a:rPr>
              <a:t>(t) = (t)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3213100"/>
            <a:ext cx="7031037" cy="1079500"/>
            <a:chOff x="657" y="2568"/>
            <a:chExt cx="4429" cy="6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19" y="2704"/>
              <a:ext cx="907" cy="544"/>
              <a:chOff x="1066" y="981"/>
              <a:chExt cx="907" cy="544"/>
            </a:xfrm>
          </p:grpSpPr>
          <p:sp>
            <p:nvSpPr>
              <p:cNvPr id="36880" name="Rectangle 6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6881" name="Text Box 7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h[n]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288" y="2704"/>
              <a:ext cx="907" cy="544"/>
              <a:chOff x="1066" y="981"/>
              <a:chExt cx="907" cy="544"/>
            </a:xfrm>
          </p:grpSpPr>
          <p:sp>
            <p:nvSpPr>
              <p:cNvPr id="36878" name="Rectangle 9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6879" name="Text Box 10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i</a:t>
                </a:r>
                <a:r>
                  <a:rPr lang="es-CO" sz="2800" i="1">
                    <a:latin typeface="Georgia" pitchFamily="18" charset="0"/>
                  </a:rPr>
                  <a:t>[n]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36871" name="Text Box 11"/>
            <p:cNvSpPr txBox="1">
              <a:spLocks noChangeArrowheads="1"/>
            </p:cNvSpPr>
            <p:nvPr/>
          </p:nvSpPr>
          <p:spPr bwMode="auto">
            <a:xfrm>
              <a:off x="657" y="275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6872" name="Text Box 12"/>
            <p:cNvSpPr txBox="1">
              <a:spLocks noChangeArrowheads="1"/>
            </p:cNvSpPr>
            <p:nvPr/>
          </p:nvSpPr>
          <p:spPr bwMode="auto">
            <a:xfrm>
              <a:off x="4558" y="275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x[n]</a:t>
              </a:r>
              <a:endParaRPr lang="es-ES" sz="2800" i="1">
                <a:latin typeface="Georgia" pitchFamily="18" charset="0"/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426" y="2568"/>
              <a:ext cx="862" cy="408"/>
              <a:chOff x="2426" y="2568"/>
              <a:chExt cx="862" cy="408"/>
            </a:xfrm>
          </p:grpSpPr>
          <p:sp>
            <p:nvSpPr>
              <p:cNvPr id="36876" name="Text Box 14"/>
              <p:cNvSpPr txBox="1">
                <a:spLocks noChangeArrowheads="1"/>
              </p:cNvSpPr>
              <p:nvPr/>
            </p:nvSpPr>
            <p:spPr bwMode="auto">
              <a:xfrm>
                <a:off x="2562" y="2568"/>
                <a:ext cx="5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y[n]</a:t>
                </a:r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36877" name="Line 15"/>
              <p:cNvSpPr>
                <a:spLocks noChangeShapeType="1"/>
              </p:cNvSpPr>
              <p:nvPr/>
            </p:nvSpPr>
            <p:spPr bwMode="auto">
              <a:xfrm flipH="1">
                <a:off x="2426" y="2976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36874" name="Line 16"/>
            <p:cNvSpPr>
              <a:spLocks noChangeShapeType="1"/>
            </p:cNvSpPr>
            <p:nvPr/>
          </p:nvSpPr>
          <p:spPr bwMode="auto">
            <a:xfrm flipH="1">
              <a:off x="1202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6875" name="Line 17"/>
            <p:cNvSpPr>
              <a:spLocks noChangeShapeType="1"/>
            </p:cNvSpPr>
            <p:nvPr/>
          </p:nvSpPr>
          <p:spPr bwMode="auto">
            <a:xfrm flipH="1">
              <a:off x="4195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Invertibilidad</a:t>
            </a:r>
            <a:endParaRPr lang="es-ES" smtClean="0"/>
          </a:p>
        </p:txBody>
      </p:sp>
      <p:sp>
        <p:nvSpPr>
          <p:cNvPr id="11274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76262"/>
          </a:xfrm>
        </p:spPr>
        <p:txBody>
          <a:bodyPr/>
          <a:lstStyle/>
          <a:p>
            <a:r>
              <a:rPr lang="es-CO" smtClean="0"/>
              <a:t>Considere el sistema: </a:t>
            </a:r>
            <a:r>
              <a:rPr lang="es-CO" i="1" smtClean="0"/>
              <a:t>h[n] = u[n]</a:t>
            </a:r>
            <a:endParaRPr lang="es-ES" smtClean="0"/>
          </a:p>
        </p:txBody>
      </p:sp>
      <p:graphicFrame>
        <p:nvGraphicFramePr>
          <p:cNvPr id="212996" name="Object 4"/>
          <p:cNvGraphicFramePr>
            <a:graphicFrameLocks/>
          </p:cNvGraphicFramePr>
          <p:nvPr/>
        </p:nvGraphicFramePr>
        <p:xfrm>
          <a:off x="611188" y="2276475"/>
          <a:ext cx="3195637" cy="1911350"/>
        </p:xfrm>
        <a:graphic>
          <a:graphicData uri="http://schemas.openxmlformats.org/presentationml/2006/ole">
            <p:oleObj spid="_x0000_s123906" name="Ecuación" r:id="rId3" imgW="1485720" imgH="888840" progId="Equation.3">
              <p:embed/>
            </p:oleObj>
          </a:graphicData>
        </a:graphic>
      </p:graphicFrame>
      <p:sp>
        <p:nvSpPr>
          <p:cNvPr id="212997" name="Rectangle 5"/>
          <p:cNvSpPr>
            <a:spLocks/>
          </p:cNvSpPr>
          <p:nvPr/>
        </p:nvSpPr>
        <p:spPr bwMode="auto">
          <a:xfrm>
            <a:off x="900113" y="4365625"/>
            <a:ext cx="2376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latin typeface="Georgia" pitchFamily="18" charset="0"/>
              </a:rPr>
              <a:t>Acumulador</a:t>
            </a:r>
            <a:endParaRPr lang="es-ES" sz="2800">
              <a:latin typeface="Georgia" pitchFamily="18" charset="0"/>
            </a:endParaRPr>
          </a:p>
        </p:txBody>
      </p:sp>
      <p:graphicFrame>
        <p:nvGraphicFramePr>
          <p:cNvPr id="212998" name="Object 6"/>
          <p:cNvGraphicFramePr>
            <a:graphicFrameLocks/>
          </p:cNvGraphicFramePr>
          <p:nvPr/>
        </p:nvGraphicFramePr>
        <p:xfrm>
          <a:off x="684213" y="5084763"/>
          <a:ext cx="3003550" cy="436562"/>
        </p:xfrm>
        <a:graphic>
          <a:graphicData uri="http://schemas.openxmlformats.org/presentationml/2006/ole">
            <p:oleObj spid="_x0000_s123907" name="Ecuación" r:id="rId4" imgW="1396800" imgH="203040" progId="Equation.3">
              <p:embed/>
            </p:oleObj>
          </a:graphicData>
        </a:graphic>
      </p:graphicFrame>
      <p:sp>
        <p:nvSpPr>
          <p:cNvPr id="212999" name="Rectangle 7"/>
          <p:cNvSpPr>
            <a:spLocks/>
          </p:cNvSpPr>
          <p:nvPr/>
        </p:nvSpPr>
        <p:spPr bwMode="auto">
          <a:xfrm>
            <a:off x="468313" y="5661025"/>
            <a:ext cx="33845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latin typeface="Georgia" pitchFamily="18" charset="0"/>
              </a:rPr>
              <a:t>Primera Diferencia</a:t>
            </a:r>
            <a:endParaRPr lang="es-ES" sz="2800">
              <a:latin typeface="Georgia" pitchFamily="18" charset="0"/>
            </a:endParaRPr>
          </a:p>
        </p:txBody>
      </p:sp>
      <p:graphicFrame>
        <p:nvGraphicFramePr>
          <p:cNvPr id="213000" name="Object 8"/>
          <p:cNvGraphicFramePr>
            <a:graphicFrameLocks/>
          </p:cNvGraphicFramePr>
          <p:nvPr/>
        </p:nvGraphicFramePr>
        <p:xfrm>
          <a:off x="5148263" y="2565400"/>
          <a:ext cx="3086100" cy="981075"/>
        </p:xfrm>
        <a:graphic>
          <a:graphicData uri="http://schemas.openxmlformats.org/presentationml/2006/ole">
            <p:oleObj spid="_x0000_s123908" name="Ecuación" r:id="rId5" imgW="1434960" imgH="457200" progId="Equation.3">
              <p:embed/>
            </p:oleObj>
          </a:graphicData>
        </a:graphic>
      </p:graphicFrame>
      <p:graphicFrame>
        <p:nvGraphicFramePr>
          <p:cNvPr id="213001" name="Object 9"/>
          <p:cNvGraphicFramePr>
            <a:graphicFrameLocks/>
          </p:cNvGraphicFramePr>
          <p:nvPr/>
        </p:nvGraphicFramePr>
        <p:xfrm>
          <a:off x="4117975" y="3789363"/>
          <a:ext cx="5026025" cy="490537"/>
        </p:xfrm>
        <a:graphic>
          <a:graphicData uri="http://schemas.openxmlformats.org/presentationml/2006/ole">
            <p:oleObj spid="_x0000_s123909" name="Ecuación" r:id="rId6" imgW="2336760" imgH="228600" progId="Equation.3">
              <p:embed/>
            </p:oleObj>
          </a:graphicData>
        </a:graphic>
      </p:graphicFrame>
      <p:graphicFrame>
        <p:nvGraphicFramePr>
          <p:cNvPr id="213002" name="Object 10"/>
          <p:cNvGraphicFramePr>
            <a:graphicFrameLocks/>
          </p:cNvGraphicFramePr>
          <p:nvPr/>
        </p:nvGraphicFramePr>
        <p:xfrm>
          <a:off x="5100638" y="4508500"/>
          <a:ext cx="4043362" cy="409575"/>
        </p:xfrm>
        <a:graphic>
          <a:graphicData uri="http://schemas.openxmlformats.org/presentationml/2006/ole">
            <p:oleObj spid="_x0000_s123910" name="Ecuación" r:id="rId7" imgW="1879560" imgH="190440" progId="Equation.3">
              <p:embed/>
            </p:oleObj>
          </a:graphicData>
        </a:graphic>
      </p:graphicFrame>
      <p:graphicFrame>
        <p:nvGraphicFramePr>
          <p:cNvPr id="213003" name="Object 11"/>
          <p:cNvGraphicFramePr>
            <a:graphicFrameLocks/>
          </p:cNvGraphicFramePr>
          <p:nvPr/>
        </p:nvGraphicFramePr>
        <p:xfrm>
          <a:off x="5867400" y="5229225"/>
          <a:ext cx="2293938" cy="409575"/>
        </p:xfrm>
        <a:graphic>
          <a:graphicData uri="http://schemas.openxmlformats.org/presentationml/2006/ole">
            <p:oleObj spid="_x0000_s123911" name="Ecuación" r:id="rId8" imgW="1066680" imgH="190440" progId="Equation.3">
              <p:embed/>
            </p:oleObj>
          </a:graphicData>
        </a:graphic>
      </p:graphicFrame>
      <p:graphicFrame>
        <p:nvGraphicFramePr>
          <p:cNvPr id="213004" name="Object 12"/>
          <p:cNvGraphicFramePr>
            <a:graphicFrameLocks/>
          </p:cNvGraphicFramePr>
          <p:nvPr/>
        </p:nvGraphicFramePr>
        <p:xfrm>
          <a:off x="5867400" y="5949950"/>
          <a:ext cx="982663" cy="409575"/>
        </p:xfrm>
        <a:graphic>
          <a:graphicData uri="http://schemas.openxmlformats.org/presentationml/2006/ole">
            <p:oleObj spid="_x0000_s123912" name="Ecuación" r:id="rId9" imgW="45720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/>
      <p:bldP spid="21299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r>
              <a:rPr lang="es-CO" smtClean="0"/>
              <a:t>Causalidad</a:t>
            </a:r>
            <a:endParaRPr lang="es-ES" smtClean="0"/>
          </a:p>
        </p:txBody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>
          <a:xfrm>
            <a:off x="468313" y="1412875"/>
            <a:ext cx="8229600" cy="4176713"/>
          </a:xfrm>
        </p:spPr>
        <p:txBody>
          <a:bodyPr/>
          <a:lstStyle/>
          <a:p>
            <a:r>
              <a:rPr lang="es-CO" smtClean="0"/>
              <a:t>La salida de un sistema causal depende solamente del valor actual y valores pasados de la entrada</a:t>
            </a:r>
          </a:p>
          <a:p>
            <a:r>
              <a:rPr lang="es-CO" smtClean="0"/>
              <a:t>Para un SLIT: </a:t>
            </a:r>
          </a:p>
          <a:p>
            <a:endParaRPr lang="es-CO" smtClean="0"/>
          </a:p>
          <a:p>
            <a:r>
              <a:rPr lang="es-CO" i="1" smtClean="0"/>
              <a:t>h[n] = 0</a:t>
            </a:r>
            <a:r>
              <a:rPr lang="es-CO" smtClean="0"/>
              <a:t> para </a:t>
            </a:r>
            <a:r>
              <a:rPr lang="es-CO" i="1" smtClean="0"/>
              <a:t>n &lt; 0</a:t>
            </a:r>
          </a:p>
          <a:p>
            <a:endParaRPr lang="es-CO" i="1" smtClean="0"/>
          </a:p>
          <a:p>
            <a:r>
              <a:rPr lang="es-CO" smtClean="0"/>
              <a:t>La respuesta impulso del sistema debe ser cero antes de que el impulso ocurra (reposo inicial).</a:t>
            </a:r>
            <a:endParaRPr lang="es-ES" smtClean="0"/>
          </a:p>
        </p:txBody>
      </p:sp>
      <p:graphicFrame>
        <p:nvGraphicFramePr>
          <p:cNvPr id="214020" name="Object 2"/>
          <p:cNvGraphicFramePr>
            <a:graphicFrameLocks noChangeAspect="1"/>
          </p:cNvGraphicFramePr>
          <p:nvPr/>
        </p:nvGraphicFramePr>
        <p:xfrm>
          <a:off x="1403350" y="5661025"/>
          <a:ext cx="6492875" cy="1036638"/>
        </p:xfrm>
        <a:graphic>
          <a:graphicData uri="http://schemas.openxmlformats.org/presentationml/2006/ole">
            <p:oleObj spid="_x0000_s124930" name="Ecuación" r:id="rId3" imgW="3022560" imgH="482400" progId="Equation.3">
              <p:embed/>
            </p:oleObj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3276600" y="2565400"/>
          <a:ext cx="5019675" cy="928688"/>
        </p:xfrm>
        <a:graphic>
          <a:graphicData uri="http://schemas.openxmlformats.org/presentationml/2006/ole">
            <p:oleObj spid="_x0000_s124931" name="Ecuación" r:id="rId4" imgW="2336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Estabilidad</a:t>
            </a:r>
            <a:endParaRPr lang="es-ES" smtClean="0"/>
          </a:p>
        </p:txBody>
      </p:sp>
      <p:sp>
        <p:nvSpPr>
          <p:cNvPr id="13322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229600" cy="720725"/>
          </a:xfrm>
        </p:spPr>
        <p:txBody>
          <a:bodyPr/>
          <a:lstStyle/>
          <a:p>
            <a:r>
              <a:rPr lang="es-CO" smtClean="0"/>
              <a:t>Suponga </a:t>
            </a:r>
            <a:r>
              <a:rPr lang="es-CO" i="1" smtClean="0"/>
              <a:t>|x[n]| &lt; B  </a:t>
            </a:r>
            <a:r>
              <a:rPr lang="es-CO" i="1" smtClean="0">
                <a:sym typeface="Symbol" pitchFamily="18" charset="2"/>
              </a:rPr>
              <a:t> n</a:t>
            </a:r>
          </a:p>
        </p:txBody>
      </p:sp>
      <p:graphicFrame>
        <p:nvGraphicFramePr>
          <p:cNvPr id="215044" name="Object 4"/>
          <p:cNvGraphicFramePr>
            <a:graphicFrameLocks/>
          </p:cNvGraphicFramePr>
          <p:nvPr/>
        </p:nvGraphicFramePr>
        <p:xfrm>
          <a:off x="971550" y="2276475"/>
          <a:ext cx="3386138" cy="1965325"/>
        </p:xfrm>
        <a:graphic>
          <a:graphicData uri="http://schemas.openxmlformats.org/presentationml/2006/ole">
            <p:oleObj spid="_x0000_s125954" name="Ecuación" r:id="rId3" imgW="1574640" imgH="914400" progId="Equation.3">
              <p:embed/>
            </p:oleObj>
          </a:graphicData>
        </a:graphic>
      </p:graphicFrame>
      <p:graphicFrame>
        <p:nvGraphicFramePr>
          <p:cNvPr id="215045" name="Object 5"/>
          <p:cNvGraphicFramePr>
            <a:graphicFrameLocks/>
          </p:cNvGraphicFramePr>
          <p:nvPr/>
        </p:nvGraphicFramePr>
        <p:xfrm>
          <a:off x="1763713" y="4292600"/>
          <a:ext cx="2595562" cy="928688"/>
        </p:xfrm>
        <a:graphic>
          <a:graphicData uri="http://schemas.openxmlformats.org/presentationml/2006/ole">
            <p:oleObj spid="_x0000_s125955" name="Ecuación" r:id="rId4" imgW="1206360" imgH="431640" progId="Equation.3">
              <p:embed/>
            </p:oleObj>
          </a:graphicData>
        </a:graphic>
      </p:graphicFrame>
      <p:graphicFrame>
        <p:nvGraphicFramePr>
          <p:cNvPr id="215046" name="Object 6"/>
          <p:cNvGraphicFramePr>
            <a:graphicFrameLocks/>
          </p:cNvGraphicFramePr>
          <p:nvPr/>
        </p:nvGraphicFramePr>
        <p:xfrm>
          <a:off x="1763713" y="5229225"/>
          <a:ext cx="2703512" cy="928688"/>
        </p:xfrm>
        <a:graphic>
          <a:graphicData uri="http://schemas.openxmlformats.org/presentationml/2006/ole">
            <p:oleObj spid="_x0000_s125956" name="Ecuación" r:id="rId5" imgW="1257120" imgH="431640" progId="Equation.3">
              <p:embed/>
            </p:oleObj>
          </a:graphicData>
        </a:graphic>
      </p:graphicFrame>
      <p:graphicFrame>
        <p:nvGraphicFramePr>
          <p:cNvPr id="215047" name="Object 7"/>
          <p:cNvGraphicFramePr>
            <a:graphicFrameLocks/>
          </p:cNvGraphicFramePr>
          <p:nvPr/>
        </p:nvGraphicFramePr>
        <p:xfrm>
          <a:off x="5805488" y="2349500"/>
          <a:ext cx="2540000" cy="928688"/>
        </p:xfrm>
        <a:graphic>
          <a:graphicData uri="http://schemas.openxmlformats.org/presentationml/2006/ole">
            <p:oleObj spid="_x0000_s125957" name="Ecuación" r:id="rId6" imgW="1180800" imgH="431640" progId="Equation.3">
              <p:embed/>
            </p:oleObj>
          </a:graphicData>
        </a:graphic>
      </p:graphicFrame>
      <p:graphicFrame>
        <p:nvGraphicFramePr>
          <p:cNvPr id="215048" name="Object 8"/>
          <p:cNvGraphicFramePr>
            <a:graphicFrameLocks/>
          </p:cNvGraphicFramePr>
          <p:nvPr/>
        </p:nvGraphicFramePr>
        <p:xfrm>
          <a:off x="6588125" y="3284538"/>
          <a:ext cx="1749425" cy="928687"/>
        </p:xfrm>
        <a:graphic>
          <a:graphicData uri="http://schemas.openxmlformats.org/presentationml/2006/ole">
            <p:oleObj spid="_x0000_s125958" name="Ecuación" r:id="rId7" imgW="812520" imgH="431640" progId="Equation.3">
              <p:embed/>
            </p:oleObj>
          </a:graphicData>
        </a:graphic>
      </p:graphicFrame>
      <p:graphicFrame>
        <p:nvGraphicFramePr>
          <p:cNvPr id="215049" name="Object 9"/>
          <p:cNvGraphicFramePr>
            <a:graphicFrameLocks/>
          </p:cNvGraphicFramePr>
          <p:nvPr/>
        </p:nvGraphicFramePr>
        <p:xfrm>
          <a:off x="5351463" y="4365625"/>
          <a:ext cx="3578225" cy="928688"/>
        </p:xfrm>
        <a:graphic>
          <a:graphicData uri="http://schemas.openxmlformats.org/presentationml/2006/ole">
            <p:oleObj spid="_x0000_s125959" name="Ecuación" r:id="rId8" imgW="1663560" imgH="431640" progId="Equation.3">
              <p:embed/>
            </p:oleObj>
          </a:graphicData>
        </a:graphic>
      </p:graphicFrame>
      <p:graphicFrame>
        <p:nvGraphicFramePr>
          <p:cNvPr id="215050" name="Object 10"/>
          <p:cNvGraphicFramePr>
            <a:graphicFrameLocks/>
          </p:cNvGraphicFramePr>
          <p:nvPr/>
        </p:nvGraphicFramePr>
        <p:xfrm>
          <a:off x="5422900" y="5300663"/>
          <a:ext cx="3251200" cy="1009650"/>
        </p:xfrm>
        <a:graphic>
          <a:graphicData uri="http://schemas.openxmlformats.org/presentationml/2006/ole">
            <p:oleObj spid="_x0000_s125960" name="Ecuación" r:id="rId9" imgW="15112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Estabilidad</a:t>
            </a:r>
            <a:endParaRPr lang="es-ES" smtClean="0"/>
          </a:p>
        </p:txBody>
      </p:sp>
      <p:graphicFrame>
        <p:nvGraphicFramePr>
          <p:cNvPr id="14338" name="Object 3"/>
          <p:cNvGraphicFramePr>
            <a:graphicFrameLocks/>
          </p:cNvGraphicFramePr>
          <p:nvPr/>
        </p:nvGraphicFramePr>
        <p:xfrm>
          <a:off x="1187450" y="1916113"/>
          <a:ext cx="2103438" cy="1419225"/>
        </p:xfrm>
        <a:graphic>
          <a:graphicData uri="http://schemas.openxmlformats.org/presentationml/2006/ole">
            <p:oleObj spid="_x0000_s126978" name="Ecuación" r:id="rId3" imgW="977760" imgH="660240" progId="Equation.3">
              <p:embed/>
            </p:oleObj>
          </a:graphicData>
        </a:graphic>
      </p:graphicFrame>
      <p:graphicFrame>
        <p:nvGraphicFramePr>
          <p:cNvPr id="216068" name="Object 4"/>
          <p:cNvGraphicFramePr>
            <a:graphicFrameLocks/>
          </p:cNvGraphicFramePr>
          <p:nvPr/>
        </p:nvGraphicFramePr>
        <p:xfrm>
          <a:off x="684213" y="3500438"/>
          <a:ext cx="2732087" cy="927100"/>
        </p:xfrm>
        <a:graphic>
          <a:graphicData uri="http://schemas.openxmlformats.org/presentationml/2006/ole">
            <p:oleObj spid="_x0000_s126979" name="Ecuación" r:id="rId4" imgW="1269720" imgH="431640" progId="Equation.3">
              <p:embed/>
            </p:oleObj>
          </a:graphicData>
        </a:graphic>
      </p:graphicFrame>
      <p:graphicFrame>
        <p:nvGraphicFramePr>
          <p:cNvPr id="216069" name="Object 5"/>
          <p:cNvGraphicFramePr>
            <a:graphicFrameLocks/>
          </p:cNvGraphicFramePr>
          <p:nvPr/>
        </p:nvGraphicFramePr>
        <p:xfrm>
          <a:off x="1979613" y="4508500"/>
          <a:ext cx="873125" cy="927100"/>
        </p:xfrm>
        <a:graphic>
          <a:graphicData uri="http://schemas.openxmlformats.org/presentationml/2006/ole">
            <p:oleObj spid="_x0000_s126980" name="Ecuación" r:id="rId5" imgW="406080" imgH="431640" progId="Equation.3">
              <p:embed/>
            </p:oleObj>
          </a:graphicData>
        </a:graphic>
      </p:graphicFrame>
      <p:graphicFrame>
        <p:nvGraphicFramePr>
          <p:cNvPr id="216070" name="Object 6"/>
          <p:cNvGraphicFramePr>
            <a:graphicFrameLocks/>
          </p:cNvGraphicFramePr>
          <p:nvPr/>
        </p:nvGraphicFramePr>
        <p:xfrm>
          <a:off x="1979613" y="5661025"/>
          <a:ext cx="600075" cy="271463"/>
        </p:xfrm>
        <a:graphic>
          <a:graphicData uri="http://schemas.openxmlformats.org/presentationml/2006/ole">
            <p:oleObj spid="_x0000_s126981" name="Ecuación" r:id="rId6" imgW="279360" imgH="126720" progId="Equation.3">
              <p:embed/>
            </p:oleObj>
          </a:graphicData>
        </a:graphic>
      </p:graphicFrame>
      <p:graphicFrame>
        <p:nvGraphicFramePr>
          <p:cNvPr id="14342" name="Object 7"/>
          <p:cNvGraphicFramePr>
            <a:graphicFrameLocks/>
          </p:cNvGraphicFramePr>
          <p:nvPr/>
        </p:nvGraphicFramePr>
        <p:xfrm>
          <a:off x="5148263" y="1844675"/>
          <a:ext cx="2322512" cy="1473200"/>
        </p:xfrm>
        <a:graphic>
          <a:graphicData uri="http://schemas.openxmlformats.org/presentationml/2006/ole">
            <p:oleObj spid="_x0000_s126982" name="Ecuación" r:id="rId7" imgW="1079280" imgH="685800" progId="Equation.3">
              <p:embed/>
            </p:oleObj>
          </a:graphicData>
        </a:graphic>
      </p:graphicFrame>
      <p:graphicFrame>
        <p:nvGraphicFramePr>
          <p:cNvPr id="216072" name="Object 8"/>
          <p:cNvGraphicFramePr>
            <a:graphicFrameLocks/>
          </p:cNvGraphicFramePr>
          <p:nvPr/>
        </p:nvGraphicFramePr>
        <p:xfrm>
          <a:off x="4643438" y="3573463"/>
          <a:ext cx="3360737" cy="927100"/>
        </p:xfrm>
        <a:graphic>
          <a:graphicData uri="http://schemas.openxmlformats.org/presentationml/2006/ole">
            <p:oleObj spid="_x0000_s126983" name="Ecuación" r:id="rId8" imgW="1562040" imgH="431640" progId="Equation.3">
              <p:embed/>
            </p:oleObj>
          </a:graphicData>
        </a:graphic>
      </p:graphicFrame>
      <p:graphicFrame>
        <p:nvGraphicFramePr>
          <p:cNvPr id="216073" name="Object 9"/>
          <p:cNvGraphicFramePr>
            <a:graphicFrameLocks/>
          </p:cNvGraphicFramePr>
          <p:nvPr/>
        </p:nvGraphicFramePr>
        <p:xfrm>
          <a:off x="5840413" y="4541838"/>
          <a:ext cx="927100" cy="1008062"/>
        </p:xfrm>
        <a:graphic>
          <a:graphicData uri="http://schemas.openxmlformats.org/presentationml/2006/ole">
            <p:oleObj spid="_x0000_s126984" name="Ecuación" r:id="rId9" imgW="431640" imgH="469800" progId="Equation.3">
              <p:embed/>
            </p:oleObj>
          </a:graphicData>
        </a:graphic>
      </p:graphicFrame>
      <p:graphicFrame>
        <p:nvGraphicFramePr>
          <p:cNvPr id="216074" name="Object 10"/>
          <p:cNvGraphicFramePr>
            <a:graphicFrameLocks/>
          </p:cNvGraphicFramePr>
          <p:nvPr/>
        </p:nvGraphicFramePr>
        <p:xfrm>
          <a:off x="5940425" y="5734050"/>
          <a:ext cx="490538" cy="298450"/>
        </p:xfrm>
        <a:graphic>
          <a:graphicData uri="http://schemas.openxmlformats.org/presentationml/2006/ole">
            <p:oleObj spid="_x0000_s126985" name="Ecuación" r:id="rId10" imgW="22860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1066800"/>
          </a:xfrm>
        </p:spPr>
        <p:txBody>
          <a:bodyPr/>
          <a:lstStyle/>
          <a:p>
            <a:pPr algn="just" eaLnBrk="1" hangingPunct="1"/>
            <a:r>
              <a:rPr lang="es-CO" smtClean="0"/>
              <a:t>Representación de señales discretas en términos de impulsos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3340100"/>
          </a:xfrm>
        </p:spPr>
        <p:txBody>
          <a:bodyPr/>
          <a:lstStyle/>
          <a:p>
            <a:pPr algn="just" eaLnBrk="1" hangingPunct="1"/>
            <a:r>
              <a:rPr lang="es-CO" smtClean="0"/>
              <a:t>Si queremos recuperar la señal original en términos de estas señales podemos escribir: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/>
              <a:t>	x[n] = ... + x[-4]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[n+4] + x[-3]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[n+3] 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/>
              <a:t>			+ x[-2]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[n+2] + x[-1]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[n+1] + x[0]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[n] 		+ x[1]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[n-1] + x[2]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[n-2] + x[1]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[n-1] 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/>
              <a:t>			+ ...</a:t>
            </a:r>
          </a:p>
          <a:p>
            <a:pPr eaLnBrk="1" hangingPunct="1"/>
            <a:r>
              <a:rPr lang="es-CO" smtClean="0"/>
              <a:t>En general: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071813" y="5357813"/>
          <a:ext cx="3221037" cy="928687"/>
        </p:xfrm>
        <a:graphic>
          <a:graphicData uri="http://schemas.openxmlformats.org/presentationml/2006/ole">
            <p:oleObj spid="_x0000_s2050" name="Equation" r:id="rId3" imgW="1498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Respuesta al Escalón Unitario</a:t>
            </a:r>
            <a:endParaRPr lang="es-ES" smtClean="0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ph idx="1"/>
          </p:nvPr>
        </p:nvGraphicFramePr>
        <p:xfrm>
          <a:off x="1692275" y="1916113"/>
          <a:ext cx="6096000" cy="563562"/>
        </p:xfrm>
        <a:graphic>
          <a:graphicData uri="http://schemas.openxmlformats.org/presentationml/2006/ole">
            <p:oleObj spid="_x0000_s128002" name="Ecuación" r:id="rId3" imgW="2336760" imgH="215640" progId="Equation.3">
              <p:embed/>
            </p:oleObj>
          </a:graphicData>
        </a:graphic>
      </p:graphicFrame>
      <p:sp>
        <p:nvSpPr>
          <p:cNvPr id="15365" name="Content Placeholder 2"/>
          <p:cNvSpPr>
            <a:spLocks/>
          </p:cNvSpPr>
          <p:nvPr/>
        </p:nvSpPr>
        <p:spPr bwMode="auto">
          <a:xfrm>
            <a:off x="468313" y="2852738"/>
            <a:ext cx="8218487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Por conmutatividad de la convolución se puede interpretar como la respuesta a una entrada h[n]/h(t) de un sistema con respuesta impulso igual al escalón unitario.</a:t>
            </a:r>
            <a:endParaRPr lang="es-CO" sz="2800" i="1">
              <a:latin typeface="Georgia" pitchFamily="18" charset="0"/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1547813" y="5013325"/>
          <a:ext cx="4964112" cy="928688"/>
        </p:xfrm>
        <a:graphic>
          <a:graphicData uri="http://schemas.openxmlformats.org/presentationml/2006/ole">
            <p:oleObj spid="_x0000_s128003" name="Ecuación" r:id="rId4" imgW="2311200" imgH="431640" progId="Equation.3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607175" y="5021263"/>
          <a:ext cx="1420813" cy="928687"/>
        </p:xfrm>
        <a:graphic>
          <a:graphicData uri="http://schemas.openxmlformats.org/presentationml/2006/ole">
            <p:oleObj spid="_x0000_s128004" name="Ecuación" r:id="rId5" imgW="660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457200" y="981075"/>
            <a:ext cx="8229600" cy="1066800"/>
          </a:xfrm>
        </p:spPr>
        <p:txBody>
          <a:bodyPr/>
          <a:lstStyle/>
          <a:p>
            <a:r>
              <a:rPr lang="es-CO" smtClean="0"/>
              <a:t>Respuesta al Escalón Unitario</a:t>
            </a:r>
            <a:endParaRPr lang="es-ES" smtClean="0"/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>
          <a:xfrm>
            <a:off x="395288" y="3068638"/>
            <a:ext cx="8229600" cy="792162"/>
          </a:xfrm>
        </p:spPr>
        <p:txBody>
          <a:bodyPr/>
          <a:lstStyle/>
          <a:p>
            <a:r>
              <a:rPr lang="es-CO" smtClean="0"/>
              <a:t>Análogamente para el caso continuo:</a:t>
            </a:r>
            <a:endParaRPr lang="es-ES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87675" y="2276475"/>
          <a:ext cx="2917825" cy="409575"/>
        </p:xfrm>
        <a:graphic>
          <a:graphicData uri="http://schemas.openxmlformats.org/presentationml/2006/ole">
            <p:oleObj spid="_x0000_s129026" name="Ecuación" r:id="rId3" imgW="1358640" imgH="190440" progId="Equation.3">
              <p:embed/>
            </p:oleObj>
          </a:graphicData>
        </a:graphic>
      </p:graphicFrame>
      <p:graphicFrame>
        <p:nvGraphicFramePr>
          <p:cNvPr id="16387" name="Object 5"/>
          <p:cNvGraphicFramePr>
            <a:graphicFrameLocks/>
          </p:cNvGraphicFramePr>
          <p:nvPr/>
        </p:nvGraphicFramePr>
        <p:xfrm>
          <a:off x="3203575" y="3933825"/>
          <a:ext cx="2673350" cy="1803400"/>
        </p:xfrm>
        <a:graphic>
          <a:graphicData uri="http://schemas.openxmlformats.org/presentationml/2006/ole">
            <p:oleObj spid="_x0000_s129027" name="Ecuación" r:id="rId4" imgW="124452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728787"/>
          </a:xfrm>
        </p:spPr>
        <p:txBody>
          <a:bodyPr/>
          <a:lstStyle/>
          <a:p>
            <a:r>
              <a:rPr lang="es-CO" smtClean="0"/>
              <a:t>LIT Causales Descritos por Ecuaciones Diferenciales/de Diferencias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3865563"/>
          </a:xfrm>
        </p:spPr>
        <p:txBody>
          <a:bodyPr/>
          <a:lstStyle/>
          <a:p>
            <a:r>
              <a:rPr lang="es-CO" smtClean="0"/>
              <a:t>Lineales con coeficientes constantes</a:t>
            </a:r>
          </a:p>
          <a:p>
            <a:endParaRPr lang="es-CO" smtClean="0"/>
          </a:p>
          <a:p>
            <a:r>
              <a:rPr lang="es-CO" smtClean="0"/>
              <a:t>Describen una amplia variedad de fenómenos físicos, químicos, económicos, etc.</a:t>
            </a:r>
          </a:p>
          <a:p>
            <a:pPr lvl="1"/>
            <a:r>
              <a:rPr lang="es-CO" smtClean="0"/>
              <a:t>Circuito RC</a:t>
            </a:r>
          </a:p>
          <a:p>
            <a:pPr lvl="1"/>
            <a:r>
              <a:rPr lang="es-CO" smtClean="0"/>
              <a:t>Masa sometida a una fuerza</a:t>
            </a:r>
          </a:p>
          <a:p>
            <a:pPr lvl="1"/>
            <a:r>
              <a:rPr lang="es-CO" smtClean="0"/>
              <a:t>Intereses de una cuenta de ahorros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Tiempo Continuo</a:t>
            </a:r>
          </a:p>
        </p:txBody>
      </p:sp>
      <p:sp>
        <p:nvSpPr>
          <p:cNvPr id="17413" name="Content Placeholder 2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2376488"/>
          </a:xfrm>
        </p:spPr>
        <p:txBody>
          <a:bodyPr/>
          <a:lstStyle/>
          <a:p>
            <a:r>
              <a:rPr lang="es-CO" smtClean="0"/>
              <a:t>Orden: Derivada más alta de la salida y(t)</a:t>
            </a:r>
          </a:p>
          <a:p>
            <a:r>
              <a:rPr lang="es-CO" smtClean="0"/>
              <a:t>La solución consta de dos partes:</a:t>
            </a:r>
          </a:p>
          <a:p>
            <a:pPr lvl="1"/>
            <a:r>
              <a:rPr lang="es-CO" smtClean="0"/>
              <a:t>Solución particular </a:t>
            </a:r>
            <a:r>
              <a:rPr lang="es-CO" i="1" smtClean="0"/>
              <a:t>y</a:t>
            </a:r>
            <a:r>
              <a:rPr lang="es-CO" i="1" baseline="-25000" smtClean="0"/>
              <a:t>p</a:t>
            </a:r>
            <a:r>
              <a:rPr lang="es-CO" i="1" smtClean="0"/>
              <a:t>(t)</a:t>
            </a:r>
            <a:r>
              <a:rPr lang="es-CO" smtClean="0"/>
              <a:t>: Solución a la ecuación de arriba.</a:t>
            </a:r>
          </a:p>
          <a:p>
            <a:pPr lvl="1"/>
            <a:r>
              <a:rPr lang="es-CO" smtClean="0"/>
              <a:t>Solución homogénea </a:t>
            </a:r>
            <a:r>
              <a:rPr lang="es-CO" i="1" smtClean="0"/>
              <a:t>y</a:t>
            </a:r>
            <a:r>
              <a:rPr lang="es-CO" i="1" baseline="-25000" smtClean="0"/>
              <a:t>h</a:t>
            </a:r>
            <a:r>
              <a:rPr lang="es-CO" i="1" smtClean="0"/>
              <a:t>(t)</a:t>
            </a:r>
            <a:r>
              <a:rPr lang="es-CO" smtClean="0"/>
              <a:t>: Solución de:</a:t>
            </a:r>
          </a:p>
        </p:txBody>
      </p:sp>
      <p:graphicFrame>
        <p:nvGraphicFramePr>
          <p:cNvPr id="1026" name="Object 5"/>
          <p:cNvGraphicFramePr>
            <a:graphicFrameLocks/>
          </p:cNvGraphicFramePr>
          <p:nvPr/>
        </p:nvGraphicFramePr>
        <p:xfrm>
          <a:off x="2573338" y="1628775"/>
          <a:ext cx="3792537" cy="957263"/>
        </p:xfrm>
        <a:graphic>
          <a:graphicData uri="http://schemas.openxmlformats.org/presentationml/2006/ole">
            <p:oleObj spid="_x0000_s130050" name="Equation" r:id="rId3" imgW="1765080" imgH="44424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/>
          </p:cNvGraphicFramePr>
          <p:nvPr/>
        </p:nvGraphicFramePr>
        <p:xfrm>
          <a:off x="3316288" y="5373688"/>
          <a:ext cx="2319337" cy="957262"/>
        </p:xfrm>
        <a:graphic>
          <a:graphicData uri="http://schemas.openxmlformats.org/presentationml/2006/ole">
            <p:oleObj spid="_x0000_s130051" name="Equation" r:id="rId4" imgW="10792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>
          <a:xfrm>
            <a:off x="457200" y="2492375"/>
            <a:ext cx="8229600" cy="3816350"/>
          </a:xfrm>
        </p:spPr>
        <p:txBody>
          <a:bodyPr/>
          <a:lstStyle/>
          <a:p>
            <a:r>
              <a:rPr lang="es-CO" smtClean="0"/>
              <a:t>Para hallar la salida explícitamente se requieren</a:t>
            </a:r>
          </a:p>
          <a:p>
            <a:pPr lvl="1"/>
            <a:r>
              <a:rPr lang="es-CO" smtClean="0"/>
              <a:t>Condiciones iniciales</a:t>
            </a:r>
          </a:p>
          <a:p>
            <a:pPr lvl="1"/>
            <a:r>
              <a:rPr lang="es-CO" smtClean="0"/>
              <a:t>Señal de entrada</a:t>
            </a:r>
          </a:p>
          <a:p>
            <a:r>
              <a:rPr lang="es-CO" smtClean="0"/>
              <a:t>Sea:  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La solución se puede expresar como:</a:t>
            </a:r>
          </a:p>
          <a:p>
            <a:pPr algn="ctr">
              <a:buFont typeface="Georgia" pitchFamily="18" charset="0"/>
              <a:buNone/>
            </a:pPr>
            <a:r>
              <a:rPr lang="es-CO" i="1" smtClean="0"/>
              <a:t>y(t) = y</a:t>
            </a:r>
            <a:r>
              <a:rPr lang="es-CO" i="1" baseline="-25000" smtClean="0"/>
              <a:t>p</a:t>
            </a:r>
            <a:r>
              <a:rPr lang="es-CO" i="1" smtClean="0"/>
              <a:t>(t) + y</a:t>
            </a:r>
            <a:r>
              <a:rPr lang="es-CO" i="1" baseline="-25000" smtClean="0"/>
              <a:t>h</a:t>
            </a:r>
            <a:r>
              <a:rPr lang="es-CO" i="1" smtClean="0"/>
              <a:t>(t)</a:t>
            </a:r>
            <a:endParaRPr lang="es-CO" smtClean="0"/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3070225" y="1466850"/>
          <a:ext cx="2811463" cy="847725"/>
        </p:xfrm>
        <a:graphic>
          <a:graphicData uri="http://schemas.openxmlformats.org/presentationml/2006/ole">
            <p:oleObj spid="_x0000_s131074" name="Equation" r:id="rId3" imgW="1307880" imgH="39348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/>
          </p:cNvGraphicFramePr>
          <p:nvPr/>
        </p:nvGraphicFramePr>
        <p:xfrm>
          <a:off x="2908300" y="4271963"/>
          <a:ext cx="3111500" cy="492125"/>
        </p:xfrm>
        <a:graphic>
          <a:graphicData uri="http://schemas.openxmlformats.org/presentationml/2006/ole">
            <p:oleObj spid="_x0000_s131075" name="Equation" r:id="rId4" imgW="1447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9464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algn="just"/>
            <a:r>
              <a:rPr lang="es-CO" smtClean="0"/>
              <a:t>Se supone una salida de la misma forma que la entrada: </a:t>
            </a:r>
          </a:p>
          <a:p>
            <a:pPr algn="just"/>
            <a:endParaRPr lang="es-CO" smtClean="0"/>
          </a:p>
          <a:p>
            <a:pPr algn="just"/>
            <a:r>
              <a:rPr lang="es-CO" smtClean="0"/>
              <a:t>Reemplazando:</a:t>
            </a: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3332163" y="2133600"/>
          <a:ext cx="2265362" cy="546100"/>
        </p:xfrm>
        <a:graphic>
          <a:graphicData uri="http://schemas.openxmlformats.org/presentationml/2006/ole">
            <p:oleObj spid="_x0000_s132098" name="Equation" r:id="rId3" imgW="1054080" imgH="253800" progId="Equation.3">
              <p:embed/>
            </p:oleObj>
          </a:graphicData>
        </a:graphic>
      </p:graphicFrame>
      <p:graphicFrame>
        <p:nvGraphicFramePr>
          <p:cNvPr id="19459" name="Object 4"/>
          <p:cNvGraphicFramePr>
            <a:graphicFrameLocks/>
          </p:cNvGraphicFramePr>
          <p:nvPr/>
        </p:nvGraphicFramePr>
        <p:xfrm>
          <a:off x="3098800" y="3429000"/>
          <a:ext cx="2838450" cy="490538"/>
        </p:xfrm>
        <a:graphic>
          <a:graphicData uri="http://schemas.openxmlformats.org/presentationml/2006/ole">
            <p:oleObj spid="_x0000_s132099" name="Equation" r:id="rId4" imgW="1320480" imgH="228600" progId="Equation.3">
              <p:embed/>
            </p:oleObj>
          </a:graphicData>
        </a:graphic>
      </p:graphicFrame>
      <p:graphicFrame>
        <p:nvGraphicFramePr>
          <p:cNvPr id="19460" name="Object 5"/>
          <p:cNvGraphicFramePr>
            <a:graphicFrameLocks/>
          </p:cNvGraphicFramePr>
          <p:nvPr/>
        </p:nvGraphicFramePr>
        <p:xfrm>
          <a:off x="3606800" y="4000500"/>
          <a:ext cx="1828800" cy="436563"/>
        </p:xfrm>
        <a:graphic>
          <a:graphicData uri="http://schemas.openxmlformats.org/presentationml/2006/ole">
            <p:oleObj spid="_x0000_s132100" name="Equation" r:id="rId5" imgW="850680" imgH="203040" progId="Equation.3">
              <p:embed/>
            </p:oleObj>
          </a:graphicData>
        </a:graphic>
      </p:graphicFrame>
      <p:graphicFrame>
        <p:nvGraphicFramePr>
          <p:cNvPr id="19461" name="Object 6"/>
          <p:cNvGraphicFramePr>
            <a:graphicFrameLocks/>
          </p:cNvGraphicFramePr>
          <p:nvPr/>
        </p:nvGraphicFramePr>
        <p:xfrm>
          <a:off x="4016375" y="4471988"/>
          <a:ext cx="1009650" cy="901700"/>
        </p:xfrm>
        <a:graphic>
          <a:graphicData uri="http://schemas.openxmlformats.org/presentationml/2006/ole">
            <p:oleObj spid="_x0000_s132101" name="Equation" r:id="rId6" imgW="469800" imgH="419040" progId="Equation.3">
              <p:embed/>
            </p:oleObj>
          </a:graphicData>
        </a:graphic>
      </p:graphicFrame>
      <p:graphicFrame>
        <p:nvGraphicFramePr>
          <p:cNvPr id="19462" name="Object 7"/>
          <p:cNvGraphicFramePr>
            <a:graphicFrameLocks/>
          </p:cNvGraphicFramePr>
          <p:nvPr/>
        </p:nvGraphicFramePr>
        <p:xfrm>
          <a:off x="3357563" y="5373688"/>
          <a:ext cx="2428875" cy="901700"/>
        </p:xfrm>
        <a:graphic>
          <a:graphicData uri="http://schemas.openxmlformats.org/presentationml/2006/ole">
            <p:oleObj spid="_x0000_s132102" name="Equation" r:id="rId7" imgW="11300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0489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2449512"/>
          </a:xfrm>
        </p:spPr>
        <p:txBody>
          <a:bodyPr/>
          <a:lstStyle/>
          <a:p>
            <a:pPr algn="just"/>
            <a:r>
              <a:rPr lang="es-CO" smtClean="0"/>
              <a:t>Para la solución homogénea se supone una salida de la forma:</a:t>
            </a:r>
          </a:p>
          <a:p>
            <a:pPr algn="just"/>
            <a:endParaRPr lang="es-CO" smtClean="0"/>
          </a:p>
          <a:p>
            <a:pPr algn="just"/>
            <a:endParaRPr lang="es-CO" smtClean="0"/>
          </a:p>
          <a:p>
            <a:pPr algn="just"/>
            <a:r>
              <a:rPr lang="es-CO" smtClean="0"/>
              <a:t>Reemplazando:</a:t>
            </a:r>
          </a:p>
        </p:txBody>
      </p:sp>
      <p:graphicFrame>
        <p:nvGraphicFramePr>
          <p:cNvPr id="4098" name="Object 3"/>
          <p:cNvGraphicFramePr>
            <a:graphicFrameLocks/>
          </p:cNvGraphicFramePr>
          <p:nvPr/>
        </p:nvGraphicFramePr>
        <p:xfrm>
          <a:off x="3319463" y="2622550"/>
          <a:ext cx="2292350" cy="519113"/>
        </p:xfrm>
        <a:graphic>
          <a:graphicData uri="http://schemas.openxmlformats.org/presentationml/2006/ole">
            <p:oleObj spid="_x0000_s133122" name="Equation" r:id="rId3" imgW="1066680" imgH="241200" progId="Equation.3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/>
          </p:cNvGraphicFramePr>
          <p:nvPr/>
        </p:nvGraphicFramePr>
        <p:xfrm>
          <a:off x="3275013" y="3789363"/>
          <a:ext cx="2484437" cy="436562"/>
        </p:xfrm>
        <a:graphic>
          <a:graphicData uri="http://schemas.openxmlformats.org/presentationml/2006/ole">
            <p:oleObj spid="_x0000_s133123" name="Equation" r:id="rId4" imgW="1155600" imgH="203040" progId="Equation.3">
              <p:embed/>
            </p:oleObj>
          </a:graphicData>
        </a:graphic>
      </p:graphicFrame>
      <p:graphicFrame>
        <p:nvGraphicFramePr>
          <p:cNvPr id="20484" name="Object 5"/>
          <p:cNvGraphicFramePr>
            <a:graphicFrameLocks/>
          </p:cNvGraphicFramePr>
          <p:nvPr/>
        </p:nvGraphicFramePr>
        <p:xfrm>
          <a:off x="3497263" y="4292600"/>
          <a:ext cx="2047875" cy="490538"/>
        </p:xfrm>
        <a:graphic>
          <a:graphicData uri="http://schemas.openxmlformats.org/presentationml/2006/ole">
            <p:oleObj spid="_x0000_s133124" name="Equation" r:id="rId5" imgW="952200" imgH="228600" progId="Equation.3">
              <p:embed/>
            </p:oleObj>
          </a:graphicData>
        </a:graphic>
      </p:graphicFrame>
      <p:graphicFrame>
        <p:nvGraphicFramePr>
          <p:cNvPr id="20485" name="Object 6"/>
          <p:cNvGraphicFramePr>
            <a:graphicFrameLocks/>
          </p:cNvGraphicFramePr>
          <p:nvPr/>
        </p:nvGraphicFramePr>
        <p:xfrm>
          <a:off x="4043363" y="4941888"/>
          <a:ext cx="955675" cy="327025"/>
        </p:xfrm>
        <a:graphic>
          <a:graphicData uri="http://schemas.openxmlformats.org/presentationml/2006/ole">
            <p:oleObj spid="_x0000_s133125" name="Equation" r:id="rId6" imgW="444240" imgH="152280" progId="Equation.3">
              <p:embed/>
            </p:oleObj>
          </a:graphicData>
        </a:graphic>
      </p:graphicFrame>
      <p:graphicFrame>
        <p:nvGraphicFramePr>
          <p:cNvPr id="20486" name="Object 7"/>
          <p:cNvGraphicFramePr>
            <a:graphicFrameLocks/>
          </p:cNvGraphicFramePr>
          <p:nvPr/>
        </p:nvGraphicFramePr>
        <p:xfrm>
          <a:off x="3354388" y="5300663"/>
          <a:ext cx="2428875" cy="519112"/>
        </p:xfrm>
        <a:graphic>
          <a:graphicData uri="http://schemas.openxmlformats.org/presentationml/2006/ole">
            <p:oleObj spid="_x0000_s133126" name="Equation" r:id="rId7" imgW="1130040" imgH="241200" progId="Equation.3">
              <p:embed/>
            </p:oleObj>
          </a:graphicData>
        </a:graphic>
      </p:graphicFrame>
      <p:graphicFrame>
        <p:nvGraphicFramePr>
          <p:cNvPr id="20487" name="Object 8"/>
          <p:cNvGraphicFramePr>
            <a:graphicFrameLocks/>
          </p:cNvGraphicFramePr>
          <p:nvPr/>
        </p:nvGraphicFramePr>
        <p:xfrm>
          <a:off x="2735263" y="5764213"/>
          <a:ext cx="3657600" cy="984250"/>
        </p:xfrm>
        <a:graphic>
          <a:graphicData uri="http://schemas.openxmlformats.org/presentationml/2006/ole">
            <p:oleObj spid="_x0000_s133127" name="Equation" r:id="rId8" imgW="17017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539750" y="1484313"/>
            <a:ext cx="8147050" cy="2808287"/>
          </a:xfrm>
        </p:spPr>
        <p:txBody>
          <a:bodyPr/>
          <a:lstStyle/>
          <a:p>
            <a:pPr algn="just"/>
            <a:r>
              <a:rPr lang="es-CO" smtClean="0"/>
              <a:t>Condiciones iniciales: A menos que se indique lo contrario se asumirá reposo inicial:</a:t>
            </a:r>
          </a:p>
          <a:p>
            <a:pPr algn="just"/>
            <a:endParaRPr lang="es-CO" smtClean="0"/>
          </a:p>
          <a:p>
            <a:pPr algn="just"/>
            <a:endParaRPr lang="es-CO" smtClean="0"/>
          </a:p>
          <a:p>
            <a:pPr algn="just"/>
            <a:endParaRPr lang="es-CO" smtClean="0"/>
          </a:p>
          <a:p>
            <a:pPr algn="just"/>
            <a:r>
              <a:rPr lang="es-CO" smtClean="0"/>
              <a:t>Evaluando la ecuación en t = 0:</a:t>
            </a:r>
          </a:p>
        </p:txBody>
      </p:sp>
      <p:graphicFrame>
        <p:nvGraphicFramePr>
          <p:cNvPr id="21506" name="Object 3"/>
          <p:cNvGraphicFramePr>
            <a:graphicFrameLocks/>
          </p:cNvGraphicFramePr>
          <p:nvPr/>
        </p:nvGraphicFramePr>
        <p:xfrm>
          <a:off x="2411413" y="2492375"/>
          <a:ext cx="4067175" cy="1065213"/>
        </p:xfrm>
        <a:graphic>
          <a:graphicData uri="http://schemas.openxmlformats.org/presentationml/2006/ole">
            <p:oleObj spid="_x0000_s134146" name="Equation" r:id="rId3" imgW="1892160" imgH="4950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/>
          </p:cNvGraphicFramePr>
          <p:nvPr/>
        </p:nvGraphicFramePr>
        <p:xfrm>
          <a:off x="1258888" y="5408613"/>
          <a:ext cx="3084512" cy="900112"/>
        </p:xfrm>
        <a:graphic>
          <a:graphicData uri="http://schemas.openxmlformats.org/presentationml/2006/ole">
            <p:oleObj spid="_x0000_s134147" name="Equation" r:id="rId4" imgW="1434960" imgH="419040" progId="Equation.3">
              <p:embed/>
            </p:oleObj>
          </a:graphicData>
        </a:graphic>
      </p:graphicFrame>
      <p:graphicFrame>
        <p:nvGraphicFramePr>
          <p:cNvPr id="21508" name="Object 7"/>
          <p:cNvGraphicFramePr>
            <a:graphicFrameLocks/>
          </p:cNvGraphicFramePr>
          <p:nvPr/>
        </p:nvGraphicFramePr>
        <p:xfrm>
          <a:off x="1042988" y="4398963"/>
          <a:ext cx="3740150" cy="901700"/>
        </p:xfrm>
        <a:graphic>
          <a:graphicData uri="http://schemas.openxmlformats.org/presentationml/2006/ole">
            <p:oleObj spid="_x0000_s134148" name="Equation" r:id="rId5" imgW="1739880" imgH="419040" progId="Equation.3">
              <p:embed/>
            </p:oleObj>
          </a:graphicData>
        </a:graphic>
      </p:graphicFrame>
      <p:graphicFrame>
        <p:nvGraphicFramePr>
          <p:cNvPr id="21509" name="Object 8"/>
          <p:cNvGraphicFramePr>
            <a:graphicFrameLocks/>
          </p:cNvGraphicFramePr>
          <p:nvPr/>
        </p:nvGraphicFramePr>
        <p:xfrm>
          <a:off x="5148263" y="4830763"/>
          <a:ext cx="3275012" cy="903287"/>
        </p:xfrm>
        <a:graphic>
          <a:graphicData uri="http://schemas.openxmlformats.org/presentationml/2006/ole">
            <p:oleObj spid="_x0000_s134149" name="Equation" r:id="rId6" imgW="1523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Tiempo Discreto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2376488"/>
          </a:xfrm>
        </p:spPr>
        <p:txBody>
          <a:bodyPr/>
          <a:lstStyle/>
          <a:p>
            <a:r>
              <a:rPr lang="es-CO" smtClean="0"/>
              <a:t>Orden: Máximo retardo de la salida y[n]</a:t>
            </a:r>
          </a:p>
          <a:p>
            <a:r>
              <a:rPr lang="es-CO" smtClean="0"/>
              <a:t>La solución consta de dos partes:</a:t>
            </a:r>
          </a:p>
          <a:p>
            <a:pPr lvl="1"/>
            <a:r>
              <a:rPr lang="es-CO" smtClean="0"/>
              <a:t>Solución particular </a:t>
            </a:r>
            <a:r>
              <a:rPr lang="es-CO" i="1" smtClean="0"/>
              <a:t>y</a:t>
            </a:r>
            <a:r>
              <a:rPr lang="es-CO" i="1" baseline="-25000" smtClean="0"/>
              <a:t>p</a:t>
            </a:r>
            <a:r>
              <a:rPr lang="es-CO" i="1" smtClean="0"/>
              <a:t>[n]</a:t>
            </a:r>
            <a:r>
              <a:rPr lang="es-CO" smtClean="0"/>
              <a:t>: Solución a la ecuación de arriba.</a:t>
            </a:r>
          </a:p>
          <a:p>
            <a:pPr lvl="1"/>
            <a:r>
              <a:rPr lang="es-CO" smtClean="0"/>
              <a:t>Solución homogénea </a:t>
            </a:r>
            <a:r>
              <a:rPr lang="es-CO" i="1" smtClean="0"/>
              <a:t>y</a:t>
            </a:r>
            <a:r>
              <a:rPr lang="es-CO" i="1" baseline="-25000" smtClean="0"/>
              <a:t>h</a:t>
            </a:r>
            <a:r>
              <a:rPr lang="es-CO" i="1" smtClean="0"/>
              <a:t>[n]</a:t>
            </a:r>
            <a:r>
              <a:rPr lang="es-CO" smtClean="0"/>
              <a:t>: Solución de:</a:t>
            </a:r>
          </a:p>
        </p:txBody>
      </p:sp>
      <p:graphicFrame>
        <p:nvGraphicFramePr>
          <p:cNvPr id="6146" name="Object 5"/>
          <p:cNvGraphicFramePr>
            <a:graphicFrameLocks/>
          </p:cNvGraphicFramePr>
          <p:nvPr/>
        </p:nvGraphicFramePr>
        <p:xfrm>
          <a:off x="2478088" y="1643063"/>
          <a:ext cx="3983037" cy="928687"/>
        </p:xfrm>
        <a:graphic>
          <a:graphicData uri="http://schemas.openxmlformats.org/presentationml/2006/ole">
            <p:oleObj spid="_x0000_s135170" name="Equation" r:id="rId3" imgW="1854000" imgH="43164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/>
          </p:cNvGraphicFramePr>
          <p:nvPr/>
        </p:nvGraphicFramePr>
        <p:xfrm>
          <a:off x="3276600" y="5386388"/>
          <a:ext cx="2400300" cy="930275"/>
        </p:xfrm>
        <a:graphic>
          <a:graphicData uri="http://schemas.openxmlformats.org/presentationml/2006/ole">
            <p:oleObj spid="_x0000_s135171" name="Equation" r:id="rId4" imgW="1117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Tiempo Discreto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3744912"/>
          </a:xfrm>
        </p:spPr>
        <p:txBody>
          <a:bodyPr/>
          <a:lstStyle/>
          <a:p>
            <a:r>
              <a:rPr lang="es-CO" smtClean="0"/>
              <a:t>Reorganizando términos: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Ecuación recursiva: Con las condiciones iniciales y los valores de la entrada se pueden calcular los </a:t>
            </a:r>
            <a:r>
              <a:rPr lang="es-CO" i="1" smtClean="0"/>
              <a:t>y[n]</a:t>
            </a:r>
            <a:r>
              <a:rPr lang="es-CO" smtClean="0"/>
              <a:t> en forma consecutiva.</a:t>
            </a:r>
          </a:p>
          <a:p>
            <a:r>
              <a:rPr lang="es-CO" smtClean="0"/>
              <a:t>Si N =0</a:t>
            </a:r>
          </a:p>
        </p:txBody>
      </p:sp>
      <p:graphicFrame>
        <p:nvGraphicFramePr>
          <p:cNvPr id="7170" name="Object 5"/>
          <p:cNvGraphicFramePr>
            <a:graphicFrameLocks/>
          </p:cNvGraphicFramePr>
          <p:nvPr/>
        </p:nvGraphicFramePr>
        <p:xfrm>
          <a:off x="1835150" y="2420938"/>
          <a:ext cx="5592763" cy="982662"/>
        </p:xfrm>
        <a:graphic>
          <a:graphicData uri="http://schemas.openxmlformats.org/presentationml/2006/ole">
            <p:oleObj spid="_x0000_s136194" name="Equation" r:id="rId3" imgW="2603160" imgH="457200" progId="Equation.3">
              <p:embed/>
            </p:oleObj>
          </a:graphicData>
        </a:graphic>
      </p:graphicFrame>
      <p:graphicFrame>
        <p:nvGraphicFramePr>
          <p:cNvPr id="23555" name="Object 4"/>
          <p:cNvGraphicFramePr>
            <a:graphicFrameLocks/>
          </p:cNvGraphicFramePr>
          <p:nvPr/>
        </p:nvGraphicFramePr>
        <p:xfrm>
          <a:off x="3059113" y="5516563"/>
          <a:ext cx="2946400" cy="955675"/>
        </p:xfrm>
        <a:graphic>
          <a:graphicData uri="http://schemas.openxmlformats.org/presentationml/2006/ole">
            <p:oleObj spid="_x0000_s136195" name="Equation" r:id="rId4" imgW="13716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/>
          </p:nvPr>
        </p:nvSpPr>
        <p:spPr>
          <a:xfrm>
            <a:off x="428625" y="857250"/>
            <a:ext cx="8229600" cy="1066800"/>
          </a:xfrm>
        </p:spPr>
        <p:txBody>
          <a:bodyPr/>
          <a:lstStyle/>
          <a:p>
            <a:pPr algn="just" eaLnBrk="1" hangingPunct="1"/>
            <a:r>
              <a:rPr lang="es-CO" smtClean="0"/>
              <a:t>Representación de señales discretas en términos de impulsos</a:t>
            </a:r>
          </a:p>
        </p:txBody>
      </p:sp>
      <p:sp>
        <p:nvSpPr>
          <p:cNvPr id="30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mtClean="0"/>
              <a:t>Ejemplo:  Hallar la representación en impulsos de </a:t>
            </a:r>
            <a:r>
              <a:rPr lang="es-CO" i="1" smtClean="0"/>
              <a:t>u[n]</a:t>
            </a:r>
            <a:r>
              <a:rPr lang="es-CO" smtClean="0"/>
              <a:t>.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71750" y="3214688"/>
          <a:ext cx="3195638" cy="928687"/>
        </p:xfrm>
        <a:graphic>
          <a:graphicData uri="http://schemas.openxmlformats.org/presentationml/2006/ole">
            <p:oleObj spid="_x0000_s3074" name="Equation" r:id="rId3" imgW="1485720" imgH="43164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071813" y="4286250"/>
          <a:ext cx="2403475" cy="982663"/>
        </p:xfrm>
        <a:graphic>
          <a:graphicData uri="http://schemas.openxmlformats.org/presentationml/2006/ole">
            <p:oleObj spid="_x0000_s3075" name="Equation" r:id="rId4" imgW="1117440" imgH="45720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041650" y="5429250"/>
          <a:ext cx="2540000" cy="928688"/>
        </p:xfrm>
        <a:graphic>
          <a:graphicData uri="http://schemas.openxmlformats.org/presentationml/2006/ole">
            <p:oleObj spid="_x0000_s3076" name="Equation" r:id="rId5" imgW="1180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Tiempo Discreto</a:t>
            </a:r>
          </a:p>
        </p:txBody>
      </p:sp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r>
              <a:rPr lang="es-CO" smtClean="0"/>
              <a:t>Esta ecuación describe un SLIT para el que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Reemplazando 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Sistema con Respuesta Impulso Finita (RIF o FIR)</a:t>
            </a:r>
          </a:p>
        </p:txBody>
      </p:sp>
      <p:graphicFrame>
        <p:nvGraphicFramePr>
          <p:cNvPr id="24578" name="Object 5"/>
          <p:cNvGraphicFramePr>
            <a:graphicFrameLocks/>
          </p:cNvGraphicFramePr>
          <p:nvPr/>
        </p:nvGraphicFramePr>
        <p:xfrm>
          <a:off x="2747963" y="2230438"/>
          <a:ext cx="3765550" cy="1365250"/>
        </p:xfrm>
        <a:graphic>
          <a:graphicData uri="http://schemas.openxmlformats.org/presentationml/2006/ole">
            <p:oleObj spid="_x0000_s137218" name="Equation" r:id="rId3" imgW="1752480" imgH="634680" progId="Equation.3">
              <p:embed/>
            </p:oleObj>
          </a:graphicData>
        </a:graphic>
      </p:graphicFrame>
      <p:graphicFrame>
        <p:nvGraphicFramePr>
          <p:cNvPr id="24579" name="Object 4"/>
          <p:cNvGraphicFramePr>
            <a:graphicFrameLocks/>
          </p:cNvGraphicFramePr>
          <p:nvPr/>
        </p:nvGraphicFramePr>
        <p:xfrm>
          <a:off x="2890838" y="4305300"/>
          <a:ext cx="3138487" cy="928688"/>
        </p:xfrm>
        <a:graphic>
          <a:graphicData uri="http://schemas.openxmlformats.org/presentationml/2006/ole">
            <p:oleObj spid="_x0000_s137219" name="Ecuación" r:id="rId4" imgW="1460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allAtOnce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5607" name="Content Placeholder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1079500"/>
          </a:xfrm>
        </p:spPr>
        <p:txBody>
          <a:bodyPr/>
          <a:lstStyle/>
          <a:p>
            <a:r>
              <a:rPr lang="es-CO" smtClean="0"/>
              <a:t>Condiciones iniciales: Reposo inicial: y[-1] = 0</a:t>
            </a:r>
          </a:p>
          <a:p>
            <a:r>
              <a:rPr lang="es-CO" smtClean="0"/>
              <a:t>Señal de entrada: </a:t>
            </a:r>
            <a:r>
              <a:rPr lang="es-CO" i="1" smtClean="0"/>
              <a:t>x[n] = K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smtClean="0"/>
              <a:t>[n]</a:t>
            </a:r>
          </a:p>
        </p:txBody>
      </p:sp>
      <p:graphicFrame>
        <p:nvGraphicFramePr>
          <p:cNvPr id="9218" name="Object 5"/>
          <p:cNvGraphicFramePr>
            <a:graphicFrameLocks/>
          </p:cNvGraphicFramePr>
          <p:nvPr/>
        </p:nvGraphicFramePr>
        <p:xfrm>
          <a:off x="827088" y="1503363"/>
          <a:ext cx="3276600" cy="847725"/>
        </p:xfrm>
        <a:graphic>
          <a:graphicData uri="http://schemas.openxmlformats.org/presentationml/2006/ole">
            <p:oleObj spid="_x0000_s138242" name="Ecuación" r:id="rId3" imgW="1523880" imgH="393480" progId="Equation.3">
              <p:embed/>
            </p:oleObj>
          </a:graphicData>
        </a:graphic>
      </p:graphicFrame>
      <p:graphicFrame>
        <p:nvGraphicFramePr>
          <p:cNvPr id="25603" name="Object 4"/>
          <p:cNvGraphicFramePr>
            <a:graphicFrameLocks/>
          </p:cNvGraphicFramePr>
          <p:nvPr/>
        </p:nvGraphicFramePr>
        <p:xfrm>
          <a:off x="2535238" y="3860800"/>
          <a:ext cx="3549650" cy="847725"/>
        </p:xfrm>
        <a:graphic>
          <a:graphicData uri="http://schemas.openxmlformats.org/presentationml/2006/ole">
            <p:oleObj spid="_x0000_s138243" name="Equation" r:id="rId4" imgW="1650960" imgH="39348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2614613" y="4797425"/>
          <a:ext cx="3576637" cy="847725"/>
        </p:xfrm>
        <a:graphic>
          <a:graphicData uri="http://schemas.openxmlformats.org/presentationml/2006/ole">
            <p:oleObj spid="_x0000_s138244" name="Equation" r:id="rId5" imgW="1663560" imgH="393480" progId="Equation.3">
              <p:embed/>
            </p:oleObj>
          </a:graphicData>
        </a:graphic>
      </p:graphicFrame>
      <p:graphicFrame>
        <p:nvGraphicFramePr>
          <p:cNvPr id="25605" name="Object 6"/>
          <p:cNvGraphicFramePr>
            <a:graphicFrameLocks/>
          </p:cNvGraphicFramePr>
          <p:nvPr/>
        </p:nvGraphicFramePr>
        <p:xfrm>
          <a:off x="2619375" y="5589588"/>
          <a:ext cx="4040188" cy="1011237"/>
        </p:xfrm>
        <a:graphic>
          <a:graphicData uri="http://schemas.openxmlformats.org/presentationml/2006/ole">
            <p:oleObj spid="_x0000_s138245" name="Equation" r:id="rId6" imgW="1879560" imgH="46980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4897438" y="1484313"/>
          <a:ext cx="3275012" cy="846137"/>
        </p:xfrm>
        <a:graphic>
          <a:graphicData uri="http://schemas.openxmlformats.org/presentationml/2006/ole">
            <p:oleObj spid="_x0000_s138246" name="Ecuación" r:id="rId7" imgW="1523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679950"/>
          </a:xfrm>
        </p:spPr>
        <p:txBody>
          <a:bodyPr/>
          <a:lstStyle/>
          <a:p>
            <a:r>
              <a:rPr lang="es-CO" smtClean="0"/>
              <a:t>En general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De donde la respuesta impulso del sistema es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Sistema de Respuesta Impulso Infinita (RII o IIR)</a:t>
            </a:r>
          </a:p>
        </p:txBody>
      </p:sp>
      <p:graphicFrame>
        <p:nvGraphicFramePr>
          <p:cNvPr id="10242" name="Object 3"/>
          <p:cNvGraphicFramePr>
            <a:graphicFrameLocks/>
          </p:cNvGraphicFramePr>
          <p:nvPr/>
        </p:nvGraphicFramePr>
        <p:xfrm>
          <a:off x="1965325" y="2484438"/>
          <a:ext cx="4587875" cy="1011237"/>
        </p:xfrm>
        <a:graphic>
          <a:graphicData uri="http://schemas.openxmlformats.org/presentationml/2006/ole">
            <p:oleObj spid="_x0000_s139266" name="Equation" r:id="rId3" imgW="2133360" imgH="469800" progId="Equation.3">
              <p:embed/>
            </p:oleObj>
          </a:graphicData>
        </a:graphic>
      </p:graphicFrame>
      <p:graphicFrame>
        <p:nvGraphicFramePr>
          <p:cNvPr id="26627" name="Object 4"/>
          <p:cNvGraphicFramePr>
            <a:graphicFrameLocks/>
          </p:cNvGraphicFramePr>
          <p:nvPr/>
        </p:nvGraphicFramePr>
        <p:xfrm>
          <a:off x="3203575" y="4365625"/>
          <a:ext cx="2374900" cy="1011238"/>
        </p:xfrm>
        <a:graphic>
          <a:graphicData uri="http://schemas.openxmlformats.org/presentationml/2006/ole">
            <p:oleObj spid="_x0000_s139267" name="Equation" r:id="rId4" imgW="11048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2592388"/>
          </a:xfrm>
        </p:spPr>
        <p:txBody>
          <a:bodyPr/>
          <a:lstStyle/>
          <a:p>
            <a:r>
              <a:rPr lang="es-CO" smtClean="0"/>
              <a:t>Representación en Diagramas de Bloques de Sistemas de Primer Orden descritos por Ecuaciones Diferenciales/de Diferencias</a:t>
            </a:r>
          </a:p>
        </p:txBody>
      </p:sp>
      <p:sp>
        <p:nvSpPr>
          <p:cNvPr id="38917" name="Content Placeholder 2"/>
          <p:cNvSpPr>
            <a:spLocks/>
          </p:cNvSpPr>
          <p:nvPr/>
        </p:nvSpPr>
        <p:spPr bwMode="auto">
          <a:xfrm>
            <a:off x="457200" y="3284538"/>
            <a:ext cx="82296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Sistemas descritos por este tipo de ecuaciones se pueden representar con diagramas de bloques sencillos.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construcción de los diagramas se hace a partir de bloques que representan cada operación.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r>
              <a:rPr lang="es-CO" smtClean="0"/>
              <a:t>Ejemplo: </a:t>
            </a:r>
            <a:r>
              <a:rPr lang="es-CO" i="1" smtClean="0"/>
              <a:t>y[n] + ay[n-1] = bx[n]</a:t>
            </a:r>
          </a:p>
          <a:p>
            <a:r>
              <a:rPr lang="es-CO" smtClean="0"/>
              <a:t>Operaciones básicas:</a:t>
            </a:r>
          </a:p>
          <a:p>
            <a:pPr lvl="1"/>
            <a:r>
              <a:rPr lang="es-CO" smtClean="0"/>
              <a:t>Suma</a:t>
            </a:r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Multiplicación por constante</a:t>
            </a:r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Retardo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Tiempo Discreto</a:t>
            </a:r>
          </a:p>
        </p:txBody>
      </p:sp>
      <p:grpSp>
        <p:nvGrpSpPr>
          <p:cNvPr id="2" name="Group 41"/>
          <p:cNvGrpSpPr>
            <a:grpSpLocks noChangeAspect="1"/>
          </p:cNvGrpSpPr>
          <p:nvPr/>
        </p:nvGrpSpPr>
        <p:grpSpPr bwMode="auto">
          <a:xfrm>
            <a:off x="3059113" y="2662238"/>
            <a:ext cx="2968625" cy="1227137"/>
            <a:chOff x="1927" y="1677"/>
            <a:chExt cx="1497" cy="618"/>
          </a:xfrm>
        </p:grpSpPr>
        <p:sp>
          <p:nvSpPr>
            <p:cNvPr id="22547" name="Oval 4"/>
            <p:cNvSpPr>
              <a:spLocks noChangeAspect="1" noChangeArrowheads="1"/>
            </p:cNvSpPr>
            <p:nvPr/>
          </p:nvSpPr>
          <p:spPr bwMode="auto">
            <a:xfrm>
              <a:off x="2562" y="1702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/>
                <a:t>+</a:t>
              </a:r>
            </a:p>
          </p:txBody>
        </p:sp>
        <p:sp>
          <p:nvSpPr>
            <p:cNvPr id="22548" name="Text Box 9"/>
            <p:cNvSpPr txBox="1">
              <a:spLocks noChangeAspect="1" noChangeArrowheads="1"/>
            </p:cNvSpPr>
            <p:nvPr/>
          </p:nvSpPr>
          <p:spPr bwMode="auto">
            <a:xfrm>
              <a:off x="1927" y="1679"/>
              <a:ext cx="409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y[n]</a:t>
              </a:r>
            </a:p>
          </p:txBody>
        </p:sp>
        <p:sp>
          <p:nvSpPr>
            <p:cNvPr id="22549" name="Text Box 10"/>
            <p:cNvSpPr txBox="1">
              <a:spLocks noChangeAspect="1" noChangeArrowheads="1"/>
            </p:cNvSpPr>
            <p:nvPr/>
          </p:nvSpPr>
          <p:spPr bwMode="auto">
            <a:xfrm>
              <a:off x="2357" y="2110"/>
              <a:ext cx="59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ay[n-1]</a:t>
              </a:r>
            </a:p>
          </p:txBody>
        </p:sp>
        <p:sp>
          <p:nvSpPr>
            <p:cNvPr id="22550" name="Text Box 11"/>
            <p:cNvSpPr txBox="1">
              <a:spLocks noChangeAspect="1" noChangeArrowheads="1"/>
            </p:cNvSpPr>
            <p:nvPr/>
          </p:nvSpPr>
          <p:spPr bwMode="auto">
            <a:xfrm>
              <a:off x="2925" y="1677"/>
              <a:ext cx="499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bx[n]</a:t>
              </a:r>
            </a:p>
          </p:txBody>
        </p:sp>
        <p:cxnSp>
          <p:nvCxnSpPr>
            <p:cNvPr id="22551" name="AutoShape 38"/>
            <p:cNvCxnSpPr>
              <a:cxnSpLocks noChangeAspect="1" noChangeShapeType="1"/>
              <a:stCxn id="22548" idx="3"/>
              <a:endCxn id="22547" idx="2"/>
            </p:cNvCxnSpPr>
            <p:nvPr/>
          </p:nvCxnSpPr>
          <p:spPr bwMode="auto">
            <a:xfrm flipV="1">
              <a:off x="2336" y="1793"/>
              <a:ext cx="22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52" name="AutoShape 39"/>
            <p:cNvCxnSpPr>
              <a:cxnSpLocks noChangeAspect="1" noChangeShapeType="1"/>
              <a:stCxn id="22547" idx="6"/>
              <a:endCxn id="22550" idx="1"/>
            </p:cNvCxnSpPr>
            <p:nvPr/>
          </p:nvCxnSpPr>
          <p:spPr bwMode="auto">
            <a:xfrm>
              <a:off x="2744" y="1793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53" name="AutoShape 40"/>
            <p:cNvCxnSpPr>
              <a:cxnSpLocks noChangeAspect="1" noChangeShapeType="1"/>
              <a:stCxn id="22549" idx="0"/>
              <a:endCxn id="22547" idx="4"/>
            </p:cNvCxnSpPr>
            <p:nvPr/>
          </p:nvCxnSpPr>
          <p:spPr bwMode="auto">
            <a:xfrm flipV="1">
              <a:off x="2652" y="1883"/>
              <a:ext cx="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195513" y="4616450"/>
            <a:ext cx="3673475" cy="504825"/>
            <a:chOff x="1383" y="2908"/>
            <a:chExt cx="2314" cy="318"/>
          </a:xfrm>
        </p:grpSpPr>
        <p:sp>
          <p:nvSpPr>
            <p:cNvPr id="22540" name="Text Box 23"/>
            <p:cNvSpPr txBox="1">
              <a:spLocks noChangeArrowheads="1"/>
            </p:cNvSpPr>
            <p:nvPr/>
          </p:nvSpPr>
          <p:spPr bwMode="auto">
            <a:xfrm>
              <a:off x="1383" y="2931"/>
              <a:ext cx="5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y[n-1]</a:t>
              </a:r>
            </a:p>
          </p:txBody>
        </p:sp>
        <p:sp>
          <p:nvSpPr>
            <p:cNvPr id="22541" name="Text Box 24"/>
            <p:cNvSpPr txBox="1">
              <a:spLocks noChangeArrowheads="1"/>
            </p:cNvSpPr>
            <p:nvPr/>
          </p:nvSpPr>
          <p:spPr bwMode="auto">
            <a:xfrm>
              <a:off x="3107" y="2947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ay[n-1]</a:t>
              </a: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2381" y="2908"/>
              <a:ext cx="318" cy="318"/>
              <a:chOff x="2381" y="2908"/>
              <a:chExt cx="318" cy="318"/>
            </a:xfrm>
          </p:grpSpPr>
          <p:sp>
            <p:nvSpPr>
              <p:cNvPr id="22545" name="Freeform 14"/>
              <p:cNvSpPr>
                <a:spLocks/>
              </p:cNvSpPr>
              <p:nvPr/>
            </p:nvSpPr>
            <p:spPr bwMode="auto">
              <a:xfrm>
                <a:off x="2381" y="2908"/>
                <a:ext cx="318" cy="318"/>
              </a:xfrm>
              <a:custGeom>
                <a:avLst/>
                <a:gdLst>
                  <a:gd name="T0" fmla="*/ 0 w 318"/>
                  <a:gd name="T1" fmla="*/ 0 h 182"/>
                  <a:gd name="T2" fmla="*/ 0 w 318"/>
                  <a:gd name="T3" fmla="*/ 182 h 182"/>
                  <a:gd name="T4" fmla="*/ 318 w 318"/>
                  <a:gd name="T5" fmla="*/ 91 h 182"/>
                  <a:gd name="T6" fmla="*/ 0 w 318"/>
                  <a:gd name="T7" fmla="*/ 0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8"/>
                  <a:gd name="T13" fmla="*/ 0 h 182"/>
                  <a:gd name="T14" fmla="*/ 318 w 31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8" h="182">
                    <a:moveTo>
                      <a:pt x="0" y="0"/>
                    </a:moveTo>
                    <a:lnTo>
                      <a:pt x="0" y="182"/>
                    </a:lnTo>
                    <a:lnTo>
                      <a:pt x="318" y="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546" name="Text Box 26"/>
              <p:cNvSpPr txBox="1">
                <a:spLocks noChangeArrowheads="1"/>
              </p:cNvSpPr>
              <p:nvPr/>
            </p:nvSpPr>
            <p:spPr bwMode="auto">
              <a:xfrm>
                <a:off x="2381" y="293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i="1">
                    <a:latin typeface="Georgia" pitchFamily="18" charset="0"/>
                  </a:rPr>
                  <a:t>a</a:t>
                </a:r>
              </a:p>
            </p:txBody>
          </p:sp>
        </p:grpSp>
        <p:cxnSp>
          <p:nvCxnSpPr>
            <p:cNvPr id="22543" name="AutoShape 43"/>
            <p:cNvCxnSpPr>
              <a:cxnSpLocks noChangeShapeType="1"/>
              <a:stCxn id="22545" idx="2"/>
              <a:endCxn id="22541" idx="1"/>
            </p:cNvCxnSpPr>
            <p:nvPr/>
          </p:nvCxnSpPr>
          <p:spPr bwMode="auto">
            <a:xfrm flipV="1">
              <a:off x="2699" y="3063"/>
              <a:ext cx="408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4" name="AutoShape 44"/>
            <p:cNvCxnSpPr>
              <a:cxnSpLocks noChangeShapeType="1"/>
              <a:stCxn id="22540" idx="3"/>
              <a:endCxn id="22546" idx="1"/>
            </p:cNvCxnSpPr>
            <p:nvPr/>
          </p:nvCxnSpPr>
          <p:spPr bwMode="auto">
            <a:xfrm flipV="1">
              <a:off x="1973" y="3047"/>
              <a:ext cx="40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339975" y="5734050"/>
            <a:ext cx="3598863" cy="431800"/>
            <a:chOff x="1474" y="3612"/>
            <a:chExt cx="2267" cy="272"/>
          </a:xfrm>
        </p:grpSpPr>
        <p:sp>
          <p:nvSpPr>
            <p:cNvPr id="22535" name="Text Box 32"/>
            <p:cNvSpPr txBox="1">
              <a:spLocks noChangeArrowheads="1"/>
            </p:cNvSpPr>
            <p:nvPr/>
          </p:nvSpPr>
          <p:spPr bwMode="auto">
            <a:xfrm>
              <a:off x="1474" y="3634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y[n]</a:t>
              </a:r>
            </a:p>
          </p:txBody>
        </p:sp>
        <p:sp>
          <p:nvSpPr>
            <p:cNvPr id="22536" name="Text Box 33"/>
            <p:cNvSpPr txBox="1">
              <a:spLocks noChangeArrowheads="1"/>
            </p:cNvSpPr>
            <p:nvPr/>
          </p:nvSpPr>
          <p:spPr bwMode="auto">
            <a:xfrm>
              <a:off x="3151" y="3634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y[n-1]</a:t>
              </a:r>
            </a:p>
          </p:txBody>
        </p:sp>
        <p:sp>
          <p:nvSpPr>
            <p:cNvPr id="22537" name="Rectangle 35"/>
            <p:cNvSpPr>
              <a:spLocks noChangeArrowheads="1"/>
            </p:cNvSpPr>
            <p:nvPr/>
          </p:nvSpPr>
          <p:spPr bwMode="auto">
            <a:xfrm>
              <a:off x="2426" y="3612"/>
              <a:ext cx="31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i="1">
                  <a:latin typeface="Georgia" pitchFamily="18" charset="0"/>
                </a:rPr>
                <a:t>D</a:t>
              </a:r>
            </a:p>
          </p:txBody>
        </p:sp>
        <p:cxnSp>
          <p:nvCxnSpPr>
            <p:cNvPr id="22538" name="AutoShape 45"/>
            <p:cNvCxnSpPr>
              <a:cxnSpLocks noChangeShapeType="1"/>
              <a:stCxn id="22537" idx="3"/>
              <a:endCxn id="22536" idx="1"/>
            </p:cNvCxnSpPr>
            <p:nvPr/>
          </p:nvCxnSpPr>
          <p:spPr bwMode="auto">
            <a:xfrm>
              <a:off x="2744" y="3748"/>
              <a:ext cx="407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39" name="AutoShape 46"/>
            <p:cNvCxnSpPr>
              <a:cxnSpLocks noChangeShapeType="1"/>
              <a:stCxn id="22535" idx="3"/>
              <a:endCxn id="22537" idx="1"/>
            </p:cNvCxnSpPr>
            <p:nvPr/>
          </p:nvCxnSpPr>
          <p:spPr bwMode="auto">
            <a:xfrm flipV="1">
              <a:off x="2018" y="3748"/>
              <a:ext cx="4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319588"/>
          </a:xfrm>
        </p:spPr>
        <p:txBody>
          <a:bodyPr/>
          <a:lstStyle/>
          <a:p>
            <a:r>
              <a:rPr lang="es-CO" smtClean="0"/>
              <a:t>En forma explícita: </a:t>
            </a:r>
            <a:r>
              <a:rPr lang="es-CO" i="1" smtClean="0"/>
              <a:t>y[n] = bx[n] - ay[n-1]</a:t>
            </a:r>
          </a:p>
          <a:p>
            <a:r>
              <a:rPr lang="es-CO" smtClean="0"/>
              <a:t>Resultando en: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La ecuación es recursiva, el diagrama resultante es realimentado.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066800"/>
          </a:xfrm>
        </p:spPr>
        <p:txBody>
          <a:bodyPr/>
          <a:lstStyle/>
          <a:p>
            <a:r>
              <a:rPr lang="es-CO" smtClean="0"/>
              <a:t>Ejemplo: </a:t>
            </a:r>
            <a:r>
              <a:rPr lang="es-CO" i="1" smtClean="0">
                <a:latin typeface="Georgia" pitchFamily="18" charset="0"/>
              </a:rPr>
              <a:t>y[n] + ay[n-1] = bx[n]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763713" y="3463925"/>
            <a:ext cx="5688012" cy="1620838"/>
            <a:chOff x="612" y="2636"/>
            <a:chExt cx="3583" cy="1021"/>
          </a:xfrm>
        </p:grpSpPr>
        <p:sp>
          <p:nvSpPr>
            <p:cNvPr id="23557" name="Freeform 34"/>
            <p:cNvSpPr>
              <a:spLocks/>
            </p:cNvSpPr>
            <p:nvPr/>
          </p:nvSpPr>
          <p:spPr bwMode="auto">
            <a:xfrm rot="10800000">
              <a:off x="2517" y="3339"/>
              <a:ext cx="318" cy="318"/>
            </a:xfrm>
            <a:custGeom>
              <a:avLst/>
              <a:gdLst>
                <a:gd name="T0" fmla="*/ 0 w 318"/>
                <a:gd name="T1" fmla="*/ 0 h 182"/>
                <a:gd name="T2" fmla="*/ 0 w 318"/>
                <a:gd name="T3" fmla="*/ 182 h 182"/>
                <a:gd name="T4" fmla="*/ 318 w 318"/>
                <a:gd name="T5" fmla="*/ 91 h 182"/>
                <a:gd name="T6" fmla="*/ 0 w 318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182"/>
                <a:gd name="T14" fmla="*/ 318 w 318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182">
                  <a:moveTo>
                    <a:pt x="0" y="0"/>
                  </a:moveTo>
                  <a:lnTo>
                    <a:pt x="0" y="182"/>
                  </a:lnTo>
                  <a:lnTo>
                    <a:pt x="318" y="9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612" y="2636"/>
              <a:ext cx="3583" cy="979"/>
              <a:chOff x="612" y="2636"/>
              <a:chExt cx="3583" cy="979"/>
            </a:xfrm>
          </p:grpSpPr>
          <p:sp>
            <p:nvSpPr>
              <p:cNvPr id="23559" name="Text Box 39"/>
              <p:cNvSpPr txBox="1">
                <a:spLocks noChangeArrowheads="1"/>
              </p:cNvSpPr>
              <p:nvPr/>
            </p:nvSpPr>
            <p:spPr bwMode="auto">
              <a:xfrm>
                <a:off x="2562" y="3384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i="1">
                    <a:latin typeface="Georgia" pitchFamily="18" charset="0"/>
                  </a:rPr>
                  <a:t>-a</a:t>
                </a:r>
              </a:p>
            </p:txBody>
          </p:sp>
          <p:grpSp>
            <p:nvGrpSpPr>
              <p:cNvPr id="4" name="Group 58"/>
              <p:cNvGrpSpPr>
                <a:grpSpLocks/>
              </p:cNvGrpSpPr>
              <p:nvPr/>
            </p:nvGrpSpPr>
            <p:grpSpPr bwMode="auto">
              <a:xfrm>
                <a:off x="612" y="2636"/>
                <a:ext cx="3583" cy="864"/>
                <a:chOff x="612" y="2636"/>
                <a:chExt cx="3583" cy="864"/>
              </a:xfrm>
            </p:grpSpPr>
            <p:sp>
              <p:nvSpPr>
                <p:cNvPr id="23561" name="Oval 7"/>
                <p:cNvSpPr>
                  <a:spLocks noChangeArrowheads="1"/>
                </p:cNvSpPr>
                <p:nvPr/>
              </p:nvSpPr>
              <p:spPr bwMode="auto">
                <a:xfrm>
                  <a:off x="2109" y="2704"/>
                  <a:ext cx="182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CO"/>
                    <a:t>+</a:t>
                  </a:r>
                </a:p>
              </p:txBody>
            </p:sp>
            <p:sp>
              <p:nvSpPr>
                <p:cNvPr id="235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87" y="2677"/>
                  <a:ext cx="4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i="1">
                      <a:latin typeface="Georgia" pitchFamily="18" charset="0"/>
                    </a:rPr>
                    <a:t>y[n]</a:t>
                  </a:r>
                </a:p>
              </p:txBody>
            </p:sp>
            <p:sp>
              <p:nvSpPr>
                <p:cNvPr id="235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12" y="2659"/>
                  <a:ext cx="4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i="1">
                      <a:latin typeface="Georgia" pitchFamily="18" charset="0"/>
                    </a:rPr>
                    <a:t>x[n]</a:t>
                  </a:r>
                </a:p>
              </p:txBody>
            </p:sp>
            <p:grpSp>
              <p:nvGrpSpPr>
                <p:cNvPr id="5" name="Group 57"/>
                <p:cNvGrpSpPr>
                  <a:grpSpLocks/>
                </p:cNvGrpSpPr>
                <p:nvPr/>
              </p:nvGrpSpPr>
              <p:grpSpPr bwMode="auto">
                <a:xfrm>
                  <a:off x="1428" y="2636"/>
                  <a:ext cx="318" cy="318"/>
                  <a:chOff x="1428" y="2659"/>
                  <a:chExt cx="318" cy="318"/>
                </a:xfrm>
              </p:grpSpPr>
              <p:sp>
                <p:nvSpPr>
                  <p:cNvPr id="23572" name="Freeform 14"/>
                  <p:cNvSpPr>
                    <a:spLocks/>
                  </p:cNvSpPr>
                  <p:nvPr/>
                </p:nvSpPr>
                <p:spPr bwMode="auto">
                  <a:xfrm>
                    <a:off x="1428" y="2659"/>
                    <a:ext cx="318" cy="318"/>
                  </a:xfrm>
                  <a:custGeom>
                    <a:avLst/>
                    <a:gdLst>
                      <a:gd name="T0" fmla="*/ 0 w 318"/>
                      <a:gd name="T1" fmla="*/ 0 h 182"/>
                      <a:gd name="T2" fmla="*/ 0 w 318"/>
                      <a:gd name="T3" fmla="*/ 182 h 182"/>
                      <a:gd name="T4" fmla="*/ 318 w 318"/>
                      <a:gd name="T5" fmla="*/ 91 h 182"/>
                      <a:gd name="T6" fmla="*/ 0 w 318"/>
                      <a:gd name="T7" fmla="*/ 0 h 18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8"/>
                      <a:gd name="T13" fmla="*/ 0 h 182"/>
                      <a:gd name="T14" fmla="*/ 318 w 318"/>
                      <a:gd name="T15" fmla="*/ 182 h 18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8" h="182">
                        <a:moveTo>
                          <a:pt x="0" y="0"/>
                        </a:moveTo>
                        <a:lnTo>
                          <a:pt x="0" y="182"/>
                        </a:lnTo>
                        <a:lnTo>
                          <a:pt x="318" y="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2357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8" y="2682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s-CO" i="1">
                        <a:latin typeface="Georgia" pitchFamily="18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23565" name="Rectangle 25"/>
                <p:cNvSpPr>
                  <a:spLocks noChangeArrowheads="1"/>
                </p:cNvSpPr>
                <p:nvPr/>
              </p:nvSpPr>
              <p:spPr bwMode="auto">
                <a:xfrm>
                  <a:off x="3016" y="2931"/>
                  <a:ext cx="318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CO" i="1">
                      <a:latin typeface="Georgia" pitchFamily="18" charset="0"/>
                    </a:rPr>
                    <a:t>D</a:t>
                  </a:r>
                </a:p>
              </p:txBody>
            </p:sp>
            <p:cxnSp>
              <p:nvCxnSpPr>
                <p:cNvPr id="23566" name="AutoShape 48"/>
                <p:cNvCxnSpPr>
                  <a:cxnSpLocks noChangeShapeType="1"/>
                  <a:stCxn id="23563" idx="3"/>
                  <a:endCxn id="23573" idx="1"/>
                </p:cNvCxnSpPr>
                <p:nvPr/>
              </p:nvCxnSpPr>
              <p:spPr bwMode="auto">
                <a:xfrm>
                  <a:off x="1020" y="2775"/>
                  <a:ext cx="408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7" name="AutoShape 49"/>
                <p:cNvCxnSpPr>
                  <a:cxnSpLocks noChangeShapeType="1"/>
                  <a:stCxn id="23572" idx="2"/>
                  <a:endCxn id="23561" idx="2"/>
                </p:cNvCxnSpPr>
                <p:nvPr/>
              </p:nvCxnSpPr>
              <p:spPr bwMode="auto">
                <a:xfrm>
                  <a:off x="1746" y="2795"/>
                  <a:ext cx="36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568" name="AutoShape 50"/>
                <p:cNvCxnSpPr>
                  <a:cxnSpLocks noChangeShapeType="1"/>
                  <a:stCxn id="23557" idx="2"/>
                  <a:endCxn id="23561" idx="4"/>
                </p:cNvCxnSpPr>
                <p:nvPr/>
              </p:nvCxnSpPr>
              <p:spPr bwMode="auto">
                <a:xfrm rot="10800000">
                  <a:off x="2200" y="2885"/>
                  <a:ext cx="317" cy="613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3569" name="AutoShape 53"/>
                <p:cNvCxnSpPr>
                  <a:cxnSpLocks noChangeShapeType="1"/>
                  <a:stCxn id="23565" idx="2"/>
                  <a:endCxn id="23559" idx="3"/>
                </p:cNvCxnSpPr>
                <p:nvPr/>
              </p:nvCxnSpPr>
              <p:spPr bwMode="auto">
                <a:xfrm rot="5400000">
                  <a:off x="2856" y="3182"/>
                  <a:ext cx="297" cy="340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3570" name="AutoShape 54"/>
                <p:cNvCxnSpPr>
                  <a:cxnSpLocks noChangeShapeType="1"/>
                  <a:stCxn id="23561" idx="6"/>
                  <a:endCxn id="23565" idx="0"/>
                </p:cNvCxnSpPr>
                <p:nvPr/>
              </p:nvCxnSpPr>
              <p:spPr bwMode="auto">
                <a:xfrm>
                  <a:off x="2291" y="2795"/>
                  <a:ext cx="884" cy="13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3571" name="AutoShape 56"/>
                <p:cNvCxnSpPr>
                  <a:cxnSpLocks noChangeShapeType="1"/>
                  <a:stCxn id="23561" idx="6"/>
                  <a:endCxn id="23562" idx="1"/>
                </p:cNvCxnSpPr>
                <p:nvPr/>
              </p:nvCxnSpPr>
              <p:spPr bwMode="auto">
                <a:xfrm flipV="1">
                  <a:off x="2291" y="2793"/>
                  <a:ext cx="1496" cy="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Tiempo Continuo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3384550"/>
          </a:xfrm>
        </p:spPr>
        <p:txBody>
          <a:bodyPr/>
          <a:lstStyle/>
          <a:p>
            <a:r>
              <a:rPr lang="es-CO" smtClean="0"/>
              <a:t>Los bloques fundamentales son iguales al caso discreto excepto por el retardo, que se reemplaza por la derivada.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Ejemplo</a:t>
            </a:r>
          </a:p>
          <a:p>
            <a:pPr>
              <a:buFont typeface="Georgia" pitchFamily="18" charset="0"/>
              <a:buNone/>
            </a:pPr>
            <a:endParaRPr lang="es-CO" smtClean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063750" y="3357563"/>
            <a:ext cx="5387975" cy="809625"/>
            <a:chOff x="1655" y="2115"/>
            <a:chExt cx="3394" cy="510"/>
          </a:xfrm>
        </p:grpSpPr>
        <p:sp>
          <p:nvSpPr>
            <p:cNvPr id="11272" name="Text Box 4"/>
            <p:cNvSpPr txBox="1">
              <a:spLocks noChangeAspect="1" noChangeArrowheads="1"/>
            </p:cNvSpPr>
            <p:nvPr/>
          </p:nvSpPr>
          <p:spPr bwMode="auto">
            <a:xfrm>
              <a:off x="1655" y="2228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y(t)</a:t>
              </a:r>
            </a:p>
          </p:txBody>
        </p:sp>
        <p:sp>
          <p:nvSpPr>
            <p:cNvPr id="11273" name="Rectangle 6"/>
            <p:cNvSpPr>
              <a:spLocks noChangeAspect="1" noChangeArrowheads="1"/>
            </p:cNvSpPr>
            <p:nvPr/>
          </p:nvSpPr>
          <p:spPr bwMode="auto">
            <a:xfrm>
              <a:off x="3102" y="2115"/>
              <a:ext cx="596" cy="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CO" i="1">
                <a:latin typeface="Georgia" pitchFamily="18" charset="0"/>
              </a:endParaRPr>
            </a:p>
          </p:txBody>
        </p:sp>
        <p:cxnSp>
          <p:nvCxnSpPr>
            <p:cNvPr id="11274" name="AutoShape 8"/>
            <p:cNvCxnSpPr>
              <a:cxnSpLocks noChangeAspect="1" noChangeShapeType="1"/>
              <a:stCxn id="11272" idx="3"/>
              <a:endCxn id="11273" idx="1"/>
            </p:cNvCxnSpPr>
            <p:nvPr/>
          </p:nvCxnSpPr>
          <p:spPr bwMode="auto">
            <a:xfrm flipV="1">
              <a:off x="2109" y="2370"/>
              <a:ext cx="993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11267" name="Object 10"/>
            <p:cNvGraphicFramePr>
              <a:graphicFrameLocks noChangeAspect="1"/>
            </p:cNvGraphicFramePr>
            <p:nvPr/>
          </p:nvGraphicFramePr>
          <p:xfrm>
            <a:off x="3272" y="2115"/>
            <a:ext cx="270" cy="465"/>
          </p:xfrm>
          <a:graphic>
            <a:graphicData uri="http://schemas.openxmlformats.org/presentationml/2006/ole">
              <p:oleObj spid="_x0000_s140291" name="Ecuación" r:id="rId3" imgW="228600" imgH="393480" progId="Equation.3">
                <p:embed/>
              </p:oleObj>
            </a:graphicData>
          </a:graphic>
        </p:graphicFrame>
        <p:graphicFrame>
          <p:nvGraphicFramePr>
            <p:cNvPr id="11268" name="Object 20"/>
            <p:cNvGraphicFramePr>
              <a:graphicFrameLocks noChangeAspect="1"/>
            </p:cNvGraphicFramePr>
            <p:nvPr/>
          </p:nvGraphicFramePr>
          <p:xfrm>
            <a:off x="4464" y="2136"/>
            <a:ext cx="585" cy="465"/>
          </p:xfrm>
          <a:graphic>
            <a:graphicData uri="http://schemas.openxmlformats.org/presentationml/2006/ole">
              <p:oleObj spid="_x0000_s140292" name="Ecuación" r:id="rId4" imgW="495000" imgH="393480" progId="Equation.3">
                <p:embed/>
              </p:oleObj>
            </a:graphicData>
          </a:graphic>
        </p:graphicFrame>
        <p:cxnSp>
          <p:nvCxnSpPr>
            <p:cNvPr id="11275" name="AutoShape 21"/>
            <p:cNvCxnSpPr>
              <a:cxnSpLocks noChangeAspect="1" noChangeShapeType="1"/>
              <a:stCxn id="11273" idx="3"/>
            </p:cNvCxnSpPr>
            <p:nvPr/>
          </p:nvCxnSpPr>
          <p:spPr bwMode="auto">
            <a:xfrm flipV="1">
              <a:off x="3698" y="2368"/>
              <a:ext cx="76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56343" name="Object 3"/>
          <p:cNvGraphicFramePr>
            <a:graphicFrameLocks/>
          </p:cNvGraphicFramePr>
          <p:nvPr/>
        </p:nvGraphicFramePr>
        <p:xfrm>
          <a:off x="2987675" y="4941888"/>
          <a:ext cx="3140075" cy="846137"/>
        </p:xfrm>
        <a:graphic>
          <a:graphicData uri="http://schemas.openxmlformats.org/presentationml/2006/ole">
            <p:oleObj spid="_x0000_s140290" name="Ecuación" r:id="rId5" imgW="1460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Tiempo Continuo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r>
              <a:rPr lang="es-CO" smtClean="0"/>
              <a:t>En forma explícita: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Los diferenciadores análogos son difíciles de construir y muy sensibles al ruido</a:t>
            </a:r>
          </a:p>
        </p:txBody>
      </p:sp>
      <p:graphicFrame>
        <p:nvGraphicFramePr>
          <p:cNvPr id="12290" name="Object 3"/>
          <p:cNvGraphicFramePr>
            <a:graphicFrameLocks/>
          </p:cNvGraphicFramePr>
          <p:nvPr/>
        </p:nvGraphicFramePr>
        <p:xfrm>
          <a:off x="2700338" y="2276475"/>
          <a:ext cx="3576637" cy="846138"/>
        </p:xfrm>
        <a:graphic>
          <a:graphicData uri="http://schemas.openxmlformats.org/presentationml/2006/ole">
            <p:oleObj spid="_x0000_s141314" name="Ecuación" r:id="rId3" imgW="1663560" imgH="393480" progId="Equation.3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63713" y="3575050"/>
            <a:ext cx="5616575" cy="1620838"/>
            <a:chOff x="1111" y="2750"/>
            <a:chExt cx="3538" cy="1021"/>
          </a:xfrm>
        </p:grpSpPr>
        <p:sp>
          <p:nvSpPr>
            <p:cNvPr id="12297" name="Oval 11"/>
            <p:cNvSpPr>
              <a:spLocks noChangeArrowheads="1"/>
            </p:cNvSpPr>
            <p:nvPr/>
          </p:nvSpPr>
          <p:spPr bwMode="auto">
            <a:xfrm>
              <a:off x="2563" y="2818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/>
                <a:t>+</a:t>
              </a:r>
            </a:p>
          </p:txBody>
        </p:sp>
        <p:sp>
          <p:nvSpPr>
            <p:cNvPr id="12298" name="Text Box 12"/>
            <p:cNvSpPr txBox="1">
              <a:spLocks noChangeArrowheads="1"/>
            </p:cNvSpPr>
            <p:nvPr/>
          </p:nvSpPr>
          <p:spPr bwMode="auto">
            <a:xfrm>
              <a:off x="4241" y="279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y(t)</a:t>
              </a:r>
            </a:p>
          </p:txBody>
        </p:sp>
        <p:sp>
          <p:nvSpPr>
            <p:cNvPr id="12299" name="Text Box 13"/>
            <p:cNvSpPr txBox="1">
              <a:spLocks noChangeArrowheads="1"/>
            </p:cNvSpPr>
            <p:nvPr/>
          </p:nvSpPr>
          <p:spPr bwMode="auto">
            <a:xfrm>
              <a:off x="1111" y="2773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x(t)</a:t>
              </a:r>
            </a:p>
          </p:txBody>
        </p:sp>
        <p:cxnSp>
          <p:nvCxnSpPr>
            <p:cNvPr id="12300" name="AutoShape 18"/>
            <p:cNvCxnSpPr>
              <a:cxnSpLocks noChangeShapeType="1"/>
              <a:stCxn id="12299" idx="3"/>
            </p:cNvCxnSpPr>
            <p:nvPr/>
          </p:nvCxnSpPr>
          <p:spPr bwMode="auto">
            <a:xfrm>
              <a:off x="1474" y="2889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1" name="AutoShape 19"/>
            <p:cNvCxnSpPr>
              <a:cxnSpLocks noChangeShapeType="1"/>
              <a:stCxn id="12311" idx="2"/>
              <a:endCxn id="12297" idx="2"/>
            </p:cNvCxnSpPr>
            <p:nvPr/>
          </p:nvCxnSpPr>
          <p:spPr bwMode="auto">
            <a:xfrm>
              <a:off x="2200" y="2909"/>
              <a:ext cx="3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2" name="AutoShape 20"/>
            <p:cNvCxnSpPr>
              <a:cxnSpLocks noChangeShapeType="1"/>
              <a:stCxn id="12309" idx="2"/>
              <a:endCxn id="12297" idx="4"/>
            </p:cNvCxnSpPr>
            <p:nvPr/>
          </p:nvCxnSpPr>
          <p:spPr bwMode="auto">
            <a:xfrm rot="10800000">
              <a:off x="2654" y="2999"/>
              <a:ext cx="317" cy="61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2303" name="AutoShape 21"/>
            <p:cNvCxnSpPr>
              <a:cxnSpLocks noChangeShapeType="1"/>
              <a:stCxn id="12310" idx="2"/>
            </p:cNvCxnSpPr>
            <p:nvPr/>
          </p:nvCxnSpPr>
          <p:spPr bwMode="auto">
            <a:xfrm rot="5400000">
              <a:off x="3310" y="3296"/>
              <a:ext cx="297" cy="3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2304" name="AutoShape 22"/>
            <p:cNvCxnSpPr>
              <a:cxnSpLocks noChangeShapeType="1"/>
              <a:stCxn id="12297" idx="6"/>
              <a:endCxn id="12310" idx="0"/>
            </p:cNvCxnSpPr>
            <p:nvPr/>
          </p:nvCxnSpPr>
          <p:spPr bwMode="auto">
            <a:xfrm>
              <a:off x="2745" y="2909"/>
              <a:ext cx="884" cy="1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2305" name="AutoShape 23"/>
            <p:cNvCxnSpPr>
              <a:cxnSpLocks noChangeShapeType="1"/>
              <a:stCxn id="12297" idx="6"/>
              <a:endCxn id="12298" idx="1"/>
            </p:cNvCxnSpPr>
            <p:nvPr/>
          </p:nvCxnSpPr>
          <p:spPr bwMode="auto">
            <a:xfrm flipV="1">
              <a:off x="2745" y="2907"/>
              <a:ext cx="149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882" y="2750"/>
              <a:ext cx="318" cy="318"/>
              <a:chOff x="1882" y="2750"/>
              <a:chExt cx="318" cy="318"/>
            </a:xfrm>
          </p:grpSpPr>
          <p:sp>
            <p:nvSpPr>
              <p:cNvPr id="12311" name="Freeform 15"/>
              <p:cNvSpPr>
                <a:spLocks/>
              </p:cNvSpPr>
              <p:nvPr/>
            </p:nvSpPr>
            <p:spPr bwMode="auto">
              <a:xfrm>
                <a:off x="1882" y="2750"/>
                <a:ext cx="318" cy="318"/>
              </a:xfrm>
              <a:custGeom>
                <a:avLst/>
                <a:gdLst>
                  <a:gd name="T0" fmla="*/ 0 w 318"/>
                  <a:gd name="T1" fmla="*/ 0 h 182"/>
                  <a:gd name="T2" fmla="*/ 0 w 318"/>
                  <a:gd name="T3" fmla="*/ 182 h 182"/>
                  <a:gd name="T4" fmla="*/ 318 w 318"/>
                  <a:gd name="T5" fmla="*/ 91 h 182"/>
                  <a:gd name="T6" fmla="*/ 0 w 318"/>
                  <a:gd name="T7" fmla="*/ 0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8"/>
                  <a:gd name="T13" fmla="*/ 0 h 182"/>
                  <a:gd name="T14" fmla="*/ 318 w 31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8" h="182">
                    <a:moveTo>
                      <a:pt x="0" y="0"/>
                    </a:moveTo>
                    <a:lnTo>
                      <a:pt x="0" y="182"/>
                    </a:lnTo>
                    <a:lnTo>
                      <a:pt x="318" y="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aphicFrame>
            <p:nvGraphicFramePr>
              <p:cNvPr id="12293" name="Object 24"/>
              <p:cNvGraphicFramePr>
                <a:graphicFrameLocks noChangeAspect="1"/>
              </p:cNvGraphicFramePr>
              <p:nvPr/>
            </p:nvGraphicFramePr>
            <p:xfrm>
              <a:off x="1914" y="2774"/>
              <a:ext cx="104" cy="248"/>
            </p:xfrm>
            <a:graphic>
              <a:graphicData uri="http://schemas.openxmlformats.org/presentationml/2006/ole">
                <p:oleObj spid="_x0000_s141317" name="Ecuación" r:id="rId4" imgW="164880" imgH="393480" progId="Equation.3">
                  <p:embed/>
                </p:oleObj>
              </a:graphicData>
            </a:graphic>
          </p:graphicFrame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3470" y="3045"/>
              <a:ext cx="318" cy="272"/>
              <a:chOff x="3470" y="3045"/>
              <a:chExt cx="318" cy="272"/>
            </a:xfrm>
          </p:grpSpPr>
          <p:sp>
            <p:nvSpPr>
              <p:cNvPr id="12310" name="Rectangle 17"/>
              <p:cNvSpPr>
                <a:spLocks noChangeArrowheads="1"/>
              </p:cNvSpPr>
              <p:nvPr/>
            </p:nvSpPr>
            <p:spPr bwMode="auto">
              <a:xfrm>
                <a:off x="3470" y="3045"/>
                <a:ext cx="31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s-CO" i="1">
                  <a:latin typeface="Georgia" pitchFamily="18" charset="0"/>
                </a:endParaRPr>
              </a:p>
            </p:txBody>
          </p:sp>
          <p:graphicFrame>
            <p:nvGraphicFramePr>
              <p:cNvPr id="12292" name="Object 25"/>
              <p:cNvGraphicFramePr>
                <a:graphicFrameLocks noChangeAspect="1"/>
              </p:cNvGraphicFramePr>
              <p:nvPr/>
            </p:nvGraphicFramePr>
            <p:xfrm>
              <a:off x="3552" y="3046"/>
              <a:ext cx="144" cy="248"/>
            </p:xfrm>
            <a:graphic>
              <a:graphicData uri="http://schemas.openxmlformats.org/presentationml/2006/ole">
                <p:oleObj spid="_x0000_s141316" name="Ecuación" r:id="rId5" imgW="228600" imgH="393480" progId="Equation.3">
                  <p:embed/>
                </p:oleObj>
              </a:graphicData>
            </a:graphic>
          </p:graphicFrame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2971" y="3453"/>
              <a:ext cx="318" cy="318"/>
              <a:chOff x="2971" y="3453"/>
              <a:chExt cx="318" cy="318"/>
            </a:xfrm>
          </p:grpSpPr>
          <p:sp>
            <p:nvSpPr>
              <p:cNvPr id="12309" name="Freeform 7"/>
              <p:cNvSpPr>
                <a:spLocks/>
              </p:cNvSpPr>
              <p:nvPr/>
            </p:nvSpPr>
            <p:spPr bwMode="auto">
              <a:xfrm rot="10800000">
                <a:off x="2971" y="3453"/>
                <a:ext cx="318" cy="318"/>
              </a:xfrm>
              <a:custGeom>
                <a:avLst/>
                <a:gdLst>
                  <a:gd name="T0" fmla="*/ 0 w 318"/>
                  <a:gd name="T1" fmla="*/ 0 h 182"/>
                  <a:gd name="T2" fmla="*/ 0 w 318"/>
                  <a:gd name="T3" fmla="*/ 182 h 182"/>
                  <a:gd name="T4" fmla="*/ 318 w 318"/>
                  <a:gd name="T5" fmla="*/ 91 h 182"/>
                  <a:gd name="T6" fmla="*/ 0 w 318"/>
                  <a:gd name="T7" fmla="*/ 0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8"/>
                  <a:gd name="T13" fmla="*/ 0 h 182"/>
                  <a:gd name="T14" fmla="*/ 318 w 31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8" h="182">
                    <a:moveTo>
                      <a:pt x="0" y="0"/>
                    </a:moveTo>
                    <a:lnTo>
                      <a:pt x="0" y="182"/>
                    </a:lnTo>
                    <a:lnTo>
                      <a:pt x="318" y="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aphicFrame>
            <p:nvGraphicFramePr>
              <p:cNvPr id="12291" name="Object 26"/>
              <p:cNvGraphicFramePr>
                <a:graphicFrameLocks noChangeAspect="1"/>
              </p:cNvGraphicFramePr>
              <p:nvPr/>
            </p:nvGraphicFramePr>
            <p:xfrm>
              <a:off x="3107" y="3475"/>
              <a:ext cx="168" cy="248"/>
            </p:xfrm>
            <a:graphic>
              <a:graphicData uri="http://schemas.openxmlformats.org/presentationml/2006/ole">
                <p:oleObj spid="_x0000_s141315" name="Ecuación" r:id="rId6" imgW="266400" imgH="39348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Tiempo Continuo</a:t>
            </a:r>
          </a:p>
        </p:txBody>
      </p:sp>
      <p:sp>
        <p:nvSpPr>
          <p:cNvPr id="13320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r>
              <a:rPr lang="es-CO" smtClean="0"/>
              <a:t>Reescribiendo: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</p:txBody>
      </p:sp>
      <p:graphicFrame>
        <p:nvGraphicFramePr>
          <p:cNvPr id="13314" name="Object 3"/>
          <p:cNvGraphicFramePr>
            <a:graphicFrameLocks/>
          </p:cNvGraphicFramePr>
          <p:nvPr/>
        </p:nvGraphicFramePr>
        <p:xfrm>
          <a:off x="827088" y="2295525"/>
          <a:ext cx="3140075" cy="846138"/>
        </p:xfrm>
        <a:graphic>
          <a:graphicData uri="http://schemas.openxmlformats.org/presentationml/2006/ole">
            <p:oleObj spid="_x0000_s142338" name="Ecuación" r:id="rId3" imgW="1460160" imgH="393480" progId="Equation.3">
              <p:embed/>
            </p:oleObj>
          </a:graphicData>
        </a:graphic>
      </p:graphicFrame>
      <p:graphicFrame>
        <p:nvGraphicFramePr>
          <p:cNvPr id="58392" name="Object 24"/>
          <p:cNvGraphicFramePr>
            <a:graphicFrameLocks/>
          </p:cNvGraphicFramePr>
          <p:nvPr/>
        </p:nvGraphicFramePr>
        <p:xfrm>
          <a:off x="4830763" y="2492375"/>
          <a:ext cx="3413125" cy="463550"/>
        </p:xfrm>
        <a:graphic>
          <a:graphicData uri="http://schemas.openxmlformats.org/presentationml/2006/ole">
            <p:oleObj spid="_x0000_s142339" name="Ecuación" r:id="rId4" imgW="1587240" imgH="215640" progId="Equation.3">
              <p:embed/>
            </p:oleObj>
          </a:graphicData>
        </a:graphic>
      </p:graphicFrame>
      <p:graphicFrame>
        <p:nvGraphicFramePr>
          <p:cNvPr id="58393" name="Object 25"/>
          <p:cNvGraphicFramePr>
            <a:graphicFrameLocks/>
          </p:cNvGraphicFramePr>
          <p:nvPr/>
        </p:nvGraphicFramePr>
        <p:xfrm>
          <a:off x="827088" y="3429000"/>
          <a:ext cx="3876675" cy="1008063"/>
        </p:xfrm>
        <a:graphic>
          <a:graphicData uri="http://schemas.openxmlformats.org/presentationml/2006/ole">
            <p:oleObj spid="_x0000_s142340" name="Ecuación" r:id="rId5" imgW="1803240" imgH="469800" progId="Equation.3">
              <p:embed/>
            </p:oleObj>
          </a:graphicData>
        </a:graphic>
      </p:graphicFrame>
      <p:graphicFrame>
        <p:nvGraphicFramePr>
          <p:cNvPr id="58394" name="Object 26"/>
          <p:cNvGraphicFramePr>
            <a:graphicFrameLocks/>
          </p:cNvGraphicFramePr>
          <p:nvPr/>
        </p:nvGraphicFramePr>
        <p:xfrm>
          <a:off x="4976813" y="3429000"/>
          <a:ext cx="3411537" cy="1008063"/>
        </p:xfrm>
        <a:graphic>
          <a:graphicData uri="http://schemas.openxmlformats.org/presentationml/2006/ole">
            <p:oleObj spid="_x0000_s142341" name="Ecuación" r:id="rId6" imgW="1587240" imgH="469800" progId="Equation.3">
              <p:embed/>
            </p:oleObj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92275" y="4976813"/>
            <a:ext cx="5616575" cy="1620837"/>
            <a:chOff x="884" y="2976"/>
            <a:chExt cx="3538" cy="1021"/>
          </a:xfrm>
        </p:grpSpPr>
        <p:sp>
          <p:nvSpPr>
            <p:cNvPr id="13322" name="Oval 6"/>
            <p:cNvSpPr>
              <a:spLocks noChangeArrowheads="1"/>
            </p:cNvSpPr>
            <p:nvPr/>
          </p:nvSpPr>
          <p:spPr bwMode="auto">
            <a:xfrm>
              <a:off x="2336" y="3044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/>
                <a:t>+</a:t>
              </a:r>
            </a:p>
          </p:txBody>
        </p:sp>
        <p:sp>
          <p:nvSpPr>
            <p:cNvPr id="13323" name="Text Box 7"/>
            <p:cNvSpPr txBox="1">
              <a:spLocks noChangeArrowheads="1"/>
            </p:cNvSpPr>
            <p:nvPr/>
          </p:nvSpPr>
          <p:spPr bwMode="auto">
            <a:xfrm>
              <a:off x="4014" y="3017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y(t)</a:t>
              </a:r>
            </a:p>
          </p:txBody>
        </p:sp>
        <p:sp>
          <p:nvSpPr>
            <p:cNvPr id="13324" name="Text Box 8"/>
            <p:cNvSpPr txBox="1">
              <a:spLocks noChangeArrowheads="1"/>
            </p:cNvSpPr>
            <p:nvPr/>
          </p:nvSpPr>
          <p:spPr bwMode="auto">
            <a:xfrm>
              <a:off x="884" y="2999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i="1">
                  <a:latin typeface="Georgia" pitchFamily="18" charset="0"/>
                </a:rPr>
                <a:t>x(t)</a:t>
              </a:r>
            </a:p>
          </p:txBody>
        </p:sp>
        <p:cxnSp>
          <p:nvCxnSpPr>
            <p:cNvPr id="13325" name="AutoShape 9"/>
            <p:cNvCxnSpPr>
              <a:cxnSpLocks noChangeShapeType="1"/>
              <a:stCxn id="13324" idx="3"/>
            </p:cNvCxnSpPr>
            <p:nvPr/>
          </p:nvCxnSpPr>
          <p:spPr bwMode="auto">
            <a:xfrm>
              <a:off x="1247" y="3115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326" name="AutoShape 10"/>
            <p:cNvCxnSpPr>
              <a:cxnSpLocks noChangeShapeType="1"/>
              <a:stCxn id="13336" idx="2"/>
              <a:endCxn id="13322" idx="2"/>
            </p:cNvCxnSpPr>
            <p:nvPr/>
          </p:nvCxnSpPr>
          <p:spPr bwMode="auto">
            <a:xfrm>
              <a:off x="1973" y="3135"/>
              <a:ext cx="3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327" name="AutoShape 11"/>
            <p:cNvCxnSpPr>
              <a:cxnSpLocks noChangeShapeType="1"/>
              <a:stCxn id="13334" idx="2"/>
              <a:endCxn id="13322" idx="4"/>
            </p:cNvCxnSpPr>
            <p:nvPr/>
          </p:nvCxnSpPr>
          <p:spPr bwMode="auto">
            <a:xfrm rot="10800000">
              <a:off x="2427" y="3225"/>
              <a:ext cx="317" cy="61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2744" y="2976"/>
              <a:ext cx="318" cy="296"/>
              <a:chOff x="2789" y="2999"/>
              <a:chExt cx="318" cy="296"/>
            </a:xfrm>
          </p:grpSpPr>
          <p:sp>
            <p:nvSpPr>
              <p:cNvPr id="13338" name="Rectangle 19"/>
              <p:cNvSpPr>
                <a:spLocks noChangeArrowheads="1"/>
              </p:cNvSpPr>
              <p:nvPr/>
            </p:nvSpPr>
            <p:spPr bwMode="auto">
              <a:xfrm>
                <a:off x="2789" y="3022"/>
                <a:ext cx="31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s-CO" i="1">
                  <a:latin typeface="Georgia" pitchFamily="18" charset="0"/>
                </a:endParaRPr>
              </a:p>
            </p:txBody>
          </p:sp>
          <p:graphicFrame>
            <p:nvGraphicFramePr>
              <p:cNvPr id="13318" name="Object 20"/>
              <p:cNvGraphicFramePr>
                <a:graphicFrameLocks noChangeAspect="1"/>
              </p:cNvGraphicFramePr>
              <p:nvPr/>
            </p:nvGraphicFramePr>
            <p:xfrm>
              <a:off x="2839" y="2999"/>
              <a:ext cx="208" cy="296"/>
            </p:xfrm>
            <a:graphic>
              <a:graphicData uri="http://schemas.openxmlformats.org/presentationml/2006/ole">
                <p:oleObj spid="_x0000_s142342" name="Ecuación" r:id="rId7" imgW="330120" imgH="469800" progId="Equation.3">
                  <p:embed/>
                </p:oleObj>
              </a:graphicData>
            </a:graphic>
          </p:graphicFrame>
        </p:grpSp>
        <p:cxnSp>
          <p:nvCxnSpPr>
            <p:cNvPr id="13329" name="AutoShape 28"/>
            <p:cNvCxnSpPr>
              <a:cxnSpLocks noChangeShapeType="1"/>
              <a:stCxn id="13322" idx="6"/>
              <a:endCxn id="13338" idx="1"/>
            </p:cNvCxnSpPr>
            <p:nvPr/>
          </p:nvCxnSpPr>
          <p:spPr bwMode="auto">
            <a:xfrm>
              <a:off x="2518" y="3135"/>
              <a:ext cx="2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330" name="AutoShape 29"/>
            <p:cNvCxnSpPr>
              <a:cxnSpLocks noChangeShapeType="1"/>
              <a:stCxn id="13338" idx="3"/>
              <a:endCxn id="13323" idx="1"/>
            </p:cNvCxnSpPr>
            <p:nvPr/>
          </p:nvCxnSpPr>
          <p:spPr bwMode="auto">
            <a:xfrm flipV="1">
              <a:off x="3062" y="3133"/>
              <a:ext cx="952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331" name="AutoShape 30"/>
            <p:cNvCxnSpPr>
              <a:cxnSpLocks noChangeShapeType="1"/>
              <a:stCxn id="13338" idx="3"/>
            </p:cNvCxnSpPr>
            <p:nvPr/>
          </p:nvCxnSpPr>
          <p:spPr bwMode="auto">
            <a:xfrm flipH="1">
              <a:off x="3048" y="3135"/>
              <a:ext cx="14" cy="690"/>
            </a:xfrm>
            <a:prstGeom prst="bentConnector3">
              <a:avLst>
                <a:gd name="adj1" fmla="val -1028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1655" y="2976"/>
              <a:ext cx="318" cy="318"/>
              <a:chOff x="1655" y="2976"/>
              <a:chExt cx="318" cy="318"/>
            </a:xfrm>
          </p:grpSpPr>
          <p:sp>
            <p:nvSpPr>
              <p:cNvPr id="13336" name="Freeform 16"/>
              <p:cNvSpPr>
                <a:spLocks/>
              </p:cNvSpPr>
              <p:nvPr/>
            </p:nvSpPr>
            <p:spPr bwMode="auto">
              <a:xfrm>
                <a:off x="1655" y="2976"/>
                <a:ext cx="318" cy="318"/>
              </a:xfrm>
              <a:custGeom>
                <a:avLst/>
                <a:gdLst>
                  <a:gd name="T0" fmla="*/ 0 w 318"/>
                  <a:gd name="T1" fmla="*/ 0 h 182"/>
                  <a:gd name="T2" fmla="*/ 0 w 318"/>
                  <a:gd name="T3" fmla="*/ 182 h 182"/>
                  <a:gd name="T4" fmla="*/ 318 w 318"/>
                  <a:gd name="T5" fmla="*/ 91 h 182"/>
                  <a:gd name="T6" fmla="*/ 0 w 318"/>
                  <a:gd name="T7" fmla="*/ 0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8"/>
                  <a:gd name="T13" fmla="*/ 0 h 182"/>
                  <a:gd name="T14" fmla="*/ 318 w 31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8" h="182">
                    <a:moveTo>
                      <a:pt x="0" y="0"/>
                    </a:moveTo>
                    <a:lnTo>
                      <a:pt x="0" y="182"/>
                    </a:lnTo>
                    <a:lnTo>
                      <a:pt x="318" y="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7" name="Text Box 31"/>
              <p:cNvSpPr txBox="1">
                <a:spLocks noChangeArrowheads="1"/>
              </p:cNvSpPr>
              <p:nvPr/>
            </p:nvSpPr>
            <p:spPr bwMode="auto">
              <a:xfrm>
                <a:off x="1655" y="3022"/>
                <a:ext cx="1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i="1">
                    <a:latin typeface="Georgia" pitchFamily="18" charset="0"/>
                  </a:rPr>
                  <a:t>b</a:t>
                </a:r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2744" y="3679"/>
              <a:ext cx="318" cy="318"/>
              <a:chOff x="2744" y="3679"/>
              <a:chExt cx="318" cy="318"/>
            </a:xfrm>
          </p:grpSpPr>
          <p:sp>
            <p:nvSpPr>
              <p:cNvPr id="13334" name="Freeform 22"/>
              <p:cNvSpPr>
                <a:spLocks/>
              </p:cNvSpPr>
              <p:nvPr/>
            </p:nvSpPr>
            <p:spPr bwMode="auto">
              <a:xfrm rot="10800000">
                <a:off x="2744" y="3679"/>
                <a:ext cx="318" cy="318"/>
              </a:xfrm>
              <a:custGeom>
                <a:avLst/>
                <a:gdLst>
                  <a:gd name="T0" fmla="*/ 0 w 318"/>
                  <a:gd name="T1" fmla="*/ 0 h 182"/>
                  <a:gd name="T2" fmla="*/ 0 w 318"/>
                  <a:gd name="T3" fmla="*/ 182 h 182"/>
                  <a:gd name="T4" fmla="*/ 318 w 318"/>
                  <a:gd name="T5" fmla="*/ 91 h 182"/>
                  <a:gd name="T6" fmla="*/ 0 w 318"/>
                  <a:gd name="T7" fmla="*/ 0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8"/>
                  <a:gd name="T13" fmla="*/ 0 h 182"/>
                  <a:gd name="T14" fmla="*/ 318 w 31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8" h="182">
                    <a:moveTo>
                      <a:pt x="0" y="0"/>
                    </a:moveTo>
                    <a:lnTo>
                      <a:pt x="0" y="182"/>
                    </a:lnTo>
                    <a:lnTo>
                      <a:pt x="318" y="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5" name="Text Box 32"/>
              <p:cNvSpPr txBox="1">
                <a:spLocks noChangeArrowheads="1"/>
              </p:cNvSpPr>
              <p:nvPr/>
            </p:nvSpPr>
            <p:spPr bwMode="auto">
              <a:xfrm>
                <a:off x="2789" y="3698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i="1">
                    <a:latin typeface="Georgia" pitchFamily="18" charset="0"/>
                  </a:rPr>
                  <a:t>-a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428625" y="50006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Respuesta al Impulso Unitario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2928938"/>
            <a:ext cx="8229600" cy="3714750"/>
          </a:xfrm>
        </p:spPr>
        <p:txBody>
          <a:bodyPr/>
          <a:lstStyle/>
          <a:p>
            <a:pPr algn="just" eaLnBrk="1" hangingPunct="1"/>
            <a:r>
              <a:rPr lang="es-CO" smtClean="0"/>
              <a:t>Esta ecuación representa a x[n] como una superposición de impulsos escalados, desplazados.</a:t>
            </a:r>
          </a:p>
          <a:p>
            <a:pPr algn="just" eaLnBrk="1" hangingPunct="1"/>
            <a:endParaRPr lang="es-CO" smtClean="0"/>
          </a:p>
          <a:p>
            <a:pPr algn="just" eaLnBrk="1" hangingPunct="1"/>
            <a:r>
              <a:rPr lang="es-CO" smtClean="0"/>
              <a:t>Si esa suma es la entrada de un sistema lineal, la respuesta es la suma de las respuestas a cada impulso desplazado.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86063" y="1643063"/>
          <a:ext cx="3221037" cy="928687"/>
        </p:xfrm>
        <a:graphic>
          <a:graphicData uri="http://schemas.openxmlformats.org/presentationml/2006/ole">
            <p:oleObj spid="_x0000_s4098" name="Equation" r:id="rId3" imgW="1498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3077</TotalTime>
  <Words>1869</Words>
  <Application>Microsoft Office PowerPoint</Application>
  <PresentationFormat>Presentación en pantalla (4:3)</PresentationFormat>
  <Paragraphs>400</Paragraphs>
  <Slides>88</Slides>
  <Notes>0</Notes>
  <HiddenSlides>1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88</vt:i4>
      </vt:variant>
    </vt:vector>
  </HeadingPairs>
  <TitlesOfParts>
    <vt:vector size="100" baseType="lpstr">
      <vt:lpstr>Arial</vt:lpstr>
      <vt:lpstr>Trebuchet MS</vt:lpstr>
      <vt:lpstr>Georgia</vt:lpstr>
      <vt:lpstr>Wingdings 2</vt:lpstr>
      <vt:lpstr>Calibri</vt:lpstr>
      <vt:lpstr>Symbol</vt:lpstr>
      <vt:lpstr>Monotype Corsiva</vt:lpstr>
      <vt:lpstr>French Script MT</vt:lpstr>
      <vt:lpstr>Urban</vt:lpstr>
      <vt:lpstr>Equation</vt:lpstr>
      <vt:lpstr>Microsoft Equation 3.0</vt:lpstr>
      <vt:lpstr>Microsoft Editor de ecuaciones 3.0</vt:lpstr>
      <vt:lpstr>Señales y Sistemas I Grupos 2, 6, 8  Sistemas Lineales e Invariantes en el Tiempo (SLIT)</vt:lpstr>
      <vt:lpstr>Motivación:</vt:lpstr>
      <vt:lpstr>Sistemas Lineales e Invariantes en el Tiempo SLIT</vt:lpstr>
      <vt:lpstr>Representación de señales discretas en términos de impulsos</vt:lpstr>
      <vt:lpstr>Representación de señales discretas en términos de impulsos</vt:lpstr>
      <vt:lpstr>Representación de señales discretas en términos de impulsos</vt:lpstr>
      <vt:lpstr>Representación de señales discretas en términos de impulsos</vt:lpstr>
      <vt:lpstr>Representación de señales discretas en términos de impulsos</vt:lpstr>
      <vt:lpstr>Respuesta al Impulso Unitario</vt:lpstr>
      <vt:lpstr>Respuesta al impulso Unitario</vt:lpstr>
      <vt:lpstr>Respuesta al impulso Unitario</vt:lpstr>
      <vt:lpstr>Respuesta al Impulso Unitario</vt:lpstr>
      <vt:lpstr>Suma de Convolución</vt:lpstr>
      <vt:lpstr>Suma de Convolución</vt:lpstr>
      <vt:lpstr>Suma de Convolución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Representación de Señales Continuas en Términos de Impulsos</vt:lpstr>
      <vt:lpstr>Representación de Señales Continuas en Términos de Impulsos</vt:lpstr>
      <vt:lpstr>Representación de Señales Continuas en Términos de Impulsos</vt:lpstr>
      <vt:lpstr>Representación de Señales Continuas en Términos de Impulsos</vt:lpstr>
      <vt:lpstr>Representación de Señales Continuas en Términos de Impulsos</vt:lpstr>
      <vt:lpstr>Respuesta al Impulso Unitario</vt:lpstr>
      <vt:lpstr>Respuesta al impulso Unitario</vt:lpstr>
      <vt:lpstr>Respuesta al impulso Unitario</vt:lpstr>
      <vt:lpstr>Respuesta al Impulso Unitario</vt:lpstr>
      <vt:lpstr>Integral de Convolución</vt:lpstr>
      <vt:lpstr>Ejemplo:</vt:lpstr>
      <vt:lpstr>Ejemplo</vt:lpstr>
      <vt:lpstr>Ejemplo</vt:lpstr>
      <vt:lpstr>Ejemplo</vt:lpstr>
      <vt:lpstr>Ejemplo</vt:lpstr>
      <vt:lpstr>Ejemplo</vt:lpstr>
      <vt:lpstr>Ejemplo:</vt:lpstr>
      <vt:lpstr>Ejemplo:</vt:lpstr>
      <vt:lpstr>Ejemplo:</vt:lpstr>
      <vt:lpstr>Ejemplo:</vt:lpstr>
      <vt:lpstr>Ejemplo:</vt:lpstr>
      <vt:lpstr>Ejemplo:</vt:lpstr>
      <vt:lpstr>Ejemplo</vt:lpstr>
      <vt:lpstr>Ejemplo:</vt:lpstr>
      <vt:lpstr>Ejemplo:</vt:lpstr>
      <vt:lpstr>Ejemplo:</vt:lpstr>
      <vt:lpstr>Ejemplo:</vt:lpstr>
      <vt:lpstr>Rta. impulso de un Sistema no LIT</vt:lpstr>
      <vt:lpstr>Suma/Integral de Convolución</vt:lpstr>
      <vt:lpstr>Propiedades de los SLIT</vt:lpstr>
      <vt:lpstr>Propiedad Conmutativa</vt:lpstr>
      <vt:lpstr>Propiedad Conmutativa</vt:lpstr>
      <vt:lpstr>Propiedad Distributiva</vt:lpstr>
      <vt:lpstr>Propiedad Distributiva</vt:lpstr>
      <vt:lpstr>Propiedad Distributiva</vt:lpstr>
      <vt:lpstr>Propiedad Distributiva</vt:lpstr>
      <vt:lpstr>Propiedad Asociativa</vt:lpstr>
      <vt:lpstr>Propiedad Asociativa</vt:lpstr>
      <vt:lpstr>Propiedad Distributiva</vt:lpstr>
      <vt:lpstr>Memoria</vt:lpstr>
      <vt:lpstr>Memoria</vt:lpstr>
      <vt:lpstr>Invertibilidad</vt:lpstr>
      <vt:lpstr>Invertibilidad</vt:lpstr>
      <vt:lpstr>Causalidad</vt:lpstr>
      <vt:lpstr>Estabilidad</vt:lpstr>
      <vt:lpstr>Estabilidad</vt:lpstr>
      <vt:lpstr>Respuesta al Escalón Unitario</vt:lpstr>
      <vt:lpstr>Respuesta al Escalón Unitario</vt:lpstr>
      <vt:lpstr>LIT Causales Descritos por Ecuaciones Diferenciales/de Diferencias</vt:lpstr>
      <vt:lpstr>Tiempo Continuo</vt:lpstr>
      <vt:lpstr>Ejemplo</vt:lpstr>
      <vt:lpstr>Ejemplo</vt:lpstr>
      <vt:lpstr>Ejemplo</vt:lpstr>
      <vt:lpstr>Ejemplo</vt:lpstr>
      <vt:lpstr>Tiempo Discreto</vt:lpstr>
      <vt:lpstr>Tiempo Discreto</vt:lpstr>
      <vt:lpstr>Tiempo Discreto</vt:lpstr>
      <vt:lpstr>Ejemplo</vt:lpstr>
      <vt:lpstr>Ejemplo</vt:lpstr>
      <vt:lpstr>Representación en Diagramas de Bloques de Sistemas de Primer Orden descritos por Ecuaciones Diferenciales/de Diferencias</vt:lpstr>
      <vt:lpstr>Tiempo Discreto</vt:lpstr>
      <vt:lpstr>Ejemplo: y[n] + ay[n-1] = bx[n]</vt:lpstr>
      <vt:lpstr>Tiempo Continuo</vt:lpstr>
      <vt:lpstr>Tiempo Continuo</vt:lpstr>
      <vt:lpstr>Tiempo Continuo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218</cp:revision>
  <dcterms:created xsi:type="dcterms:W3CDTF">2010-02-10T15:21:40Z</dcterms:created>
  <dcterms:modified xsi:type="dcterms:W3CDTF">2011-02-23T19:25:02Z</dcterms:modified>
</cp:coreProperties>
</file>