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66"/>
  </p:notesMasterIdLst>
  <p:handoutMasterIdLst>
    <p:handoutMasterId r:id="rId67"/>
  </p:handoutMasterIdLst>
  <p:sldIdLst>
    <p:sldId id="256" r:id="rId2"/>
    <p:sldId id="514" r:id="rId3"/>
    <p:sldId id="515" r:id="rId4"/>
    <p:sldId id="517" r:id="rId5"/>
    <p:sldId id="516" r:id="rId6"/>
    <p:sldId id="518" r:id="rId7"/>
    <p:sldId id="519" r:id="rId8"/>
    <p:sldId id="520" r:id="rId9"/>
    <p:sldId id="522" r:id="rId10"/>
    <p:sldId id="521" r:id="rId11"/>
    <p:sldId id="523" r:id="rId12"/>
    <p:sldId id="524" r:id="rId13"/>
    <p:sldId id="525" r:id="rId14"/>
    <p:sldId id="564" r:id="rId15"/>
    <p:sldId id="565" r:id="rId16"/>
    <p:sldId id="466" r:id="rId17"/>
    <p:sldId id="566" r:id="rId18"/>
    <p:sldId id="567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12" r:id="rId28"/>
    <p:sldId id="501" r:id="rId29"/>
    <p:sldId id="530" r:id="rId30"/>
    <p:sldId id="531" r:id="rId31"/>
    <p:sldId id="532" r:id="rId32"/>
    <p:sldId id="533" r:id="rId33"/>
    <p:sldId id="506" r:id="rId34"/>
    <p:sldId id="534" r:id="rId35"/>
    <p:sldId id="535" r:id="rId36"/>
    <p:sldId id="536" r:id="rId37"/>
    <p:sldId id="504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0"/>
  </p:normalViewPr>
  <p:slideViewPr>
    <p:cSldViewPr>
      <p:cViewPr varScale="1">
        <p:scale>
          <a:sx n="68" d="100"/>
          <a:sy n="68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49.wmf"/><Relationship Id="rId1" Type="http://schemas.openxmlformats.org/officeDocument/2006/relationships/image" Target="../media/image17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4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7CBCDC8-A750-493C-B7FE-59A561331A0D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E1D7CF5-FEF0-4E08-AA35-FD45835FD29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0838" y="0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2457259-2F3E-4F3E-85C4-5CAB061174D8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68625" y="547688"/>
            <a:ext cx="3651250" cy="273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68688"/>
            <a:ext cx="76708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5788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0838" y="6935788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551174-821C-43BD-BDE5-3E69A02557B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DB04-05B8-4E93-81C6-8029A28D354B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E1BDE3-2106-48F9-8005-9D6EB559D2A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20701-4862-460F-AC4E-D288DCC12B77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2C9D0-DCC3-4736-9915-189EC7A7524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E6C30-1ABA-44BB-A4DD-B5C5A4F4E666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8411-5626-4F24-B428-C3998EA0ACA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F127C-A54F-4D78-A154-FFFD8D1247A7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7A9E-404D-4D52-B5C7-6D752B3E36F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AA9C-C9B4-4472-B7BD-62CC273A2464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C5BE-5196-4DA1-8904-3A4FBFA8BF0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E381-1B7E-4CA3-94F6-14316B91979B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F4AD0-5D86-4CC8-A9C8-84A4D56ED56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6764D0-1B57-42A2-A0F6-F7F6C7696025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98708C-4986-4D91-B90D-55586D5B534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08291-9263-4A3D-A458-E9882F1FBF25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94BB-7F6B-438E-ABF4-031FC757B9E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58B7-6E51-4B34-8AC1-20CC05D7BC31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4A8D-8D97-48FD-8D7E-FA9A7D233D6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7B44B-F4F4-4E21-A564-EC18691612F7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C8E3-BFFA-4825-972F-A10B179BB46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02FAD-0C80-48CF-8D77-F29F2635FE23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D086C-0A36-4EE6-A0A2-1A6AC0856A2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6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B049EC-AC21-476C-A5BE-725C936FD850}" type="datetimeFigureOut">
              <a:rPr lang="es-CO"/>
              <a:pPr>
                <a:defRPr/>
              </a:pPr>
              <a:t>04/04/2011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E9506F-32BF-4422-9921-101ADAF1217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53" r:id="rId2"/>
    <p:sldLayoutId id="2147484054" r:id="rId3"/>
    <p:sldLayoutId id="2147484055" r:id="rId4"/>
    <p:sldLayoutId id="2147484062" r:id="rId5"/>
    <p:sldLayoutId id="2147484063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ccar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9.png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2.png"/><Relationship Id="rId4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99.png"/><Relationship Id="rId4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2.png"/><Relationship Id="rId4" Type="http://schemas.openxmlformats.org/officeDocument/2006/relationships/oleObject" Target="../embeddings/oleObject7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8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3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67.png"/><Relationship Id="rId4" Type="http://schemas.openxmlformats.org/officeDocument/2006/relationships/oleObject" Target="../embeddings/oleObject13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4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4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68313" y="908050"/>
            <a:ext cx="8458200" cy="2676525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2016506-2</a:t>
            </a:r>
            <a:br>
              <a:rPr lang="es-CO" dirty="0" smtClean="0"/>
            </a:br>
            <a:r>
              <a:rPr lang="es-CO" sz="4000" dirty="0" smtClean="0"/>
              <a:t>Transformada de Fourier para Señales </a:t>
            </a:r>
            <a:r>
              <a:rPr lang="es-CO" sz="4000" dirty="0" smtClean="0"/>
              <a:t>Continuas</a:t>
            </a:r>
            <a:endParaRPr lang="es-CO" sz="4000" dirty="0" smtClean="0"/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78400" cy="2481262"/>
          </a:xfrm>
        </p:spPr>
        <p:txBody>
          <a:bodyPr/>
          <a:lstStyle/>
          <a:p>
            <a:pPr marL="63500" eaLnBrk="1" hangingPunct="1"/>
            <a:r>
              <a:rPr lang="es-CO" sz="2800" dirty="0" err="1" smtClean="0"/>
              <a:t>Jan</a:t>
            </a:r>
            <a:r>
              <a:rPr lang="es-CO" sz="2800" dirty="0" smtClean="0"/>
              <a:t> Bacca Rodríguez</a:t>
            </a:r>
          </a:p>
          <a:p>
            <a:pPr marL="63500" eaLnBrk="1" hangingPunct="1"/>
            <a:r>
              <a:rPr lang="es-CO" sz="2800" dirty="0" smtClean="0">
                <a:hlinkClick r:id="rId3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</a:t>
            </a:r>
            <a:r>
              <a:rPr lang="es-CO" sz="2800" dirty="0" smtClean="0"/>
              <a:t>411-203</a:t>
            </a:r>
            <a:endParaRPr lang="es-C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517650"/>
          </a:xfrm>
        </p:spPr>
        <p:txBody>
          <a:bodyPr/>
          <a:lstStyle/>
          <a:p>
            <a:r>
              <a:rPr lang="es-CO" smtClean="0"/>
              <a:t>Convergencia de la Transformada de Fourier</a:t>
            </a:r>
          </a:p>
        </p:txBody>
      </p:sp>
      <p:sp>
        <p:nvSpPr>
          <p:cNvPr id="6150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752975"/>
          </a:xfrm>
        </p:spPr>
        <p:txBody>
          <a:bodyPr/>
          <a:lstStyle/>
          <a:p>
            <a:pPr marL="180975" indent="-71438"/>
            <a:r>
              <a:rPr lang="es-CO" dirty="0" smtClean="0"/>
              <a:t>Las ecuaciones:</a:t>
            </a:r>
          </a:p>
          <a:p>
            <a:pPr marL="180975" indent="-71438"/>
            <a:endParaRPr lang="es-CO" dirty="0" smtClean="0"/>
          </a:p>
          <a:p>
            <a:pPr marL="180975" indent="-71438"/>
            <a:endParaRPr lang="es-CO" dirty="0" smtClean="0"/>
          </a:p>
          <a:p>
            <a:pPr marL="180975" indent="-71438"/>
            <a:endParaRPr lang="es-CO" dirty="0" smtClean="0"/>
          </a:p>
          <a:p>
            <a:pPr marL="180975" indent="-71438">
              <a:buFont typeface="Georgia" pitchFamily="18" charset="0"/>
              <a:buNone/>
            </a:pPr>
            <a:r>
              <a:rPr lang="es-CO" dirty="0" smtClean="0"/>
              <a:t> Se dedujeron a partir de señales de duración finita, pero son validas para cualquier señal </a:t>
            </a:r>
            <a:r>
              <a:rPr lang="es-CO" i="1" dirty="0" smtClean="0"/>
              <a:t>x(t).</a:t>
            </a:r>
          </a:p>
          <a:p>
            <a:pPr marL="180975" indent="-71438"/>
            <a:r>
              <a:rPr lang="es-CO" dirty="0" smtClean="0"/>
              <a:t> Si se supone que </a:t>
            </a:r>
            <a:r>
              <a:rPr lang="es-CO" i="1" dirty="0" smtClean="0"/>
              <a:t>X(j</a:t>
            </a:r>
            <a:r>
              <a:rPr lang="es-CO" i="1" dirty="0" smtClean="0">
                <a:sym typeface="Symbol" pitchFamily="18" charset="2"/>
              </a:rPr>
              <a:t></a:t>
            </a:r>
            <a:r>
              <a:rPr lang="es-CO" i="1" dirty="0" smtClean="0"/>
              <a:t>)</a:t>
            </a:r>
            <a:r>
              <a:rPr lang="es-CO" dirty="0" smtClean="0"/>
              <a:t> existe, la pregunta es si</a:t>
            </a:r>
          </a:p>
          <a:p>
            <a:pPr marL="180975" indent="-71438"/>
            <a:endParaRPr lang="es-CO" dirty="0" smtClean="0"/>
          </a:p>
          <a:p>
            <a:pPr marL="180975" indent="-71438">
              <a:buFont typeface="Georgia" pitchFamily="18" charset="0"/>
              <a:buNone/>
            </a:pPr>
            <a:endParaRPr lang="es-CO" dirty="0" smtClean="0"/>
          </a:p>
          <a:p>
            <a:pPr marL="180975" indent="-71438">
              <a:buFont typeface="Georgia" pitchFamily="18" charset="0"/>
              <a:buNone/>
            </a:pPr>
            <a:r>
              <a:rPr lang="es-CO" dirty="0" smtClean="0"/>
              <a:t>es una buena representación de </a:t>
            </a:r>
            <a:r>
              <a:rPr lang="es-CO" i="1" dirty="0" smtClean="0"/>
              <a:t>x(t)</a:t>
            </a:r>
            <a:r>
              <a:rPr lang="es-CO" dirty="0" smtClean="0"/>
              <a:t>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859338" y="2492375"/>
          <a:ext cx="3551237" cy="1011238"/>
        </p:xfrm>
        <a:graphic>
          <a:graphicData uri="http://schemas.openxmlformats.org/presentationml/2006/ole">
            <p:oleObj spid="_x0000_s6146" name="Ecuación" r:id="rId3" imgW="1650960" imgH="469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42988" y="2492375"/>
          <a:ext cx="3087687" cy="1011238"/>
        </p:xfrm>
        <a:graphic>
          <a:graphicData uri="http://schemas.openxmlformats.org/presentationml/2006/ole">
            <p:oleObj spid="_x0000_s6147" name="Ecuación" r:id="rId4" imgW="1434960" imgH="4698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627313" y="5157788"/>
          <a:ext cx="3578225" cy="1011237"/>
        </p:xfrm>
        <a:graphic>
          <a:graphicData uri="http://schemas.openxmlformats.org/presentationml/2006/ole">
            <p:oleObj spid="_x0000_s6148" name="Ecuación" r:id="rId5" imgW="16635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r>
              <a:rPr lang="es-CO" smtClean="0"/>
              <a:t>Condiciones de Dirichlet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5089525"/>
          </a:xfrm>
        </p:spPr>
        <p:txBody>
          <a:bodyPr/>
          <a:lstStyle/>
          <a:p>
            <a:pPr marL="642938" indent="-533400">
              <a:buFont typeface="Georgia" pitchFamily="18" charset="0"/>
              <a:buAutoNum type="arabicPeriod"/>
            </a:pPr>
            <a:r>
              <a:rPr lang="es-CO" dirty="0" smtClean="0"/>
              <a:t>x(t) debe ser absolutamente integrable</a:t>
            </a:r>
          </a:p>
          <a:p>
            <a:pPr marL="642938" indent="-533400">
              <a:buFont typeface="Georgia" pitchFamily="18" charset="0"/>
              <a:buAutoNum type="arabicPeriod"/>
            </a:pPr>
            <a:r>
              <a:rPr lang="es-CO" dirty="0" smtClean="0"/>
              <a:t>x(t) debe tener un número finito de máximos y mínimos en cualquier intervalo finito.</a:t>
            </a:r>
          </a:p>
          <a:p>
            <a:pPr marL="642938" indent="-533400">
              <a:buFont typeface="Georgia" pitchFamily="18" charset="0"/>
              <a:buAutoNum type="arabicPeriod"/>
            </a:pPr>
            <a:r>
              <a:rPr lang="es-CO" dirty="0" smtClean="0"/>
              <a:t>x(t) debe tener un número finito de discontinuidades en cualquier intervalo finito y estas discontinuidades deben ser finitas</a:t>
            </a:r>
          </a:p>
          <a:p>
            <a:pPr marL="642938" indent="-533400"/>
            <a:r>
              <a:rPr lang="es-CO" dirty="0" smtClean="0"/>
              <a:t>Garantizan que la ecuación de análisis converge y que la ecuación de síntesis converge a una señal         tal que el error                             tiene energía cero.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87675" y="5081588"/>
          <a:ext cx="679450" cy="434975"/>
        </p:xfrm>
        <a:graphic>
          <a:graphicData uri="http://schemas.openxmlformats.org/presentationml/2006/ole">
            <p:oleObj spid="_x0000_s7170" name="Ecuación" r:id="rId3" imgW="317160" imgH="20304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6084888" y="5084763"/>
          <a:ext cx="2365375" cy="434975"/>
        </p:xfrm>
        <a:graphic>
          <a:graphicData uri="http://schemas.openxmlformats.org/presentationml/2006/ole">
            <p:oleObj spid="_x0000_s7171" name="Ecuación" r:id="rId4" imgW="1104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8200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647700"/>
          </a:xfrm>
        </p:spPr>
        <p:txBody>
          <a:bodyPr/>
          <a:lstStyle/>
          <a:p>
            <a:r>
              <a:rPr lang="es-CO" i="1" smtClean="0"/>
              <a:t>x(t) = e</a:t>
            </a:r>
            <a:r>
              <a:rPr lang="es-CO" i="1" baseline="30000" smtClean="0"/>
              <a:t>-at</a:t>
            </a:r>
            <a:r>
              <a:rPr lang="es-CO" i="1" smtClean="0"/>
              <a:t>u(t), a&gt;0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27088" y="2276475"/>
          <a:ext cx="3087687" cy="1011238"/>
        </p:xfrm>
        <a:graphic>
          <a:graphicData uri="http://schemas.openxmlformats.org/presentationml/2006/ole">
            <p:oleObj spid="_x0000_s8194" name="Ecuación" r:id="rId3" imgW="1434960" imgH="469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00488" y="2263775"/>
          <a:ext cx="1966912" cy="1038225"/>
        </p:xfrm>
        <a:graphic>
          <a:graphicData uri="http://schemas.openxmlformats.org/presentationml/2006/ole">
            <p:oleObj spid="_x0000_s8195" name="Ecuación" r:id="rId4" imgW="914400" imgH="4824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89625" y="2205038"/>
          <a:ext cx="2786063" cy="1093787"/>
        </p:xfrm>
        <a:graphic>
          <a:graphicData uri="http://schemas.openxmlformats.org/presentationml/2006/ole">
            <p:oleObj spid="_x0000_s8196" name="Ecuación" r:id="rId5" imgW="1295280" imgH="5079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5150" y="3389313"/>
          <a:ext cx="1311275" cy="903287"/>
        </p:xfrm>
        <a:graphic>
          <a:graphicData uri="http://schemas.openxmlformats.org/presentationml/2006/ole">
            <p:oleObj spid="_x0000_s8197" name="Ecuación" r:id="rId6" imgW="609480" imgH="419040" progId="Equation.3">
              <p:embed/>
            </p:oleObj>
          </a:graphicData>
        </a:graphic>
      </p:graphicFrame>
      <p:sp>
        <p:nvSpPr>
          <p:cNvPr id="8201" name="Rectangle 8"/>
          <p:cNvSpPr>
            <a:spLocks/>
          </p:cNvSpPr>
          <p:nvPr/>
        </p:nvSpPr>
        <p:spPr bwMode="auto">
          <a:xfrm>
            <a:off x="468313" y="4437063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>
                <a:latin typeface="Georgia" pitchFamily="18" charset="0"/>
              </a:rPr>
              <a:t>La transformada es compleja por lo que se debe graficar en dos partes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01788" y="5548313"/>
          <a:ext cx="6065837" cy="985837"/>
        </p:xfrm>
        <a:graphic>
          <a:graphicData uri="http://schemas.openxmlformats.org/presentationml/2006/ole">
            <p:oleObj spid="_x0000_s8198" name="Ecuación" r:id="rId7" imgW="2819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34819" name="Picture 4" descr="1005-03"/>
          <p:cNvPicPr>
            <a:picLocks noChangeAspect="1" noChangeArrowheads="1"/>
          </p:cNvPicPr>
          <p:nvPr/>
        </p:nvPicPr>
        <p:blipFill>
          <a:blip r:embed="rId2" cstate="print"/>
          <a:srcRect t="5963" b="7813"/>
          <a:stretch>
            <a:fillRect/>
          </a:stretch>
        </p:blipFill>
        <p:spPr bwMode="auto">
          <a:xfrm>
            <a:off x="0" y="1484313"/>
            <a:ext cx="908685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647700"/>
          </a:xfrm>
        </p:spPr>
        <p:txBody>
          <a:bodyPr/>
          <a:lstStyle/>
          <a:p>
            <a:r>
              <a:rPr lang="es-CO" i="1" smtClean="0"/>
              <a:t>x(t) = e</a:t>
            </a:r>
            <a:r>
              <a:rPr lang="es-CO" i="1" baseline="30000" smtClean="0"/>
              <a:t>-a|t|</a:t>
            </a:r>
            <a:r>
              <a:rPr lang="es-CO" i="1" smtClean="0"/>
              <a:t>, a&gt;0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27088" y="2276475"/>
          <a:ext cx="3087687" cy="1011238"/>
        </p:xfrm>
        <a:graphic>
          <a:graphicData uri="http://schemas.openxmlformats.org/presentationml/2006/ole">
            <p:oleObj spid="_x0000_s88066" name="Ecuación" r:id="rId3" imgW="1434960" imgH="469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35150" y="3327400"/>
          <a:ext cx="3797300" cy="1038225"/>
        </p:xfrm>
        <a:graphic>
          <a:graphicData uri="http://schemas.openxmlformats.org/presentationml/2006/ole">
            <p:oleObj spid="_x0000_s88067" name="Ecuación" r:id="rId4" imgW="1765080" imgH="4824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35150" y="5461000"/>
          <a:ext cx="1420813" cy="847725"/>
        </p:xfrm>
        <a:graphic>
          <a:graphicData uri="http://schemas.openxmlformats.org/presentationml/2006/ole">
            <p:oleObj spid="_x0000_s88068" name="Ecuación" r:id="rId5" imgW="6602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5150" y="4397375"/>
          <a:ext cx="2513013" cy="903288"/>
        </p:xfrm>
        <a:graphic>
          <a:graphicData uri="http://schemas.openxmlformats.org/presentationml/2006/ole">
            <p:oleObj spid="_x0000_s88069" name="Ecuación" r:id="rId6" imgW="1168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50" y="1406525"/>
            <a:ext cx="7332663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23850" y="2189163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x(t)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79388" y="515778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X(j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 i="1">
                <a:latin typeface="Georgia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1079500"/>
          </a:xfrm>
        </p:spPr>
        <p:txBody>
          <a:bodyPr/>
          <a:lstStyle/>
          <a:p>
            <a:r>
              <a:rPr lang="es-CO" smtClean="0"/>
              <a:t>Hallar la transformada de Fourier de </a:t>
            </a:r>
            <a:r>
              <a:rPr lang="es-CO" i="1" smtClean="0">
                <a:sym typeface="Symbol" pitchFamily="18" charset="2"/>
              </a:rPr>
              <a:t>(t).</a:t>
            </a:r>
          </a:p>
          <a:p>
            <a:r>
              <a:rPr lang="es-CO" smtClean="0">
                <a:sym typeface="Symbol" pitchFamily="18" charset="2"/>
              </a:rPr>
              <a:t>Aplicando la definición: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63713" y="2924175"/>
          <a:ext cx="4837112" cy="1011238"/>
        </p:xfrm>
        <a:graphic>
          <a:graphicData uri="http://schemas.openxmlformats.org/presentationml/2006/ole">
            <p:oleObj spid="_x0000_s9218" name="Ecuación" r:id="rId3" imgW="2247840" imgH="469800" progId="Equation.3">
              <p:embed/>
            </p:oleObj>
          </a:graphicData>
        </a:graphic>
      </p:graphicFrame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4724400"/>
            <a:ext cx="320992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163" y="4724400"/>
            <a:ext cx="320992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3635375" y="5229225"/>
            <a:ext cx="1441450" cy="504825"/>
          </a:xfrm>
          <a:prstGeom prst="leftRightArrow">
            <a:avLst>
              <a:gd name="adj1" fmla="val 50000"/>
              <a:gd name="adj2" fmla="val 5710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CO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067175" y="4581525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3200" b="1" i="1">
                <a:latin typeface="Monotype Corsiva" pitchFamily="66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  <p:bldP spid="27657" grpId="0" animBg="1"/>
      <p:bldP spid="276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457200" y="2349500"/>
            <a:ext cx="8229600" cy="4224338"/>
          </a:xfrm>
        </p:spPr>
        <p:txBody>
          <a:bodyPr/>
          <a:lstStyle/>
          <a:p>
            <a:r>
              <a:rPr lang="es-CO" smtClean="0"/>
              <a:t>Hallar </a:t>
            </a:r>
            <a:r>
              <a:rPr lang="es-CO" i="1" smtClean="0"/>
              <a:t>x(t)</a:t>
            </a:r>
          </a:p>
          <a:p>
            <a:r>
              <a:rPr lang="es-CO" smtClean="0"/>
              <a:t>Por la Ec. de Síntesis:</a:t>
            </a:r>
          </a:p>
          <a:p>
            <a:endParaRPr lang="es-CO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771775" y="1125538"/>
          <a:ext cx="3087688" cy="1093787"/>
        </p:xfrm>
        <a:graphic>
          <a:graphicData uri="http://schemas.openxmlformats.org/presentationml/2006/ole">
            <p:oleObj spid="_x0000_s89090" name="Ecuación" r:id="rId3" imgW="1434960" imgH="50796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42988" y="3500438"/>
          <a:ext cx="3551237" cy="1011237"/>
        </p:xfrm>
        <a:graphic>
          <a:graphicData uri="http://schemas.openxmlformats.org/presentationml/2006/ole">
            <p:oleObj spid="_x0000_s89091" name="Ecuación" r:id="rId4" imgW="1650960" imgH="4698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43438" y="3487738"/>
          <a:ext cx="2020887" cy="1038225"/>
        </p:xfrm>
        <a:graphic>
          <a:graphicData uri="http://schemas.openxmlformats.org/presentationml/2006/ole">
            <p:oleObj spid="_x0000_s89092" name="Ecuación" r:id="rId5" imgW="939600" imgH="482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19250" y="4540250"/>
          <a:ext cx="1774825" cy="1120775"/>
        </p:xfrm>
        <a:graphic>
          <a:graphicData uri="http://schemas.openxmlformats.org/presentationml/2006/ole">
            <p:oleObj spid="_x0000_s89093" name="Ecuación" r:id="rId6" imgW="825480" imgH="52056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24250" y="4649788"/>
          <a:ext cx="2703513" cy="901700"/>
        </p:xfrm>
        <a:graphic>
          <a:graphicData uri="http://schemas.openxmlformats.org/presentationml/2006/ole">
            <p:oleObj spid="_x0000_s89094" name="Ecuación" r:id="rId7" imgW="125712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619250" y="5822950"/>
          <a:ext cx="1584325" cy="846138"/>
        </p:xfrm>
        <a:graphic>
          <a:graphicData uri="http://schemas.openxmlformats.org/presentationml/2006/ole">
            <p:oleObj spid="_x0000_s89095" name="Ecuación" r:id="rId8" imgW="736560" imgH="39348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32163" y="5822950"/>
          <a:ext cx="2103437" cy="846138"/>
        </p:xfrm>
        <a:graphic>
          <a:graphicData uri="http://schemas.openxmlformats.org/presentationml/2006/ole">
            <p:oleObj spid="_x0000_s89096" name="Ecuación" r:id="rId9" imgW="977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95288" y="50133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x(t)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50825" y="2117725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X(j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 i="1">
                <a:latin typeface="Georgia" pitchFamily="18" charset="0"/>
              </a:rPr>
              <a:t>)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343025"/>
            <a:ext cx="73421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41438"/>
            <a:ext cx="8229600" cy="5232400"/>
          </a:xfrm>
        </p:spPr>
        <p:txBody>
          <a:bodyPr/>
          <a:lstStyle/>
          <a:p>
            <a:r>
              <a:rPr lang="es-CO" smtClean="0"/>
              <a:t>Hallar la transformada de Fourier de </a:t>
            </a:r>
            <a:r>
              <a:rPr lang="es-CO" i="1" smtClean="0">
                <a:sym typeface="Symbol" pitchFamily="18" charset="2"/>
              </a:rPr>
              <a:t>x(t) = 1</a:t>
            </a:r>
          </a:p>
          <a:p>
            <a:r>
              <a:rPr lang="es-CO" smtClean="0">
                <a:sym typeface="Symbol" pitchFamily="18" charset="2"/>
              </a:rPr>
              <a:t>La señal no es absolutamente integrable</a:t>
            </a:r>
          </a:p>
          <a:p>
            <a:r>
              <a:rPr lang="es-CO" smtClean="0">
                <a:sym typeface="Symbol" pitchFamily="18" charset="2"/>
              </a:rPr>
              <a:t>No se puede aplicar la definición para calcular la transformada.</a:t>
            </a:r>
          </a:p>
          <a:p>
            <a:r>
              <a:rPr lang="es-CO" smtClean="0">
                <a:sym typeface="Symbol" pitchFamily="18" charset="2"/>
              </a:rPr>
              <a:t>Una señal constante en tiempo es el límite cuando T de un pulso de duración T.</a:t>
            </a:r>
          </a:p>
          <a:p>
            <a:r>
              <a:rPr lang="es-CO" smtClean="0">
                <a:sym typeface="Symbol" pitchFamily="18" charset="2"/>
              </a:rPr>
              <a:t>La transformada de esta señal es conocida.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900113" y="5013325"/>
          <a:ext cx="7529512" cy="1036638"/>
        </p:xfrm>
        <a:graphic>
          <a:graphicData uri="http://schemas.openxmlformats.org/presentationml/2006/ole">
            <p:oleObj spid="_x0000_s10242" name="Ecuación" r:id="rId3" imgW="35049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Señal Cuadrada Periódica</a:t>
            </a:r>
            <a:endParaRPr lang="es-ES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197100"/>
            <a:ext cx="4448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39750" y="2279650"/>
          <a:ext cx="3084513" cy="1365250"/>
        </p:xfrm>
        <a:graphic>
          <a:graphicData uri="http://schemas.openxmlformats.org/presentationml/2006/ole">
            <p:oleObj spid="_x0000_s1026" name="Ecuación" r:id="rId4" imgW="1434960" imgH="634680" progId="Equation.3">
              <p:embed/>
            </p:oleObj>
          </a:graphicData>
        </a:graphic>
      </p:graphicFrame>
      <p:sp>
        <p:nvSpPr>
          <p:cNvPr id="1029" name="Rectangle 3"/>
          <p:cNvSpPr>
            <a:spLocks/>
          </p:cNvSpPr>
          <p:nvPr/>
        </p:nvSpPr>
        <p:spPr bwMode="auto">
          <a:xfrm>
            <a:off x="900113" y="4510088"/>
            <a:ext cx="2519362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Periódica con período </a:t>
            </a:r>
            <a:r>
              <a:rPr lang="es-ES" sz="2800" i="1">
                <a:latin typeface="Georgia" pitchFamily="18" charset="0"/>
              </a:rPr>
              <a:t>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484313"/>
            <a:ext cx="73802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484313"/>
            <a:ext cx="739933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438" y="1484313"/>
            <a:ext cx="731361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0" y="1484313"/>
            <a:ext cx="73929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6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713" y="1484313"/>
            <a:ext cx="731361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333375"/>
            <a:ext cx="8229600" cy="865188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" y="1484313"/>
            <a:ext cx="3686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50" y="1484313"/>
            <a:ext cx="3686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3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850" y="1484313"/>
            <a:ext cx="3686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5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850" y="1484313"/>
            <a:ext cx="3686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7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850" y="1484313"/>
            <a:ext cx="3686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Transformada de Fourier para Señales Periódicas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z="2500" smtClean="0"/>
              <a:t>En teoría la transformada de Fourier se podría calcular para cualquier señal continua</a:t>
            </a:r>
          </a:p>
          <a:p>
            <a:r>
              <a:rPr lang="es-CO" sz="2500" smtClean="0"/>
              <a:t>Muchas señales periódicas continuas no son absolutamente integrables</a:t>
            </a:r>
          </a:p>
          <a:p>
            <a:r>
              <a:rPr lang="es-CO" sz="2500" smtClean="0"/>
              <a:t>Por las condiciones de Dirichlet su transformada de Fourier no se puede calcular usando la ecuación de análisis.</a:t>
            </a:r>
          </a:p>
          <a:p>
            <a:r>
              <a:rPr lang="es-CO" sz="2500" smtClean="0"/>
              <a:t>Las funciones periódicas se pueden representar como sumas de exponenciales complejas.</a:t>
            </a:r>
          </a:p>
          <a:p>
            <a:r>
              <a:rPr lang="es-CO" sz="2500" smtClean="0"/>
              <a:t>Teniendo la transformada de la exponencial compleja se podría calcular las de otras señales periódicas.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209675"/>
          </a:xfrm>
        </p:spPr>
        <p:txBody>
          <a:bodyPr/>
          <a:lstStyle/>
          <a:p>
            <a:r>
              <a:rPr lang="es-CO" sz="3600" smtClean="0"/>
              <a:t>Transformada de Fourier de la Exponencial Compleja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1225550"/>
          </a:xfrm>
        </p:spPr>
        <p:txBody>
          <a:bodyPr/>
          <a:lstStyle/>
          <a:p>
            <a:r>
              <a:rPr lang="es-CO" smtClean="0"/>
              <a:t>Considere </a:t>
            </a:r>
            <a:r>
              <a:rPr lang="es-CO" i="1" smtClean="0"/>
              <a:t>X(j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smtClean="0"/>
              <a:t>)=2</a:t>
            </a:r>
            <a:r>
              <a:rPr lang="es-CO" i="1" smtClean="0">
                <a:sym typeface="Symbol" pitchFamily="18" charset="2"/>
              </a:rPr>
              <a:t>(-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)</a:t>
            </a:r>
          </a:p>
          <a:p>
            <a:r>
              <a:rPr lang="es-CO" smtClean="0">
                <a:sym typeface="Symbol" pitchFamily="18" charset="2"/>
              </a:rPr>
              <a:t>La correspondiente señal en tiempo sería: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00113" y="2924175"/>
          <a:ext cx="7159625" cy="1011238"/>
        </p:xfrm>
        <a:graphic>
          <a:graphicData uri="http://schemas.openxmlformats.org/presentationml/2006/ole">
            <p:oleObj spid="_x0000_s11266" name="Ecuación" r:id="rId3" imgW="3327120" imgH="46980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779838" y="4076700"/>
          <a:ext cx="1612900" cy="492125"/>
        </p:xfrm>
        <a:graphic>
          <a:graphicData uri="http://schemas.openxmlformats.org/presentationml/2006/ole">
            <p:oleObj spid="_x0000_s11267" name="Ecuación" r:id="rId4" imgW="749160" imgH="228600" progId="Equation.3">
              <p:embed/>
            </p:oleObj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313" y="4868863"/>
            <a:ext cx="36861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z="3600" smtClean="0"/>
              <a:t>Transformada de Fourier para señales periódicas</a:t>
            </a:r>
          </a:p>
        </p:txBody>
      </p:sp>
      <p:sp>
        <p:nvSpPr>
          <p:cNvPr id="12295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792162"/>
          </a:xfrm>
        </p:spPr>
        <p:txBody>
          <a:bodyPr/>
          <a:lstStyle/>
          <a:p>
            <a:r>
              <a:rPr lang="es-CO" smtClean="0"/>
              <a:t>En general si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987675" y="1773238"/>
          <a:ext cx="3959225" cy="928687"/>
        </p:xfrm>
        <a:graphic>
          <a:graphicData uri="http://schemas.openxmlformats.org/presentationml/2006/ole">
            <p:oleObj spid="_x0000_s12290" name="Ecuación" r:id="rId3" imgW="1841400" imgH="4316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692275" y="3068638"/>
          <a:ext cx="5570538" cy="1009650"/>
        </p:xfrm>
        <a:graphic>
          <a:graphicData uri="http://schemas.openxmlformats.org/presentationml/2006/ole">
            <p:oleObj spid="_x0000_s12291" name="Ecuación" r:id="rId4" imgW="2590560" imgH="469800" progId="Equation.3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268538" y="4292600"/>
          <a:ext cx="3822700" cy="1009650"/>
        </p:xfrm>
        <a:graphic>
          <a:graphicData uri="http://schemas.openxmlformats.org/presentationml/2006/ole">
            <p:oleObj spid="_x0000_s12292" name="Ecuación" r:id="rId5" imgW="1777680" imgH="469800" progId="Equation.3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268538" y="5445125"/>
          <a:ext cx="1830387" cy="927100"/>
        </p:xfrm>
        <a:graphic>
          <a:graphicData uri="http://schemas.openxmlformats.org/presentationml/2006/ole">
            <p:oleObj spid="_x0000_s12293" name="Ecuación" r:id="rId6" imgW="850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3319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r>
              <a:rPr lang="es-CO" smtClean="0"/>
              <a:t>Para la señal cuadrada periódica: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987675" y="2349500"/>
          <a:ext cx="2374900" cy="846138"/>
        </p:xfrm>
        <a:graphic>
          <a:graphicData uri="http://schemas.openxmlformats.org/presentationml/2006/ole">
            <p:oleObj spid="_x0000_s13314" name="Ecuación" r:id="rId3" imgW="1104840" imgH="393480" progId="Equation.3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195513" y="3213100"/>
          <a:ext cx="3903662" cy="928688"/>
        </p:xfrm>
        <a:graphic>
          <a:graphicData uri="http://schemas.openxmlformats.org/presentationml/2006/ole">
            <p:oleObj spid="_x0000_s13315" name="Ecuación" r:id="rId4" imgW="1815840" imgH="431640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184525" y="4292600"/>
          <a:ext cx="4340225" cy="928688"/>
        </p:xfrm>
        <a:graphic>
          <a:graphicData uri="http://schemas.openxmlformats.org/presentationml/2006/ole">
            <p:oleObj spid="_x0000_s13316" name="Ecuación" r:id="rId5" imgW="2019240" imgH="431640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187700" y="5373688"/>
          <a:ext cx="4121150" cy="928687"/>
        </p:xfrm>
        <a:graphic>
          <a:graphicData uri="http://schemas.openxmlformats.org/presentationml/2006/ole">
            <p:oleObj spid="_x0000_s13317" name="Ecuación" r:id="rId6" imgW="1917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37891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508500"/>
            <a:ext cx="8561388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73238"/>
            <a:ext cx="82629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Ejemplos: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8229600" cy="720725"/>
          </a:xfrm>
        </p:spPr>
        <p:txBody>
          <a:bodyPr/>
          <a:lstStyle/>
          <a:p>
            <a:r>
              <a:rPr lang="es-CO" smtClean="0"/>
              <a:t>x(t) = sen(</a:t>
            </a:r>
            <a:r>
              <a:rPr lang="es-CO" smtClean="0">
                <a:sym typeface="Symbol" pitchFamily="18" charset="2"/>
              </a:rPr>
              <a:t></a:t>
            </a:r>
            <a:r>
              <a:rPr lang="es-CO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t</a:t>
            </a:r>
            <a:r>
              <a:rPr lang="es-CO" smtClean="0"/>
              <a:t>)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555875" y="2133600"/>
          <a:ext cx="3598863" cy="900113"/>
        </p:xfrm>
        <a:graphic>
          <a:graphicData uri="http://schemas.openxmlformats.org/presentationml/2006/ole">
            <p:oleObj spid="_x0000_s14338" name="Ecuación" r:id="rId3" imgW="1676160" imgH="419040" progId="Equation.3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339975" y="3068638"/>
          <a:ext cx="4635500" cy="900112"/>
        </p:xfrm>
        <a:graphic>
          <a:graphicData uri="http://schemas.openxmlformats.org/presentationml/2006/ole">
            <p:oleObj spid="_x0000_s14339" name="Ecuación" r:id="rId4" imgW="2158920" imgH="419040" progId="Equation.3">
              <p:embed/>
            </p:oleObj>
          </a:graphicData>
        </a:graphic>
      </p:graphicFrame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975" y="4292600"/>
            <a:ext cx="4224338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Ejemplos:</a:t>
            </a: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68313" y="1412875"/>
            <a:ext cx="8229600" cy="649288"/>
          </a:xfrm>
        </p:spPr>
        <p:txBody>
          <a:bodyPr/>
          <a:lstStyle/>
          <a:p>
            <a:r>
              <a:rPr lang="es-CO" smtClean="0"/>
              <a:t>x(t) = cos(</a:t>
            </a:r>
            <a:r>
              <a:rPr lang="es-CO" smtClean="0">
                <a:sym typeface="Symbol" pitchFamily="18" charset="2"/>
              </a:rPr>
              <a:t></a:t>
            </a:r>
            <a:r>
              <a:rPr lang="es-CO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t</a:t>
            </a:r>
            <a:r>
              <a:rPr lang="es-CO" smtClean="0"/>
              <a:t>)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627313" y="2205038"/>
          <a:ext cx="3406775" cy="844550"/>
        </p:xfrm>
        <a:graphic>
          <a:graphicData uri="http://schemas.openxmlformats.org/presentationml/2006/ole">
            <p:oleObj spid="_x0000_s15362" name="Ecuación" r:id="rId3" imgW="1587240" imgH="39348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268538" y="3357563"/>
          <a:ext cx="4552950" cy="490537"/>
        </p:xfrm>
        <a:graphic>
          <a:graphicData uri="http://schemas.openxmlformats.org/presentationml/2006/ole">
            <p:oleObj spid="_x0000_s15363" name="Ecuación" r:id="rId4" imgW="2120760" imgH="228600" progId="Equation.3">
              <p:embed/>
            </p:oleObj>
          </a:graphicData>
        </a:graphic>
      </p:graphicFrame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713" y="4581525"/>
            <a:ext cx="57658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29600" cy="1368425"/>
          </a:xfrm>
        </p:spPr>
        <p:txBody>
          <a:bodyPr/>
          <a:lstStyle/>
          <a:p>
            <a:r>
              <a:rPr lang="es-CO" smtClean="0"/>
              <a:t>Propiedades de la Transformada Continua de Fourier</a:t>
            </a:r>
          </a:p>
        </p:txBody>
      </p:sp>
      <p:sp>
        <p:nvSpPr>
          <p:cNvPr id="243720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1916113"/>
            <a:ext cx="8229600" cy="4324350"/>
          </a:xfrm>
        </p:spPr>
        <p:txBody>
          <a:bodyPr/>
          <a:lstStyle/>
          <a:p>
            <a:r>
              <a:rPr lang="es-CO" smtClean="0"/>
              <a:t>Linealidad: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  </a:t>
            </a:r>
          </a:p>
          <a:p>
            <a:pPr lvl="1"/>
            <a:r>
              <a:rPr lang="es-CO" smtClean="0"/>
              <a:t> </a:t>
            </a:r>
          </a:p>
          <a:p>
            <a:pPr lvl="1"/>
            <a:r>
              <a:rPr lang="es-CO" smtClean="0"/>
              <a:t> </a:t>
            </a:r>
          </a:p>
          <a:p>
            <a:pPr lvl="1"/>
            <a:endParaRPr lang="es-CO" smtClean="0"/>
          </a:p>
          <a:p>
            <a:r>
              <a:rPr lang="es-CO" smtClean="0"/>
              <a:t>Desplazamiento en tiempo</a:t>
            </a:r>
          </a:p>
          <a:p>
            <a:endParaRPr lang="es-CO" smtClean="0"/>
          </a:p>
          <a:p>
            <a:pPr lvl="1"/>
            <a:r>
              <a:rPr lang="es-CO" smtClean="0"/>
              <a:t> 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116013" y="2628900"/>
          <a:ext cx="2406650" cy="655638"/>
        </p:xfrm>
        <a:graphic>
          <a:graphicData uri="http://schemas.openxmlformats.org/presentationml/2006/ole">
            <p:oleObj spid="_x0000_s16386" name="Ecuación" r:id="rId3" imgW="1117440" imgH="304560" progId="Equation.3">
              <p:embed/>
            </p:oleObj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1116013" y="3141663"/>
          <a:ext cx="2352675" cy="657225"/>
        </p:xfrm>
        <a:graphic>
          <a:graphicData uri="http://schemas.openxmlformats.org/presentationml/2006/ole">
            <p:oleObj spid="_x0000_s16387" name="Ecuación" r:id="rId4" imgW="1091880" imgH="3045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1114425" y="3716338"/>
          <a:ext cx="7273925" cy="657225"/>
        </p:xfrm>
        <a:graphic>
          <a:graphicData uri="http://schemas.openxmlformats.org/presentationml/2006/ole">
            <p:oleObj spid="_x0000_s16388" name="Ecuación" r:id="rId5" imgW="3377880" imgH="304560" progId="Equation.3">
              <p:embed/>
            </p:oleObj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1187450" y="5300663"/>
          <a:ext cx="5905500" cy="684212"/>
        </p:xfrm>
        <a:graphic>
          <a:graphicData uri="http://schemas.openxmlformats.org/presentationml/2006/ole">
            <p:oleObj spid="_x0000_s16389" name="Ecuación" r:id="rId6" imgW="27432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305425"/>
          </a:xfrm>
        </p:spPr>
        <p:txBody>
          <a:bodyPr/>
          <a:lstStyle/>
          <a:p>
            <a:r>
              <a:rPr lang="es-CO" smtClean="0"/>
              <a:t>Hallar la transformada de Fourier de: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Observemos que esta señal se puede escribir como la combinación lineal de dos pulsos desplazados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1844675"/>
            <a:ext cx="33528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/>
          <a:srcRect t="12122"/>
          <a:stretch>
            <a:fillRect/>
          </a:stretch>
        </p:blipFill>
        <p:spPr bwMode="auto">
          <a:xfrm>
            <a:off x="1692275" y="5084763"/>
            <a:ext cx="587851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46075"/>
            <a:ext cx="8229600" cy="1066800"/>
          </a:xfrm>
        </p:spPr>
        <p:txBody>
          <a:bodyPr/>
          <a:lstStyle/>
          <a:p>
            <a:r>
              <a:rPr lang="es-CO" smtClean="0"/>
              <a:t>Señal Cuadrada Periódica</a:t>
            </a:r>
            <a:endParaRPr lang="es-ES" smtClean="0"/>
          </a:p>
        </p:txBody>
      </p:sp>
      <p:sp>
        <p:nvSpPr>
          <p:cNvPr id="2054" name="Rectangle 3"/>
          <p:cNvSpPr>
            <a:spLocks/>
          </p:cNvSpPr>
          <p:nvPr/>
        </p:nvSpPr>
        <p:spPr bwMode="auto">
          <a:xfrm>
            <a:off x="611188" y="1268413"/>
            <a:ext cx="7848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Los coeficientes de la Serie de Fourier de esta señal son</a:t>
            </a:r>
            <a:r>
              <a:rPr lang="es-ES" sz="2800" i="1">
                <a:latin typeface="Georgia" pitchFamily="18" charset="0"/>
              </a:rPr>
              <a:t>: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916238" y="2276475"/>
          <a:ext cx="3360737" cy="927100"/>
        </p:xfrm>
        <a:graphic>
          <a:graphicData uri="http://schemas.openxmlformats.org/presentationml/2006/ole">
            <p:oleObj spid="_x0000_s2050" name="Ecuación" r:id="rId3" imgW="1562040" imgH="431640" progId="Equation.3">
              <p:embed/>
            </p:oleObj>
          </a:graphicData>
        </a:graphic>
      </p:graphicFrame>
      <p:sp>
        <p:nvSpPr>
          <p:cNvPr id="74759" name="Rectangle 3"/>
          <p:cNvSpPr>
            <a:spLocks/>
          </p:cNvSpPr>
          <p:nvPr/>
        </p:nvSpPr>
        <p:spPr bwMode="auto">
          <a:xfrm>
            <a:off x="539750" y="3284538"/>
            <a:ext cx="29527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Reorganizando:</a:t>
            </a:r>
            <a:endParaRPr lang="es-ES" sz="2800" i="1">
              <a:latin typeface="Georgia" pitchFamily="18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771775" y="4005263"/>
          <a:ext cx="3059113" cy="1009650"/>
        </p:xfrm>
        <a:graphic>
          <a:graphicData uri="http://schemas.openxmlformats.org/presentationml/2006/ole">
            <p:oleObj spid="_x0000_s2051" name="Ecuación" r:id="rId4" imgW="1422360" imgH="469800" progId="Equation.3">
              <p:embed/>
            </p:oleObj>
          </a:graphicData>
        </a:graphic>
      </p:graphicFrame>
      <p:sp>
        <p:nvSpPr>
          <p:cNvPr id="74761" name="Rectangle 3"/>
          <p:cNvSpPr>
            <a:spLocks/>
          </p:cNvSpPr>
          <p:nvPr/>
        </p:nvSpPr>
        <p:spPr bwMode="auto">
          <a:xfrm>
            <a:off x="539750" y="5013325"/>
            <a:ext cx="7920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Los </a:t>
            </a:r>
            <a:r>
              <a:rPr lang="es-ES" sz="2800" i="1">
                <a:latin typeface="Georgia" pitchFamily="18" charset="0"/>
              </a:rPr>
              <a:t>Ta</a:t>
            </a:r>
            <a:r>
              <a:rPr lang="es-ES" sz="2800" i="1" baseline="-25000">
                <a:latin typeface="Georgia" pitchFamily="18" charset="0"/>
              </a:rPr>
              <a:t>k</a:t>
            </a:r>
            <a:r>
              <a:rPr lang="es-ES" sz="2800">
                <a:latin typeface="Georgia" pitchFamily="18" charset="0"/>
              </a:rPr>
              <a:t> se pueden considerar muestras igualmente espaciadas de la función</a:t>
            </a:r>
            <a:endParaRPr lang="es-ES" sz="2800" i="1">
              <a:latin typeface="Georgia" pitchFamily="18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6643688" y="5524500"/>
          <a:ext cx="1528762" cy="846138"/>
        </p:xfrm>
        <a:graphic>
          <a:graphicData uri="http://schemas.openxmlformats.org/presentationml/2006/ole">
            <p:oleObj spid="_x0000_s2052" name="Ecuación" r:id="rId5" imgW="711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3529012"/>
          </a:xfrm>
        </p:spPr>
        <p:txBody>
          <a:bodyPr/>
          <a:lstStyle/>
          <a:p>
            <a:r>
              <a:rPr lang="es-CO" i="1" smtClean="0"/>
              <a:t>x(t) = 0.5x</a:t>
            </a:r>
            <a:r>
              <a:rPr lang="es-CO" i="1" baseline="-25000" smtClean="0"/>
              <a:t>1</a:t>
            </a:r>
            <a:r>
              <a:rPr lang="es-CO" i="1" smtClean="0"/>
              <a:t>(t-2.5)+x</a:t>
            </a:r>
            <a:r>
              <a:rPr lang="es-CO" i="1" baseline="-25000" smtClean="0"/>
              <a:t>2</a:t>
            </a:r>
            <a:r>
              <a:rPr lang="es-CO" i="1" smtClean="0"/>
              <a:t>(t-2.5)</a:t>
            </a:r>
          </a:p>
          <a:p>
            <a:r>
              <a:rPr lang="es-CO" smtClean="0"/>
              <a:t>Las transformadas de los pulsos  rectangulares de la figura son: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Usando linealidad y corrimiento en tiempo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519238" y="2624138"/>
          <a:ext cx="6005512" cy="1309687"/>
        </p:xfrm>
        <a:graphic>
          <a:graphicData uri="http://schemas.openxmlformats.org/presentationml/2006/ole">
            <p:oleObj spid="_x0000_s56322" name="Ecuación" r:id="rId3" imgW="2793960" imgH="609480" progId="Equation.3">
              <p:embed/>
            </p:oleObj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71650" y="4654550"/>
          <a:ext cx="5267325" cy="1855788"/>
        </p:xfrm>
        <a:graphic>
          <a:graphicData uri="http://schemas.openxmlformats.org/presentationml/2006/ole">
            <p:oleObj spid="_x0000_s56323" name="Ecuación" r:id="rId4" imgW="245088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Conjugación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700213"/>
            <a:ext cx="8229600" cy="4608512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Simetría conjugada para señales reales:</a:t>
            </a:r>
          </a:p>
          <a:p>
            <a:pPr lvl="1"/>
            <a:r>
              <a:rPr lang="es-CO" i="1" smtClean="0"/>
              <a:t>x(t) </a:t>
            </a:r>
            <a:r>
              <a:rPr lang="es-CO" i="1" smtClean="0">
                <a:sym typeface="Symbol" pitchFamily="18" charset="2"/>
              </a:rPr>
              <a:t></a:t>
            </a:r>
          </a:p>
          <a:p>
            <a:pPr lvl="2"/>
            <a:r>
              <a:rPr lang="es-CO" i="1" smtClean="0">
                <a:sym typeface="Symbol" pitchFamily="18" charset="2"/>
              </a:rPr>
              <a:t>X(j) = X</a:t>
            </a:r>
            <a:r>
              <a:rPr lang="es-CO" i="1" baseline="30000" smtClean="0">
                <a:sym typeface="Symbol" pitchFamily="18" charset="2"/>
              </a:rPr>
              <a:t></a:t>
            </a:r>
            <a:r>
              <a:rPr lang="es-CO" i="1" smtClean="0">
                <a:sym typeface="Symbol" pitchFamily="18" charset="2"/>
              </a:rPr>
              <a:t>(-j)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{X(j) } = 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{X(-j) }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{X(j) } = -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{X(-j) }</a:t>
            </a:r>
          </a:p>
          <a:p>
            <a:pPr lvl="2"/>
            <a:r>
              <a:rPr lang="es-CO" i="1" smtClean="0">
                <a:sym typeface="Symbol" pitchFamily="18" charset="2"/>
              </a:rPr>
              <a:t>| X(j) | = | X(-j) |</a:t>
            </a:r>
          </a:p>
          <a:p>
            <a:pPr lvl="2"/>
            <a:r>
              <a:rPr lang="es-CO" i="1" smtClean="0">
                <a:sym typeface="Symbol" pitchFamily="18" charset="2"/>
              </a:rPr>
              <a:t> X(j) =- X(-j)</a:t>
            </a:r>
            <a:endParaRPr lang="es-CO" smtClean="0">
              <a:sym typeface="Symbol" pitchFamily="18" charset="2"/>
            </a:endParaRPr>
          </a:p>
        </p:txBody>
      </p:sp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827088" y="1557338"/>
          <a:ext cx="2900362" cy="655637"/>
        </p:xfrm>
        <a:graphic>
          <a:graphicData uri="http://schemas.openxmlformats.org/presentationml/2006/ole">
            <p:oleObj spid="_x0000_s57346" name="Ecuación" r:id="rId3" imgW="1346040" imgH="304560" progId="Equation.3">
              <p:embed/>
            </p:oleObj>
          </a:graphicData>
        </a:graphic>
      </p:graphicFrame>
      <p:sp>
        <p:nvSpPr>
          <p:cNvPr id="2" name="Rectangle 3"/>
          <p:cNvSpPr>
            <a:spLocks/>
          </p:cNvSpPr>
          <p:nvPr/>
        </p:nvSpPr>
        <p:spPr bwMode="auto">
          <a:xfrm>
            <a:off x="4643438" y="3213100"/>
            <a:ext cx="4103687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x(t)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, 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par</a:t>
            </a:r>
          </a:p>
          <a:p>
            <a:pPr marL="922338" lvl="2" indent="-219075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X(j) ,</a:t>
            </a:r>
            <a:r>
              <a:rPr lang="es-CO" sz="24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 par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x(t)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, 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impar</a:t>
            </a:r>
          </a:p>
          <a:p>
            <a:pPr marL="922338" lvl="2" indent="-219075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X(j)  </a:t>
            </a:r>
            <a:r>
              <a:rPr lang="es-CO" sz="3200" i="1">
                <a:solidFill>
                  <a:schemeClr val="accent1"/>
                </a:solidFill>
                <a:latin typeface="Monotype Corsiva" pitchFamily="66" charset="0"/>
                <a:sym typeface="Symbol" pitchFamily="18" charset="2"/>
              </a:rPr>
              <a:t>I</a:t>
            </a: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,</a:t>
            </a:r>
            <a:r>
              <a:rPr lang="es-CO" sz="24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 impar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x(t)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</a:t>
            </a:r>
          </a:p>
        </p:txBody>
      </p:sp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5367338" y="5435600"/>
          <a:ext cx="3500437" cy="657225"/>
        </p:xfrm>
        <a:graphic>
          <a:graphicData uri="http://schemas.openxmlformats.org/presentationml/2006/ole">
            <p:oleObj spid="_x0000_s57347" name="Ecuación" r:id="rId4" imgW="1625400" imgH="30456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435600" y="6084888"/>
          <a:ext cx="3636963" cy="657225"/>
        </p:xfrm>
        <a:graphic>
          <a:graphicData uri="http://schemas.openxmlformats.org/presentationml/2006/ole">
            <p:oleObj spid="_x0000_s57348" name="Ecuación" r:id="rId5" imgW="16887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3319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647700"/>
          </a:xfrm>
        </p:spPr>
        <p:txBody>
          <a:bodyPr/>
          <a:lstStyle/>
          <a:p>
            <a:r>
              <a:rPr lang="es-CO" i="1" smtClean="0"/>
              <a:t>x(t) = e</a:t>
            </a:r>
            <a:r>
              <a:rPr lang="es-CO" i="1" baseline="30000" smtClean="0"/>
              <a:t>-a|t|</a:t>
            </a:r>
            <a:r>
              <a:rPr lang="es-CO" i="1" smtClean="0"/>
              <a:t>, a&gt;0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42925" y="5313363"/>
          <a:ext cx="3224213" cy="984250"/>
        </p:xfrm>
        <a:graphic>
          <a:graphicData uri="http://schemas.openxmlformats.org/presentationml/2006/ole">
            <p:oleObj spid="_x0000_s58370" name="Ecuación" r:id="rId3" imgW="1498320" imgH="4572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916238" y="2133600"/>
          <a:ext cx="2978150" cy="903288"/>
        </p:xfrm>
        <a:graphic>
          <a:graphicData uri="http://schemas.openxmlformats.org/presentationml/2006/ole">
            <p:oleObj spid="_x0000_s58371" name="Ecuación" r:id="rId4" imgW="1384200" imgH="419040" progId="Equation.3">
              <p:embed/>
            </p:oleObj>
          </a:graphicData>
        </a:graphic>
      </p:graphicFrame>
      <p:sp>
        <p:nvSpPr>
          <p:cNvPr id="91144" name="Rectangle 8"/>
          <p:cNvSpPr>
            <a:spLocks/>
          </p:cNvSpPr>
          <p:nvPr/>
        </p:nvSpPr>
        <p:spPr bwMode="auto">
          <a:xfrm>
            <a:off x="468313" y="30686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x(t) = e</a:t>
            </a:r>
            <a:r>
              <a:rPr lang="es-CO" sz="2800" i="1" baseline="30000">
                <a:latin typeface="Georgia" pitchFamily="18" charset="0"/>
              </a:rPr>
              <a:t>-a|t|</a:t>
            </a:r>
            <a:r>
              <a:rPr lang="es-CO" sz="2800" i="1">
                <a:latin typeface="Georgia" pitchFamily="18" charset="0"/>
              </a:rPr>
              <a:t> = e</a:t>
            </a:r>
            <a:r>
              <a:rPr lang="es-CO" sz="2800" i="1" baseline="30000">
                <a:latin typeface="Georgia" pitchFamily="18" charset="0"/>
              </a:rPr>
              <a:t>-at</a:t>
            </a:r>
            <a:r>
              <a:rPr lang="es-CO" sz="2800" i="1">
                <a:latin typeface="Georgia" pitchFamily="18" charset="0"/>
              </a:rPr>
              <a:t>u(t)+e</a:t>
            </a:r>
            <a:r>
              <a:rPr lang="es-CO" sz="2800" i="1" baseline="30000">
                <a:latin typeface="Georgia" pitchFamily="18" charset="0"/>
              </a:rPr>
              <a:t>at</a:t>
            </a:r>
            <a:r>
              <a:rPr lang="es-CO" sz="2800" i="1">
                <a:latin typeface="Georgia" pitchFamily="18" charset="0"/>
              </a:rPr>
              <a:t>u(-t)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47813" y="3683000"/>
          <a:ext cx="3332162" cy="1041400"/>
        </p:xfrm>
        <a:graphic>
          <a:graphicData uri="http://schemas.openxmlformats.org/presentationml/2006/ole">
            <p:oleObj spid="_x0000_s58372" name="Ecuación" r:id="rId5" imgW="1549080" imgH="482400" progId="Equation.3">
              <p:embed/>
            </p:oleObj>
          </a:graphicData>
        </a:graphic>
      </p:graphicFrame>
      <p:sp>
        <p:nvSpPr>
          <p:cNvPr id="91146" name="Rectangle 10"/>
          <p:cNvSpPr>
            <a:spLocks/>
          </p:cNvSpPr>
          <p:nvPr/>
        </p:nvSpPr>
        <p:spPr bwMode="auto">
          <a:xfrm>
            <a:off x="468313" y="4725988"/>
            <a:ext cx="33829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           = 2</a:t>
            </a:r>
            <a:r>
              <a:rPr lang="es-CO" sz="3200" i="1">
                <a:latin typeface="Monotype Corsiva" pitchFamily="66" charset="0"/>
              </a:rPr>
              <a:t>P</a:t>
            </a:r>
            <a:r>
              <a:rPr lang="es-CO" sz="2800" i="1">
                <a:latin typeface="Georgia" pitchFamily="18" charset="0"/>
              </a:rPr>
              <a:t>{e</a:t>
            </a:r>
            <a:r>
              <a:rPr lang="es-CO" sz="2800" i="1" baseline="30000">
                <a:latin typeface="Georgia" pitchFamily="18" charset="0"/>
              </a:rPr>
              <a:t>-at</a:t>
            </a:r>
            <a:r>
              <a:rPr lang="es-CO" sz="2800" i="1">
                <a:latin typeface="Georgia" pitchFamily="18" charset="0"/>
              </a:rPr>
              <a:t>u(t)}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79838" y="5373688"/>
          <a:ext cx="1420812" cy="847725"/>
        </p:xfrm>
        <a:graphic>
          <a:graphicData uri="http://schemas.openxmlformats.org/presentationml/2006/ole">
            <p:oleObj spid="_x0000_s58373" name="Ecuación" r:id="rId6" imgW="6602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911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066800"/>
          </a:xfrm>
        </p:spPr>
        <p:txBody>
          <a:bodyPr/>
          <a:lstStyle/>
          <a:p>
            <a:r>
              <a:rPr lang="es-CO" dirty="0" smtClean="0"/>
              <a:t>Derivación </a:t>
            </a:r>
            <a:r>
              <a:rPr lang="es-CO" dirty="0" smtClean="0"/>
              <a:t>en Tiempo</a:t>
            </a:r>
          </a:p>
        </p:txBody>
      </p:sp>
      <p:sp>
        <p:nvSpPr>
          <p:cNvPr id="244741" name="Rectangle 5"/>
          <p:cNvSpPr>
            <a:spLocks/>
          </p:cNvSpPr>
          <p:nvPr/>
        </p:nvSpPr>
        <p:spPr bwMode="auto">
          <a:xfrm>
            <a:off x="395288" y="458152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Integración en Tiempo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827088" y="5516563"/>
          <a:ext cx="7331075" cy="1011237"/>
        </p:xfrm>
        <a:graphic>
          <a:graphicData uri="http://schemas.openxmlformats.org/presentationml/2006/ole">
            <p:oleObj spid="_x0000_s18434" name="Ecuación" r:id="rId3" imgW="3403440" imgH="469800" progId="Equation.3">
              <p:embed/>
            </p:oleObj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684213" y="1196975"/>
          <a:ext cx="3473450" cy="1012825"/>
        </p:xfrm>
        <a:graphic>
          <a:graphicData uri="http://schemas.openxmlformats.org/presentationml/2006/ole">
            <p:oleObj spid="_x0000_s18435" name="Ecuación" r:id="rId4" imgW="1612800" imgH="4698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8150" y="2349500"/>
          <a:ext cx="5005388" cy="1011238"/>
        </p:xfrm>
        <a:graphic>
          <a:graphicData uri="http://schemas.openxmlformats.org/presentationml/2006/ole">
            <p:oleObj spid="_x0000_s18436" name="Ecuación" r:id="rId5" imgW="2323800" imgH="469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03300" y="3429000"/>
          <a:ext cx="6592888" cy="1011238"/>
        </p:xfrm>
        <a:graphic>
          <a:graphicData uri="http://schemas.openxmlformats.org/presentationml/2006/ole">
            <p:oleObj spid="_x0000_s18437" name="Ecuación" r:id="rId6" imgW="30603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Hallar la transformada de Fourier de u(t).</a:t>
            </a:r>
          </a:p>
          <a:p>
            <a:r>
              <a:rPr lang="es-CO" smtClean="0"/>
              <a:t>Sabemos que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Por propiedad de integración: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Por propiedad de derivación</a:t>
            </a:r>
          </a:p>
          <a:p>
            <a:endParaRPr lang="es-CO" smtClean="0"/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879600" y="2492375"/>
          <a:ext cx="5224463" cy="1011238"/>
        </p:xfrm>
        <a:graphic>
          <a:graphicData uri="http://schemas.openxmlformats.org/presentationml/2006/ole">
            <p:oleObj spid="_x0000_s59394" name="Ecuación" r:id="rId3" imgW="2425680" imgH="46980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31913" y="4005263"/>
          <a:ext cx="6127750" cy="901700"/>
        </p:xfrm>
        <a:graphic>
          <a:graphicData uri="http://schemas.openxmlformats.org/presentationml/2006/ole">
            <p:oleObj spid="_x0000_s59395" name="Ecuación" r:id="rId4" imgW="2844720" imgH="41904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90675" y="5373688"/>
          <a:ext cx="5608638" cy="984250"/>
        </p:xfrm>
        <a:graphic>
          <a:graphicData uri="http://schemas.openxmlformats.org/presentationml/2006/ole">
            <p:oleObj spid="_x0000_s59396" name="Ecuación" r:id="rId5" imgW="2603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3635375" y="1412875"/>
            <a:ext cx="5051425" cy="5160963"/>
          </a:xfrm>
        </p:spPr>
        <p:txBody>
          <a:bodyPr/>
          <a:lstStyle/>
          <a:p>
            <a:r>
              <a:rPr lang="es-CO" smtClean="0"/>
              <a:t>Considere la derivada de </a:t>
            </a:r>
            <a:r>
              <a:rPr lang="es-CO" i="1" smtClean="0"/>
              <a:t>x(t)</a:t>
            </a:r>
            <a:r>
              <a:rPr lang="es-CO" smtClean="0"/>
              <a:t>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i="1" smtClean="0"/>
              <a:t>g(t)</a:t>
            </a:r>
            <a:r>
              <a:rPr lang="es-CO" smtClean="0"/>
              <a:t> es la suma de un pulso rectangular y dos impulsos.</a:t>
            </a:r>
          </a:p>
          <a:p>
            <a:endParaRPr lang="es-CO" smtClean="0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268413"/>
            <a:ext cx="27908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076825" y="2276475"/>
          <a:ext cx="1779588" cy="846138"/>
        </p:xfrm>
        <a:graphic>
          <a:graphicData uri="http://schemas.openxmlformats.org/presentationml/2006/ole">
            <p:oleObj spid="_x0000_s60418" name="Ecuación" r:id="rId4" imgW="825480" imgH="393480" progId="Equation.3">
              <p:embed/>
            </p:oleObj>
          </a:graphicData>
        </a:graphic>
      </p:graphicFrame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4065588"/>
            <a:ext cx="27908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4164013" y="4292600"/>
          <a:ext cx="4079875" cy="846138"/>
        </p:xfrm>
        <a:graphic>
          <a:graphicData uri="http://schemas.openxmlformats.org/presentationml/2006/ole">
            <p:oleObj spid="_x0000_s60419" name="Ecuación" r:id="rId6" imgW="1892160" imgH="393480" progId="Equation.3">
              <p:embed/>
            </p:oleObj>
          </a:graphicData>
        </a:graphic>
      </p:graphicFrame>
      <p:graphicFrame>
        <p:nvGraphicFramePr>
          <p:cNvPr id="93193" name="Object 5"/>
          <p:cNvGraphicFramePr>
            <a:graphicFrameLocks noChangeAspect="1"/>
          </p:cNvGraphicFramePr>
          <p:nvPr/>
        </p:nvGraphicFramePr>
        <p:xfrm>
          <a:off x="5148263" y="5391150"/>
          <a:ext cx="3011487" cy="846138"/>
        </p:xfrm>
        <a:graphic>
          <a:graphicData uri="http://schemas.openxmlformats.org/presentationml/2006/ole">
            <p:oleObj spid="_x0000_s60420" name="Ecuación" r:id="rId7" imgW="1396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323850" y="2492375"/>
            <a:ext cx="3600450" cy="649288"/>
          </a:xfrm>
        </p:spPr>
        <p:txBody>
          <a:bodyPr/>
          <a:lstStyle/>
          <a:p>
            <a:pPr marL="642938" indent="-533400">
              <a:buFont typeface="Georgia" pitchFamily="18" charset="0"/>
              <a:buNone/>
            </a:pPr>
            <a:r>
              <a:rPr lang="es-CO" i="1" smtClean="0"/>
              <a:t>G(0) = 0</a:t>
            </a:r>
            <a:r>
              <a:rPr lang="es-CO" smtClean="0"/>
              <a:t>, entonces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477838" y="1484313"/>
          <a:ext cx="4106862" cy="900112"/>
        </p:xfrm>
        <a:graphic>
          <a:graphicData uri="http://schemas.openxmlformats.org/presentationml/2006/ole">
            <p:oleObj spid="_x0000_s61442" name="Ecuación" r:id="rId3" imgW="1904760" imgH="419040" progId="Equation.3">
              <p:embed/>
            </p:oleObj>
          </a:graphicData>
        </a:graphic>
      </p:graphicFrame>
      <p:graphicFrame>
        <p:nvGraphicFramePr>
          <p:cNvPr id="94214" name="Object 5"/>
          <p:cNvGraphicFramePr>
            <a:graphicFrameLocks noChangeAspect="1"/>
          </p:cNvGraphicFramePr>
          <p:nvPr/>
        </p:nvGraphicFramePr>
        <p:xfrm>
          <a:off x="515938" y="3321050"/>
          <a:ext cx="4024312" cy="900113"/>
        </p:xfrm>
        <a:graphic>
          <a:graphicData uri="http://schemas.openxmlformats.org/presentationml/2006/ole">
            <p:oleObj spid="_x0000_s61443" name="Ecuación" r:id="rId4" imgW="1866600" imgH="419040" progId="Equation.3">
              <p:embed/>
            </p:oleObj>
          </a:graphicData>
        </a:graphic>
      </p:graphicFrame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5025" y="1196975"/>
            <a:ext cx="42481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07375" cy="1439862"/>
          </a:xfrm>
        </p:spPr>
        <p:txBody>
          <a:bodyPr/>
          <a:lstStyle/>
          <a:p>
            <a:r>
              <a:rPr lang="es-CO" smtClean="0"/>
              <a:t>Escalamiento en Tiempo y Frecuencia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835150" y="1916113"/>
          <a:ext cx="5143500" cy="984250"/>
        </p:xfrm>
        <a:graphic>
          <a:graphicData uri="http://schemas.openxmlformats.org/presentationml/2006/ole">
            <p:oleObj spid="_x0000_s19458" name="Ecuación" r:id="rId3" imgW="2387520" imgH="457200" progId="Equation.3">
              <p:embed/>
            </p:oleObj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1908175" y="2852738"/>
          <a:ext cx="5172075" cy="1011237"/>
        </p:xfrm>
        <a:graphic>
          <a:graphicData uri="http://schemas.openxmlformats.org/presentationml/2006/ole">
            <p:oleObj spid="_x0000_s19459" name="Ecuación" r:id="rId4" imgW="2400120" imgH="469800" progId="Equation.3">
              <p:embed/>
            </p:oleObj>
          </a:graphicData>
        </a:graphic>
      </p:graphicFrame>
      <p:sp>
        <p:nvSpPr>
          <p:cNvPr id="243720" name="Rectangle 8"/>
          <p:cNvSpPr>
            <a:spLocks/>
          </p:cNvSpPr>
          <p:nvPr/>
        </p:nvSpPr>
        <p:spPr bwMode="auto">
          <a:xfrm>
            <a:off x="395288" y="3860800"/>
            <a:ext cx="30956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latin typeface="Georgia" pitchFamily="18" charset="0"/>
              </a:rPr>
              <a:t> Haciendo </a:t>
            </a:r>
            <a:r>
              <a:rPr lang="es-CO" sz="2800">
                <a:latin typeface="Georgia" pitchFamily="18" charset="0"/>
                <a:sym typeface="Symbol" pitchFamily="18" charset="2"/>
              </a:rPr>
              <a:t> = at</a:t>
            </a:r>
          </a:p>
        </p:txBody>
      </p:sp>
      <p:graphicFrame>
        <p:nvGraphicFramePr>
          <p:cNvPr id="59401" name="Object 5"/>
          <p:cNvGraphicFramePr>
            <a:graphicFrameLocks noChangeAspect="1"/>
          </p:cNvGraphicFramePr>
          <p:nvPr/>
        </p:nvGraphicFramePr>
        <p:xfrm>
          <a:off x="2051050" y="4437063"/>
          <a:ext cx="4818063" cy="2022475"/>
        </p:xfrm>
        <a:graphic>
          <a:graphicData uri="http://schemas.openxmlformats.org/presentationml/2006/ole">
            <p:oleObj spid="_x0000_s19460" name="Ecuación" r:id="rId5" imgW="2234880" imgH="939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468313" y="561975"/>
            <a:ext cx="8229600" cy="1066800"/>
          </a:xfrm>
        </p:spPr>
        <p:txBody>
          <a:bodyPr/>
          <a:lstStyle/>
          <a:p>
            <a:r>
              <a:rPr lang="es-CO" smtClean="0"/>
              <a:t>Dualidad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1831975"/>
            <a:ext cx="8229600" cy="3024188"/>
          </a:xfrm>
        </p:spPr>
        <p:txBody>
          <a:bodyPr/>
          <a:lstStyle/>
          <a:p>
            <a:r>
              <a:rPr lang="es-CO" smtClean="0"/>
              <a:t>Se había calculado anteriormente que </a:t>
            </a:r>
          </a:p>
          <a:p>
            <a:pPr>
              <a:buFont typeface="Georgia" pitchFamily="18" charset="0"/>
              <a:buNone/>
            </a:pPr>
            <a:endParaRPr lang="es-CO" i="1" smtClean="0"/>
          </a:p>
          <a:p>
            <a:endParaRPr lang="es-CO" i="1" smtClean="0"/>
          </a:p>
          <a:p>
            <a:endParaRPr lang="es-CO" smtClean="0"/>
          </a:p>
          <a:p>
            <a:r>
              <a:rPr lang="es-CO" smtClean="0"/>
              <a:t>Por otro lado, la señal cuya transformada es  el mismo pulso cuadrado es.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984250" y="2479675"/>
          <a:ext cx="7272338" cy="1038225"/>
        </p:xfrm>
        <a:graphic>
          <a:graphicData uri="http://schemas.openxmlformats.org/presentationml/2006/ole">
            <p:oleObj spid="_x0000_s62466" name="Ecuación" r:id="rId3" imgW="3377880" imgH="4824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28713" y="4856163"/>
          <a:ext cx="6394450" cy="1093787"/>
        </p:xfrm>
        <a:graphic>
          <a:graphicData uri="http://schemas.openxmlformats.org/presentationml/2006/ole">
            <p:oleObj spid="_x0000_s62467" name="Ecuación" r:id="rId4" imgW="29718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es-CO" smtClean="0"/>
              <a:t>Dualidad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333500"/>
            <a:ext cx="777716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AutoShape 5"/>
          <p:cNvSpPr>
            <a:spLocks noChangeArrowheads="1"/>
          </p:cNvSpPr>
          <p:nvPr/>
        </p:nvSpPr>
        <p:spPr bwMode="auto">
          <a:xfrm rot="-2711895">
            <a:off x="3383756" y="3393282"/>
            <a:ext cx="2160587" cy="1943100"/>
          </a:xfrm>
          <a:custGeom>
            <a:avLst/>
            <a:gdLst>
              <a:gd name="T0" fmla="*/ 216117338 w 21600"/>
              <a:gd name="T1" fmla="*/ 87399010 h 21600"/>
              <a:gd name="T2" fmla="*/ 108058769 w 21600"/>
              <a:gd name="T3" fmla="*/ 174798019 h 21600"/>
              <a:gd name="T4" fmla="*/ 0 w 21600"/>
              <a:gd name="T5" fmla="*/ 87399010 h 21600"/>
              <a:gd name="T6" fmla="*/ 108058769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46 w 21600"/>
              <a:gd name="T13" fmla="*/ 10182 h 21600"/>
              <a:gd name="T14" fmla="*/ 20554 w 21600"/>
              <a:gd name="T15" fmla="*/ 114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7775" y="5121"/>
                </a:lnTo>
                <a:lnTo>
                  <a:pt x="10182" y="5121"/>
                </a:lnTo>
                <a:lnTo>
                  <a:pt x="10182" y="10182"/>
                </a:lnTo>
                <a:lnTo>
                  <a:pt x="5121" y="10182"/>
                </a:lnTo>
                <a:lnTo>
                  <a:pt x="5121" y="7775"/>
                </a:lnTo>
                <a:lnTo>
                  <a:pt x="0" y="10800"/>
                </a:lnTo>
                <a:lnTo>
                  <a:pt x="5121" y="13825"/>
                </a:lnTo>
                <a:lnTo>
                  <a:pt x="5121" y="11418"/>
                </a:lnTo>
                <a:lnTo>
                  <a:pt x="10182" y="11418"/>
                </a:lnTo>
                <a:lnTo>
                  <a:pt x="10182" y="16479"/>
                </a:lnTo>
                <a:lnTo>
                  <a:pt x="7775" y="16479"/>
                </a:lnTo>
                <a:lnTo>
                  <a:pt x="10800" y="21600"/>
                </a:lnTo>
                <a:lnTo>
                  <a:pt x="13825" y="16479"/>
                </a:lnTo>
                <a:lnTo>
                  <a:pt x="11418" y="16479"/>
                </a:lnTo>
                <a:lnTo>
                  <a:pt x="11418" y="11418"/>
                </a:lnTo>
                <a:lnTo>
                  <a:pt x="16479" y="11418"/>
                </a:lnTo>
                <a:lnTo>
                  <a:pt x="16479" y="13825"/>
                </a:lnTo>
                <a:lnTo>
                  <a:pt x="21600" y="10800"/>
                </a:lnTo>
                <a:lnTo>
                  <a:pt x="16479" y="7775"/>
                </a:lnTo>
                <a:lnTo>
                  <a:pt x="16479" y="10182"/>
                </a:lnTo>
                <a:lnTo>
                  <a:pt x="11418" y="10182"/>
                </a:lnTo>
                <a:lnTo>
                  <a:pt x="11418" y="5121"/>
                </a:lnTo>
                <a:lnTo>
                  <a:pt x="13825" y="512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35375" y="1481138"/>
            <a:ext cx="1873250" cy="795337"/>
            <a:chOff x="2290" y="933"/>
            <a:chExt cx="1180" cy="501"/>
          </a:xfrm>
        </p:grpSpPr>
        <p:sp>
          <p:nvSpPr>
            <p:cNvPr id="20491" name="AutoShape 6"/>
            <p:cNvSpPr>
              <a:spLocks noChangeArrowheads="1"/>
            </p:cNvSpPr>
            <p:nvPr/>
          </p:nvSpPr>
          <p:spPr bwMode="auto">
            <a:xfrm>
              <a:off x="2290" y="1117"/>
              <a:ext cx="1180" cy="317"/>
            </a:xfrm>
            <a:prstGeom prst="leftRightArrow">
              <a:avLst>
                <a:gd name="adj1" fmla="val 30602"/>
                <a:gd name="adj2" fmla="val 744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CO"/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2699" y="933"/>
              <a:ext cx="4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3200">
                  <a:latin typeface="Monotype Corsiva" pitchFamily="66" charset="0"/>
                </a:rPr>
                <a:t>F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35375" y="5445125"/>
            <a:ext cx="1873250" cy="795338"/>
            <a:chOff x="2290" y="933"/>
            <a:chExt cx="1180" cy="501"/>
          </a:xfrm>
        </p:grpSpPr>
        <p:sp>
          <p:nvSpPr>
            <p:cNvPr id="20489" name="AutoShape 10"/>
            <p:cNvSpPr>
              <a:spLocks noChangeArrowheads="1"/>
            </p:cNvSpPr>
            <p:nvPr/>
          </p:nvSpPr>
          <p:spPr bwMode="auto">
            <a:xfrm>
              <a:off x="2290" y="1117"/>
              <a:ext cx="1180" cy="317"/>
            </a:xfrm>
            <a:prstGeom prst="leftRightArrow">
              <a:avLst>
                <a:gd name="adj1" fmla="val 30602"/>
                <a:gd name="adj2" fmla="val 744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CO"/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2699" y="933"/>
              <a:ext cx="4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3200">
                  <a:latin typeface="Monotype Corsiva" pitchFamily="66" charset="0"/>
                </a:rPr>
                <a:t>F</a:t>
              </a:r>
            </a:p>
          </p:txBody>
        </p:sp>
      </p:grp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3059113" y="4724400"/>
          <a:ext cx="547687" cy="849313"/>
        </p:xfrm>
        <a:graphic>
          <a:graphicData uri="http://schemas.openxmlformats.org/presentationml/2006/ole">
            <p:oleObj spid="_x0000_s63490" name="Ecuación" r:id="rId4" imgW="253800" imgH="393480" progId="Equation.3">
              <p:embed/>
            </p:oleObj>
          </a:graphicData>
        </a:graphic>
      </p:graphicFrame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5292725" y="3429000"/>
          <a:ext cx="492125" cy="328613"/>
        </p:xfrm>
        <a:graphic>
          <a:graphicData uri="http://schemas.openxmlformats.org/presentationml/2006/ole">
            <p:oleObj spid="_x0000_s63491" name="Ecuación" r:id="rId5" imgW="22860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46075"/>
            <a:ext cx="8229600" cy="1066800"/>
          </a:xfrm>
        </p:spPr>
        <p:txBody>
          <a:bodyPr/>
          <a:lstStyle/>
          <a:p>
            <a:r>
              <a:rPr lang="es-CO" smtClean="0"/>
              <a:t>Señal Cuadrada Periódica</a:t>
            </a:r>
            <a:endParaRPr lang="es-ES" smtClean="0"/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0" y="1628775"/>
            <a:ext cx="1619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4T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0" y="3500438"/>
            <a:ext cx="1619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8T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  <p:sp>
        <p:nvSpPr>
          <p:cNvPr id="31749" name="Rectangle 3"/>
          <p:cNvSpPr>
            <a:spLocks/>
          </p:cNvSpPr>
          <p:nvPr/>
        </p:nvSpPr>
        <p:spPr bwMode="auto">
          <a:xfrm>
            <a:off x="0" y="5445125"/>
            <a:ext cx="17637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16T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950" y="1268413"/>
            <a:ext cx="7332663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Dualidad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En general: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Esta propiedad, junto con algunas de las anteriores, se puede usar para deducir nuevas propiedades de la Transformada de Fourier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116013" y="2420938"/>
          <a:ext cx="2597150" cy="657225"/>
        </p:xfrm>
        <a:graphic>
          <a:graphicData uri="http://schemas.openxmlformats.org/presentationml/2006/ole">
            <p:oleObj spid="_x0000_s64514" name="Ecuación" r:id="rId3" imgW="1206360" imgH="30456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68875" y="3468688"/>
          <a:ext cx="2405063" cy="465137"/>
        </p:xfrm>
        <a:graphic>
          <a:graphicData uri="http://schemas.openxmlformats.org/presentationml/2006/ole">
            <p:oleObj spid="_x0000_s64515" name="Ecuación" r:id="rId4" imgW="1117440" imgH="21564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44600" y="3276600"/>
          <a:ext cx="2297113" cy="849313"/>
        </p:xfrm>
        <a:graphic>
          <a:graphicData uri="http://schemas.openxmlformats.org/presentationml/2006/ole">
            <p:oleObj spid="_x0000_s64516" name="Ecuación" r:id="rId5" imgW="1066680" imgH="39348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800600" y="2420938"/>
          <a:ext cx="2651125" cy="657225"/>
        </p:xfrm>
        <a:graphic>
          <a:graphicData uri="http://schemas.openxmlformats.org/presentationml/2006/ole">
            <p:oleObj spid="_x0000_s64517" name="Ecuación" r:id="rId6" imgW="1231560" imgH="3045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58888" y="4292600"/>
          <a:ext cx="1831975" cy="466725"/>
        </p:xfrm>
        <a:graphic>
          <a:graphicData uri="http://schemas.openxmlformats.org/presentationml/2006/ole">
            <p:oleObj spid="_x0000_s64518" name="Ecuación" r:id="rId7" imgW="850680" imgH="2156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932363" y="4332288"/>
          <a:ext cx="2705100" cy="465137"/>
        </p:xfrm>
        <a:graphic>
          <a:graphicData uri="http://schemas.openxmlformats.org/presentationml/2006/ole">
            <p:oleObj spid="_x0000_s64519" name="Ecuación" r:id="rId8" imgW="1257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Dualidad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Usando dualidad se pueden deducir:</a:t>
            </a:r>
          </a:p>
          <a:p>
            <a:pPr lvl="1"/>
            <a:r>
              <a:rPr lang="es-CO" smtClean="0"/>
              <a:t>Derivación en frecuencia: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Corrimiento en frecuencia: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Integración en frecuencia:</a:t>
            </a:r>
          </a:p>
          <a:p>
            <a:pPr lvl="1"/>
            <a:endParaRPr lang="es-CO" smtClean="0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3038475" y="2708275"/>
          <a:ext cx="3117850" cy="849313"/>
        </p:xfrm>
        <a:graphic>
          <a:graphicData uri="http://schemas.openxmlformats.org/presentationml/2006/ole">
            <p:oleObj spid="_x0000_s65538" name="Ecuación" r:id="rId3" imgW="1447560" imgH="39348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976563" y="4113213"/>
          <a:ext cx="3827462" cy="684212"/>
        </p:xfrm>
        <a:graphic>
          <a:graphicData uri="http://schemas.openxmlformats.org/presentationml/2006/ole">
            <p:oleObj spid="_x0000_s65539" name="Ecuación" r:id="rId4" imgW="1777680" imgH="31716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5250" y="5445125"/>
          <a:ext cx="5222875" cy="1012825"/>
        </p:xfrm>
        <a:graphic>
          <a:graphicData uri="http://schemas.openxmlformats.org/presentationml/2006/ole">
            <p:oleObj spid="_x0000_s65540" name="Ecuación" r:id="rId5" imgW="24256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Usando dualidad, hallar la transformada de: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En un ejemplo anterior se había hallado que: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3419475" y="2276475"/>
          <a:ext cx="1695450" cy="849313"/>
        </p:xfrm>
        <a:graphic>
          <a:graphicData uri="http://schemas.openxmlformats.org/presentationml/2006/ole">
            <p:oleObj spid="_x0000_s66562" name="Ecuación" r:id="rId3" imgW="787320" imgH="39348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82825" y="3860800"/>
          <a:ext cx="4373563" cy="847725"/>
        </p:xfrm>
        <a:graphic>
          <a:graphicData uri="http://schemas.openxmlformats.org/presentationml/2006/ole">
            <p:oleObj spid="_x0000_s66563" name="Equation" r:id="rId4" imgW="203184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92500" y="4797425"/>
          <a:ext cx="1558925" cy="465138"/>
        </p:xfrm>
        <a:graphic>
          <a:graphicData uri="http://schemas.openxmlformats.org/presentationml/2006/ole">
            <p:oleObj spid="_x0000_s66564" name="Ecuación" r:id="rId5" imgW="723600" imgH="2156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465388" y="5545138"/>
          <a:ext cx="3935412" cy="547687"/>
        </p:xfrm>
        <a:graphic>
          <a:graphicData uri="http://schemas.openxmlformats.org/presentationml/2006/ole">
            <p:oleObj spid="_x0000_s66565" name="Equation" r:id="rId6" imgW="18288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Relación de Parseval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611188" y="1628775"/>
          <a:ext cx="6835775" cy="1012825"/>
        </p:xfrm>
        <a:graphic>
          <a:graphicData uri="http://schemas.openxmlformats.org/presentationml/2006/ole">
            <p:oleObj spid="_x0000_s67586" name="Ecuación" r:id="rId3" imgW="3174840" imgH="4698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1913" y="2565400"/>
          <a:ext cx="3471862" cy="1012825"/>
        </p:xfrm>
        <a:graphic>
          <a:graphicData uri="http://schemas.openxmlformats.org/presentationml/2006/ole">
            <p:oleObj spid="_x0000_s67587" name="Ecuación" r:id="rId4" imgW="1612800" imgH="469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43200" y="3357563"/>
          <a:ext cx="4565650" cy="1093787"/>
        </p:xfrm>
        <a:graphic>
          <a:graphicData uri="http://schemas.openxmlformats.org/presentationml/2006/ole">
            <p:oleObj spid="_x0000_s67588" name="Ecuación" r:id="rId5" imgW="2120760" imgH="50796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70188" y="4351338"/>
          <a:ext cx="4538662" cy="1093787"/>
        </p:xfrm>
        <a:graphic>
          <a:graphicData uri="http://schemas.openxmlformats.org/presentationml/2006/ole">
            <p:oleObj spid="_x0000_s67589" name="Ecuación" r:id="rId6" imgW="2108160" imgH="5079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43213" y="5486400"/>
          <a:ext cx="6042025" cy="1011238"/>
        </p:xfrm>
        <a:graphic>
          <a:graphicData uri="http://schemas.openxmlformats.org/presentationml/2006/ole">
            <p:oleObj spid="_x0000_s67590" name="Ecuación" r:id="rId7" imgW="28065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Calcular:</a:t>
            </a:r>
          </a:p>
          <a:p>
            <a:endParaRPr lang="es-CO" smtClean="0"/>
          </a:p>
          <a:p>
            <a:endParaRPr lang="es-CO" smtClean="0"/>
          </a:p>
          <a:p>
            <a:pPr>
              <a:buFont typeface="Georgia" pitchFamily="18" charset="0"/>
              <a:buNone/>
            </a:pPr>
            <a:r>
              <a:rPr lang="es-CO" smtClean="0"/>
              <a:t>Para: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2295525" y="1844675"/>
          <a:ext cx="4292600" cy="1012825"/>
        </p:xfrm>
        <a:graphic>
          <a:graphicData uri="http://schemas.openxmlformats.org/presentationml/2006/ole">
            <p:oleObj spid="_x0000_s68610" name="Ecuación" r:id="rId3" imgW="1993680" imgH="469800" progId="Equation.3">
              <p:embed/>
            </p:oleObj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3500438"/>
            <a:ext cx="670718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2255838" y="1196975"/>
          <a:ext cx="4621212" cy="1012825"/>
        </p:xfrm>
        <a:graphic>
          <a:graphicData uri="http://schemas.openxmlformats.org/presentationml/2006/ole">
            <p:oleObj spid="_x0000_s69634" name="Ecuación" r:id="rId3" imgW="2145960" imgH="4698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92275" y="3452813"/>
          <a:ext cx="3062288" cy="984250"/>
        </p:xfrm>
        <a:graphic>
          <a:graphicData uri="http://schemas.openxmlformats.org/presentationml/2006/ole">
            <p:oleObj spid="_x0000_s69635" name="Ecuación" r:id="rId4" imgW="1422360" imgH="4572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89050" y="2205038"/>
          <a:ext cx="6451600" cy="1257300"/>
        </p:xfrm>
        <a:graphic>
          <a:graphicData uri="http://schemas.openxmlformats.org/presentationml/2006/ole">
            <p:oleObj spid="_x0000_s69636" name="Equation" r:id="rId5" imgW="2997000" imgH="58392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95500" y="4581525"/>
          <a:ext cx="5140325" cy="1093788"/>
        </p:xfrm>
        <a:graphic>
          <a:graphicData uri="http://schemas.openxmlformats.org/presentationml/2006/ole">
            <p:oleObj spid="_x0000_s69637" name="Ecuación" r:id="rId6" imgW="2387520" imgH="5079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55875" y="5734050"/>
          <a:ext cx="2159000" cy="847725"/>
        </p:xfrm>
        <a:graphic>
          <a:graphicData uri="http://schemas.openxmlformats.org/presentationml/2006/ole">
            <p:oleObj spid="_x0000_s69638" name="Ecuación" r:id="rId7" imgW="1002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881188" y="4229100"/>
          <a:ext cx="3362325" cy="928688"/>
        </p:xfrm>
        <a:graphic>
          <a:graphicData uri="http://schemas.openxmlformats.org/presentationml/2006/ole">
            <p:oleObj spid="_x0000_s70658" name="Equation" r:id="rId3" imgW="1562040" imgH="4316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27150" y="3068638"/>
          <a:ext cx="6532563" cy="1147762"/>
        </p:xfrm>
        <a:graphic>
          <a:graphicData uri="http://schemas.openxmlformats.org/presentationml/2006/ole">
            <p:oleObj spid="_x0000_s70659" name="Equation" r:id="rId4" imgW="3035160" imgH="53316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5288" y="5430838"/>
          <a:ext cx="4892675" cy="1093787"/>
        </p:xfrm>
        <a:graphic>
          <a:graphicData uri="http://schemas.openxmlformats.org/presentationml/2006/ole">
            <p:oleObj spid="_x0000_s70660" name="Equation" r:id="rId5" imgW="2273040" imgH="50796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92725" y="5524500"/>
          <a:ext cx="3551238" cy="928688"/>
        </p:xfrm>
        <a:graphic>
          <a:graphicData uri="http://schemas.openxmlformats.org/presentationml/2006/ole">
            <p:oleObj spid="_x0000_s70661" name="Equation" r:id="rId6" imgW="1650960" imgH="431640" progId="Equation.3">
              <p:embed/>
            </p:oleObj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022475" y="1052513"/>
          <a:ext cx="5141913" cy="849312"/>
        </p:xfrm>
        <a:graphic>
          <a:graphicData uri="http://schemas.openxmlformats.org/presentationml/2006/ole">
            <p:oleObj spid="_x0000_s70662" name="Ecuación" r:id="rId7" imgW="238752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57263" y="1922463"/>
          <a:ext cx="7275512" cy="1012825"/>
        </p:xfrm>
        <a:graphic>
          <a:graphicData uri="http://schemas.openxmlformats.org/presentationml/2006/ole">
            <p:oleObj spid="_x0000_s70663" name="Equation" r:id="rId8" imgW="3377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3779838" y="620713"/>
          <a:ext cx="4759325" cy="657225"/>
        </p:xfrm>
        <a:graphic>
          <a:graphicData uri="http://schemas.openxmlformats.org/presentationml/2006/ole">
            <p:oleObj spid="_x0000_s71682" name="Ecuación" r:id="rId3" imgW="2209680" imgH="304560" progId="Equation.3">
              <p:embed/>
            </p:oleObj>
          </a:graphicData>
        </a:graphic>
      </p:graphicFrame>
      <p:sp>
        <p:nvSpPr>
          <p:cNvPr id="1032" name="Rectangle 9"/>
          <p:cNvSpPr>
            <a:spLocks/>
          </p:cNvSpPr>
          <p:nvPr/>
        </p:nvSpPr>
        <p:spPr bwMode="auto">
          <a:xfrm>
            <a:off x="468313" y="4762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Convolución</a:t>
            </a: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2555875" y="1268413"/>
          <a:ext cx="3146425" cy="1012825"/>
        </p:xfrm>
        <a:graphic>
          <a:graphicData uri="http://schemas.openxmlformats.org/presentationml/2006/ole">
            <p:oleObj spid="_x0000_s71683" name="Ecuación" r:id="rId4" imgW="1460160" imgH="4698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051050" y="2492375"/>
          <a:ext cx="5060950" cy="1095375"/>
        </p:xfrm>
        <a:graphic>
          <a:graphicData uri="http://schemas.openxmlformats.org/presentationml/2006/ole">
            <p:oleObj spid="_x0000_s71684" name="Ecuación" r:id="rId5" imgW="2349360" imgH="50796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059113" y="3644900"/>
          <a:ext cx="4105275" cy="1095375"/>
        </p:xfrm>
        <a:graphic>
          <a:graphicData uri="http://schemas.openxmlformats.org/presentationml/2006/ole">
            <p:oleObj spid="_x0000_s71685" name="Ecuación" r:id="rId6" imgW="1904760" imgH="50796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059113" y="5729288"/>
          <a:ext cx="5278437" cy="1012825"/>
        </p:xfrm>
        <a:graphic>
          <a:graphicData uri="http://schemas.openxmlformats.org/presentationml/2006/ole">
            <p:oleObj spid="_x0000_s71686" name="Ecuación" r:id="rId7" imgW="2450880" imgH="469800" progId="Equation.3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059113" y="4721225"/>
          <a:ext cx="3117850" cy="1012825"/>
        </p:xfrm>
        <a:graphic>
          <a:graphicData uri="http://schemas.openxmlformats.org/presentationml/2006/ole">
            <p:oleObj spid="_x0000_s71687" name="Ecuación" r:id="rId8" imgW="14475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Convolución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3106738" cy="647700"/>
          </a:xfrm>
        </p:spPr>
        <p:txBody>
          <a:bodyPr/>
          <a:lstStyle/>
          <a:p>
            <a:r>
              <a:rPr lang="es-CO" smtClean="0"/>
              <a:t>Para un SLIT</a:t>
            </a:r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16113"/>
            <a:ext cx="36957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2613025" y="2997200"/>
          <a:ext cx="3175000" cy="1012825"/>
        </p:xfrm>
        <a:graphic>
          <a:graphicData uri="http://schemas.openxmlformats.org/presentationml/2006/ole">
            <p:oleObj spid="_x0000_s72706" name="Ecuación" r:id="rId4" imgW="1473120" imgH="4698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700338" y="4149725"/>
          <a:ext cx="3227387" cy="438150"/>
        </p:xfrm>
        <a:graphic>
          <a:graphicData uri="http://schemas.openxmlformats.org/presentationml/2006/ole">
            <p:oleObj spid="_x0000_s72707" name="Ecuación" r:id="rId5" imgW="1498320" imgH="203040" progId="Equation.3">
              <p:embed/>
            </p:oleObj>
          </a:graphicData>
        </a:graphic>
      </p:graphicFrame>
      <p:sp>
        <p:nvSpPr>
          <p:cNvPr id="102407" name="Rectangle 7"/>
          <p:cNvSpPr>
            <a:spLocks/>
          </p:cNvSpPr>
          <p:nvPr/>
        </p:nvSpPr>
        <p:spPr bwMode="auto">
          <a:xfrm>
            <a:off x="539750" y="4797425"/>
            <a:ext cx="78486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H(j</a:t>
            </a:r>
            <a:r>
              <a:rPr lang="es-CO" sz="2800" i="1">
                <a:latin typeface="Symbol" pitchFamily="18" charset="2"/>
              </a:rPr>
              <a:t>w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>
                <a:latin typeface="Georgia" pitchFamily="18" charset="0"/>
              </a:rPr>
              <a:t>, la transformada de la respuesta impulso </a:t>
            </a:r>
            <a:r>
              <a:rPr lang="es-CO" sz="2800" i="1">
                <a:latin typeface="Georgia" pitchFamily="18" charset="0"/>
              </a:rPr>
              <a:t>h(t)</a:t>
            </a:r>
            <a:r>
              <a:rPr lang="es-CO" sz="2800">
                <a:latin typeface="Georgia" pitchFamily="18" charset="0"/>
              </a:rPr>
              <a:t> es la Respuesta en Frecuencia 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4043363" cy="4873625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h(t) = 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(t-t</a:t>
            </a:r>
            <a:r>
              <a:rPr lang="es-CO" i="1" baseline="-25000" smtClean="0"/>
              <a:t>0</a:t>
            </a:r>
            <a:r>
              <a:rPr lang="es-CO" i="1" smtClean="0"/>
              <a:t>)</a:t>
            </a:r>
          </a:p>
          <a:p>
            <a:r>
              <a:rPr lang="es-CO" smtClean="0"/>
              <a:t> </a:t>
            </a:r>
          </a:p>
          <a:p>
            <a:r>
              <a:rPr lang="es-CO" i="1" smtClean="0"/>
              <a:t>Y(j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 = H(j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)X(j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</a:t>
            </a:r>
          </a:p>
          <a:p>
            <a:pPr>
              <a:buFont typeface="Georgia" pitchFamily="18" charset="0"/>
              <a:buNone/>
            </a:pPr>
            <a:endParaRPr lang="es-CO" smtClean="0"/>
          </a:p>
          <a:p>
            <a:pPr>
              <a:buFont typeface="Georgia" pitchFamily="18" charset="0"/>
              <a:buNone/>
            </a:pPr>
            <a:endParaRPr lang="es-CO" smtClean="0"/>
          </a:p>
          <a:p>
            <a:r>
              <a:rPr lang="es-CO" smtClean="0"/>
              <a:t>de donde </a:t>
            </a:r>
            <a:r>
              <a:rPr lang="es-CO" i="1" smtClean="0"/>
              <a:t>y(t) = x(t-t</a:t>
            </a:r>
            <a:r>
              <a:rPr lang="es-CO" i="1" baseline="-25000" smtClean="0"/>
              <a:t>0</a:t>
            </a:r>
            <a:r>
              <a:rPr lang="es-CO" i="1" smtClean="0"/>
              <a:t>)</a:t>
            </a:r>
          </a:p>
          <a:p>
            <a:r>
              <a:rPr lang="es-CO" smtClean="0"/>
              <a:t>El sistema </a:t>
            </a:r>
            <a:r>
              <a:rPr lang="es-CO" i="1" smtClean="0"/>
              <a:t>h(t)</a:t>
            </a:r>
            <a:r>
              <a:rPr lang="es-CO" smtClean="0"/>
              <a:t> es un corrimiento en tiempo.</a:t>
            </a: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827088" y="2187575"/>
          <a:ext cx="2106612" cy="520700"/>
        </p:xfrm>
        <a:graphic>
          <a:graphicData uri="http://schemas.openxmlformats.org/presentationml/2006/ole">
            <p:oleObj spid="_x0000_s73730" name="Ecuación" r:id="rId3" imgW="977760" imgH="2412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825625" y="3195638"/>
          <a:ext cx="2025650" cy="520700"/>
        </p:xfrm>
        <a:graphic>
          <a:graphicData uri="http://schemas.openxmlformats.org/presentationml/2006/ole">
            <p:oleObj spid="_x0000_s73731" name="Ecuación" r:id="rId4" imgW="939600" imgH="241200" progId="Equation.3">
              <p:embed/>
            </p:oleObj>
          </a:graphicData>
        </a:graphic>
      </p:graphicFrame>
      <p:sp>
        <p:nvSpPr>
          <p:cNvPr id="103430" name="Rectangle 6"/>
          <p:cNvSpPr>
            <a:spLocks/>
          </p:cNvSpPr>
          <p:nvPr/>
        </p:nvSpPr>
        <p:spPr bwMode="auto">
          <a:xfrm>
            <a:off x="4849813" y="1773238"/>
            <a:ext cx="40433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Sea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Por propiedad de derivación: 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	Y(j</a:t>
            </a:r>
            <a:r>
              <a:rPr lang="es-CO" sz="2800" i="1">
                <a:latin typeface="Symbol" pitchFamily="18" charset="2"/>
              </a:rPr>
              <a:t>w</a:t>
            </a:r>
            <a:r>
              <a:rPr lang="es-CO" sz="2800" i="1">
                <a:latin typeface="Georgia" pitchFamily="18" charset="0"/>
              </a:rPr>
              <a:t>) = j</a:t>
            </a:r>
            <a:r>
              <a:rPr lang="es-CO" sz="2800" i="1">
                <a:latin typeface="Symbol" pitchFamily="18" charset="2"/>
              </a:rPr>
              <a:t>w</a:t>
            </a:r>
            <a:r>
              <a:rPr lang="es-CO" sz="2800" i="1">
                <a:latin typeface="Georgia" pitchFamily="18" charset="0"/>
              </a:rPr>
              <a:t>X(j</a:t>
            </a:r>
            <a:r>
              <a:rPr lang="es-CO" sz="2800" i="1">
                <a:latin typeface="Symbol" pitchFamily="18" charset="2"/>
              </a:rPr>
              <a:t>w</a:t>
            </a:r>
            <a:r>
              <a:rPr lang="es-CO" sz="2800" i="1">
                <a:latin typeface="Georgia" pitchFamily="18" charset="0"/>
              </a:rPr>
              <a:t>)</a:t>
            </a: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 </a:t>
            </a:r>
            <a:r>
              <a:rPr lang="es-CO" sz="2800" i="1">
                <a:latin typeface="Georgia" pitchFamily="18" charset="0"/>
              </a:rPr>
              <a:t>H(j</a:t>
            </a:r>
            <a:r>
              <a:rPr lang="es-CO" sz="2800" i="1">
                <a:latin typeface="Symbol" pitchFamily="18" charset="2"/>
              </a:rPr>
              <a:t>w</a:t>
            </a:r>
            <a:r>
              <a:rPr lang="es-CO" sz="2800" i="1">
                <a:latin typeface="Georgia" pitchFamily="18" charset="0"/>
              </a:rPr>
              <a:t>) = j</a:t>
            </a:r>
            <a:r>
              <a:rPr lang="es-CO" sz="2800" i="1">
                <a:latin typeface="Symbol" pitchFamily="18" charset="2"/>
              </a:rPr>
              <a:t>w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867400" y="2133600"/>
          <a:ext cx="1778000" cy="849313"/>
        </p:xfrm>
        <a:graphic>
          <a:graphicData uri="http://schemas.openxmlformats.org/presentationml/2006/ole">
            <p:oleObj spid="_x0000_s73732" name="Equation" r:id="rId5" imgW="825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46075"/>
            <a:ext cx="8229600" cy="1066800"/>
          </a:xfrm>
        </p:spPr>
        <p:txBody>
          <a:bodyPr/>
          <a:lstStyle/>
          <a:p>
            <a:r>
              <a:rPr lang="es-CO" smtClean="0"/>
              <a:t>Señal Cuadrada Periódica</a:t>
            </a:r>
            <a:endParaRPr lang="es-ES" smtClean="0"/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0" y="1628775"/>
            <a:ext cx="1619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4T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1390650"/>
            <a:ext cx="721836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3"/>
          <p:cNvSpPr>
            <a:spLocks/>
          </p:cNvSpPr>
          <p:nvPr/>
        </p:nvSpPr>
        <p:spPr bwMode="auto">
          <a:xfrm>
            <a:off x="0" y="3500438"/>
            <a:ext cx="1619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8T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  <p:sp>
        <p:nvSpPr>
          <p:cNvPr id="32774" name="Rectangle 3"/>
          <p:cNvSpPr>
            <a:spLocks/>
          </p:cNvSpPr>
          <p:nvPr/>
        </p:nvSpPr>
        <p:spPr bwMode="auto">
          <a:xfrm>
            <a:off x="0" y="5445125"/>
            <a:ext cx="17637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T = 16T</a:t>
            </a:r>
            <a:r>
              <a:rPr lang="es-ES" sz="2800" baseline="-25000">
                <a:latin typeface="Georgia" pitchFamily="18" charset="0"/>
              </a:rPr>
              <a:t>1</a:t>
            </a:r>
            <a:endParaRPr lang="es-ES" sz="2800" i="1" baseline="-250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1066800"/>
          </a:xfrm>
        </p:spPr>
        <p:txBody>
          <a:bodyPr/>
          <a:lstStyle/>
          <a:p>
            <a:r>
              <a:rPr lang="es-CO" smtClean="0"/>
              <a:t>Ejemplo: Filtro ideal pasa-bajos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800600"/>
          </a:xfrm>
        </p:spPr>
        <p:txBody>
          <a:bodyPr/>
          <a:lstStyle/>
          <a:p>
            <a:r>
              <a:rPr lang="es-CO" smtClean="0"/>
              <a:t>Sea un SLIT con respuesta en frecuencia: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El espectro de su salida para una entrada </a:t>
            </a:r>
            <a:r>
              <a:rPr lang="es-CO" i="1" smtClean="0"/>
              <a:t>x(t)</a:t>
            </a:r>
            <a:r>
              <a:rPr lang="es-CO" smtClean="0"/>
              <a:t> será: </a:t>
            </a:r>
            <a:r>
              <a:rPr lang="es-CO" i="1" smtClean="0"/>
              <a:t>Y(j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 = X(j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 H(j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</a:t>
            </a:r>
            <a:r>
              <a:rPr lang="es-CO" smtClean="0"/>
              <a:t>.</a:t>
            </a:r>
          </a:p>
          <a:p>
            <a:r>
              <a:rPr lang="es-CO" smtClean="0"/>
              <a:t>Las componentes de frecuencia de </a:t>
            </a:r>
            <a:r>
              <a:rPr lang="es-CO" i="1" smtClean="0"/>
              <a:t>x(t)</a:t>
            </a:r>
            <a:r>
              <a:rPr lang="es-CO" smtClean="0"/>
              <a:t> en </a:t>
            </a:r>
            <a:r>
              <a:rPr lang="es-CO" i="1" smtClean="0"/>
              <a:t>|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|</a:t>
            </a:r>
            <a:r>
              <a:rPr lang="es-CO" i="1" smtClean="0">
                <a:sym typeface="Symbol" pitchFamily="18" charset="2"/>
              </a:rPr>
              <a:t>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baseline="-25000" smtClean="0">
                <a:sym typeface="Symbol" pitchFamily="18" charset="2"/>
              </a:rPr>
              <a:t>c</a:t>
            </a:r>
            <a:r>
              <a:rPr lang="es-CO" smtClean="0">
                <a:sym typeface="Symbol" pitchFamily="18" charset="2"/>
              </a:rPr>
              <a:t> pasarán a la salida.</a:t>
            </a:r>
          </a:p>
          <a:p>
            <a:r>
              <a:rPr lang="es-CO" smtClean="0"/>
              <a:t>Las componentes de frecuencia de </a:t>
            </a:r>
            <a:r>
              <a:rPr lang="es-CO" i="1" smtClean="0"/>
              <a:t>x(t)</a:t>
            </a:r>
            <a:r>
              <a:rPr lang="es-CO" smtClean="0"/>
              <a:t> en </a:t>
            </a:r>
            <a:r>
              <a:rPr lang="es-CO" i="1" smtClean="0"/>
              <a:t>|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|</a:t>
            </a:r>
            <a:r>
              <a:rPr lang="es-CO" i="1" smtClean="0">
                <a:sym typeface="Symbol" pitchFamily="18" charset="2"/>
              </a:rPr>
              <a:t>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baseline="-25000" smtClean="0">
                <a:sym typeface="Symbol" pitchFamily="18" charset="2"/>
              </a:rPr>
              <a:t>c</a:t>
            </a:r>
            <a:r>
              <a:rPr lang="es-CO" smtClean="0">
                <a:sym typeface="Symbol" pitchFamily="18" charset="2"/>
              </a:rPr>
              <a:t>  se anularán</a:t>
            </a:r>
          </a:p>
          <a:p>
            <a:endParaRPr lang="es-CO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757488" y="2420938"/>
          <a:ext cx="3116262" cy="1093787"/>
        </p:xfrm>
        <a:graphic>
          <a:graphicData uri="http://schemas.openxmlformats.org/presentationml/2006/ole">
            <p:oleObj spid="_x0000_s74754" name="Equation" r:id="rId3" imgW="14475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1066800"/>
          </a:xfrm>
        </p:spPr>
        <p:txBody>
          <a:bodyPr/>
          <a:lstStyle/>
          <a:p>
            <a:r>
              <a:rPr lang="es-CO" smtClean="0"/>
              <a:t>Ejemplo: Filtro ideal pasa-bajos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2497138"/>
          </a:xfrm>
        </p:spPr>
        <p:txBody>
          <a:bodyPr/>
          <a:lstStyle/>
          <a:p>
            <a:r>
              <a:rPr lang="es-CO" smtClean="0"/>
              <a:t>La respuesta impulso del filtro será: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i="1" smtClean="0"/>
              <a:t>h(t)</a:t>
            </a:r>
            <a:r>
              <a:rPr lang="es-CO" smtClean="0"/>
              <a:t> no es causal y no se puede realizar físicamente.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9275" y="1812925"/>
            <a:ext cx="3067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275" y="1812925"/>
            <a:ext cx="3067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9275" y="1812925"/>
            <a:ext cx="3067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60738" y="4743450"/>
          <a:ext cx="2212975" cy="846138"/>
        </p:xfrm>
        <a:graphic>
          <a:graphicData uri="http://schemas.openxmlformats.org/presentationml/2006/ole">
            <p:oleObj spid="_x0000_s75778" name="Equation" r:id="rId6" imgW="10285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Multiplicación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55875" y="3573463"/>
          <a:ext cx="4651375" cy="847725"/>
        </p:xfrm>
        <a:graphic>
          <a:graphicData uri="http://schemas.openxmlformats.org/presentationml/2006/ole">
            <p:oleObj spid="_x0000_s76802" name="Ecuación" r:id="rId3" imgW="2158920" imgH="393480" progId="Equation.3">
              <p:embed/>
            </p:oleObj>
          </a:graphicData>
        </a:graphic>
      </p:graphicFrame>
      <p:sp>
        <p:nvSpPr>
          <p:cNvPr id="6149" name="Rectangle 10"/>
          <p:cNvSpPr>
            <a:spLocks/>
          </p:cNvSpPr>
          <p:nvPr/>
        </p:nvSpPr>
        <p:spPr bwMode="auto">
          <a:xfrm>
            <a:off x="539750" y="1341438"/>
            <a:ext cx="77771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3000">
                <a:latin typeface="Georgia" pitchFamily="18" charset="0"/>
                <a:sym typeface="Symbol" pitchFamily="18" charset="2"/>
              </a:rPr>
              <a:t>Esta propiedad se puede deducir a partir de la anterior aplicando dualidad. 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339975" y="2636838"/>
          <a:ext cx="3994150" cy="655637"/>
        </p:xfrm>
        <a:graphic>
          <a:graphicData uri="http://schemas.openxmlformats.org/presentationml/2006/ole">
            <p:oleObj spid="_x0000_s76803" name="Ecuación" r:id="rId4" imgW="1854000" imgH="304560" progId="Equation.3">
              <p:embed/>
            </p:oleObj>
          </a:graphicData>
        </a:graphic>
      </p:graphicFrame>
      <p:sp>
        <p:nvSpPr>
          <p:cNvPr id="3" name="Rectangle 10"/>
          <p:cNvSpPr>
            <a:spLocks/>
          </p:cNvSpPr>
          <p:nvPr/>
        </p:nvSpPr>
        <p:spPr bwMode="auto">
          <a:xfrm>
            <a:off x="539750" y="4725988"/>
            <a:ext cx="777716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3000">
                <a:latin typeface="Georgia" pitchFamily="18" charset="0"/>
                <a:sym typeface="Symbol" pitchFamily="18" charset="2"/>
              </a:rPr>
              <a:t>La multiplicación de dos señales se puede interpretar como una modulación en amplitud.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368425"/>
          </a:xfrm>
        </p:spPr>
        <p:txBody>
          <a:bodyPr/>
          <a:lstStyle/>
          <a:p>
            <a:r>
              <a:rPr lang="es-CO" smtClean="0"/>
              <a:t>Ejemplo: Modulación de una portadora sinusoidal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916113"/>
            <a:ext cx="3970338" cy="4657725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p(t) = cos(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baseline="-25000" smtClean="0"/>
              <a:t>0</a:t>
            </a:r>
            <a:r>
              <a:rPr lang="es-CO" i="1" smtClean="0"/>
              <a:t>t) </a:t>
            </a:r>
            <a:r>
              <a:rPr lang="es-CO" smtClean="0"/>
              <a:t>y </a:t>
            </a:r>
            <a:r>
              <a:rPr lang="es-CO" i="1" smtClean="0"/>
              <a:t>s(t)</a:t>
            </a:r>
            <a:r>
              <a:rPr lang="es-CO" smtClean="0"/>
              <a:t> la señal con espectro </a:t>
            </a:r>
            <a:r>
              <a:rPr lang="es-CO" i="1" smtClean="0"/>
              <a:t>S(j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</a:t>
            </a:r>
            <a:r>
              <a:rPr lang="es-CO" smtClean="0"/>
              <a:t>.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365625"/>
            <a:ext cx="80295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365625"/>
            <a:ext cx="80295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916113"/>
            <a:ext cx="3076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368425"/>
          </a:xfrm>
        </p:spPr>
        <p:txBody>
          <a:bodyPr/>
          <a:lstStyle/>
          <a:p>
            <a:r>
              <a:rPr lang="es-CO" smtClean="0"/>
              <a:t>Ejemplo: Modulación de una portadora sinusoidal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16113"/>
            <a:ext cx="8075613" cy="936625"/>
          </a:xfrm>
        </p:spPr>
        <p:txBody>
          <a:bodyPr/>
          <a:lstStyle/>
          <a:p>
            <a:r>
              <a:rPr lang="es-CO" smtClean="0"/>
              <a:t>Si ahora multiplicamos la señal modulada por la portadora nuevamente obtenemos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3154363"/>
            <a:ext cx="898683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8313" y="5084763"/>
            <a:ext cx="80740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s-CO" sz="2800" dirty="0">
                <a:latin typeface="+mn-lt"/>
                <a:cs typeface="+mn-cs"/>
              </a:rPr>
              <a:t>La señal original se puede recuperar usando un filtro </a:t>
            </a:r>
            <a:r>
              <a:rPr lang="es-CO" sz="2800" dirty="0" err="1">
                <a:latin typeface="+mn-lt"/>
                <a:cs typeface="+mn-cs"/>
              </a:rPr>
              <a:t>pasabajos</a:t>
            </a:r>
            <a:r>
              <a:rPr lang="es-CO" sz="2800" dirty="0"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7170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843213" y="620713"/>
          <a:ext cx="2894012" cy="1309687"/>
        </p:xfrm>
        <a:graphic>
          <a:graphicData uri="http://schemas.openxmlformats.org/presentationml/2006/ole">
            <p:oleObj spid="_x0000_s77826" name="Equation" r:id="rId3" imgW="1346040" imgH="609480" progId="Equation.3">
              <p:embed/>
            </p:oleObj>
          </a:graphicData>
        </a:graphic>
      </p:graphicFrame>
      <p:graphicFrame>
        <p:nvGraphicFramePr>
          <p:cNvPr id="7171" name="Content Placeholder 3"/>
          <p:cNvGraphicFramePr>
            <a:graphicFrameLocks noChangeAspect="1"/>
          </p:cNvGraphicFramePr>
          <p:nvPr/>
        </p:nvGraphicFramePr>
        <p:xfrm>
          <a:off x="2578100" y="1946275"/>
          <a:ext cx="3794125" cy="1855788"/>
        </p:xfrm>
        <a:graphic>
          <a:graphicData uri="http://schemas.openxmlformats.org/presentationml/2006/ole">
            <p:oleObj spid="_x0000_s77827" name="Equation" r:id="rId4" imgW="1765080" imgH="86328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313" y="3873500"/>
            <a:ext cx="8074025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s-CO" sz="2800" dirty="0">
                <a:latin typeface="+mn-lt"/>
                <a:cs typeface="+mn-cs"/>
              </a:rPr>
              <a:t>Las transformadas de las dos señales son pulsos cuadrados.</a:t>
            </a:r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483235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8194" name="Content Placeholder 3"/>
          <p:cNvGraphicFramePr>
            <a:graphicFrameLocks noChangeAspect="1"/>
          </p:cNvGraphicFramePr>
          <p:nvPr/>
        </p:nvGraphicFramePr>
        <p:xfrm>
          <a:off x="2073275" y="2349500"/>
          <a:ext cx="5049838" cy="1855788"/>
        </p:xfrm>
        <a:graphic>
          <a:graphicData uri="http://schemas.openxmlformats.org/presentationml/2006/ole">
            <p:oleObj spid="_x0000_s78850" name="Ecuación" r:id="rId3" imgW="2349360" imgH="863280" progId="Equation.3">
              <p:embed/>
            </p:oleObj>
          </a:graphicData>
        </a:graphic>
      </p:graphicFrame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395288" y="1412875"/>
            <a:ext cx="80740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En frecuencia se toma la convolución de las transformadas</a:t>
            </a: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 cstate="print"/>
          <a:srcRect t="22473"/>
          <a:stretch>
            <a:fillRect/>
          </a:stretch>
        </p:blipFill>
        <p:spPr bwMode="auto">
          <a:xfrm>
            <a:off x="2339975" y="4365625"/>
            <a:ext cx="4402138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9222" name="Rectangle 3"/>
          <p:cNvSpPr>
            <a:spLocks noGrp="1"/>
          </p:cNvSpPr>
          <p:nvPr>
            <p:ph type="body" idx="1"/>
          </p:nvPr>
        </p:nvSpPr>
        <p:spPr>
          <a:xfrm>
            <a:off x="457200" y="3716338"/>
            <a:ext cx="8229600" cy="1584325"/>
          </a:xfrm>
        </p:spPr>
        <p:txBody>
          <a:bodyPr/>
          <a:lstStyle/>
          <a:p>
            <a:r>
              <a:rPr lang="es-CO" smtClean="0"/>
              <a:t>Objetivo: Determinar la respuesta en frecuencia del sistema descrito por esta ecuación.</a:t>
            </a:r>
          </a:p>
          <a:p>
            <a:r>
              <a:rPr lang="es-CO" smtClean="0"/>
              <a:t>Un SLIT está caracterizado por la ecuación:</a:t>
            </a:r>
          </a:p>
        </p:txBody>
      </p:sp>
      <p:graphicFrame>
        <p:nvGraphicFramePr>
          <p:cNvPr id="9218" name="Object 5"/>
          <p:cNvGraphicFramePr>
            <a:graphicFrameLocks/>
          </p:cNvGraphicFramePr>
          <p:nvPr/>
        </p:nvGraphicFramePr>
        <p:xfrm>
          <a:off x="2382838" y="2543175"/>
          <a:ext cx="4175125" cy="957263"/>
        </p:xfrm>
        <a:graphic>
          <a:graphicData uri="http://schemas.openxmlformats.org/presentationml/2006/ole">
            <p:oleObj spid="_x0000_s79874" name="Ecuación" r:id="rId3" imgW="1942920" imgH="4442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187450" y="5661025"/>
          <a:ext cx="3227388" cy="438150"/>
        </p:xfrm>
        <a:graphic>
          <a:graphicData uri="http://schemas.openxmlformats.org/presentationml/2006/ole">
            <p:oleObj spid="_x0000_s79875" name="Ecuación" r:id="rId4" imgW="1498320" imgH="2030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546600" y="5445125"/>
          <a:ext cx="2762250" cy="903288"/>
        </p:xfrm>
        <a:graphic>
          <a:graphicData uri="http://schemas.openxmlformats.org/presentationml/2006/ole">
            <p:oleObj spid="_x0000_s79876" name="Ecuación" r:id="rId5" imgW="1282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10246" name="Rectangle 3"/>
          <p:cNvSpPr>
            <a:spLocks noGrp="1"/>
          </p:cNvSpPr>
          <p:nvPr>
            <p:ph type="body" idx="1"/>
          </p:nvPr>
        </p:nvSpPr>
        <p:spPr>
          <a:xfrm>
            <a:off x="395288" y="2492375"/>
            <a:ext cx="8229600" cy="720725"/>
          </a:xfrm>
        </p:spPr>
        <p:txBody>
          <a:bodyPr/>
          <a:lstStyle/>
          <a:p>
            <a:r>
              <a:rPr lang="es-CO" smtClean="0"/>
              <a:t>La transformada de Fourier de (*) es:</a:t>
            </a:r>
          </a:p>
        </p:txBody>
      </p:sp>
      <p:graphicFrame>
        <p:nvGraphicFramePr>
          <p:cNvPr id="10242" name="Object 5"/>
          <p:cNvGraphicFramePr>
            <a:graphicFrameLocks/>
          </p:cNvGraphicFramePr>
          <p:nvPr/>
        </p:nvGraphicFramePr>
        <p:xfrm>
          <a:off x="1835150" y="3284538"/>
          <a:ext cx="4992688" cy="1039812"/>
        </p:xfrm>
        <a:graphic>
          <a:graphicData uri="http://schemas.openxmlformats.org/presentationml/2006/ole">
            <p:oleObj spid="_x0000_s80898" name="Ecuación" r:id="rId3" imgW="2323800" imgH="48240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/>
          </p:cNvGraphicFramePr>
          <p:nvPr/>
        </p:nvGraphicFramePr>
        <p:xfrm>
          <a:off x="1889125" y="4405313"/>
          <a:ext cx="4883150" cy="1039812"/>
        </p:xfrm>
        <a:graphic>
          <a:graphicData uri="http://schemas.openxmlformats.org/presentationml/2006/ole">
            <p:oleObj spid="_x0000_s80899" name="Ecuación" r:id="rId4" imgW="2273040" imgH="482400" progId="Equation.3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/>
          </p:cNvGraphicFramePr>
          <p:nvPr/>
        </p:nvGraphicFramePr>
        <p:xfrm>
          <a:off x="1908175" y="5538788"/>
          <a:ext cx="4910138" cy="930275"/>
        </p:xfrm>
        <a:graphic>
          <a:graphicData uri="http://schemas.openxmlformats.org/presentationml/2006/ole">
            <p:oleObj spid="_x0000_s80900" name="Ecuación" r:id="rId5" imgW="2286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>
          <a:xfrm>
            <a:off x="395288" y="5516563"/>
            <a:ext cx="8229600" cy="720725"/>
          </a:xfrm>
        </p:spPr>
        <p:txBody>
          <a:bodyPr/>
          <a:lstStyle/>
          <a:p>
            <a:r>
              <a:rPr lang="es-CO" i="1" smtClean="0"/>
              <a:t>H(j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smtClean="0"/>
              <a:t>)</a:t>
            </a:r>
            <a:r>
              <a:rPr lang="es-CO" smtClean="0"/>
              <a:t> es una función racional.</a:t>
            </a:r>
          </a:p>
        </p:txBody>
      </p:sp>
      <p:graphicFrame>
        <p:nvGraphicFramePr>
          <p:cNvPr id="11266" name="Object 5"/>
          <p:cNvGraphicFramePr>
            <a:graphicFrameLocks/>
          </p:cNvGraphicFramePr>
          <p:nvPr/>
        </p:nvGraphicFramePr>
        <p:xfrm>
          <a:off x="1908175" y="2492375"/>
          <a:ext cx="4910138" cy="930275"/>
        </p:xfrm>
        <a:graphic>
          <a:graphicData uri="http://schemas.openxmlformats.org/presentationml/2006/ole">
            <p:oleObj spid="_x0000_s81922" name="Ecuación" r:id="rId3" imgW="2286000" imgH="43164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/>
          </p:cNvGraphicFramePr>
          <p:nvPr/>
        </p:nvGraphicFramePr>
        <p:xfrm>
          <a:off x="2124075" y="3568700"/>
          <a:ext cx="4010025" cy="1804988"/>
        </p:xfrm>
        <a:graphic>
          <a:graphicData uri="http://schemas.openxmlformats.org/presentationml/2006/ole">
            <p:oleObj spid="_x0000_s81923" name="Ecuación" r:id="rId4" imgW="18666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Conclusiones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395288" y="1773238"/>
            <a:ext cx="8229600" cy="4535487"/>
          </a:xfrm>
        </p:spPr>
        <p:txBody>
          <a:bodyPr/>
          <a:lstStyle/>
          <a:p>
            <a:r>
              <a:rPr lang="es-CO" dirty="0" smtClean="0"/>
              <a:t>Si, en una señal periódica, hacemos crecer el período, la señal se parecerá cada vez más a una señal de duración finita.</a:t>
            </a:r>
          </a:p>
          <a:p>
            <a:r>
              <a:rPr lang="es-CO" dirty="0" smtClean="0"/>
              <a:t>En frecuencia, los coeficientes de su Serie de Fourier se acercarán cada vez más, aproximando una señal continua.</a:t>
            </a:r>
          </a:p>
          <a:p>
            <a:r>
              <a:rPr lang="es-CO" dirty="0" smtClean="0"/>
              <a:t>Si queremos calcular la Transformada de Fourier de una señal de duración finita la podemos convertir en periódica, calcular la serie y hacer el período tender a infinito.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2636838"/>
            <a:ext cx="8229600" cy="576262"/>
          </a:xfrm>
        </p:spPr>
        <p:txBody>
          <a:bodyPr/>
          <a:lstStyle/>
          <a:p>
            <a:r>
              <a:rPr lang="es-CO" i="1" smtClean="0"/>
              <a:t>a</a:t>
            </a:r>
            <a:r>
              <a:rPr lang="es-CO" i="1" baseline="-25000" smtClean="0"/>
              <a:t>0</a:t>
            </a:r>
            <a:r>
              <a:rPr lang="es-CO" i="1" smtClean="0"/>
              <a:t> = a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1</a:t>
            </a:r>
            <a:r>
              <a:rPr lang="es-CO" i="1" smtClean="0"/>
              <a:t> = 1</a:t>
            </a:r>
            <a:r>
              <a:rPr lang="es-CO" smtClean="0"/>
              <a:t>, </a:t>
            </a:r>
            <a:r>
              <a:rPr lang="es-CO" i="1" smtClean="0"/>
              <a:t>b</a:t>
            </a:r>
            <a:r>
              <a:rPr lang="es-CO" i="1" baseline="-25000" smtClean="0"/>
              <a:t>0</a:t>
            </a:r>
            <a:r>
              <a:rPr lang="es-CO" i="1" smtClean="0"/>
              <a:t> = 1</a:t>
            </a:r>
            <a:r>
              <a:rPr lang="es-CO" smtClean="0"/>
              <a:t>, de donde:</a:t>
            </a:r>
          </a:p>
        </p:txBody>
      </p:sp>
      <p:graphicFrame>
        <p:nvGraphicFramePr>
          <p:cNvPr id="12290" name="Object 5"/>
          <p:cNvGraphicFramePr>
            <a:graphicFrameLocks/>
          </p:cNvGraphicFramePr>
          <p:nvPr/>
        </p:nvGraphicFramePr>
        <p:xfrm>
          <a:off x="2814638" y="1466850"/>
          <a:ext cx="3629025" cy="847725"/>
        </p:xfrm>
        <a:graphic>
          <a:graphicData uri="http://schemas.openxmlformats.org/presentationml/2006/ole">
            <p:oleObj spid="_x0000_s82946" name="Ecuación" r:id="rId3" imgW="1688760" imgH="39348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206750" y="3500438"/>
          <a:ext cx="2324100" cy="903287"/>
        </p:xfrm>
        <a:graphic>
          <a:graphicData uri="http://schemas.openxmlformats.org/presentationml/2006/ole">
            <p:oleObj spid="_x0000_s82947" name="Ecuación" r:id="rId4" imgW="1079280" imgH="419040" progId="Equation.3">
              <p:embed/>
            </p:oleObj>
          </a:graphicData>
        </a:graphic>
      </p:graphicFrame>
      <p:sp>
        <p:nvSpPr>
          <p:cNvPr id="12294" name="Rectangle 6"/>
          <p:cNvSpPr>
            <a:spLocks/>
          </p:cNvSpPr>
          <p:nvPr/>
        </p:nvSpPr>
        <p:spPr bwMode="auto">
          <a:xfrm>
            <a:off x="468313" y="4724400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respuesta impulso del sistema será: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algn="ctr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h(t) = e</a:t>
            </a:r>
            <a:r>
              <a:rPr lang="es-CO" sz="2800" i="1" baseline="30000">
                <a:latin typeface="Georgia" pitchFamily="18" charset="0"/>
              </a:rPr>
              <a:t>-at</a:t>
            </a:r>
            <a:r>
              <a:rPr lang="es-CO" sz="2800" i="1">
                <a:latin typeface="Georgia" pitchFamily="18" charset="0"/>
              </a:rPr>
              <a:t>u(t)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229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1"/>
          </p:nvPr>
        </p:nvSpPr>
        <p:spPr>
          <a:xfrm>
            <a:off x="457200" y="3311525"/>
            <a:ext cx="8229600" cy="576263"/>
          </a:xfrm>
        </p:spPr>
        <p:txBody>
          <a:bodyPr/>
          <a:lstStyle/>
          <a:p>
            <a:r>
              <a:rPr lang="es-CO" i="1" smtClean="0"/>
              <a:t>a</a:t>
            </a:r>
            <a:r>
              <a:rPr lang="es-CO" i="1" baseline="-25000" smtClean="0"/>
              <a:t>0</a:t>
            </a:r>
            <a:r>
              <a:rPr lang="es-CO" i="1" smtClean="0"/>
              <a:t> = 3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1</a:t>
            </a:r>
            <a:r>
              <a:rPr lang="es-CO" i="1" smtClean="0"/>
              <a:t> = 4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2</a:t>
            </a:r>
            <a:r>
              <a:rPr lang="es-CO" i="1" smtClean="0"/>
              <a:t> = 1, b</a:t>
            </a:r>
            <a:r>
              <a:rPr lang="es-CO" i="1" baseline="-25000" smtClean="0"/>
              <a:t>0</a:t>
            </a:r>
            <a:r>
              <a:rPr lang="es-CO" i="1" smtClean="0"/>
              <a:t> = 2</a:t>
            </a:r>
            <a:r>
              <a:rPr lang="es-CO" smtClean="0"/>
              <a:t>,</a:t>
            </a:r>
            <a:r>
              <a:rPr lang="es-CO" i="1" smtClean="0"/>
              <a:t> b</a:t>
            </a:r>
            <a:r>
              <a:rPr lang="es-CO" i="1" baseline="-25000" smtClean="0"/>
              <a:t>1</a:t>
            </a:r>
            <a:r>
              <a:rPr lang="es-CO" i="1" smtClean="0"/>
              <a:t> = 1</a:t>
            </a:r>
            <a:r>
              <a:rPr lang="es-CO" smtClean="0"/>
              <a:t> de donde:</a:t>
            </a:r>
          </a:p>
        </p:txBody>
      </p:sp>
      <p:graphicFrame>
        <p:nvGraphicFramePr>
          <p:cNvPr id="13314" name="Object 5"/>
          <p:cNvGraphicFramePr>
            <a:graphicFrameLocks/>
          </p:cNvGraphicFramePr>
          <p:nvPr/>
        </p:nvGraphicFramePr>
        <p:xfrm>
          <a:off x="1873250" y="1971675"/>
          <a:ext cx="5511800" cy="901700"/>
        </p:xfrm>
        <a:graphic>
          <a:graphicData uri="http://schemas.openxmlformats.org/presentationml/2006/ole">
            <p:oleObj spid="_x0000_s83970" name="Ecuación" r:id="rId3" imgW="2565360" imgH="4190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606675" y="4103688"/>
          <a:ext cx="3525838" cy="957262"/>
        </p:xfrm>
        <a:graphic>
          <a:graphicData uri="http://schemas.openxmlformats.org/presentationml/2006/ole">
            <p:oleObj spid="_x0000_s83971" name="Ecuación" r:id="rId4" imgW="1638000" imgH="4442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627313" y="5262563"/>
          <a:ext cx="3525837" cy="903287"/>
        </p:xfrm>
        <a:graphic>
          <a:graphicData uri="http://schemas.openxmlformats.org/presentationml/2006/ole">
            <p:oleObj spid="_x0000_s83972" name="Ecuación" r:id="rId5" imgW="1638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4342" name="Rectangle 3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229600" cy="576262"/>
          </a:xfrm>
        </p:spPr>
        <p:txBody>
          <a:bodyPr/>
          <a:lstStyle/>
          <a:p>
            <a:r>
              <a:rPr lang="es-CO" smtClean="0"/>
              <a:t>Expandiendo en fracciones parciales: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641600" y="2420938"/>
          <a:ext cx="3498850" cy="903287"/>
        </p:xfrm>
        <a:graphic>
          <a:graphicData uri="http://schemas.openxmlformats.org/presentationml/2006/ole">
            <p:oleObj spid="_x0000_s84994" name="Equation" r:id="rId3" imgW="1625400" imgH="419040" progId="Equation.3">
              <p:embed/>
            </p:oleObj>
          </a:graphicData>
        </a:graphic>
      </p:graphicFrame>
      <p:sp>
        <p:nvSpPr>
          <p:cNvPr id="5" name="Rectangle 7"/>
          <p:cNvSpPr>
            <a:spLocks/>
          </p:cNvSpPr>
          <p:nvPr/>
        </p:nvSpPr>
        <p:spPr bwMode="auto">
          <a:xfrm>
            <a:off x="539750" y="49403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respuesta impulso será: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525713" y="5743575"/>
          <a:ext cx="3771900" cy="849313"/>
        </p:xfrm>
        <a:graphic>
          <a:graphicData uri="http://schemas.openxmlformats.org/presentationml/2006/ole">
            <p:oleObj spid="_x0000_s84995" name="Ecuación" r:id="rId4" imgW="1752480" imgH="39348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635375" y="3357563"/>
          <a:ext cx="2460625" cy="1285875"/>
        </p:xfrm>
        <a:graphic>
          <a:graphicData uri="http://schemas.openxmlformats.org/presentationml/2006/ole">
            <p:oleObj spid="_x0000_s84996" name="Equation" r:id="rId5" imgW="114300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5366" name="Rectangle 3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229600" cy="1150937"/>
          </a:xfrm>
        </p:spPr>
        <p:txBody>
          <a:bodyPr/>
          <a:lstStyle/>
          <a:p>
            <a:r>
              <a:rPr lang="es-CO" smtClean="0"/>
              <a:t>Suponga ahora que ese sistema se alimenta con la entrada </a:t>
            </a:r>
            <a:r>
              <a:rPr lang="es-CO" i="1" smtClean="0"/>
              <a:t>x(t) = e</a:t>
            </a:r>
            <a:r>
              <a:rPr lang="es-CO" i="1" baseline="30000" smtClean="0"/>
              <a:t>-t</a:t>
            </a:r>
            <a:r>
              <a:rPr lang="es-CO" i="1" smtClean="0"/>
              <a:t>u(t)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627313" y="3068638"/>
          <a:ext cx="3227387" cy="438150"/>
        </p:xfrm>
        <a:graphic>
          <a:graphicData uri="http://schemas.openxmlformats.org/presentationml/2006/ole">
            <p:oleObj spid="_x0000_s86018" name="Ecuación" r:id="rId3" imgW="1498320" imgH="2030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606800" y="3884613"/>
          <a:ext cx="3989388" cy="985837"/>
        </p:xfrm>
        <a:graphic>
          <a:graphicData uri="http://schemas.openxmlformats.org/presentationml/2006/ole">
            <p:oleObj spid="_x0000_s86019" name="Ecuación" r:id="rId4" imgW="1854000" imgH="45720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635375" y="5133975"/>
          <a:ext cx="2651125" cy="958850"/>
        </p:xfrm>
        <a:graphic>
          <a:graphicData uri="http://schemas.openxmlformats.org/presentationml/2006/ole">
            <p:oleObj spid="_x0000_s86020" name="Ecuación" r:id="rId5" imgW="1231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6390" name="Rectangle 3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229600" cy="647700"/>
          </a:xfrm>
        </p:spPr>
        <p:txBody>
          <a:bodyPr/>
          <a:lstStyle/>
          <a:p>
            <a:r>
              <a:rPr lang="es-CO" smtClean="0"/>
              <a:t>Aplicando fracciones parciales:</a:t>
            </a:r>
            <a:endParaRPr lang="es-CO" i="1" smtClean="0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878013" y="2400300"/>
          <a:ext cx="4921250" cy="957263"/>
        </p:xfrm>
        <a:graphic>
          <a:graphicData uri="http://schemas.openxmlformats.org/presentationml/2006/ole">
            <p:oleObj spid="_x0000_s87042" name="Equation" r:id="rId3" imgW="2286000" imgH="444240" progId="Equation.3">
              <p:embed/>
            </p:oleObj>
          </a:graphicData>
        </a:graphic>
      </p:graphicFrame>
      <p:sp>
        <p:nvSpPr>
          <p:cNvPr id="5" name="Rectangle 8"/>
          <p:cNvSpPr>
            <a:spLocks/>
          </p:cNvSpPr>
          <p:nvPr/>
        </p:nvSpPr>
        <p:spPr bwMode="auto">
          <a:xfrm>
            <a:off x="539750" y="489267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 la salida en tiempo será:</a:t>
            </a:r>
            <a:endParaRPr lang="es-CO" sz="2800" i="1">
              <a:latin typeface="Georgia" pitchFamily="18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070100" y="5756275"/>
          <a:ext cx="4594225" cy="985838"/>
        </p:xfrm>
        <a:graphic>
          <a:graphicData uri="http://schemas.openxmlformats.org/presentationml/2006/ole">
            <p:oleObj spid="_x0000_s87043" name="Equation" r:id="rId4" imgW="2133360" imgH="45720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843213" y="3357563"/>
          <a:ext cx="3965575" cy="1395412"/>
        </p:xfrm>
        <a:graphic>
          <a:graphicData uri="http://schemas.openxmlformats.org/presentationml/2006/ole">
            <p:oleObj spid="_x0000_s87044" name="Equation" r:id="rId5" imgW="184140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Transformada de Fourier</a:t>
            </a:r>
          </a:p>
        </p:txBody>
      </p:sp>
      <p:sp>
        <p:nvSpPr>
          <p:cNvPr id="3080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960465"/>
          </a:xfrm>
        </p:spPr>
        <p:txBody>
          <a:bodyPr/>
          <a:lstStyle/>
          <a:p>
            <a:r>
              <a:rPr lang="es-CO" dirty="0" smtClean="0"/>
              <a:t>Sea </a:t>
            </a:r>
            <a:r>
              <a:rPr lang="es-CO" i="1" dirty="0" smtClean="0"/>
              <a:t>x(t)</a:t>
            </a:r>
            <a:r>
              <a:rPr lang="es-CO" dirty="0" smtClean="0"/>
              <a:t> una señal de duración finita y          la señal obtenida haciendo </a:t>
            </a:r>
            <a:r>
              <a:rPr lang="es-CO" i="1" dirty="0" smtClean="0"/>
              <a:t>x(t)</a:t>
            </a:r>
            <a:r>
              <a:rPr lang="es-CO" dirty="0" smtClean="0"/>
              <a:t> periódica con período T.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Integrar        sobre un período equivale a integrar </a:t>
            </a:r>
            <a:r>
              <a:rPr lang="es-CO" i="1" dirty="0" smtClean="0"/>
              <a:t>x(t)</a:t>
            </a:r>
            <a:r>
              <a:rPr lang="es-CO" dirty="0" smtClean="0"/>
              <a:t> sobre todo el eje.</a:t>
            </a:r>
          </a:p>
          <a:p>
            <a:endParaRPr lang="es-CO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77050" y="1700213"/>
          <a:ext cx="679450" cy="434975"/>
        </p:xfrm>
        <a:graphic>
          <a:graphicData uri="http://schemas.openxmlformats.org/presentationml/2006/ole">
            <p:oleObj spid="_x0000_s3074" name="Ecuación" r:id="rId3" imgW="317160" imgH="20304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1403350" y="3213100"/>
          <a:ext cx="2460625" cy="930275"/>
        </p:xfrm>
        <a:graphic>
          <a:graphicData uri="http://schemas.openxmlformats.org/presentationml/2006/ole">
            <p:oleObj spid="_x0000_s3075" name="Ecuación" r:id="rId4" imgW="1143000" imgH="4316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67213" y="2795588"/>
          <a:ext cx="3032125" cy="1530350"/>
        </p:xfrm>
        <a:graphic>
          <a:graphicData uri="http://schemas.openxmlformats.org/presentationml/2006/ole">
            <p:oleObj spid="_x0000_s3076" name="Ecuación" r:id="rId5" imgW="1409400" imgH="711000" progId="Equation.3">
              <p:embed/>
            </p:oleObj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2195736" y="4433888"/>
          <a:ext cx="679450" cy="434975"/>
        </p:xfrm>
        <a:graphic>
          <a:graphicData uri="http://schemas.openxmlformats.org/presentationml/2006/ole">
            <p:oleObj spid="_x0000_s3077" name="Ecuación" r:id="rId6" imgW="317160" imgH="20304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90825" y="5373688"/>
          <a:ext cx="3005138" cy="1011237"/>
        </p:xfrm>
        <a:graphic>
          <a:graphicData uri="http://schemas.openxmlformats.org/presentationml/2006/ole">
            <p:oleObj spid="_x0000_s3078" name="Ecuación" r:id="rId7" imgW="13968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Transformada de Fourier</a:t>
            </a:r>
          </a:p>
        </p:txBody>
      </p:sp>
      <p:sp>
        <p:nvSpPr>
          <p:cNvPr id="4103" name="Rectangle 3"/>
          <p:cNvSpPr>
            <a:spLocks noGrp="1"/>
          </p:cNvSpPr>
          <p:nvPr>
            <p:ph type="body" idx="1"/>
          </p:nvPr>
        </p:nvSpPr>
        <p:spPr>
          <a:xfrm>
            <a:off x="457200" y="2708275"/>
            <a:ext cx="8229600" cy="3649663"/>
          </a:xfrm>
        </p:spPr>
        <p:txBody>
          <a:bodyPr/>
          <a:lstStyle/>
          <a:p>
            <a:r>
              <a:rPr lang="es-CO" dirty="0" smtClean="0"/>
              <a:t>Cuya envolvente será:</a:t>
            </a:r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De donde:</a:t>
            </a:r>
          </a:p>
          <a:p>
            <a:endParaRPr lang="es-CO" dirty="0" smtClean="0"/>
          </a:p>
          <a:p>
            <a:r>
              <a:rPr lang="es-CO" dirty="0" smtClean="0"/>
              <a:t>Reemplazando en la </a:t>
            </a:r>
            <a:r>
              <a:rPr lang="es-CO" dirty="0" err="1" smtClean="0"/>
              <a:t>Ec.</a:t>
            </a:r>
            <a:r>
              <a:rPr lang="es-CO" dirty="0" smtClean="0"/>
              <a:t> de Síntesis 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2317750" y="5661025"/>
          <a:ext cx="3800475" cy="930275"/>
        </p:xfrm>
        <a:graphic>
          <a:graphicData uri="http://schemas.openxmlformats.org/presentationml/2006/ole">
            <p:oleObj spid="_x0000_s4098" name="Ecuación" r:id="rId3" imgW="1765080" imgH="4316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611438" y="3951288"/>
          <a:ext cx="2320925" cy="846137"/>
        </p:xfrm>
        <a:graphic>
          <a:graphicData uri="http://schemas.openxmlformats.org/presentationml/2006/ole">
            <p:oleObj spid="_x0000_s4099" name="Ecuación" r:id="rId4" imgW="107928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916238" y="1628775"/>
          <a:ext cx="2868612" cy="1011238"/>
        </p:xfrm>
        <a:graphic>
          <a:graphicData uri="http://schemas.openxmlformats.org/presentationml/2006/ole">
            <p:oleObj spid="_x0000_s4100" name="Ecuación" r:id="rId5" imgW="1333440" imgH="4698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06700" y="3141663"/>
          <a:ext cx="3087688" cy="1011237"/>
        </p:xfrm>
        <a:graphic>
          <a:graphicData uri="http://schemas.openxmlformats.org/presentationml/2006/ole">
            <p:oleObj spid="_x0000_s4101" name="Ecuación" r:id="rId6" imgW="14349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Transformada de Fourier</a:t>
            </a:r>
          </a:p>
        </p:txBody>
      </p:sp>
      <p:sp>
        <p:nvSpPr>
          <p:cNvPr id="5127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29600" cy="4176712"/>
          </a:xfrm>
        </p:spPr>
        <p:txBody>
          <a:bodyPr/>
          <a:lstStyle/>
          <a:p>
            <a:r>
              <a:rPr lang="es-CO" dirty="0" smtClean="0"/>
              <a:t>Por otro lado:              , reemplazando: 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Si ahora hacemos T</a:t>
            </a:r>
            <a:r>
              <a:rPr lang="es-CO" dirty="0" smtClean="0">
                <a:sym typeface="Symbol" pitchFamily="18" charset="2"/>
              </a:rPr>
              <a:t>:</a:t>
            </a:r>
          </a:p>
          <a:p>
            <a:pPr lvl="1"/>
            <a:r>
              <a:rPr lang="es-CO" dirty="0" smtClean="0">
                <a:sym typeface="Symbol" pitchFamily="18" charset="2"/>
              </a:rPr>
              <a:t> </a:t>
            </a:r>
          </a:p>
          <a:p>
            <a:pPr lvl="1"/>
            <a:r>
              <a:rPr lang="es-CO" dirty="0" smtClean="0">
                <a:sym typeface="Symbol" pitchFamily="18" charset="2"/>
              </a:rPr>
              <a:t></a:t>
            </a:r>
            <a:r>
              <a:rPr lang="es-CO" baseline="-25000" dirty="0" smtClean="0">
                <a:sym typeface="Symbol" pitchFamily="18" charset="2"/>
              </a:rPr>
              <a:t>0 </a:t>
            </a:r>
            <a:r>
              <a:rPr lang="es-CO" dirty="0" smtClean="0">
                <a:sym typeface="Symbol" pitchFamily="18" charset="2"/>
              </a:rPr>
              <a:t> d</a:t>
            </a:r>
          </a:p>
          <a:p>
            <a:pPr lvl="1"/>
            <a:r>
              <a:rPr lang="es-CO" dirty="0" smtClean="0">
                <a:sym typeface="Symbol" pitchFamily="18" charset="2"/>
              </a:rPr>
              <a:t>k</a:t>
            </a:r>
            <a:r>
              <a:rPr lang="es-CO" baseline="-25000" dirty="0" smtClean="0">
                <a:sym typeface="Symbol" pitchFamily="18" charset="2"/>
              </a:rPr>
              <a:t>0 </a:t>
            </a:r>
            <a:r>
              <a:rPr lang="es-CO" dirty="0" smtClean="0">
                <a:sym typeface="Symbol" pitchFamily="18" charset="2"/>
              </a:rPr>
              <a:t> </a:t>
            </a:r>
          </a:p>
          <a:p>
            <a:pPr lvl="1"/>
            <a:r>
              <a:rPr lang="es-CO" dirty="0" smtClean="0">
                <a:sym typeface="Symbol" pitchFamily="18" charset="2"/>
              </a:rPr>
              <a:t>La suma tiende a una integral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132138" y="1341438"/>
          <a:ext cx="1201737" cy="846137"/>
        </p:xfrm>
        <a:graphic>
          <a:graphicData uri="http://schemas.openxmlformats.org/presentationml/2006/ole">
            <p:oleObj spid="_x0000_s5122" name="Ecuación" r:id="rId3" imgW="55872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43213" y="5661025"/>
          <a:ext cx="3551237" cy="1011238"/>
        </p:xfrm>
        <a:graphic>
          <a:graphicData uri="http://schemas.openxmlformats.org/presentationml/2006/ole">
            <p:oleObj spid="_x0000_s5123" name="Ecuación" r:id="rId4" imgW="1650960" imgH="46980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2306638" y="2205038"/>
          <a:ext cx="4210050" cy="930275"/>
        </p:xfrm>
        <a:graphic>
          <a:graphicData uri="http://schemas.openxmlformats.org/presentationml/2006/ole">
            <p:oleObj spid="_x0000_s5124" name="Ecuación" r:id="rId5" imgW="1955520" imgH="431640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131888" y="3827463"/>
          <a:ext cx="1639887" cy="465137"/>
        </p:xfrm>
        <a:graphic>
          <a:graphicData uri="http://schemas.openxmlformats.org/presentationml/2006/ole">
            <p:oleObj spid="_x0000_s5125" name="Ecuación" r:id="rId6" imgW="7617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9154</TotalTime>
  <Words>1360</Words>
  <Application>Microsoft Office PowerPoint</Application>
  <PresentationFormat>Presentación en pantalla (4:3)</PresentationFormat>
  <Paragraphs>273</Paragraphs>
  <Slides>64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64</vt:i4>
      </vt:variant>
    </vt:vector>
  </HeadingPairs>
  <TitlesOfParts>
    <vt:vector size="74" baseType="lpstr">
      <vt:lpstr>Arial</vt:lpstr>
      <vt:lpstr>Trebuchet MS</vt:lpstr>
      <vt:lpstr>Georgia</vt:lpstr>
      <vt:lpstr>Wingdings 2</vt:lpstr>
      <vt:lpstr>Calibri</vt:lpstr>
      <vt:lpstr>Symbol</vt:lpstr>
      <vt:lpstr>Monotype Corsiva</vt:lpstr>
      <vt:lpstr>Urban</vt:lpstr>
      <vt:lpstr>Microsoft Editor de ecuaciones 3.0</vt:lpstr>
      <vt:lpstr>Microsoft Equation 3.0</vt:lpstr>
      <vt:lpstr>Señales y Sistemas I 2016506-2 Transformada de Fourier para Señales Continuas</vt:lpstr>
      <vt:lpstr>Señal Cuadrada Periódica</vt:lpstr>
      <vt:lpstr>Señal Cuadrada Periódica</vt:lpstr>
      <vt:lpstr>Señal Cuadrada Periódica</vt:lpstr>
      <vt:lpstr>Señal Cuadrada Periódica</vt:lpstr>
      <vt:lpstr>Conclusiones</vt:lpstr>
      <vt:lpstr>Transformada de Fourier</vt:lpstr>
      <vt:lpstr>Transformada de Fourier</vt:lpstr>
      <vt:lpstr>Transformada de Fourier</vt:lpstr>
      <vt:lpstr>Convergencia de la Transformada de Fourier</vt:lpstr>
      <vt:lpstr>Condiciones de Dirichlet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Transformada de Fourier para Señales Periódicas</vt:lpstr>
      <vt:lpstr>Transformada de Fourier de la Exponencial Compleja</vt:lpstr>
      <vt:lpstr>Transformada de Fourier para señales periódicas</vt:lpstr>
      <vt:lpstr>Ejemplo</vt:lpstr>
      <vt:lpstr>Ejemplo</vt:lpstr>
      <vt:lpstr>Ejemplos:</vt:lpstr>
      <vt:lpstr>Ejemplos:</vt:lpstr>
      <vt:lpstr>Propiedades de la Transformada Continua de Fourier</vt:lpstr>
      <vt:lpstr>Ejemplo</vt:lpstr>
      <vt:lpstr>Ejemplo</vt:lpstr>
      <vt:lpstr>Conjugación</vt:lpstr>
      <vt:lpstr>Ejemplo</vt:lpstr>
      <vt:lpstr>Derivación en Tiempo</vt:lpstr>
      <vt:lpstr>Ejemplo</vt:lpstr>
      <vt:lpstr>Ejemplo</vt:lpstr>
      <vt:lpstr>Ejemplo</vt:lpstr>
      <vt:lpstr>Escalamiento en Tiempo y Frecuencia</vt:lpstr>
      <vt:lpstr>Dualidad</vt:lpstr>
      <vt:lpstr>Dualidad</vt:lpstr>
      <vt:lpstr>Dualidad</vt:lpstr>
      <vt:lpstr>Dualidad</vt:lpstr>
      <vt:lpstr>Ejemplo</vt:lpstr>
      <vt:lpstr>Relación de Parseval</vt:lpstr>
      <vt:lpstr>Ejemplo</vt:lpstr>
      <vt:lpstr>Ejemplo</vt:lpstr>
      <vt:lpstr>Ejemplo</vt:lpstr>
      <vt:lpstr>Diapositiva 47</vt:lpstr>
      <vt:lpstr>Convolución</vt:lpstr>
      <vt:lpstr>Ejemplo</vt:lpstr>
      <vt:lpstr>Ejemplo: Filtro ideal pasa-bajos</vt:lpstr>
      <vt:lpstr>Ejemplo: Filtro ideal pasa-bajos</vt:lpstr>
      <vt:lpstr>Multiplicación</vt:lpstr>
      <vt:lpstr>Ejemplo: Modulación de una portadora sinusoidal</vt:lpstr>
      <vt:lpstr>Ejemplo: Modulación de una portadora sinusoidal</vt:lpstr>
      <vt:lpstr>Ejemplo</vt:lpstr>
      <vt:lpstr>Ejemplo</vt:lpstr>
      <vt:lpstr>Sistemas descritos por E. Diferenciales Lineales con Coeficientes Constantes</vt:lpstr>
      <vt:lpstr>Sistemas descritos por E. Diferenciales Lineales con Coeficientes Constantes</vt:lpstr>
      <vt:lpstr>Sistemas descritos por E. Diferenciales Lineales con Coeficientes Constantes</vt:lpstr>
      <vt:lpstr>Ejemplo</vt:lpstr>
      <vt:lpstr>Ejemplo</vt:lpstr>
      <vt:lpstr>Ejemplo</vt:lpstr>
      <vt:lpstr>Ejemplo</vt:lpstr>
      <vt:lpstr>Ejemplo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776</cp:revision>
  <dcterms:created xsi:type="dcterms:W3CDTF">2010-02-10T15:21:40Z</dcterms:created>
  <dcterms:modified xsi:type="dcterms:W3CDTF">2011-04-04T20:27:02Z</dcterms:modified>
</cp:coreProperties>
</file>