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59"/>
  </p:notesMasterIdLst>
  <p:handoutMasterIdLst>
    <p:handoutMasterId r:id="rId60"/>
  </p:handoutMasterIdLst>
  <p:sldIdLst>
    <p:sldId id="256" r:id="rId2"/>
    <p:sldId id="514" r:id="rId3"/>
    <p:sldId id="515" r:id="rId4"/>
    <p:sldId id="516" r:id="rId5"/>
    <p:sldId id="517" r:id="rId6"/>
    <p:sldId id="518" r:id="rId7"/>
    <p:sldId id="519" r:id="rId8"/>
    <p:sldId id="466" r:id="rId9"/>
    <p:sldId id="520" r:id="rId10"/>
    <p:sldId id="521" r:id="rId11"/>
    <p:sldId id="522" r:id="rId12"/>
    <p:sldId id="523" r:id="rId13"/>
    <p:sldId id="525" r:id="rId14"/>
    <p:sldId id="526" r:id="rId15"/>
    <p:sldId id="527" r:id="rId16"/>
    <p:sldId id="494" r:id="rId17"/>
    <p:sldId id="495" r:id="rId18"/>
    <p:sldId id="530" r:id="rId19"/>
    <p:sldId id="531" r:id="rId20"/>
    <p:sldId id="512" r:id="rId21"/>
    <p:sldId id="499" r:id="rId22"/>
    <p:sldId id="532" r:id="rId23"/>
    <p:sldId id="501" r:id="rId24"/>
    <p:sldId id="533" r:id="rId25"/>
    <p:sldId id="540" r:id="rId26"/>
    <p:sldId id="541" r:id="rId27"/>
    <p:sldId id="506" r:id="rId28"/>
    <p:sldId id="542" r:id="rId29"/>
    <p:sldId id="504" r:id="rId30"/>
    <p:sldId id="534" r:id="rId31"/>
    <p:sldId id="535" r:id="rId32"/>
    <p:sldId id="536" r:id="rId33"/>
    <p:sldId id="545" r:id="rId34"/>
    <p:sldId id="546" r:id="rId35"/>
    <p:sldId id="544" r:id="rId36"/>
    <p:sldId id="537" r:id="rId37"/>
    <p:sldId id="507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  <p:sldId id="565" r:id="rId56"/>
    <p:sldId id="566" r:id="rId57"/>
    <p:sldId id="567" r:id="rId58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0"/>
  </p:normalViewPr>
  <p:slideViewPr>
    <p:cSldViewPr>
      <p:cViewPr varScale="1">
        <p:scale>
          <a:sx n="68" d="100"/>
          <a:sy n="68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12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29D1CFF-CA0C-4067-973C-1D3DDCCB4570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F7D740E-310F-4F7F-919F-A09E059C5A3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0838" y="0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F7984AF-99B4-4744-8381-BC35819556C6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68625" y="547688"/>
            <a:ext cx="3651250" cy="273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68688"/>
            <a:ext cx="76708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5788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0838" y="6935788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69A1026-0259-4C54-84C8-91C637BB7D9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752DF-0A5C-4F2A-979B-DD8ED7DF175F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1E3AA1-E27A-4E9C-967F-E280903816B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FC001-8BD0-434E-9114-4784B7EE877B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9CB4E-A49B-4002-8DE5-A96213CF67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E3172-D5E2-4883-BEB1-B322B6CC05BC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1FF3A-9390-4601-88F9-F02A80BD675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BBC85-63E6-4677-BD76-FB0C16D9012E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F588F-71EA-4ACE-8D0E-8AC84818648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F33F0-A1BC-4CBB-A748-E41945DA542F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0FF0-A359-41E5-A2C1-72C0FAA85A0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2C8B-984B-4A90-B66F-7DBE1BDBA8F4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21A5-414D-44D8-AEC5-4DA78E3FAF2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F39E826-10FB-42BE-811D-45F732913B67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D993CE-495C-4E42-A40E-C2F9D71673F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06B2E-6BEE-494C-90B9-46DD281D3F92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A29-2949-4314-8905-98FD853B43B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E3205-7D54-49C2-BE06-B222CF9359F8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ED82-CFB0-43B1-8F50-43EAE0EA46D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4D51-29DC-412E-A1DE-67071EF741A3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DBBA-D662-48D7-910D-DE5BF63F8FF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DDAFE-45C7-44F9-B5FA-77A41E9543C7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ABE96-1935-4D8B-B173-373649D4035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16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916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0BFC1F-39A5-4969-9392-C1E26416404A}" type="datetimeFigureOut">
              <a:rPr lang="es-CO"/>
              <a:pPr>
                <a:defRPr/>
              </a:pPr>
              <a:t>10/05/2011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CF23DB-A861-4630-A876-4DBCA7823AC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0" r:id="rId2"/>
    <p:sldLayoutId id="2147484059" r:id="rId3"/>
    <p:sldLayoutId id="2147484058" r:id="rId4"/>
    <p:sldLayoutId id="2147484062" r:id="rId5"/>
    <p:sldLayoutId id="2147484063" r:id="rId6"/>
    <p:sldLayoutId id="2147484057" r:id="rId7"/>
    <p:sldLayoutId id="2147484056" r:id="rId8"/>
    <p:sldLayoutId id="2147484055" r:id="rId9"/>
    <p:sldLayoutId id="2147484054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ccar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8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1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12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1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/>
          </p:nvPr>
        </p:nvSpPr>
        <p:spPr>
          <a:xfrm>
            <a:off x="468313" y="908050"/>
            <a:ext cx="8458200" cy="2676525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2, 6, 8</a:t>
            </a:r>
            <a:br>
              <a:rPr lang="es-CO" dirty="0" smtClean="0"/>
            </a:br>
            <a:r>
              <a:rPr lang="es-CO" sz="4000" dirty="0" smtClean="0"/>
              <a:t>Transformada de Fourier para Señales Discretas</a:t>
            </a:r>
          </a:p>
        </p:txBody>
      </p:sp>
      <p:sp>
        <p:nvSpPr>
          <p:cNvPr id="53251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78400" cy="2481262"/>
          </a:xfrm>
        </p:spPr>
        <p:txBody>
          <a:bodyPr/>
          <a:lstStyle/>
          <a:p>
            <a:pPr marL="63500" eaLnBrk="1" hangingPunct="1"/>
            <a:r>
              <a:rPr lang="es-CO" sz="2800" dirty="0" smtClean="0"/>
              <a:t>Jan Bacca Rodríguez</a:t>
            </a:r>
          </a:p>
          <a:p>
            <a:pPr marL="63500" eaLnBrk="1" hangingPunct="1"/>
            <a:r>
              <a:rPr lang="es-CO" sz="2800" dirty="0" smtClean="0">
                <a:hlinkClick r:id="rId3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411-203</a:t>
            </a:r>
          </a:p>
          <a:p>
            <a:pPr marL="63500" eaLnBrk="1" hangingPunct="1"/>
            <a:r>
              <a:rPr lang="es-CO" sz="2800" dirty="0" smtClean="0"/>
              <a:t>10-05-11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229600" cy="1150937"/>
          </a:xfrm>
        </p:spPr>
        <p:txBody>
          <a:bodyPr/>
          <a:lstStyle/>
          <a:p>
            <a:r>
              <a:rPr lang="es-CO" i="1" smtClean="0"/>
              <a:t>x[n] = a</a:t>
            </a:r>
            <a:r>
              <a:rPr lang="es-CO" i="1" baseline="30000" smtClean="0"/>
              <a:t>|n|</a:t>
            </a:r>
            <a:r>
              <a:rPr lang="es-CO" smtClean="0"/>
              <a:t>, </a:t>
            </a:r>
            <a:r>
              <a:rPr lang="es-CO" i="1" smtClean="0"/>
              <a:t>|a|&lt;1</a:t>
            </a:r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Aplicando la definición: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370138" y="1989138"/>
          <a:ext cx="2922587" cy="928687"/>
        </p:xfrm>
        <a:graphic>
          <a:graphicData uri="http://schemas.openxmlformats.org/presentationml/2006/ole">
            <p:oleObj spid="_x0000_s8194" name="Ecuación" r:id="rId3" imgW="1358640" imgH="43164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419475" y="2852738"/>
          <a:ext cx="3606800" cy="928687"/>
        </p:xfrm>
        <a:graphic>
          <a:graphicData uri="http://schemas.openxmlformats.org/presentationml/2006/ole">
            <p:oleObj spid="_x0000_s8195" name="Ecuación" r:id="rId4" imgW="1676160" imgH="43164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533775" y="4508500"/>
          <a:ext cx="2841625" cy="903288"/>
        </p:xfrm>
        <a:graphic>
          <a:graphicData uri="http://schemas.openxmlformats.org/presentationml/2006/ole">
            <p:oleObj spid="_x0000_s8196" name="Ecuación" r:id="rId5" imgW="1320480" imgH="41904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419475" y="3716338"/>
          <a:ext cx="3524250" cy="928687"/>
        </p:xfrm>
        <a:graphic>
          <a:graphicData uri="http://schemas.openxmlformats.org/presentationml/2006/ole">
            <p:oleObj spid="_x0000_s8197" name="Ecuación" r:id="rId6" imgW="1638000" imgH="43164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492500" y="5621338"/>
          <a:ext cx="2595563" cy="903287"/>
        </p:xfrm>
        <a:graphic>
          <a:graphicData uri="http://schemas.openxmlformats.org/presentationml/2006/ole">
            <p:oleObj spid="_x0000_s8198" name="Ecuación" r:id="rId7" imgW="120636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720725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5529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8" y="1287463"/>
            <a:ext cx="7637462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484313"/>
            <a:ext cx="8229600" cy="1657350"/>
          </a:xfrm>
        </p:spPr>
        <p:txBody>
          <a:bodyPr/>
          <a:lstStyle/>
          <a:p>
            <a:r>
              <a:rPr lang="es-CO" smtClean="0"/>
              <a:t>Pulso rectangular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Aplicando la definición: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700338" y="3284538"/>
          <a:ext cx="2566987" cy="928687"/>
        </p:xfrm>
        <a:graphic>
          <a:graphicData uri="http://schemas.openxmlformats.org/presentationml/2006/ole">
            <p:oleObj spid="_x0000_s9218" name="Ecuación" r:id="rId3" imgW="1193760" imgH="431640" progId="Equation.3">
              <p:embed/>
            </p:oleObj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779838" y="4292600"/>
          <a:ext cx="2595562" cy="1862138"/>
        </p:xfrm>
        <a:graphic>
          <a:graphicData uri="http://schemas.openxmlformats.org/presentationml/2006/ole">
            <p:oleObj spid="_x0000_s9219" name="Ecuación" r:id="rId4" imgW="1206360" imgH="863280" progId="Equation.3">
              <p:embed/>
            </p:oleObj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851275" y="1254125"/>
          <a:ext cx="2651125" cy="1095375"/>
        </p:xfrm>
        <a:graphic>
          <a:graphicData uri="http://schemas.openxmlformats.org/presentationml/2006/ole">
            <p:oleObj spid="_x0000_s9220" name="Ecuación" r:id="rId5" imgW="123156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720725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268413"/>
            <a:ext cx="7661275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932363" y="1196975"/>
            <a:ext cx="3527425" cy="273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684213" y="4005263"/>
            <a:ext cx="3527425" cy="273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932363" y="4005263"/>
            <a:ext cx="3527425" cy="273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  <p:bldP spid="849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Convergencia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3889375"/>
          </a:xfrm>
        </p:spPr>
        <p:txBody>
          <a:bodyPr/>
          <a:lstStyle/>
          <a:p>
            <a:r>
              <a:rPr lang="es-CO" smtClean="0"/>
              <a:t>El argumento usado para deducir </a:t>
            </a:r>
            <a:r>
              <a:rPr lang="es-CO" i="1" smtClean="0"/>
              <a:t>X(e</a:t>
            </a:r>
            <a:r>
              <a:rPr lang="es-CO" i="1" baseline="30000" smtClean="0"/>
              <a:t>j</a:t>
            </a:r>
            <a:r>
              <a:rPr lang="es-CO" i="1" baseline="30000" smtClean="0">
                <a:sym typeface="Symbol" pitchFamily="18" charset="2"/>
              </a:rPr>
              <a:t></a:t>
            </a:r>
            <a:r>
              <a:rPr lang="es-CO" i="1" smtClean="0"/>
              <a:t>)</a:t>
            </a:r>
            <a:r>
              <a:rPr lang="es-CO" smtClean="0"/>
              <a:t> se basó en señales de duración finita.</a:t>
            </a:r>
          </a:p>
          <a:p>
            <a:r>
              <a:rPr lang="es-CO" smtClean="0"/>
              <a:t>Las ecuaciones encontradas aplican para un conjunto mucho más amplio de señales.</a:t>
            </a:r>
          </a:p>
          <a:p>
            <a:r>
              <a:rPr lang="es-CO" smtClean="0"/>
              <a:t>La ecuación de análisis incluye una suma infinita cuya convergencia no está garantizada.</a:t>
            </a:r>
          </a:p>
          <a:p>
            <a:r>
              <a:rPr lang="es-CO" smtClean="0"/>
              <a:t>Esta sumatoria convergerá si la secuencia </a:t>
            </a:r>
            <a:r>
              <a:rPr lang="es-CO" i="1" smtClean="0"/>
              <a:t>x[n]</a:t>
            </a:r>
            <a:r>
              <a:rPr lang="es-CO" smtClean="0"/>
              <a:t> es absolutamente sumable o tiene energía finita</a:t>
            </a:r>
          </a:p>
          <a:p>
            <a:endParaRPr lang="es-CO" smtClean="0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411413" y="5373688"/>
          <a:ext cx="4013200" cy="928687"/>
        </p:xfrm>
        <a:graphic>
          <a:graphicData uri="http://schemas.openxmlformats.org/presentationml/2006/ole">
            <p:oleObj spid="_x0000_s10242" name="Ecuación" r:id="rId3" imgW="18666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Convergencia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smtClean="0"/>
              <a:t>La integral  de la ecuación de síntesis se calcula sobre un intervalo finito (2</a:t>
            </a:r>
            <a:r>
              <a:rPr lang="es-CO" smtClean="0">
                <a:sym typeface="Symbol" pitchFamily="18" charset="2"/>
              </a:rPr>
              <a:t></a:t>
            </a:r>
            <a:r>
              <a:rPr lang="es-CO" smtClean="0"/>
              <a:t>).</a:t>
            </a:r>
          </a:p>
          <a:p>
            <a:r>
              <a:rPr lang="es-CO" smtClean="0"/>
              <a:t>No presenta problemas de convergencia.</a:t>
            </a:r>
          </a:p>
          <a:p>
            <a:r>
              <a:rPr lang="es-CO" smtClean="0"/>
              <a:t>La señal se puede aproximar integrando sobre un intervalo más pequeño.</a:t>
            </a:r>
          </a:p>
          <a:p>
            <a:r>
              <a:rPr lang="es-CO" smtClean="0"/>
              <a:t>El error obtenido tenderá a cero a medida que el intervalo de frecuencias crece hasta su valor máximo.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223962"/>
          </a:xfrm>
        </p:spPr>
        <p:txBody>
          <a:bodyPr/>
          <a:lstStyle/>
          <a:p>
            <a:r>
              <a:rPr lang="es-CO" sz="3600" smtClean="0"/>
              <a:t>Transformada de Fourier para Señales Periódicas Discretas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O" smtClean="0"/>
              <a:t>Las funciones periódicas se pueden representar como sumas de exponenciales complejas.</a:t>
            </a:r>
          </a:p>
          <a:p>
            <a:pPr>
              <a:lnSpc>
                <a:spcPct val="90000"/>
              </a:lnSpc>
            </a:pPr>
            <a:r>
              <a:rPr lang="es-CO" smtClean="0"/>
              <a:t>Teniendo la transformada de la exponencial compleja se podría calcular las de otras señales periódicas.</a:t>
            </a:r>
          </a:p>
          <a:p>
            <a:pPr>
              <a:lnSpc>
                <a:spcPct val="90000"/>
              </a:lnSpc>
            </a:pPr>
            <a:r>
              <a:rPr lang="es-CO" smtClean="0"/>
              <a:t>En el caso continuo, la transformada de la exponencial compleja es un impulso en la frecuencia de la exponencial.</a:t>
            </a:r>
          </a:p>
          <a:p>
            <a:pPr>
              <a:lnSpc>
                <a:spcPct val="90000"/>
              </a:lnSpc>
            </a:pPr>
            <a:r>
              <a:rPr lang="es-CO" smtClean="0"/>
              <a:t>La transformada de señales discretas es periódica.</a:t>
            </a:r>
          </a:p>
          <a:p>
            <a:pPr>
              <a:lnSpc>
                <a:spcPct val="90000"/>
              </a:lnSpc>
            </a:pPr>
            <a:r>
              <a:rPr lang="es-CO" smtClean="0"/>
              <a:t>Supongamos que será un tren de impulsos de período 2</a:t>
            </a:r>
            <a:r>
              <a:rPr lang="es-CO" smtClean="0">
                <a:sym typeface="Symbol" pitchFamily="18" charset="2"/>
              </a:rPr>
              <a:t></a:t>
            </a:r>
            <a:r>
              <a:rPr lang="es-CO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209675"/>
          </a:xfrm>
        </p:spPr>
        <p:txBody>
          <a:bodyPr/>
          <a:lstStyle/>
          <a:p>
            <a:r>
              <a:rPr lang="es-CO" sz="3600" smtClean="0"/>
              <a:t>Transformada de Fourier de la Exponencial Compleja Discreta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81537"/>
          </a:xfrm>
        </p:spPr>
        <p:txBody>
          <a:bodyPr/>
          <a:lstStyle/>
          <a:p>
            <a:r>
              <a:rPr lang="es-CO" smtClean="0"/>
              <a:t>Considere</a:t>
            </a:r>
          </a:p>
          <a:p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La correspondiente señal en tiempo sería: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Un intervalo de longitud 2 contiene uno solo de los impulsos del tren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00113" y="3429000"/>
          <a:ext cx="3689350" cy="957263"/>
        </p:xfrm>
        <a:graphic>
          <a:graphicData uri="http://schemas.openxmlformats.org/presentationml/2006/ole">
            <p:oleObj spid="_x0000_s11266" name="Ecuación" r:id="rId3" imgW="1714320" imgH="444240" progId="Equation.3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2555875" y="1773238"/>
          <a:ext cx="4098925" cy="928687"/>
        </p:xfrm>
        <a:graphic>
          <a:graphicData uri="http://schemas.openxmlformats.org/presentationml/2006/ole">
            <p:oleObj spid="_x0000_s11267" name="Ecuación" r:id="rId4" imgW="1904760" imgH="431640" progId="Equation.3">
              <p:embed/>
            </p:oleObj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92275" y="4365625"/>
          <a:ext cx="4783138" cy="985838"/>
        </p:xfrm>
        <a:graphic>
          <a:graphicData uri="http://schemas.openxmlformats.org/presentationml/2006/ole">
            <p:oleObj spid="_x0000_s11268" name="Ecuación" r:id="rId5" imgW="22222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366837"/>
          </a:xfrm>
        </p:spPr>
        <p:txBody>
          <a:bodyPr/>
          <a:lstStyle/>
          <a:p>
            <a:r>
              <a:rPr lang="es-CO" smtClean="0"/>
              <a:t>Transformada de Fourier de la Exponencial Compleja Discreta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68313" y="2278063"/>
            <a:ext cx="8229600" cy="1081087"/>
          </a:xfrm>
        </p:spPr>
        <p:txBody>
          <a:bodyPr/>
          <a:lstStyle/>
          <a:p>
            <a:r>
              <a:rPr lang="es-CO" smtClean="0"/>
              <a:t>Tomemos el intervalo </a:t>
            </a:r>
            <a:r>
              <a:rPr lang="es-CO" i="1" smtClean="0"/>
              <a:t>[- </a:t>
            </a:r>
            <a:r>
              <a:rPr lang="es-CO" i="1" smtClean="0">
                <a:sym typeface="Symbol" pitchFamily="18" charset="2"/>
              </a:rPr>
              <a:t>, </a:t>
            </a:r>
            <a:r>
              <a:rPr lang="es-CO" i="1" smtClean="0"/>
              <a:t>]</a:t>
            </a:r>
            <a:r>
              <a:rPr lang="es-CO" smtClean="0"/>
              <a:t>, este contendría el impulso correspondiente a </a:t>
            </a:r>
            <a:r>
              <a:rPr lang="es-CO" i="1" smtClean="0"/>
              <a:t>l = 0</a:t>
            </a:r>
            <a:r>
              <a:rPr lang="es-CO" smtClean="0"/>
              <a:t>.</a:t>
            </a:r>
            <a:endParaRPr lang="es-CO" smtClean="0">
              <a:sym typeface="Symbol" pitchFamily="18" charset="2"/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912938" y="3508375"/>
          <a:ext cx="5467350" cy="2081213"/>
        </p:xfrm>
        <a:graphic>
          <a:graphicData uri="http://schemas.openxmlformats.org/presentationml/2006/ole">
            <p:oleObj spid="_x0000_s12290" name="Ecuación" r:id="rId3" imgW="2539800" imgH="965160" progId="Equation.3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579688" y="5700713"/>
          <a:ext cx="984250" cy="465137"/>
        </p:xfrm>
        <a:graphic>
          <a:graphicData uri="http://schemas.openxmlformats.org/presentationml/2006/ole">
            <p:oleObj spid="_x0000_s12291" name="Ecuación" r:id="rId4" imgW="4572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z="3600" smtClean="0"/>
              <a:t>Transformada de Fourier para Señales Periódicas</a:t>
            </a:r>
          </a:p>
        </p:txBody>
      </p:sp>
      <p:sp>
        <p:nvSpPr>
          <p:cNvPr id="13320" name="Rectangle 3"/>
          <p:cNvSpPr>
            <a:spLocks noGrp="1"/>
          </p:cNvSpPr>
          <p:nvPr>
            <p:ph type="body" idx="1"/>
          </p:nvPr>
        </p:nvSpPr>
        <p:spPr>
          <a:xfrm>
            <a:off x="395288" y="1916113"/>
            <a:ext cx="8229600" cy="792162"/>
          </a:xfrm>
        </p:spPr>
        <p:txBody>
          <a:bodyPr/>
          <a:lstStyle/>
          <a:p>
            <a:r>
              <a:rPr lang="es-CO" smtClean="0"/>
              <a:t>Si ahora tenemos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559175" y="1700213"/>
          <a:ext cx="4259263" cy="928687"/>
        </p:xfrm>
        <a:graphic>
          <a:graphicData uri="http://schemas.openxmlformats.org/presentationml/2006/ole">
            <p:oleObj spid="_x0000_s13314" name="Equation" r:id="rId3" imgW="1981080" imgH="431640" progId="Equation.3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468438" y="2565400"/>
          <a:ext cx="5848350" cy="1008063"/>
        </p:xfrm>
        <a:graphic>
          <a:graphicData uri="http://schemas.openxmlformats.org/presentationml/2006/ole">
            <p:oleObj spid="_x0000_s13315" name="Equation" r:id="rId4" imgW="2717640" imgH="469800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243138" y="3500438"/>
          <a:ext cx="4864100" cy="981075"/>
        </p:xfrm>
        <a:graphic>
          <a:graphicData uri="http://schemas.openxmlformats.org/presentationml/2006/ole">
            <p:oleObj spid="_x0000_s13316" name="Ecuación" r:id="rId5" imgW="2260440" imgH="4572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2325688" y="5549900"/>
          <a:ext cx="1885950" cy="1006475"/>
        </p:xfrm>
        <a:graphic>
          <a:graphicData uri="http://schemas.openxmlformats.org/presentationml/2006/ole">
            <p:oleObj spid="_x0000_s13317" name="Ecuación" r:id="rId6" imgW="876240" imgH="469800" progId="Equation.3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232025" y="4424363"/>
          <a:ext cx="4070350" cy="1035050"/>
        </p:xfrm>
        <a:graphic>
          <a:graphicData uri="http://schemas.openxmlformats.org/presentationml/2006/ole">
            <p:oleObj spid="_x0000_s13318" name="Ecuación" r:id="rId7" imgW="189216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395288" y="620713"/>
            <a:ext cx="8229600" cy="1368425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457200" y="2276475"/>
            <a:ext cx="8229600" cy="4297363"/>
          </a:xfrm>
        </p:spPr>
        <p:txBody>
          <a:bodyPr/>
          <a:lstStyle/>
          <a:p>
            <a:r>
              <a:rPr lang="es-CO" smtClean="0"/>
              <a:t>Para hallar la transformada de Fourier de una señal continua se partió de la de una señal periódica cuyo período aumentaba.</a:t>
            </a:r>
          </a:p>
          <a:p>
            <a:r>
              <a:rPr lang="es-CO" smtClean="0"/>
              <a:t>Un enfoque similar se puede seguir en tiempo discreto.</a:t>
            </a:r>
          </a:p>
          <a:p>
            <a:r>
              <a:rPr lang="es-CO" smtClean="0"/>
              <a:t>A partir de una secuencia finita de N1+N2+1 muestras se construye una señal de período N y se hace aumentar progresivamente 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Ejemplo: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68313" y="1412875"/>
            <a:ext cx="8229600" cy="649288"/>
          </a:xfrm>
        </p:spPr>
        <p:txBody>
          <a:bodyPr/>
          <a:lstStyle/>
          <a:p>
            <a:r>
              <a:rPr lang="es-CO" i="1" smtClean="0"/>
              <a:t>x[n] = cos(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n</a:t>
            </a:r>
            <a:r>
              <a:rPr lang="es-CO" i="1" smtClean="0"/>
              <a:t>)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451100" y="2205038"/>
          <a:ext cx="3760788" cy="844550"/>
        </p:xfrm>
        <a:graphic>
          <a:graphicData uri="http://schemas.openxmlformats.org/presentationml/2006/ole">
            <p:oleObj spid="_x0000_s14338" name="Ecuación" r:id="rId3" imgW="1752480" imgH="39348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28700" y="3113088"/>
          <a:ext cx="7032625" cy="981075"/>
        </p:xfrm>
        <a:graphic>
          <a:graphicData uri="http://schemas.openxmlformats.org/presentationml/2006/ole">
            <p:oleObj spid="_x0000_s14339" name="Ecuación" r:id="rId4" imgW="3276360" imgH="457200" progId="Equation.3">
              <p:embed/>
            </p:oleObj>
          </a:graphicData>
        </a:graphic>
      </p:graphicFrame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724400"/>
            <a:ext cx="7694612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Ejemplo:</a:t>
            </a:r>
          </a:p>
        </p:txBody>
      </p:sp>
      <p:sp>
        <p:nvSpPr>
          <p:cNvPr id="15369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647700" cy="720725"/>
          </a:xfrm>
        </p:spPr>
        <p:txBody>
          <a:bodyPr/>
          <a:lstStyle/>
          <a:p>
            <a:r>
              <a:rPr lang="es-CO" smtClean="0"/>
              <a:t>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095375" y="5300663"/>
          <a:ext cx="4308475" cy="927100"/>
        </p:xfrm>
        <a:graphic>
          <a:graphicData uri="http://schemas.openxmlformats.org/presentationml/2006/ole">
            <p:oleObj spid="_x0000_s15362" name="Equation" r:id="rId3" imgW="2006280" imgH="431640" progId="Equation.3">
              <p:embed/>
            </p:oleObj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900113" y="1277938"/>
          <a:ext cx="2725737" cy="927100"/>
        </p:xfrm>
        <a:graphic>
          <a:graphicData uri="http://schemas.openxmlformats.org/presentationml/2006/ole">
            <p:oleObj spid="_x0000_s15363" name="Ecuación" r:id="rId4" imgW="1269720" imgH="431640" progId="Equation.3">
              <p:embed/>
            </p:oleObj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097088" y="2263775"/>
          <a:ext cx="4416425" cy="1009650"/>
        </p:xfrm>
        <a:graphic>
          <a:graphicData uri="http://schemas.openxmlformats.org/presentationml/2006/ole">
            <p:oleObj spid="_x0000_s15364" name="Equation" r:id="rId5" imgW="2057400" imgH="469800" progId="Equation.3">
              <p:embed/>
            </p:oleObj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457450" y="3330575"/>
          <a:ext cx="2644775" cy="984250"/>
        </p:xfrm>
        <a:graphic>
          <a:graphicData uri="http://schemas.openxmlformats.org/presentationml/2006/ole">
            <p:oleObj spid="_x0000_s15365" name="Equation" r:id="rId6" imgW="1231560" imgH="457200" progId="Equation.3">
              <p:embed/>
            </p:oleObj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484438" y="4292600"/>
          <a:ext cx="736600" cy="847725"/>
        </p:xfrm>
        <a:graphic>
          <a:graphicData uri="http://schemas.openxmlformats.org/presentationml/2006/ole">
            <p:oleObj spid="_x0000_s15366" name="Ecuación" r:id="rId7" imgW="342720" imgH="393480" progId="Equation.3">
              <p:embed/>
            </p:oleObj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5436096" y="5300663"/>
          <a:ext cx="3028950" cy="927100"/>
        </p:xfrm>
        <a:graphic>
          <a:graphicData uri="http://schemas.openxmlformats.org/presentationml/2006/ole">
            <p:oleObj spid="_x0000_s15367" name="Ecuación" r:id="rId8" imgW="14094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936625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593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613" y="1314450"/>
            <a:ext cx="7218362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29600" cy="1368425"/>
          </a:xfrm>
        </p:spPr>
        <p:txBody>
          <a:bodyPr/>
          <a:lstStyle/>
          <a:p>
            <a:r>
              <a:rPr lang="es-CO" smtClean="0"/>
              <a:t>Propiedades de la Transformada Discreta de Fourier</a:t>
            </a:r>
          </a:p>
        </p:txBody>
      </p:sp>
      <p:sp>
        <p:nvSpPr>
          <p:cNvPr id="243720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1916113"/>
            <a:ext cx="8229600" cy="4324350"/>
          </a:xfrm>
        </p:spPr>
        <p:txBody>
          <a:bodyPr/>
          <a:lstStyle/>
          <a:p>
            <a:r>
              <a:rPr lang="es-CO" smtClean="0"/>
              <a:t>Linealidad: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  </a:t>
            </a:r>
          </a:p>
          <a:p>
            <a:pPr lvl="1"/>
            <a:r>
              <a:rPr lang="es-CO" smtClean="0"/>
              <a:t> </a:t>
            </a:r>
          </a:p>
          <a:p>
            <a:pPr lvl="1"/>
            <a:r>
              <a:rPr lang="es-CO" smtClean="0"/>
              <a:t> </a:t>
            </a:r>
          </a:p>
          <a:p>
            <a:pPr lvl="1"/>
            <a:endParaRPr lang="es-CO" smtClean="0"/>
          </a:p>
          <a:p>
            <a:r>
              <a:rPr lang="es-CO" smtClean="0"/>
              <a:t>Periodicidad</a:t>
            </a:r>
          </a:p>
          <a:p>
            <a:endParaRPr lang="es-CO" smtClean="0"/>
          </a:p>
          <a:p>
            <a:pPr lvl="1"/>
            <a:r>
              <a:rPr lang="es-CO" smtClean="0"/>
              <a:t> 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062038" y="2628900"/>
          <a:ext cx="2516187" cy="655638"/>
        </p:xfrm>
        <a:graphic>
          <a:graphicData uri="http://schemas.openxmlformats.org/presentationml/2006/ole">
            <p:oleObj spid="_x0000_s16386" name="Ecuación" r:id="rId3" imgW="1168200" imgH="304560" progId="Equation.3">
              <p:embed/>
            </p:oleObj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1062038" y="3141663"/>
          <a:ext cx="2462212" cy="657225"/>
        </p:xfrm>
        <a:graphic>
          <a:graphicData uri="http://schemas.openxmlformats.org/presentationml/2006/ole">
            <p:oleObj spid="_x0000_s16387" name="Ecuación" r:id="rId4" imgW="1143000" imgH="3045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923925" y="3716338"/>
          <a:ext cx="7656513" cy="657225"/>
        </p:xfrm>
        <a:graphic>
          <a:graphicData uri="http://schemas.openxmlformats.org/presentationml/2006/ole">
            <p:oleObj spid="_x0000_s16388" name="Ecuación" r:id="rId5" imgW="3555720" imgH="304560" progId="Equation.3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174750" y="5457825"/>
          <a:ext cx="2763838" cy="492125"/>
        </p:xfrm>
        <a:graphic>
          <a:graphicData uri="http://schemas.openxmlformats.org/presentationml/2006/ole">
            <p:oleObj spid="_x0000_s16389" name="Equation" r:id="rId6" imgW="12826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44625"/>
          </a:xfrm>
        </p:spPr>
        <p:txBody>
          <a:bodyPr/>
          <a:lstStyle/>
          <a:p>
            <a:r>
              <a:rPr lang="es-CO" smtClean="0"/>
              <a:t>Desplazamientos en Tiempo y Frecuencia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57200" y="4724400"/>
            <a:ext cx="8229600" cy="1849438"/>
          </a:xfrm>
        </p:spPr>
        <p:txBody>
          <a:bodyPr/>
          <a:lstStyle/>
          <a:p>
            <a:r>
              <a:rPr lang="es-CO" smtClean="0"/>
              <a:t>Estas relaciones se pueden demostrar fácilmente reemplazando </a:t>
            </a:r>
            <a:r>
              <a:rPr lang="es-CO" i="1" smtClean="0"/>
              <a:t>x[n]</a:t>
            </a:r>
            <a:r>
              <a:rPr lang="es-CO" smtClean="0"/>
              <a:t> por </a:t>
            </a:r>
            <a:r>
              <a:rPr lang="es-CO" i="1" smtClean="0"/>
              <a:t>x[n-n</a:t>
            </a:r>
            <a:r>
              <a:rPr lang="es-CO" i="1" baseline="-25000" smtClean="0"/>
              <a:t>0</a:t>
            </a:r>
            <a:r>
              <a:rPr lang="es-CO" i="1" smtClean="0"/>
              <a:t>]</a:t>
            </a:r>
            <a:r>
              <a:rPr lang="es-CO" smtClean="0"/>
              <a:t> en la ecuación de análisis y </a:t>
            </a:r>
            <a:r>
              <a:rPr lang="es-CO" i="1" smtClean="0"/>
              <a:t>X(e</a:t>
            </a:r>
            <a:r>
              <a:rPr lang="es-CO" i="1" baseline="30000" smtClean="0"/>
              <a:t>j</a:t>
            </a:r>
            <a:r>
              <a:rPr lang="es-CO" i="1" baseline="30000" smtClean="0">
                <a:sym typeface="Symbol" pitchFamily="18" charset="2"/>
              </a:rPr>
              <a:t></a:t>
            </a:r>
            <a:r>
              <a:rPr lang="es-CO" i="1" smtClean="0"/>
              <a:t>)</a:t>
            </a:r>
            <a:r>
              <a:rPr lang="es-CO" smtClean="0"/>
              <a:t> por </a:t>
            </a:r>
            <a:r>
              <a:rPr lang="es-CO" i="1" smtClean="0"/>
              <a:t>X(e</a:t>
            </a:r>
            <a:r>
              <a:rPr lang="es-CO" i="1" baseline="30000" smtClean="0"/>
              <a:t>j(</a:t>
            </a:r>
            <a:r>
              <a:rPr lang="es-CO" i="1" baseline="30000" smtClean="0">
                <a:sym typeface="Symbol" pitchFamily="18" charset="2"/>
              </a:rPr>
              <a:t>- </a:t>
            </a:r>
            <a:r>
              <a:rPr lang="es-CO" sz="1400" i="1" baseline="30000" smtClean="0">
                <a:sym typeface="Symbol" pitchFamily="18" charset="2"/>
              </a:rPr>
              <a:t>0</a:t>
            </a:r>
            <a:r>
              <a:rPr lang="es-CO" i="1" baseline="30000" smtClean="0">
                <a:sym typeface="Symbol" pitchFamily="18" charset="2"/>
              </a:rPr>
              <a:t>)</a:t>
            </a:r>
            <a:r>
              <a:rPr lang="es-CO" i="1" smtClean="0"/>
              <a:t>)</a:t>
            </a:r>
            <a:r>
              <a:rPr lang="es-CO" smtClean="0"/>
              <a:t> en la ecuación de síntesis</a:t>
            </a:r>
          </a:p>
        </p:txBody>
      </p:sp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1925638" y="2852738"/>
          <a:ext cx="6234112" cy="684212"/>
        </p:xfrm>
        <a:graphic>
          <a:graphicData uri="http://schemas.openxmlformats.org/presentationml/2006/ole">
            <p:oleObj spid="_x0000_s17410" name="Ecuación" r:id="rId3" imgW="2895480" imgH="317160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468438" y="3716338"/>
          <a:ext cx="5767387" cy="657225"/>
        </p:xfrm>
        <a:graphic>
          <a:graphicData uri="http://schemas.openxmlformats.org/presentationml/2006/ole">
            <p:oleObj spid="_x0000_s17411" name="Ecuación" r:id="rId4" imgW="2679480" imgH="30456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3492500" y="2133600"/>
          <a:ext cx="2516188" cy="655638"/>
        </p:xfrm>
        <a:graphic>
          <a:graphicData uri="http://schemas.openxmlformats.org/presentationml/2006/ole">
            <p:oleObj spid="_x0000_s17412" name="Ecuación" r:id="rId5" imgW="116820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354138"/>
          </a:xfrm>
        </p:spPr>
        <p:txBody>
          <a:bodyPr/>
          <a:lstStyle/>
          <a:p>
            <a:r>
              <a:rPr lang="es-CO" smtClean="0"/>
              <a:t>Ejemplo: Filtro ideal pasa-altos discreto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5003800" y="1773238"/>
            <a:ext cx="3683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O" smtClean="0"/>
              <a:t>Filtro pasabajos con frecuencia de corte </a:t>
            </a:r>
            <a:r>
              <a:rPr lang="es-CO" i="1" smtClean="0">
                <a:latin typeface="Symbol" pitchFamily="18" charset="2"/>
              </a:rPr>
              <a:t>w</a:t>
            </a:r>
            <a:r>
              <a:rPr lang="es-CO" i="1" baseline="-25000" smtClean="0"/>
              <a:t>c</a:t>
            </a:r>
            <a:endParaRPr lang="es-CO" smtClean="0"/>
          </a:p>
          <a:p>
            <a:pPr>
              <a:lnSpc>
                <a:spcPct val="90000"/>
              </a:lnSpc>
            </a:pPr>
            <a:r>
              <a:rPr lang="es-CO" smtClean="0"/>
              <a:t>Un corrimiento de </a:t>
            </a:r>
            <a:r>
              <a:rPr lang="es-CO" smtClean="0">
                <a:latin typeface="Symbol" pitchFamily="18" charset="2"/>
              </a:rPr>
              <a:t>p</a:t>
            </a:r>
            <a:r>
              <a:rPr lang="es-CO" smtClean="0"/>
              <a:t> lo convierte en un filtro pasaaltos con frecuencia de corte </a:t>
            </a:r>
            <a:r>
              <a:rPr lang="es-CO" i="1" smtClean="0">
                <a:latin typeface="Symbol" pitchFamily="18" charset="2"/>
              </a:rPr>
              <a:t>p-w</a:t>
            </a:r>
            <a:r>
              <a:rPr lang="es-CO" i="1" baseline="-25000" smtClean="0"/>
              <a:t>c</a:t>
            </a:r>
          </a:p>
          <a:p>
            <a:pPr>
              <a:lnSpc>
                <a:spcPct val="90000"/>
              </a:lnSpc>
            </a:pPr>
            <a:r>
              <a:rPr lang="es-CO" smtClean="0"/>
              <a:t>En tiempo: </a:t>
            </a:r>
          </a:p>
          <a:p>
            <a:pPr algn="ctr">
              <a:lnSpc>
                <a:spcPct val="90000"/>
              </a:lnSpc>
              <a:buFont typeface="Georgia" pitchFamily="18" charset="0"/>
              <a:buNone/>
            </a:pPr>
            <a:r>
              <a:rPr lang="es-CO" i="1" smtClean="0"/>
              <a:t>h</a:t>
            </a:r>
            <a:r>
              <a:rPr lang="es-CO" i="1" baseline="-25000" smtClean="0"/>
              <a:t>hp</a:t>
            </a:r>
            <a:r>
              <a:rPr lang="es-CO" i="1" smtClean="0"/>
              <a:t>[n] = e</a:t>
            </a:r>
            <a:r>
              <a:rPr lang="es-CO" i="1" baseline="30000" smtClean="0"/>
              <a:t>j</a:t>
            </a:r>
            <a:r>
              <a:rPr lang="es-CO" i="1" baseline="30000" smtClean="0">
                <a:latin typeface="Symbol" pitchFamily="18" charset="2"/>
              </a:rPr>
              <a:t>p</a:t>
            </a:r>
            <a:r>
              <a:rPr lang="es-CO" i="1" baseline="30000" smtClean="0"/>
              <a:t>n</a:t>
            </a:r>
            <a:r>
              <a:rPr lang="es-CO" i="1" smtClean="0"/>
              <a:t>h</a:t>
            </a:r>
            <a:r>
              <a:rPr lang="es-CO" i="1" baseline="-25000" smtClean="0"/>
              <a:t>lp</a:t>
            </a:r>
            <a:r>
              <a:rPr lang="es-CO" i="1" smtClean="0"/>
              <a:t>[n] </a:t>
            </a:r>
          </a:p>
          <a:p>
            <a:pPr algn="ctr">
              <a:lnSpc>
                <a:spcPct val="90000"/>
              </a:lnSpc>
              <a:buFont typeface="Georgia" pitchFamily="18" charset="0"/>
              <a:buNone/>
            </a:pPr>
            <a:r>
              <a:rPr lang="es-CO" i="1" smtClean="0"/>
              <a:t>		   = (-1)</a:t>
            </a:r>
            <a:r>
              <a:rPr lang="es-CO" i="1" baseline="30000" smtClean="0"/>
              <a:t>n</a:t>
            </a:r>
            <a:r>
              <a:rPr lang="es-CO" i="1" smtClean="0"/>
              <a:t>h</a:t>
            </a:r>
            <a:r>
              <a:rPr lang="es-CO" i="1" baseline="-25000" smtClean="0"/>
              <a:t>lp</a:t>
            </a:r>
            <a:r>
              <a:rPr lang="es-CO" i="1" smtClean="0"/>
              <a:t>[n]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00213"/>
            <a:ext cx="4419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292600"/>
            <a:ext cx="4419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Conjugación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700213"/>
            <a:ext cx="8229600" cy="4608512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Simetría conjugada para señales reales:</a:t>
            </a:r>
          </a:p>
          <a:p>
            <a:pPr lvl="1"/>
            <a:r>
              <a:rPr lang="es-CO" i="1" smtClean="0"/>
              <a:t>x[n] </a:t>
            </a:r>
            <a:r>
              <a:rPr lang="es-CO" i="1" smtClean="0">
                <a:sym typeface="Symbol" pitchFamily="18" charset="2"/>
              </a:rPr>
              <a:t></a:t>
            </a:r>
          </a:p>
          <a:p>
            <a:pPr lvl="2"/>
            <a:r>
              <a:rPr lang="es-CO" i="1" smtClean="0">
                <a:sym typeface="Symbol" pitchFamily="18" charset="2"/>
              </a:rPr>
              <a:t>X(e</a:t>
            </a:r>
            <a:r>
              <a:rPr lang="es-CO" i="1" baseline="30000" smtClean="0">
                <a:sym typeface="Symbol" pitchFamily="18" charset="2"/>
              </a:rPr>
              <a:t>j</a:t>
            </a:r>
            <a:r>
              <a:rPr lang="es-CO" i="1" smtClean="0">
                <a:sym typeface="Symbol" pitchFamily="18" charset="2"/>
              </a:rPr>
              <a:t>) = X</a:t>
            </a:r>
            <a:r>
              <a:rPr lang="es-CO" i="1" baseline="30000" smtClean="0">
                <a:sym typeface="Symbol" pitchFamily="18" charset="2"/>
              </a:rPr>
              <a:t></a:t>
            </a:r>
            <a:r>
              <a:rPr lang="es-CO" i="1" smtClean="0">
                <a:sym typeface="Symbol" pitchFamily="18" charset="2"/>
              </a:rPr>
              <a:t>(e</a:t>
            </a:r>
            <a:r>
              <a:rPr lang="es-CO" i="1" baseline="30000" smtClean="0">
                <a:sym typeface="Symbol" pitchFamily="18" charset="2"/>
              </a:rPr>
              <a:t>-j</a:t>
            </a:r>
            <a:r>
              <a:rPr lang="es-CO" i="1" smtClean="0">
                <a:sym typeface="Symbol" pitchFamily="18" charset="2"/>
              </a:rPr>
              <a:t>)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{X(e</a:t>
            </a:r>
            <a:r>
              <a:rPr lang="es-CO" i="1" baseline="30000" smtClean="0">
                <a:sym typeface="Symbol" pitchFamily="18" charset="2"/>
              </a:rPr>
              <a:t>j</a:t>
            </a:r>
            <a:r>
              <a:rPr lang="es-CO" i="1" smtClean="0">
                <a:sym typeface="Symbol" pitchFamily="18" charset="2"/>
              </a:rPr>
              <a:t>) } = 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{X(e</a:t>
            </a:r>
            <a:r>
              <a:rPr lang="es-CO" i="1" baseline="30000" smtClean="0">
                <a:sym typeface="Symbol" pitchFamily="18" charset="2"/>
              </a:rPr>
              <a:t>-j</a:t>
            </a:r>
            <a:r>
              <a:rPr lang="es-CO" i="1" smtClean="0">
                <a:sym typeface="Symbol" pitchFamily="18" charset="2"/>
              </a:rPr>
              <a:t>) }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{X(e</a:t>
            </a:r>
            <a:r>
              <a:rPr lang="es-CO" i="1" baseline="30000" smtClean="0">
                <a:sym typeface="Symbol" pitchFamily="18" charset="2"/>
              </a:rPr>
              <a:t>j</a:t>
            </a:r>
            <a:r>
              <a:rPr lang="es-CO" i="1" smtClean="0">
                <a:sym typeface="Symbol" pitchFamily="18" charset="2"/>
              </a:rPr>
              <a:t>) } = -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{X(e</a:t>
            </a:r>
            <a:r>
              <a:rPr lang="es-CO" i="1" baseline="30000" smtClean="0">
                <a:sym typeface="Symbol" pitchFamily="18" charset="2"/>
              </a:rPr>
              <a:t>-j</a:t>
            </a:r>
            <a:r>
              <a:rPr lang="es-CO" i="1" smtClean="0">
                <a:sym typeface="Symbol" pitchFamily="18" charset="2"/>
              </a:rPr>
              <a:t>) }</a:t>
            </a:r>
          </a:p>
          <a:p>
            <a:pPr lvl="2"/>
            <a:r>
              <a:rPr lang="es-CO" i="1" smtClean="0">
                <a:sym typeface="Symbol" pitchFamily="18" charset="2"/>
              </a:rPr>
              <a:t>|X(e</a:t>
            </a:r>
            <a:r>
              <a:rPr lang="es-CO" i="1" baseline="30000" smtClean="0">
                <a:sym typeface="Symbol" pitchFamily="18" charset="2"/>
              </a:rPr>
              <a:t>j</a:t>
            </a:r>
            <a:r>
              <a:rPr lang="es-CO" i="1" smtClean="0">
                <a:sym typeface="Symbol" pitchFamily="18" charset="2"/>
              </a:rPr>
              <a:t>) | = |X(e</a:t>
            </a:r>
            <a:r>
              <a:rPr lang="es-CO" i="1" baseline="30000" smtClean="0">
                <a:sym typeface="Symbol" pitchFamily="18" charset="2"/>
              </a:rPr>
              <a:t>-j</a:t>
            </a:r>
            <a:r>
              <a:rPr lang="es-CO" i="1" smtClean="0">
                <a:sym typeface="Symbol" pitchFamily="18" charset="2"/>
              </a:rPr>
              <a:t>) |</a:t>
            </a:r>
          </a:p>
          <a:p>
            <a:pPr lvl="2"/>
            <a:r>
              <a:rPr lang="es-CO" i="1" smtClean="0">
                <a:sym typeface="Symbol" pitchFamily="18" charset="2"/>
              </a:rPr>
              <a:t>X(e</a:t>
            </a:r>
            <a:r>
              <a:rPr lang="es-CO" i="1" baseline="30000" smtClean="0">
                <a:sym typeface="Symbol" pitchFamily="18" charset="2"/>
              </a:rPr>
              <a:t>j</a:t>
            </a:r>
            <a:r>
              <a:rPr lang="es-CO" i="1" smtClean="0">
                <a:sym typeface="Symbol" pitchFamily="18" charset="2"/>
              </a:rPr>
              <a:t>) =- X(e</a:t>
            </a:r>
            <a:r>
              <a:rPr lang="es-CO" i="1" baseline="30000" smtClean="0">
                <a:sym typeface="Symbol" pitchFamily="18" charset="2"/>
              </a:rPr>
              <a:t>-j</a:t>
            </a:r>
            <a:r>
              <a:rPr lang="es-CO" i="1" smtClean="0">
                <a:sym typeface="Symbol" pitchFamily="18" charset="2"/>
              </a:rPr>
              <a:t>)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4643438" y="3213100"/>
            <a:ext cx="4103687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x[n]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, 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par</a:t>
            </a:r>
          </a:p>
          <a:p>
            <a:pPr marL="922338" lvl="2" indent="-219075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X(e</a:t>
            </a:r>
            <a:r>
              <a:rPr lang="es-CO" sz="2400" i="1" baseline="300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j</a:t>
            </a: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) ,</a:t>
            </a:r>
            <a:r>
              <a:rPr lang="es-CO" sz="24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 par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x[n]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, 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impar</a:t>
            </a:r>
          </a:p>
          <a:p>
            <a:pPr marL="922338" lvl="2" indent="-219075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X(e</a:t>
            </a:r>
            <a:r>
              <a:rPr lang="es-CO" sz="2400" i="1" baseline="300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j</a:t>
            </a: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)  </a:t>
            </a:r>
            <a:r>
              <a:rPr lang="es-CO" sz="3200" i="1">
                <a:solidFill>
                  <a:schemeClr val="accent1"/>
                </a:solidFill>
                <a:latin typeface="Monotype Corsiva" pitchFamily="66" charset="0"/>
                <a:sym typeface="Symbol" pitchFamily="18" charset="2"/>
              </a:rPr>
              <a:t>I</a:t>
            </a:r>
            <a:r>
              <a:rPr lang="es-CO" sz="2400" i="1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,</a:t>
            </a:r>
            <a:r>
              <a:rPr lang="es-CO" sz="2400">
                <a:solidFill>
                  <a:schemeClr val="accent1"/>
                </a:solidFill>
                <a:latin typeface="Georgia" pitchFamily="18" charset="0"/>
                <a:sym typeface="Symbol" pitchFamily="18" charset="2"/>
              </a:rPr>
              <a:t> impar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x[n]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 </a:t>
            </a:r>
          </a:p>
        </p:txBody>
      </p:sp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5327650" y="5435600"/>
          <a:ext cx="3581400" cy="657225"/>
        </p:xfrm>
        <a:graphic>
          <a:graphicData uri="http://schemas.openxmlformats.org/presentationml/2006/ole">
            <p:oleObj spid="_x0000_s18434" name="Equation" r:id="rId3" imgW="1663560" imgH="30456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80038" y="6156325"/>
          <a:ext cx="3746500" cy="657225"/>
        </p:xfrm>
        <a:graphic>
          <a:graphicData uri="http://schemas.openxmlformats.org/presentationml/2006/ole">
            <p:oleObj spid="_x0000_s18435" name="Equation" r:id="rId4" imgW="1739880" imgH="304560" progId="Equation.3">
              <p:embed/>
            </p:oleObj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827088" y="1557338"/>
          <a:ext cx="2900362" cy="655637"/>
        </p:xfrm>
        <a:graphic>
          <a:graphicData uri="http://schemas.openxmlformats.org/presentationml/2006/ole">
            <p:oleObj spid="_x0000_s18436" name="Ecuación" r:id="rId5" imgW="134604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620713"/>
            <a:ext cx="8229600" cy="1066800"/>
          </a:xfrm>
        </p:spPr>
        <p:txBody>
          <a:bodyPr/>
          <a:lstStyle/>
          <a:p>
            <a:r>
              <a:rPr lang="es-CO" smtClean="0"/>
              <a:t>Primera Diferencia en Tiempo</a:t>
            </a:r>
          </a:p>
        </p:txBody>
      </p:sp>
      <p:sp>
        <p:nvSpPr>
          <p:cNvPr id="244741" name="Rectangle 5"/>
          <p:cNvSpPr>
            <a:spLocks/>
          </p:cNvSpPr>
          <p:nvPr/>
        </p:nvSpPr>
        <p:spPr bwMode="auto">
          <a:xfrm>
            <a:off x="395288" y="299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Acumulación en Tiempo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331913" y="4149725"/>
          <a:ext cx="6346825" cy="1914525"/>
        </p:xfrm>
        <a:graphic>
          <a:graphicData uri="http://schemas.openxmlformats.org/presentationml/2006/ole">
            <p:oleObj spid="_x0000_s19458" name="Ecuación" r:id="rId3" imgW="2946240" imgH="888840" progId="Equation.3">
              <p:embed/>
            </p:oleObj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1042988" y="1916113"/>
          <a:ext cx="7053262" cy="657225"/>
        </p:xfrm>
        <a:graphic>
          <a:graphicData uri="http://schemas.openxmlformats.org/presentationml/2006/ole">
            <p:oleObj spid="_x0000_s19459" name="Ecuación" r:id="rId4" imgW="327636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2519362"/>
          </a:xfrm>
        </p:spPr>
        <p:txBody>
          <a:bodyPr/>
          <a:lstStyle/>
          <a:p>
            <a:r>
              <a:rPr lang="es-CO" smtClean="0"/>
              <a:t>Hallar la transformada de Fourier de </a:t>
            </a:r>
            <a:r>
              <a:rPr lang="es-CO" i="1" smtClean="0"/>
              <a:t>u[n]</a:t>
            </a:r>
            <a:r>
              <a:rPr lang="es-CO" smtClean="0"/>
              <a:t>.</a:t>
            </a:r>
          </a:p>
          <a:p>
            <a:r>
              <a:rPr lang="es-CO" smtClean="0"/>
              <a:t>Sabemos que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Por propiedad de acumulación: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879600" y="2492375"/>
          <a:ext cx="5224463" cy="928688"/>
        </p:xfrm>
        <a:graphic>
          <a:graphicData uri="http://schemas.openxmlformats.org/presentationml/2006/ole">
            <p:oleObj spid="_x0000_s20482" name="Ecuación" r:id="rId3" imgW="2425680" imgH="43164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39850" y="4083050"/>
          <a:ext cx="6400800" cy="930275"/>
        </p:xfrm>
        <a:graphic>
          <a:graphicData uri="http://schemas.openxmlformats.org/presentationml/2006/ole">
            <p:oleObj spid="_x0000_s20483" name="Ecuación" r:id="rId4" imgW="2971800" imgH="43164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268538" y="5162550"/>
          <a:ext cx="3829050" cy="930275"/>
        </p:xfrm>
        <a:graphic>
          <a:graphicData uri="http://schemas.openxmlformats.org/presentationml/2006/ole">
            <p:oleObj spid="_x0000_s20484" name="Ecuación" r:id="rId5" imgW="17776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07375" cy="1008062"/>
          </a:xfrm>
        </p:spPr>
        <p:txBody>
          <a:bodyPr/>
          <a:lstStyle/>
          <a:p>
            <a:r>
              <a:rPr lang="es-CO" smtClean="0"/>
              <a:t>Expansión en Tiempo</a:t>
            </a: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2700338" y="2060575"/>
          <a:ext cx="3146425" cy="984250"/>
        </p:xfrm>
        <a:graphic>
          <a:graphicData uri="http://schemas.openxmlformats.org/presentationml/2006/ole">
            <p:oleObj spid="_x0000_s21506" name="Ecuación" r:id="rId3" imgW="1460160" imgH="457200" progId="Equation.3">
              <p:embed/>
            </p:oleObj>
          </a:graphicData>
        </a:graphic>
      </p:graphicFrame>
      <p:sp>
        <p:nvSpPr>
          <p:cNvPr id="243720" name="Rectangle 8"/>
          <p:cNvSpPr>
            <a:spLocks/>
          </p:cNvSpPr>
          <p:nvPr/>
        </p:nvSpPr>
        <p:spPr bwMode="auto">
          <a:xfrm>
            <a:off x="539750" y="1484313"/>
            <a:ext cx="813593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Para el caso continuo se tenía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En discreto, el resultado de multiplicar la variable independiente por un valor </a:t>
            </a:r>
            <a:r>
              <a:rPr lang="es-CO" sz="2800" i="1">
                <a:latin typeface="Georgia" pitchFamily="18" charset="0"/>
              </a:rPr>
              <a:t>a</a:t>
            </a:r>
            <a:r>
              <a:rPr lang="es-CO" sz="2800">
                <a:latin typeface="Georgia" pitchFamily="18" charset="0"/>
              </a:rPr>
              <a:t> no es inmediato ya que el índice de la señal debe ser entero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Por ejemplo, </a:t>
            </a:r>
            <a:r>
              <a:rPr lang="es-CO" sz="2800" i="1">
                <a:latin typeface="Georgia" pitchFamily="18" charset="0"/>
              </a:rPr>
              <a:t>x[2n]</a:t>
            </a:r>
            <a:r>
              <a:rPr lang="es-CO" sz="2800">
                <a:latin typeface="Georgia" pitchFamily="18" charset="0"/>
              </a:rPr>
              <a:t> es una señal que toma las muestras pares de </a:t>
            </a:r>
            <a:r>
              <a:rPr lang="es-CO" sz="2800" i="1">
                <a:latin typeface="Georgia" pitchFamily="18" charset="0"/>
              </a:rPr>
              <a:t>x[n]</a:t>
            </a:r>
            <a:r>
              <a:rPr lang="es-CO" sz="2800">
                <a:latin typeface="Georgia" pitchFamily="18" charset="0"/>
              </a:rPr>
              <a:t> únicamente</a:t>
            </a:r>
            <a:endParaRPr lang="es-CO" sz="2800">
              <a:latin typeface="Georgia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39863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1989138"/>
            <a:ext cx="22764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508500"/>
            <a:ext cx="74183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484438" y="2852738"/>
            <a:ext cx="604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i="1">
                <a:latin typeface="Georgia" pitchFamily="18" charset="0"/>
              </a:rPr>
              <a:t>x[n]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132138" y="4437063"/>
          <a:ext cx="514350" cy="304800"/>
        </p:xfrm>
        <a:graphic>
          <a:graphicData uri="http://schemas.openxmlformats.org/presentationml/2006/ole">
            <p:oleObj spid="_x0000_s1026" name="Ecuación" r:id="rId5" imgW="34272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/>
          <p:cNvSpPr>
            <a:spLocks/>
          </p:cNvSpPr>
          <p:nvPr/>
        </p:nvSpPr>
        <p:spPr bwMode="auto">
          <a:xfrm>
            <a:off x="539750" y="1484313"/>
            <a:ext cx="81359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Sea k un entero positivo, definamos:</a:t>
            </a:r>
            <a:endParaRPr lang="es-CO" sz="2800">
              <a:latin typeface="Georgia" pitchFamily="18" charset="0"/>
              <a:sym typeface="Symbol" pitchFamily="18" charset="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404813"/>
            <a:ext cx="8207375" cy="1008062"/>
          </a:xfrm>
        </p:spPr>
        <p:txBody>
          <a:bodyPr/>
          <a:lstStyle/>
          <a:p>
            <a:r>
              <a:rPr lang="es-CO" smtClean="0"/>
              <a:t>Expansión en Tiempo</a:t>
            </a: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619250" y="2133600"/>
          <a:ext cx="5280025" cy="1366838"/>
        </p:xfrm>
        <a:graphic>
          <a:graphicData uri="http://schemas.openxmlformats.org/presentationml/2006/ole">
            <p:oleObj spid="_x0000_s22530" name="Ecuación" r:id="rId3" imgW="2450880" imgH="634680" progId="Equation.3">
              <p:embed/>
            </p:oleObj>
          </a:graphicData>
        </a:graphic>
      </p:graphicFrame>
      <p:pic>
        <p:nvPicPr>
          <p:cNvPr id="96262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3933825"/>
            <a:ext cx="71691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Expansión en Tiempo</a:t>
            </a:r>
          </a:p>
        </p:txBody>
      </p:sp>
      <p:sp>
        <p:nvSpPr>
          <p:cNvPr id="23559" name="Rectangle 3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229600" cy="1081088"/>
          </a:xfrm>
        </p:spPr>
        <p:txBody>
          <a:bodyPr/>
          <a:lstStyle/>
          <a:p>
            <a:r>
              <a:rPr lang="es-CO" smtClean="0"/>
              <a:t>La transformada de Fourier de </a:t>
            </a:r>
            <a:r>
              <a:rPr lang="es-CO" i="1" smtClean="0"/>
              <a:t>x</a:t>
            </a:r>
            <a:r>
              <a:rPr lang="es-CO" i="1" baseline="-25000" smtClean="0"/>
              <a:t>(k)</a:t>
            </a:r>
            <a:r>
              <a:rPr lang="es-CO" i="1" smtClean="0"/>
              <a:t>[n]</a:t>
            </a:r>
            <a:r>
              <a:rPr lang="es-CO" smtClean="0"/>
              <a:t> se puede encontrar como: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555875" y="2060575"/>
          <a:ext cx="3582988" cy="928688"/>
        </p:xfrm>
        <a:graphic>
          <a:graphicData uri="http://schemas.openxmlformats.org/presentationml/2006/ole">
            <p:oleObj spid="_x0000_s23554" name="Ecuación" r:id="rId3" imgW="1663560" imgH="43164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3779838" y="2997200"/>
          <a:ext cx="2516187" cy="928688"/>
        </p:xfrm>
        <a:graphic>
          <a:graphicData uri="http://schemas.openxmlformats.org/presentationml/2006/ole">
            <p:oleObj spid="_x0000_s23555" name="Ecuación" r:id="rId4" imgW="1168200" imgH="431640" progId="Equation.3">
              <p:embed/>
            </p:oleObj>
          </a:graphicData>
        </a:graphic>
      </p:graphicFrame>
      <p:graphicFrame>
        <p:nvGraphicFramePr>
          <p:cNvPr id="97286" name="Object 5"/>
          <p:cNvGraphicFramePr>
            <a:graphicFrameLocks noChangeAspect="1"/>
          </p:cNvGraphicFramePr>
          <p:nvPr/>
        </p:nvGraphicFramePr>
        <p:xfrm>
          <a:off x="3779838" y="3933825"/>
          <a:ext cx="2243137" cy="928688"/>
        </p:xfrm>
        <a:graphic>
          <a:graphicData uri="http://schemas.openxmlformats.org/presentationml/2006/ole">
            <p:oleObj spid="_x0000_s23556" name="Ecuación" r:id="rId5" imgW="1041120" imgH="431640" progId="Equation.3">
              <p:embed/>
            </p:oleObj>
          </a:graphicData>
        </a:graphic>
      </p:graphicFrame>
      <p:graphicFrame>
        <p:nvGraphicFramePr>
          <p:cNvPr id="97287" name="Object 5"/>
          <p:cNvGraphicFramePr>
            <a:graphicFrameLocks noChangeAspect="1"/>
          </p:cNvGraphicFramePr>
          <p:nvPr/>
        </p:nvGraphicFramePr>
        <p:xfrm>
          <a:off x="3779838" y="5013325"/>
          <a:ext cx="1395412" cy="490538"/>
        </p:xfrm>
        <a:graphic>
          <a:graphicData uri="http://schemas.openxmlformats.org/presentationml/2006/ole">
            <p:oleObj spid="_x0000_s23557" name="Ecuación" r:id="rId6" imgW="647640" imgH="228600" progId="Equation.3">
              <p:embed/>
            </p:oleObj>
          </a:graphicData>
        </a:graphic>
      </p:graphicFrame>
      <p:sp>
        <p:nvSpPr>
          <p:cNvPr id="97288" name="Rectangle 8"/>
          <p:cNvSpPr>
            <a:spLocks/>
          </p:cNvSpPr>
          <p:nvPr/>
        </p:nvSpPr>
        <p:spPr bwMode="auto">
          <a:xfrm>
            <a:off x="539750" y="558958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Que es un versión comprimida de </a:t>
            </a:r>
            <a:r>
              <a:rPr lang="es-CO" sz="2800" i="1">
                <a:latin typeface="Georgia" pitchFamily="18" charset="0"/>
              </a:rPr>
              <a:t>X(e</a:t>
            </a:r>
            <a:r>
              <a:rPr lang="es-CO" sz="2800" i="1" baseline="30000">
                <a:latin typeface="Georgia" pitchFamily="18" charset="0"/>
              </a:rPr>
              <a:t>j</a:t>
            </a:r>
            <a:r>
              <a:rPr lang="es-CO" sz="2800" i="1" baseline="30000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>
                <a:latin typeface="Georgia" pitchFamily="18" charset="0"/>
              </a:rPr>
              <a:t> por un factor </a:t>
            </a:r>
            <a:r>
              <a:rPr lang="es-CO" sz="2800" i="1">
                <a:latin typeface="Georgia" pitchFamily="18" charset="0"/>
              </a:rPr>
              <a:t>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Expansión en Tiempo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06525"/>
            <a:ext cx="72945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95288" y="4941888"/>
            <a:ext cx="8208962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95288" y="3068638"/>
            <a:ext cx="8208962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576263"/>
          </a:xfrm>
        </p:spPr>
        <p:txBody>
          <a:bodyPr/>
          <a:lstStyle/>
          <a:p>
            <a:r>
              <a:rPr lang="es-CO" smtClean="0"/>
              <a:t>Hallar la transformada de </a:t>
            </a:r>
            <a:r>
              <a:rPr lang="es-CO" i="1" smtClean="0"/>
              <a:t>x[n]</a:t>
            </a:r>
            <a:r>
              <a:rPr lang="es-CO" smtClean="0"/>
              <a:t>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014538"/>
            <a:ext cx="481488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5"/>
          <p:cNvSpPr>
            <a:spLocks/>
          </p:cNvSpPr>
          <p:nvPr/>
        </p:nvSpPr>
        <p:spPr bwMode="auto">
          <a:xfrm>
            <a:off x="468313" y="3789363"/>
            <a:ext cx="8229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Esta señal se puede construir a partir de un pulso rectangular </a:t>
            </a:r>
            <a:r>
              <a:rPr lang="es-CO" sz="2800" i="1">
                <a:latin typeface="Georgia" pitchFamily="18" charset="0"/>
              </a:rPr>
              <a:t>y[n]</a:t>
            </a:r>
            <a:r>
              <a:rPr lang="es-CO" sz="2800">
                <a:latin typeface="Georgia" pitchFamily="18" charset="0"/>
              </a:rPr>
              <a:t>.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5084763"/>
            <a:ext cx="641826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4584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647700"/>
          </a:xfrm>
        </p:spPr>
        <p:txBody>
          <a:bodyPr/>
          <a:lstStyle/>
          <a:p>
            <a:r>
              <a:rPr lang="es-CO" i="1" smtClean="0"/>
              <a:t>x[n] = y</a:t>
            </a:r>
            <a:r>
              <a:rPr lang="es-CO" i="1" baseline="-25000" smtClean="0"/>
              <a:t>(2)</a:t>
            </a:r>
            <a:r>
              <a:rPr lang="es-CO" i="1" smtClean="0"/>
              <a:t>[n]+2y</a:t>
            </a:r>
            <a:r>
              <a:rPr lang="es-CO" i="1" baseline="-25000" smtClean="0"/>
              <a:t>(2)</a:t>
            </a:r>
            <a:r>
              <a:rPr lang="es-CO" i="1" smtClean="0"/>
              <a:t>[n-1]</a:t>
            </a:r>
          </a:p>
        </p:txBody>
      </p:sp>
      <p:graphicFrame>
        <p:nvGraphicFramePr>
          <p:cNvPr id="108551" name="Object 5"/>
          <p:cNvGraphicFramePr>
            <a:graphicFrameLocks noChangeAspect="1"/>
          </p:cNvGraphicFramePr>
          <p:nvPr/>
        </p:nvGraphicFramePr>
        <p:xfrm>
          <a:off x="2624138" y="5026025"/>
          <a:ext cx="4403725" cy="490538"/>
        </p:xfrm>
        <a:graphic>
          <a:graphicData uri="http://schemas.openxmlformats.org/presentationml/2006/ole">
            <p:oleObj spid="_x0000_s24578" name="Equation" r:id="rId3" imgW="2044440" imgH="228600" progId="Equation.3">
              <p:embed/>
            </p:oleObj>
          </a:graphicData>
        </a:graphic>
      </p:graphicFrame>
      <p:graphicFrame>
        <p:nvGraphicFramePr>
          <p:cNvPr id="108552" name="Object 5"/>
          <p:cNvGraphicFramePr>
            <a:graphicFrameLocks noChangeAspect="1"/>
          </p:cNvGraphicFramePr>
          <p:nvPr/>
        </p:nvGraphicFramePr>
        <p:xfrm>
          <a:off x="2987675" y="1557338"/>
          <a:ext cx="3336925" cy="1798637"/>
        </p:xfrm>
        <a:graphic>
          <a:graphicData uri="http://schemas.openxmlformats.org/presentationml/2006/ole">
            <p:oleObj spid="_x0000_s24579" name="Ecuación" r:id="rId4" imgW="1549080" imgH="838080" progId="Equation.3">
              <p:embed/>
            </p:oleObj>
          </a:graphicData>
        </a:graphic>
      </p:graphicFrame>
      <p:graphicFrame>
        <p:nvGraphicFramePr>
          <p:cNvPr id="108553" name="Object 5"/>
          <p:cNvGraphicFramePr>
            <a:graphicFrameLocks noChangeAspect="1"/>
          </p:cNvGraphicFramePr>
          <p:nvPr/>
        </p:nvGraphicFramePr>
        <p:xfrm>
          <a:off x="3132138" y="3429000"/>
          <a:ext cx="2873375" cy="600075"/>
        </p:xfrm>
        <a:graphic>
          <a:graphicData uri="http://schemas.openxmlformats.org/presentationml/2006/ole">
            <p:oleObj spid="_x0000_s24580" name="Ecuación" r:id="rId5" imgW="1333440" imgH="279360" progId="Equation.3">
              <p:embed/>
            </p:oleObj>
          </a:graphicData>
        </a:graphic>
      </p:graphicFrame>
      <p:graphicFrame>
        <p:nvGraphicFramePr>
          <p:cNvPr id="108554" name="Object 5"/>
          <p:cNvGraphicFramePr>
            <a:graphicFrameLocks noChangeAspect="1"/>
          </p:cNvGraphicFramePr>
          <p:nvPr/>
        </p:nvGraphicFramePr>
        <p:xfrm>
          <a:off x="2544763" y="4149725"/>
          <a:ext cx="4187825" cy="600075"/>
        </p:xfrm>
        <a:graphic>
          <a:graphicData uri="http://schemas.openxmlformats.org/presentationml/2006/ole">
            <p:oleObj spid="_x0000_s24581" name="Ecuación" r:id="rId6" imgW="1942920" imgH="279360" progId="Equation.3">
              <p:embed/>
            </p:oleObj>
          </a:graphicData>
        </a:graphic>
      </p:graphicFrame>
      <p:graphicFrame>
        <p:nvGraphicFramePr>
          <p:cNvPr id="108555" name="Object 5"/>
          <p:cNvGraphicFramePr>
            <a:graphicFrameLocks noChangeAspect="1"/>
          </p:cNvGraphicFramePr>
          <p:nvPr/>
        </p:nvGraphicFramePr>
        <p:xfrm>
          <a:off x="2419350" y="5646738"/>
          <a:ext cx="4814888" cy="981075"/>
        </p:xfrm>
        <a:graphic>
          <a:graphicData uri="http://schemas.openxmlformats.org/presentationml/2006/ole">
            <p:oleObj spid="_x0000_s24582" name="Ecuación" r:id="rId7" imgW="22348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Inversión en Tiempo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539750" y="1785938"/>
          <a:ext cx="4597400" cy="657225"/>
        </p:xfrm>
        <a:graphic>
          <a:graphicData uri="http://schemas.openxmlformats.org/presentationml/2006/ole">
            <p:oleObj spid="_x0000_s25602" name="Ecuación" r:id="rId3" imgW="2133360" imgH="30456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1188" y="2859088"/>
          <a:ext cx="5391150" cy="930275"/>
        </p:xfrm>
        <a:graphic>
          <a:graphicData uri="http://schemas.openxmlformats.org/presentationml/2006/ole">
            <p:oleObj spid="_x0000_s25603" name="Ecuación" r:id="rId4" imgW="2501640" imgH="431640" progId="Equation.3">
              <p:embed/>
            </p:oleObj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445250" y="311626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  <a:sym typeface="Symbol" pitchFamily="18" charset="2"/>
              </a:rPr>
              <a:t>n = -m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657600" y="4011613"/>
          <a:ext cx="2570163" cy="930275"/>
        </p:xfrm>
        <a:graphic>
          <a:graphicData uri="http://schemas.openxmlformats.org/presentationml/2006/ole">
            <p:oleObj spid="_x0000_s25604" name="Ecuación" r:id="rId5" imgW="1193760" imgH="431640" progId="Equation.3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613025" y="5435600"/>
          <a:ext cx="3830638" cy="657225"/>
        </p:xfrm>
        <a:graphic>
          <a:graphicData uri="http://schemas.openxmlformats.org/presentationml/2006/ole">
            <p:oleObj spid="_x0000_s25605" name="Ecuación" r:id="rId6" imgW="177768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Derivación en Frecuencia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916238" y="1557338"/>
          <a:ext cx="3173412" cy="931862"/>
        </p:xfrm>
        <a:graphic>
          <a:graphicData uri="http://schemas.openxmlformats.org/presentationml/2006/ole">
            <p:oleObj spid="_x0000_s26626" name="Ecuación" r:id="rId3" imgW="1473120" imgH="431640" progId="Equation.3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703513" y="2470150"/>
          <a:ext cx="3884612" cy="958850"/>
        </p:xfrm>
        <a:graphic>
          <a:graphicData uri="http://schemas.openxmlformats.org/presentationml/2006/ole">
            <p:oleObj spid="_x0000_s26627" name="Ecuación" r:id="rId4" imgW="1803240" imgH="444240" progId="Equation.3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3995738" y="3357563"/>
          <a:ext cx="2736850" cy="930275"/>
        </p:xfrm>
        <a:graphic>
          <a:graphicData uri="http://schemas.openxmlformats.org/presentationml/2006/ole">
            <p:oleObj spid="_x0000_s26628" name="Ecuación" r:id="rId5" imgW="1269720" imgH="431640" progId="Equation.3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4094163" y="4227513"/>
          <a:ext cx="2681287" cy="930275"/>
        </p:xfrm>
        <a:graphic>
          <a:graphicData uri="http://schemas.openxmlformats.org/presentationml/2006/ole">
            <p:oleObj spid="_x0000_s26629" name="Ecuación" r:id="rId6" imgW="1244520" imgH="431640" progId="Equation.3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30513" y="5400675"/>
          <a:ext cx="3475037" cy="903288"/>
        </p:xfrm>
        <a:graphic>
          <a:graphicData uri="http://schemas.openxmlformats.org/presentationml/2006/ole">
            <p:oleObj spid="_x0000_s26630" name="Ecuación" r:id="rId7" imgW="161280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29600" cy="936625"/>
          </a:xfrm>
        </p:spPr>
        <p:txBody>
          <a:bodyPr/>
          <a:lstStyle/>
          <a:p>
            <a:r>
              <a:rPr lang="es-CO" smtClean="0"/>
              <a:t>Relación de Parseval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133475" y="1412875"/>
          <a:ext cx="6864350" cy="985838"/>
        </p:xfrm>
        <a:graphic>
          <a:graphicData uri="http://schemas.openxmlformats.org/presentationml/2006/ole">
            <p:oleObj spid="_x0000_s27650" name="Equation" r:id="rId3" imgW="3187440" imgH="457200" progId="Equation.3">
              <p:embed/>
            </p:oleObj>
          </a:graphicData>
        </a:graphic>
      </p:graphicFrame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979613" y="3357563"/>
          <a:ext cx="4895850" cy="657225"/>
        </p:xfrm>
        <a:graphic>
          <a:graphicData uri="http://schemas.openxmlformats.org/presentationml/2006/ole">
            <p:oleObj spid="_x0000_s27651" name="Ecuación" r:id="rId4" imgW="2273040" imgH="304560" progId="Equation.3">
              <p:embed/>
            </p:oleObj>
          </a:graphicData>
        </a:graphic>
      </p:graphicFrame>
      <p:sp>
        <p:nvSpPr>
          <p:cNvPr id="246793" name="Rectangle 9"/>
          <p:cNvSpPr>
            <a:spLocks/>
          </p:cNvSpPr>
          <p:nvPr/>
        </p:nvSpPr>
        <p:spPr bwMode="auto">
          <a:xfrm>
            <a:off x="395288" y="2565400"/>
            <a:ext cx="33845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Convolución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476375" y="4365625"/>
          <a:ext cx="6181725" cy="657225"/>
        </p:xfrm>
        <a:graphic>
          <a:graphicData uri="http://schemas.openxmlformats.org/presentationml/2006/ole">
            <p:oleObj spid="_x0000_s27652" name="Ecuación" r:id="rId5" imgW="2869920" imgH="304560" progId="Equation.3">
              <p:embed/>
            </p:oleObj>
          </a:graphicData>
        </a:graphic>
      </p:graphicFrame>
      <p:sp>
        <p:nvSpPr>
          <p:cNvPr id="62484" name="Rectangle 20"/>
          <p:cNvSpPr>
            <a:spLocks/>
          </p:cNvSpPr>
          <p:nvPr/>
        </p:nvSpPr>
        <p:spPr bwMode="auto">
          <a:xfrm>
            <a:off x="457200" y="5253038"/>
            <a:ext cx="82296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Al igual que en tiempo continuo, </a:t>
            </a:r>
            <a:r>
              <a:rPr lang="es-CO" sz="2800" i="1">
                <a:latin typeface="Georgia" pitchFamily="18" charset="0"/>
              </a:rPr>
              <a:t>y[n]</a:t>
            </a:r>
            <a:r>
              <a:rPr lang="es-CO" sz="2800">
                <a:latin typeface="Georgia" pitchFamily="18" charset="0"/>
              </a:rPr>
              <a:t> se puede reemplazar por la respuesta impulso de un sistema LIT </a:t>
            </a:r>
            <a:r>
              <a:rPr lang="es-CO" sz="2800" i="1">
                <a:latin typeface="Georgia" pitchFamily="18" charset="0"/>
              </a:rPr>
              <a:t>h[n]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  <p:bldP spid="624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1152525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h[n] = 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 – n</a:t>
            </a:r>
            <a:r>
              <a:rPr lang="es-CO" i="1" baseline="-25000" smtClean="0"/>
              <a:t>0</a:t>
            </a:r>
            <a:r>
              <a:rPr lang="es-CO" i="1" smtClean="0"/>
              <a:t>]</a:t>
            </a:r>
          </a:p>
          <a:p>
            <a:r>
              <a:rPr lang="es-CO" smtClean="0"/>
              <a:t>Su respuesta en frecuencia es: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2852738" y="2636838"/>
          <a:ext cx="3663950" cy="931862"/>
        </p:xfrm>
        <a:graphic>
          <a:graphicData uri="http://schemas.openxmlformats.org/presentationml/2006/ole">
            <p:oleObj spid="_x0000_s28674" name="Ecuación" r:id="rId3" imgW="1701720" imgH="4316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860800" y="3573463"/>
          <a:ext cx="1093788" cy="466725"/>
        </p:xfrm>
        <a:graphic>
          <a:graphicData uri="http://schemas.openxmlformats.org/presentationml/2006/ole">
            <p:oleObj spid="_x0000_s28675" name="Ecuación" r:id="rId4" imgW="507960" imgH="215640" progId="Equation.3">
              <p:embed/>
            </p:oleObj>
          </a:graphicData>
        </a:graphic>
      </p:graphicFrame>
      <p:sp>
        <p:nvSpPr>
          <p:cNvPr id="110598" name="Rectangle 6"/>
          <p:cNvSpPr>
            <a:spLocks/>
          </p:cNvSpPr>
          <p:nvPr/>
        </p:nvSpPr>
        <p:spPr bwMode="auto">
          <a:xfrm>
            <a:off x="468313" y="4292600"/>
            <a:ext cx="8229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salida del sistema para una entrada </a:t>
            </a:r>
            <a:r>
              <a:rPr lang="es-CO" sz="2800" i="1">
                <a:latin typeface="Georgia" pitchFamily="18" charset="0"/>
              </a:rPr>
              <a:t>x[n]</a:t>
            </a:r>
            <a:r>
              <a:rPr lang="es-CO" sz="2800">
                <a:latin typeface="Georgia" pitchFamily="18" charset="0"/>
              </a:rPr>
              <a:t> se podrá calcular como: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19200" y="5565775"/>
          <a:ext cx="6808788" cy="547688"/>
        </p:xfrm>
        <a:graphic>
          <a:graphicData uri="http://schemas.openxmlformats.org/presentationml/2006/ole">
            <p:oleObj spid="_x0000_s28676" name="Ecuación" r:id="rId5" imgW="316224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1105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1511300"/>
          </a:xfrm>
        </p:spPr>
        <p:txBody>
          <a:bodyPr/>
          <a:lstStyle/>
          <a:p>
            <a:r>
              <a:rPr lang="es-CO" smtClean="0"/>
              <a:t>Sea un sistema LIT con </a:t>
            </a:r>
            <a:r>
              <a:rPr lang="es-CO" i="1" smtClean="0"/>
              <a:t>h[n] = 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baseline="30000" smtClean="0"/>
              <a:t>n</a:t>
            </a:r>
            <a:r>
              <a:rPr lang="es-CO" i="1" smtClean="0"/>
              <a:t>u[n]</a:t>
            </a:r>
            <a:r>
              <a:rPr lang="es-CO" smtClean="0"/>
              <a:t>,</a:t>
            </a:r>
            <a:r>
              <a:rPr lang="es-CO" i="1" smtClean="0"/>
              <a:t> |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|&lt;1</a:t>
            </a:r>
          </a:p>
          <a:p>
            <a:r>
              <a:rPr lang="es-CO" smtClean="0"/>
              <a:t>Sea una entrada </a:t>
            </a:r>
            <a:r>
              <a:rPr lang="es-CO" i="1" smtClean="0"/>
              <a:t>x[n] = </a:t>
            </a:r>
            <a:r>
              <a:rPr lang="es-CO" i="1" smtClean="0">
                <a:latin typeface="Symbol" pitchFamily="18" charset="2"/>
              </a:rPr>
              <a:t>b</a:t>
            </a:r>
            <a:r>
              <a:rPr lang="es-CO" i="1" baseline="30000" smtClean="0"/>
              <a:t>n</a:t>
            </a:r>
            <a:r>
              <a:rPr lang="es-CO" i="1" smtClean="0"/>
              <a:t>u[n]</a:t>
            </a:r>
            <a:r>
              <a:rPr lang="es-CO" smtClean="0"/>
              <a:t>,</a:t>
            </a:r>
            <a:r>
              <a:rPr lang="es-CO" i="1" smtClean="0"/>
              <a:t> |</a:t>
            </a:r>
            <a:r>
              <a:rPr lang="es-CO" i="1" smtClean="0">
                <a:latin typeface="Symbol" pitchFamily="18" charset="2"/>
              </a:rPr>
              <a:t>b</a:t>
            </a:r>
            <a:r>
              <a:rPr lang="es-CO" i="1" smtClean="0"/>
              <a:t>|&lt;1</a:t>
            </a:r>
          </a:p>
          <a:p>
            <a:r>
              <a:rPr lang="es-CO" smtClean="0"/>
              <a:t>Sus transformadas son: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692275" y="3176588"/>
          <a:ext cx="5481638" cy="900112"/>
        </p:xfrm>
        <a:graphic>
          <a:graphicData uri="http://schemas.openxmlformats.org/presentationml/2006/ole">
            <p:oleObj spid="_x0000_s77826" name="Ecuación" r:id="rId3" imgW="2552400" imgH="419040" progId="Equation.3">
              <p:embed/>
            </p:oleObj>
          </a:graphicData>
        </a:graphic>
      </p:graphicFrame>
      <p:sp>
        <p:nvSpPr>
          <p:cNvPr id="111621" name="Rectangle 5"/>
          <p:cNvSpPr>
            <a:spLocks/>
          </p:cNvSpPr>
          <p:nvPr/>
        </p:nvSpPr>
        <p:spPr bwMode="auto">
          <a:xfrm>
            <a:off x="468313" y="4222750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donde: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314450" y="4833938"/>
          <a:ext cx="6381750" cy="900112"/>
        </p:xfrm>
        <a:graphic>
          <a:graphicData uri="http://schemas.openxmlformats.org/presentationml/2006/ole">
            <p:oleObj spid="_x0000_s77827" name="Ecuación" r:id="rId4" imgW="297180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73188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Para          se puede definir: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Pero </a:t>
            </a:r>
            <a:r>
              <a:rPr lang="es-CO" i="1" smtClean="0"/>
              <a:t>x[n] =</a:t>
            </a:r>
            <a:r>
              <a:rPr lang="es-CO" smtClean="0"/>
              <a:t>         entre </a:t>
            </a:r>
            <a:r>
              <a:rPr lang="es-CO" i="1" smtClean="0"/>
              <a:t>–N</a:t>
            </a:r>
            <a:r>
              <a:rPr lang="es-CO" i="1" baseline="-25000" smtClean="0"/>
              <a:t>1</a:t>
            </a:r>
            <a:r>
              <a:rPr lang="es-CO" smtClean="0"/>
              <a:t> y </a:t>
            </a:r>
            <a:r>
              <a:rPr lang="es-CO" i="1" smtClean="0"/>
              <a:t>N</a:t>
            </a:r>
            <a:r>
              <a:rPr lang="es-CO" i="1" baseline="-25000" smtClean="0"/>
              <a:t>2</a:t>
            </a:r>
            <a:r>
              <a:rPr lang="es-CO" smtClean="0"/>
              <a:t>, entonces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Ya que </a:t>
            </a:r>
            <a:r>
              <a:rPr lang="es-CO" i="1" smtClean="0"/>
              <a:t>x[n] = 0</a:t>
            </a:r>
            <a:r>
              <a:rPr lang="es-CO" smtClean="0"/>
              <a:t> fuera del intervalo </a:t>
            </a:r>
            <a:r>
              <a:rPr lang="es-CO" i="1" smtClean="0"/>
              <a:t>[-N</a:t>
            </a:r>
            <a:r>
              <a:rPr lang="es-CO" i="1" baseline="-25000" smtClean="0"/>
              <a:t>1</a:t>
            </a:r>
            <a:r>
              <a:rPr lang="es-CO" i="1" smtClean="0"/>
              <a:t>, N</a:t>
            </a:r>
            <a:r>
              <a:rPr lang="es-CO" i="1" baseline="-25000" smtClean="0"/>
              <a:t>2</a:t>
            </a:r>
            <a:r>
              <a:rPr lang="es-CO" i="1" smtClean="0"/>
              <a:t>]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57450" y="2595563"/>
          <a:ext cx="3227388" cy="1039812"/>
        </p:xfrm>
        <a:graphic>
          <a:graphicData uri="http://schemas.openxmlformats.org/presentationml/2006/ole">
            <p:oleObj spid="_x0000_s2050" name="Equation" r:id="rId3" imgW="1498320" imgH="48240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671638" y="1982788"/>
          <a:ext cx="739775" cy="438150"/>
        </p:xfrm>
        <a:graphic>
          <a:graphicData uri="http://schemas.openxmlformats.org/presentationml/2006/ole">
            <p:oleObj spid="_x0000_s2051" name="Ecuación" r:id="rId4" imgW="342720" imgH="203040" progId="Equation.3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506538" y="4495800"/>
          <a:ext cx="3255962" cy="1039813"/>
        </p:xfrm>
        <a:graphic>
          <a:graphicData uri="http://schemas.openxmlformats.org/presentationml/2006/ole">
            <p:oleObj spid="_x0000_s2052" name="Equation" r:id="rId5" imgW="1511280" imgH="48240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746625" y="4486275"/>
          <a:ext cx="2790825" cy="987425"/>
        </p:xfrm>
        <a:graphic>
          <a:graphicData uri="http://schemas.openxmlformats.org/presentationml/2006/ole">
            <p:oleObj spid="_x0000_s2053" name="Equation" r:id="rId6" imgW="1295280" imgH="457200" progId="Equation.3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2679700" y="3854450"/>
          <a:ext cx="739775" cy="438150"/>
        </p:xfrm>
        <a:graphic>
          <a:graphicData uri="http://schemas.openxmlformats.org/presentationml/2006/ole">
            <p:oleObj spid="_x0000_s2054" name="Ecuación" r:id="rId7" imgW="34272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74675"/>
          </a:xfrm>
        </p:spPr>
        <p:txBody>
          <a:bodyPr/>
          <a:lstStyle/>
          <a:p>
            <a:r>
              <a:rPr lang="es-CO" smtClean="0"/>
              <a:t>Por fracciones parciales: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832100" y="3716338"/>
          <a:ext cx="3352800" cy="900112"/>
        </p:xfrm>
        <a:graphic>
          <a:graphicData uri="http://schemas.openxmlformats.org/presentationml/2006/ole">
            <p:oleObj spid="_x0000_s78850" name="Equation" r:id="rId3" imgW="1562040" imgH="419040" progId="Equation.3">
              <p:embed/>
            </p:oleObj>
          </a:graphicData>
        </a:graphic>
      </p:graphicFrame>
      <p:sp>
        <p:nvSpPr>
          <p:cNvPr id="112645" name="Rectangle 5"/>
          <p:cNvSpPr>
            <a:spLocks/>
          </p:cNvSpPr>
          <p:nvPr/>
        </p:nvSpPr>
        <p:spPr bwMode="auto">
          <a:xfrm>
            <a:off x="468313" y="2997200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Resolviendo para A y B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476500" y="1989138"/>
          <a:ext cx="4090988" cy="900112"/>
        </p:xfrm>
        <a:graphic>
          <a:graphicData uri="http://schemas.openxmlformats.org/presentationml/2006/ole">
            <p:oleObj spid="_x0000_s78851" name="Ecuación" r:id="rId4" imgW="1904760" imgH="419040" progId="Equation.3">
              <p:embed/>
            </p:oleObj>
          </a:graphicData>
        </a:graphic>
      </p:graphicFrame>
      <p:sp>
        <p:nvSpPr>
          <p:cNvPr id="112647" name="Rectangle 7"/>
          <p:cNvSpPr>
            <a:spLocks/>
          </p:cNvSpPr>
          <p:nvPr/>
        </p:nvSpPr>
        <p:spPr bwMode="auto">
          <a:xfrm>
            <a:off x="468313" y="4799013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donde: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1643063" y="5373688"/>
          <a:ext cx="4962525" cy="900112"/>
        </p:xfrm>
        <a:graphic>
          <a:graphicData uri="http://schemas.openxmlformats.org/presentationml/2006/ole">
            <p:oleObj spid="_x0000_s78852" name="Ecuación" r:id="rId5" imgW="231120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74675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>
                <a:latin typeface="Symbol" pitchFamily="18" charset="2"/>
              </a:rPr>
              <a:t>a = b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021013" y="1341438"/>
          <a:ext cx="3000375" cy="1009650"/>
        </p:xfrm>
        <a:graphic>
          <a:graphicData uri="http://schemas.openxmlformats.org/presentationml/2006/ole">
            <p:oleObj spid="_x0000_s79874" name="Ecuación" r:id="rId3" imgW="1396800" imgH="469800" progId="Equation.3">
              <p:embed/>
            </p:oleObj>
          </a:graphicData>
        </a:graphic>
      </p:graphicFrame>
      <p:sp>
        <p:nvSpPr>
          <p:cNvPr id="113671" name="Rectangle 7"/>
          <p:cNvSpPr>
            <a:spLocks/>
          </p:cNvSpPr>
          <p:nvPr/>
        </p:nvSpPr>
        <p:spPr bwMode="auto">
          <a:xfrm>
            <a:off x="468313" y="3500438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Por propiedad de derivación:</a:t>
            </a:r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2425700" y="2420938"/>
          <a:ext cx="4171950" cy="927100"/>
        </p:xfrm>
        <a:graphic>
          <a:graphicData uri="http://schemas.openxmlformats.org/presentationml/2006/ole">
            <p:oleObj spid="_x0000_s79875" name="Ecuación" r:id="rId4" imgW="1942920" imgH="431640" progId="Equation.3">
              <p:embed/>
            </p:oleObj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2195513" y="4221163"/>
          <a:ext cx="4445000" cy="927100"/>
        </p:xfrm>
        <a:graphic>
          <a:graphicData uri="http://schemas.openxmlformats.org/presentationml/2006/ole">
            <p:oleObj spid="_x0000_s79876" name="Ecuación" r:id="rId5" imgW="2070000" imgH="431640" progId="Equation.3">
              <p:embed/>
            </p:oleObj>
          </a:graphicData>
        </a:graphic>
      </p:graphicFrame>
      <p:sp>
        <p:nvSpPr>
          <p:cNvPr id="113675" name="Rectangle 11"/>
          <p:cNvSpPr>
            <a:spLocks/>
          </p:cNvSpPr>
          <p:nvPr/>
        </p:nvSpPr>
        <p:spPr bwMode="auto">
          <a:xfrm>
            <a:off x="468313" y="5230813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El factor </a:t>
            </a:r>
            <a:r>
              <a:rPr lang="es-CO" sz="2800" i="1">
                <a:latin typeface="Georgia" pitchFamily="18" charset="0"/>
              </a:rPr>
              <a:t>e</a:t>
            </a:r>
            <a:r>
              <a:rPr lang="es-CO" sz="2800" i="1" baseline="30000">
                <a:latin typeface="Georgia" pitchFamily="18" charset="0"/>
              </a:rPr>
              <a:t>j</a:t>
            </a:r>
            <a:r>
              <a:rPr lang="es-CO" sz="2800" i="1" baseline="30000">
                <a:latin typeface="Symbol" pitchFamily="18" charset="2"/>
              </a:rPr>
              <a:t>w</a:t>
            </a:r>
            <a:r>
              <a:rPr lang="es-CO" sz="2800">
                <a:latin typeface="Georgia" pitchFamily="18" charset="0"/>
              </a:rPr>
              <a:t> indica un adelanto de </a:t>
            </a:r>
            <a:r>
              <a:rPr lang="es-CO" sz="2800" i="1">
                <a:latin typeface="Georgia" pitchFamily="18" charset="0"/>
              </a:rPr>
              <a:t>1</a:t>
            </a:r>
          </a:p>
        </p:txBody>
      </p:sp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2854325" y="5951538"/>
          <a:ext cx="3271838" cy="490537"/>
        </p:xfrm>
        <a:graphic>
          <a:graphicData uri="http://schemas.openxmlformats.org/presentationml/2006/ole">
            <p:oleObj spid="_x0000_s79877" name="Ecuación" r:id="rId6" imgW="15238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/>
          </p:cNvSpPr>
          <p:nvPr/>
        </p:nvSpPr>
        <p:spPr bwMode="auto">
          <a:xfrm>
            <a:off x="468313" y="333375"/>
            <a:ext cx="41036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Multiplicación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3492500" y="1268413"/>
          <a:ext cx="2298700" cy="436562"/>
        </p:xfrm>
        <a:graphic>
          <a:graphicData uri="http://schemas.openxmlformats.org/presentationml/2006/ole">
            <p:oleObj spid="_x0000_s80898" name="Ecuación" r:id="rId3" imgW="1066680" imgH="203040" progId="Equation.3">
              <p:embed/>
            </p:oleObj>
          </a:graphicData>
        </a:graphic>
      </p:graphicFrame>
      <p:sp>
        <p:nvSpPr>
          <p:cNvPr id="109577" name="Rectangle 9"/>
          <p:cNvSpPr>
            <a:spLocks/>
          </p:cNvSpPr>
          <p:nvPr/>
        </p:nvSpPr>
        <p:spPr bwMode="auto">
          <a:xfrm>
            <a:off x="457200" y="5661025"/>
            <a:ext cx="82296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El último término es una convolución periódica de </a:t>
            </a:r>
            <a:r>
              <a:rPr lang="es-CO" sz="2800" i="1">
                <a:latin typeface="Georgia" pitchFamily="18" charset="0"/>
              </a:rPr>
              <a:t>X(e</a:t>
            </a:r>
            <a:r>
              <a:rPr lang="es-CO" sz="2800" i="1" baseline="30000">
                <a:latin typeface="Georgia" pitchFamily="18" charset="0"/>
              </a:rPr>
              <a:t>j</a:t>
            </a:r>
            <a:r>
              <a:rPr lang="es-CO" sz="2800" i="1" baseline="30000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>
                <a:latin typeface="Georgia" pitchFamily="18" charset="0"/>
              </a:rPr>
              <a:t> y </a:t>
            </a:r>
            <a:r>
              <a:rPr lang="es-CO" sz="2800" i="1">
                <a:latin typeface="Georgia" pitchFamily="18" charset="0"/>
              </a:rPr>
              <a:t>Y(e</a:t>
            </a:r>
            <a:r>
              <a:rPr lang="es-CO" sz="2800" i="1" baseline="30000">
                <a:latin typeface="Georgia" pitchFamily="18" charset="0"/>
              </a:rPr>
              <a:t>j</a:t>
            </a:r>
            <a:r>
              <a:rPr lang="es-CO" sz="2800" i="1" baseline="30000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 i="1">
                <a:latin typeface="Georgia" pitchFamily="18" charset="0"/>
              </a:rPr>
              <a:t>)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95288" y="1993900"/>
          <a:ext cx="3692525" cy="930275"/>
        </p:xfrm>
        <a:graphic>
          <a:graphicData uri="http://schemas.openxmlformats.org/presentationml/2006/ole">
            <p:oleObj spid="_x0000_s80899" name="Ecuación" r:id="rId4" imgW="1714320" imgH="43164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140200" y="1901825"/>
          <a:ext cx="4951413" cy="1095375"/>
        </p:xfrm>
        <a:graphic>
          <a:graphicData uri="http://schemas.openxmlformats.org/presentationml/2006/ole">
            <p:oleObj spid="_x0000_s80900" name="Ecuación" r:id="rId5" imgW="2298600" imgH="507960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331913" y="3206750"/>
          <a:ext cx="4732337" cy="1014413"/>
        </p:xfrm>
        <a:graphic>
          <a:graphicData uri="http://schemas.openxmlformats.org/presentationml/2006/ole">
            <p:oleObj spid="_x0000_s80901" name="Ecuación" r:id="rId6" imgW="2197080" imgH="4698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331913" y="4292600"/>
          <a:ext cx="3582987" cy="957263"/>
        </p:xfrm>
        <a:graphic>
          <a:graphicData uri="http://schemas.openxmlformats.org/presentationml/2006/ole">
            <p:oleObj spid="_x0000_s80902" name="Equation" r:id="rId7" imgW="166356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Dualidad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218487" cy="3960812"/>
          </a:xfrm>
        </p:spPr>
        <p:txBody>
          <a:bodyPr/>
          <a:lstStyle/>
          <a:p>
            <a:r>
              <a:rPr lang="es-CO" smtClean="0"/>
              <a:t>Dualidad en la serie de Fourier en  tiempo discreto:</a:t>
            </a:r>
          </a:p>
          <a:p>
            <a:pPr lvl="1"/>
            <a:r>
              <a:rPr lang="es-CO" smtClean="0"/>
              <a:t>Los coeficientes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de la serie de Fourier de una señal periódica discreta </a:t>
            </a:r>
            <a:r>
              <a:rPr lang="es-CO" i="1" smtClean="0"/>
              <a:t>x[n]</a:t>
            </a:r>
            <a:r>
              <a:rPr lang="es-CO" smtClean="0"/>
              <a:t> forman una serie periódica discreta con período </a:t>
            </a:r>
            <a:r>
              <a:rPr lang="es-CO" i="1" smtClean="0"/>
              <a:t>2</a:t>
            </a:r>
            <a:r>
              <a:rPr lang="es-CO" i="1" smtClean="0">
                <a:sym typeface="Symbol" pitchFamily="18" charset="2"/>
              </a:rPr>
              <a:t>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pPr lvl="1"/>
            <a:r>
              <a:rPr lang="es-CO" smtClean="0">
                <a:sym typeface="Symbol" pitchFamily="18" charset="2"/>
              </a:rPr>
              <a:t>Se puede calcular una serie de Fourier en tiempo discreto a partir de la secuencia </a:t>
            </a:r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pPr lvl="1"/>
            <a:r>
              <a:rPr lang="es-CO" smtClean="0">
                <a:sym typeface="Symbol" pitchFamily="18" charset="2"/>
              </a:rPr>
              <a:t>Definamos </a:t>
            </a:r>
            <a:r>
              <a:rPr lang="es-CO" i="1" smtClean="0">
                <a:sym typeface="Symbol" pitchFamily="18" charset="2"/>
              </a:rPr>
              <a:t>f[k] = 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pPr lvl="1"/>
            <a:r>
              <a:rPr lang="es-CO" smtClean="0">
                <a:sym typeface="Symbol" pitchFamily="18" charset="2"/>
              </a:rPr>
              <a:t>Por definición:</a:t>
            </a:r>
          </a:p>
        </p:txBody>
      </p:sp>
      <p:graphicFrame>
        <p:nvGraphicFramePr>
          <p:cNvPr id="63500" name="Object 5"/>
          <p:cNvGraphicFramePr>
            <a:graphicFrameLocks noChangeAspect="1"/>
          </p:cNvGraphicFramePr>
          <p:nvPr/>
        </p:nvGraphicFramePr>
        <p:xfrm>
          <a:off x="2774950" y="5287963"/>
          <a:ext cx="3392488" cy="955675"/>
        </p:xfrm>
        <a:graphic>
          <a:graphicData uri="http://schemas.openxmlformats.org/presentationml/2006/ole">
            <p:oleObj spid="_x0000_s81922" name="Ecuación" r:id="rId3" imgW="157464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468313" y="331788"/>
            <a:ext cx="8229600" cy="1368425"/>
          </a:xfrm>
        </p:spPr>
        <p:txBody>
          <a:bodyPr/>
          <a:lstStyle/>
          <a:p>
            <a:r>
              <a:rPr lang="es-CO" smtClean="0"/>
              <a:t>Dualidad en la Serie de Fourier en  Tiempo Discreto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179388" y="2636838"/>
            <a:ext cx="8748712" cy="3916362"/>
          </a:xfrm>
        </p:spPr>
        <p:txBody>
          <a:bodyPr/>
          <a:lstStyle/>
          <a:p>
            <a:r>
              <a:rPr lang="es-CO" smtClean="0"/>
              <a:t> Por la ecuación de síntesis: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Evaluando en n = -n y dividiendo por N.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Que es la ecuación de análisis para la secuencia </a:t>
            </a:r>
            <a:r>
              <a:rPr lang="es-CO" i="1" smtClean="0"/>
              <a:t>f[k]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862263" y="1681163"/>
          <a:ext cx="3392487" cy="955675"/>
        </p:xfrm>
        <a:graphic>
          <a:graphicData uri="http://schemas.openxmlformats.org/presentationml/2006/ole">
            <p:oleObj spid="_x0000_s82946" name="Ecuación" r:id="rId3" imgW="1574640" imgH="444240" progId="Equation.3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897188" y="3186113"/>
          <a:ext cx="2900362" cy="819150"/>
        </p:xfrm>
        <a:graphic>
          <a:graphicData uri="http://schemas.openxmlformats.org/presentationml/2006/ole">
            <p:oleObj spid="_x0000_s82947" name="Equation" r:id="rId4" imgW="1346040" imgH="380880" progId="Equation.3">
              <p:embed/>
            </p:oleObj>
          </a:graphicData>
        </a:graphic>
      </p:graphicFrame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2430463" y="4797425"/>
          <a:ext cx="3995737" cy="955675"/>
        </p:xfrm>
        <a:graphic>
          <a:graphicData uri="http://schemas.openxmlformats.org/presentationml/2006/ole">
            <p:oleObj spid="_x0000_s82948" name="Equation" r:id="rId5" imgW="185400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39863"/>
          </a:xfrm>
        </p:spPr>
        <p:txBody>
          <a:bodyPr/>
          <a:lstStyle/>
          <a:p>
            <a:r>
              <a:rPr lang="es-CO" smtClean="0"/>
              <a:t>Dualidad en la Serie de Fourier en  Tiempo Discreto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468313" y="3500438"/>
            <a:ext cx="8229600" cy="1008062"/>
          </a:xfrm>
        </p:spPr>
        <p:txBody>
          <a:bodyPr/>
          <a:lstStyle/>
          <a:p>
            <a:r>
              <a:rPr lang="es-CO" smtClean="0"/>
              <a:t>Como resultado de la dualidad se pueden deducir relaciones como: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747963" y="1857375"/>
          <a:ext cx="2789237" cy="684213"/>
        </p:xfrm>
        <a:graphic>
          <a:graphicData uri="http://schemas.openxmlformats.org/presentationml/2006/ole">
            <p:oleObj spid="_x0000_s83970" name="Ecuación" r:id="rId3" imgW="1295280" imgH="31716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498725" y="2579688"/>
          <a:ext cx="3335338" cy="849312"/>
        </p:xfrm>
        <a:graphic>
          <a:graphicData uri="http://schemas.openxmlformats.org/presentationml/2006/ole">
            <p:oleObj spid="_x0000_s83971" name="Ecuación" r:id="rId4" imgW="154908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60425" y="4575175"/>
          <a:ext cx="3498850" cy="766763"/>
        </p:xfrm>
        <a:graphic>
          <a:graphicData uri="http://schemas.openxmlformats.org/presentationml/2006/ole">
            <p:oleObj spid="_x0000_s83972" name="Ecuación" r:id="rId5" imgW="1625400" imgH="35532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37050" y="4575175"/>
          <a:ext cx="3390900" cy="766763"/>
        </p:xfrm>
        <a:graphic>
          <a:graphicData uri="http://schemas.openxmlformats.org/presentationml/2006/ole">
            <p:oleObj spid="_x0000_s83973" name="Ecuación" r:id="rId6" imgW="1574640" imgH="3553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8313" y="5422900"/>
          <a:ext cx="3854450" cy="958850"/>
        </p:xfrm>
        <a:graphic>
          <a:graphicData uri="http://schemas.openxmlformats.org/presentationml/2006/ole">
            <p:oleObj spid="_x0000_s83974" name="Ecuación" r:id="rId7" imgW="1790640" imgH="4442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356100" y="5414963"/>
          <a:ext cx="3719513" cy="958850"/>
        </p:xfrm>
        <a:graphic>
          <a:graphicData uri="http://schemas.openxmlformats.org/presentationml/2006/ole">
            <p:oleObj spid="_x0000_s83975" name="Ecuación" r:id="rId8" imgW="172692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457200" y="3716338"/>
            <a:ext cx="8229600" cy="2857500"/>
          </a:xfrm>
        </p:spPr>
        <p:txBody>
          <a:bodyPr/>
          <a:lstStyle/>
          <a:p>
            <a:r>
              <a:rPr lang="es-CO" smtClean="0"/>
              <a:t>Una onda cuadrada en tiempo tiene coeficientes de Fourier de la forma de </a:t>
            </a:r>
            <a:r>
              <a:rPr lang="es-CO" i="1" smtClean="0"/>
              <a:t>x[n]</a:t>
            </a:r>
          </a:p>
          <a:p>
            <a:r>
              <a:rPr lang="es-CO" smtClean="0"/>
              <a:t>Por dualidad, los coeficientes de Fourier de </a:t>
            </a:r>
            <a:r>
              <a:rPr lang="es-CO" i="1" smtClean="0"/>
              <a:t>x[n]</a:t>
            </a:r>
            <a:r>
              <a:rPr lang="es-CO" smtClean="0"/>
              <a:t> deberán tener la forma de una onda cuadrada</a:t>
            </a:r>
          </a:p>
          <a:p>
            <a:r>
              <a:rPr lang="es-CO" smtClean="0"/>
              <a:t>Para dicha onda </a:t>
            </a:r>
            <a:r>
              <a:rPr lang="es-CO" i="1" smtClean="0"/>
              <a:t>N = 9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i="1" baseline="-25000" smtClean="0"/>
              <a:t>1</a:t>
            </a:r>
            <a:r>
              <a:rPr lang="es-CO" i="1" smtClean="0"/>
              <a:t> = 2</a:t>
            </a:r>
            <a:endParaRPr lang="es-CO" smtClean="0"/>
          </a:p>
          <a:p>
            <a:r>
              <a:rPr lang="es-CO" smtClean="0"/>
              <a:t>Por dualidad, su amplitud será 1/9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2700338" y="692150"/>
          <a:ext cx="5389562" cy="2784475"/>
        </p:xfrm>
        <a:graphic>
          <a:graphicData uri="http://schemas.openxmlformats.org/presentationml/2006/ole">
            <p:oleObj spid="_x0000_s84994" name="Ecuación" r:id="rId3" imgW="2501640" imgH="1295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844675"/>
          </a:xfrm>
        </p:spPr>
        <p:txBody>
          <a:bodyPr/>
          <a:lstStyle/>
          <a:p>
            <a:r>
              <a:rPr lang="es-CO" sz="3600" smtClean="0"/>
              <a:t>Dualidad entre la Transformada de Fourier de Tiempo Discreto y la Serie de Fourier de Tiempo Continuo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457200" y="2565400"/>
            <a:ext cx="8229600" cy="1943100"/>
          </a:xfrm>
        </p:spPr>
        <p:txBody>
          <a:bodyPr/>
          <a:lstStyle/>
          <a:p>
            <a:r>
              <a:rPr lang="es-CO" smtClean="0"/>
              <a:t>La transformada de Fourier de una señal discreta es una señal continua de período 2</a:t>
            </a:r>
            <a:r>
              <a:rPr lang="es-CO" smtClean="0">
                <a:sym typeface="Symbol" pitchFamily="18" charset="2"/>
              </a:rPr>
              <a:t>.</a:t>
            </a:r>
          </a:p>
          <a:p>
            <a:r>
              <a:rPr lang="es-CO" smtClean="0">
                <a:sym typeface="Symbol" pitchFamily="18" charset="2"/>
              </a:rPr>
              <a:t>Esta señal se puede aproximar por una serie de Fourier en tiempo continuo.</a:t>
            </a:r>
          </a:p>
        </p:txBody>
      </p:sp>
      <p:graphicFrame>
        <p:nvGraphicFramePr>
          <p:cNvPr id="65544" name="Object 5"/>
          <p:cNvGraphicFramePr>
            <a:graphicFrameLocks noChangeAspect="1"/>
          </p:cNvGraphicFramePr>
          <p:nvPr/>
        </p:nvGraphicFramePr>
        <p:xfrm>
          <a:off x="1187450" y="4581525"/>
          <a:ext cx="3638550" cy="955675"/>
        </p:xfrm>
        <a:graphic>
          <a:graphicData uri="http://schemas.openxmlformats.org/presentationml/2006/ole">
            <p:oleObj spid="_x0000_s86018" name="Ecuación" r:id="rId3" imgW="1688760" imgH="444240" progId="Equation.3">
              <p:embed/>
            </p:oleObj>
          </a:graphicData>
        </a:graphic>
      </p:graphicFrame>
      <p:graphicFrame>
        <p:nvGraphicFramePr>
          <p:cNvPr id="65545" name="Object 5"/>
          <p:cNvGraphicFramePr>
            <a:graphicFrameLocks noChangeAspect="1"/>
          </p:cNvGraphicFramePr>
          <p:nvPr/>
        </p:nvGraphicFramePr>
        <p:xfrm>
          <a:off x="900113" y="5589588"/>
          <a:ext cx="3090862" cy="928687"/>
        </p:xfrm>
        <a:graphic>
          <a:graphicData uri="http://schemas.openxmlformats.org/presentationml/2006/ole">
            <p:oleObj spid="_x0000_s86019" name="Ecuación" r:id="rId4" imgW="1434960" imgH="431640" progId="Equation.3">
              <p:embed/>
            </p:oleObj>
          </a:graphicData>
        </a:graphic>
      </p:graphicFrame>
      <p:graphicFrame>
        <p:nvGraphicFramePr>
          <p:cNvPr id="65546" name="Object 5"/>
          <p:cNvGraphicFramePr>
            <a:graphicFrameLocks noChangeAspect="1"/>
          </p:cNvGraphicFramePr>
          <p:nvPr/>
        </p:nvGraphicFramePr>
        <p:xfrm>
          <a:off x="5580063" y="4508500"/>
          <a:ext cx="2406650" cy="928688"/>
        </p:xfrm>
        <a:graphic>
          <a:graphicData uri="http://schemas.openxmlformats.org/presentationml/2006/ole">
            <p:oleObj spid="_x0000_s86020" name="Ecuación" r:id="rId5" imgW="1117440" imgH="431640" progId="Equation.3">
              <p:embed/>
            </p:oleObj>
          </a:graphicData>
        </a:graphic>
      </p:graphicFrame>
      <p:graphicFrame>
        <p:nvGraphicFramePr>
          <p:cNvPr id="65547" name="Object 5"/>
          <p:cNvGraphicFramePr>
            <a:graphicFrameLocks noChangeAspect="1"/>
          </p:cNvGraphicFramePr>
          <p:nvPr/>
        </p:nvGraphicFramePr>
        <p:xfrm>
          <a:off x="5716588" y="5589588"/>
          <a:ext cx="2598737" cy="928687"/>
        </p:xfrm>
        <a:graphic>
          <a:graphicData uri="http://schemas.openxmlformats.org/presentationml/2006/ole">
            <p:oleObj spid="_x0000_s86021" name="Ecuación" r:id="rId6" imgW="12063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844675"/>
          </a:xfrm>
        </p:spPr>
        <p:txBody>
          <a:bodyPr/>
          <a:lstStyle/>
          <a:p>
            <a:r>
              <a:rPr lang="es-CO" sz="3600" smtClean="0"/>
              <a:t>Dualidad entre la Transformada de Fourier de Tiempo Discreto y la Serie de Fourier de Tiempo Continuo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468313" y="3644900"/>
            <a:ext cx="8362950" cy="1800225"/>
          </a:xfrm>
        </p:spPr>
        <p:txBody>
          <a:bodyPr/>
          <a:lstStyle/>
          <a:p>
            <a:r>
              <a:rPr lang="es-CO" smtClean="0">
                <a:sym typeface="Symbol" pitchFamily="18" charset="2"/>
              </a:rPr>
              <a:t>Se puede interpretar como un  serie de Fourier de una señal continua </a:t>
            </a:r>
            <a:r>
              <a:rPr lang="es-CO" i="1" smtClean="0">
                <a:sym typeface="Symbol" pitchFamily="18" charset="2"/>
              </a:rPr>
              <a:t>X(e</a:t>
            </a:r>
            <a:r>
              <a:rPr lang="es-CO" i="1" baseline="30000" smtClean="0">
                <a:sym typeface="Symbol" pitchFamily="18" charset="2"/>
              </a:rPr>
              <a:t>jt</a:t>
            </a:r>
            <a:r>
              <a:rPr lang="es-CO" i="1" smtClean="0">
                <a:sym typeface="Symbol" pitchFamily="18" charset="2"/>
              </a:rPr>
              <a:t>)</a:t>
            </a:r>
            <a:r>
              <a:rPr lang="es-CO" smtClean="0">
                <a:sym typeface="Symbol" pitchFamily="18" charset="2"/>
              </a:rPr>
              <a:t>, de período </a:t>
            </a:r>
            <a:r>
              <a:rPr lang="es-CO" i="1" smtClean="0">
                <a:sym typeface="Symbol" pitchFamily="18" charset="2"/>
              </a:rPr>
              <a:t>2</a:t>
            </a:r>
            <a:r>
              <a:rPr lang="es-CO" smtClean="0">
                <a:sym typeface="Symbol" pitchFamily="18" charset="2"/>
              </a:rPr>
              <a:t>,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 = 1</a:t>
            </a:r>
          </a:p>
          <a:p>
            <a:r>
              <a:rPr lang="es-CO" smtClean="0">
                <a:sym typeface="Symbol" pitchFamily="18" charset="2"/>
              </a:rPr>
              <a:t>La correspondiente ecuación de síntesis sería: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484438" y="2492375"/>
          <a:ext cx="3694112" cy="955675"/>
        </p:xfrm>
        <a:graphic>
          <a:graphicData uri="http://schemas.openxmlformats.org/presentationml/2006/ole">
            <p:oleObj spid="_x0000_s87042" name="Ecuación" r:id="rId3" imgW="1714320" imgH="444240" progId="Equation.3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771775" y="5229225"/>
          <a:ext cx="3008313" cy="928688"/>
        </p:xfrm>
        <a:graphic>
          <a:graphicData uri="http://schemas.openxmlformats.org/presentationml/2006/ole">
            <p:oleObj spid="_x0000_s87043" name="Ecuación" r:id="rId4" imgW="13968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>
          <a:xfrm>
            <a:off x="468313" y="2133600"/>
            <a:ext cx="8229600" cy="2374900"/>
          </a:xfrm>
        </p:spPr>
        <p:txBody>
          <a:bodyPr/>
          <a:lstStyle/>
          <a:p>
            <a:r>
              <a:rPr lang="es-CO" dirty="0" smtClean="0"/>
              <a:t>Para usar dualidad se debe construir una señal con período </a:t>
            </a:r>
            <a:r>
              <a:rPr lang="es-CO" i="1" dirty="0" smtClean="0"/>
              <a:t>2</a:t>
            </a:r>
            <a:r>
              <a:rPr lang="es-CO" i="1" dirty="0" smtClean="0">
                <a:latin typeface="Symbol" pitchFamily="18" charset="2"/>
              </a:rPr>
              <a:t>p</a:t>
            </a:r>
            <a:r>
              <a:rPr lang="es-CO" dirty="0" smtClean="0"/>
              <a:t> cuyos coeficientes de Fourier sean </a:t>
            </a:r>
            <a:r>
              <a:rPr lang="es-CO" i="1" dirty="0" err="1" smtClean="0"/>
              <a:t>a</a:t>
            </a:r>
            <a:r>
              <a:rPr lang="es-CO" i="1" baseline="-25000" dirty="0" err="1" smtClean="0"/>
              <a:t>k</a:t>
            </a:r>
            <a:r>
              <a:rPr lang="es-CO" i="1" dirty="0" smtClean="0"/>
              <a:t> = x[k].</a:t>
            </a:r>
          </a:p>
          <a:p>
            <a:r>
              <a:rPr lang="es-CO" dirty="0" smtClean="0"/>
              <a:t>Para este caso, esa señal es una señal cuadrada periódica.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348038" y="749300"/>
          <a:ext cx="2352675" cy="1311275"/>
        </p:xfrm>
        <a:graphic>
          <a:graphicData uri="http://schemas.openxmlformats.org/presentationml/2006/ole">
            <p:oleObj spid="_x0000_s88066" name="Ecuación" r:id="rId3" imgW="1091880" imgH="60948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835150" y="4581525"/>
          <a:ext cx="5405438" cy="1092200"/>
        </p:xfrm>
        <a:graphic>
          <a:graphicData uri="http://schemas.openxmlformats.org/presentationml/2006/ole">
            <p:oleObj spid="_x0000_s88067" name="Ecuación" r:id="rId4" imgW="2514600" imgH="507960" progId="Equation.3">
              <p:embed/>
            </p:oleObj>
          </a:graphicData>
        </a:graphic>
      </p:graphicFrame>
      <p:sp>
        <p:nvSpPr>
          <p:cNvPr id="11270" name="Rectangle 6"/>
          <p:cNvSpPr>
            <a:spLocks/>
          </p:cNvSpPr>
          <p:nvPr/>
        </p:nvSpPr>
        <p:spPr bwMode="auto">
          <a:xfrm>
            <a:off x="468313" y="5805488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>
                <a:latin typeface="Georgia" pitchFamily="18" charset="0"/>
              </a:rPr>
              <a:t>De donde </a:t>
            </a:r>
            <a:r>
              <a:rPr lang="es-CO" sz="2800" i="1" dirty="0">
                <a:latin typeface="Georgia" pitchFamily="18" charset="0"/>
              </a:rPr>
              <a:t>T</a:t>
            </a:r>
            <a:r>
              <a:rPr lang="es-CO" sz="2800" i="1" baseline="-25000" dirty="0">
                <a:latin typeface="Georgia" pitchFamily="18" charset="0"/>
              </a:rPr>
              <a:t>1</a:t>
            </a:r>
            <a:r>
              <a:rPr lang="es-CO" sz="2800" i="1" dirty="0">
                <a:latin typeface="Georgia" pitchFamily="18" charset="0"/>
              </a:rPr>
              <a:t> = </a:t>
            </a:r>
            <a:r>
              <a:rPr lang="es-CO" sz="2800" i="1" dirty="0">
                <a:latin typeface="Symbol" pitchFamily="18" charset="2"/>
              </a:rPr>
              <a:t>p</a:t>
            </a:r>
            <a:r>
              <a:rPr lang="es-CO" sz="2800" i="1" dirty="0">
                <a:latin typeface="Georgia" pitchFamily="18" charset="0"/>
              </a:rPr>
              <a:t>/2</a:t>
            </a:r>
            <a:r>
              <a:rPr lang="es-CO" sz="2800" dirty="0">
                <a:latin typeface="Georgia" pitchFamily="18" charset="0"/>
              </a:rPr>
              <a:t>, entonces </a:t>
            </a:r>
            <a:r>
              <a:rPr lang="es-CO" sz="2800" i="1" dirty="0">
                <a:latin typeface="Georgia" pitchFamily="18" charset="0"/>
              </a:rPr>
              <a:t>X(</a:t>
            </a:r>
            <a:r>
              <a:rPr lang="es-CO" sz="2800" i="1" dirty="0" err="1">
                <a:latin typeface="Georgia" pitchFamily="18" charset="0"/>
              </a:rPr>
              <a:t>e</a:t>
            </a:r>
            <a:r>
              <a:rPr lang="es-CO" sz="2800" i="1" baseline="30000" dirty="0" err="1">
                <a:latin typeface="Georgia" pitchFamily="18" charset="0"/>
              </a:rPr>
              <a:t>j</a:t>
            </a:r>
            <a:r>
              <a:rPr lang="es-CO" sz="2800" i="1" baseline="30000" dirty="0" err="1">
                <a:latin typeface="Symbol" pitchFamily="18" charset="2"/>
              </a:rPr>
              <a:t>w</a:t>
            </a:r>
            <a:r>
              <a:rPr lang="es-CO" sz="2800" i="1" dirty="0">
                <a:latin typeface="Georgia" pitchFamily="18" charset="0"/>
              </a:rPr>
              <a:t>) = g(</a:t>
            </a:r>
            <a:r>
              <a:rPr lang="es-CO" sz="2800" i="1" dirty="0">
                <a:latin typeface="Symbol" pitchFamily="18" charset="2"/>
              </a:rPr>
              <a:t>w</a:t>
            </a:r>
            <a:r>
              <a:rPr lang="es-CO" sz="2800" i="1" dirty="0">
                <a:latin typeface="Georgia" pitchFamily="18" charset="0"/>
              </a:rPr>
              <a:t>)</a:t>
            </a:r>
            <a:endParaRPr lang="es-CO" sz="2800" dirty="0">
              <a:latin typeface="Georg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73188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2592387"/>
          </a:xfrm>
        </p:spPr>
        <p:txBody>
          <a:bodyPr/>
          <a:lstStyle/>
          <a:p>
            <a:r>
              <a:rPr lang="es-CO" smtClean="0"/>
              <a:t>Se define: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Reemplazando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en la ecuación de síntesis: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4837113" y="2565400"/>
          <a:ext cx="2652712" cy="847725"/>
        </p:xfrm>
        <a:graphic>
          <a:graphicData uri="http://schemas.openxmlformats.org/presentationml/2006/ole">
            <p:oleObj spid="_x0000_s3074" name="Equation" r:id="rId3" imgW="1231560" imgH="39348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051050" y="4508500"/>
          <a:ext cx="3940175" cy="958850"/>
        </p:xfrm>
        <a:graphic>
          <a:graphicData uri="http://schemas.openxmlformats.org/presentationml/2006/ole">
            <p:oleObj spid="_x0000_s3075" name="Equation" r:id="rId4" imgW="1828800" imgH="444240" progId="Equation.3">
              <p:embed/>
            </p:oleObj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1498600" y="2565400"/>
          <a:ext cx="3173413" cy="931863"/>
        </p:xfrm>
        <a:graphic>
          <a:graphicData uri="http://schemas.openxmlformats.org/presentationml/2006/ole">
            <p:oleObj spid="_x0000_s3076" name="Ecuación" r:id="rId5" imgW="1473120" imgH="431640" progId="Equation.3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2771775" y="5661025"/>
          <a:ext cx="3529013" cy="958850"/>
        </p:xfrm>
        <a:graphic>
          <a:graphicData uri="http://schemas.openxmlformats.org/presentationml/2006/ole">
            <p:oleObj spid="_x0000_s3077" name="Ecuación" r:id="rId6" imgW="163800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de Diferencias Lineales con Coeficientes Constantes</a:t>
            </a:r>
          </a:p>
        </p:txBody>
      </p:sp>
      <p:sp>
        <p:nvSpPr>
          <p:cNvPr id="922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716338"/>
            <a:ext cx="8229600" cy="1584325"/>
          </a:xfrm>
        </p:spPr>
        <p:txBody>
          <a:bodyPr/>
          <a:lstStyle/>
          <a:p>
            <a:r>
              <a:rPr lang="es-CO" smtClean="0"/>
              <a:t>Objetivo: Determinar la respuesta en frecuencia del sistema descrito por esta ecuación.</a:t>
            </a:r>
          </a:p>
          <a:p>
            <a:r>
              <a:rPr lang="es-CO" smtClean="0"/>
              <a:t>Análogamente al caso continuo:</a:t>
            </a:r>
          </a:p>
        </p:txBody>
      </p:sp>
      <p:graphicFrame>
        <p:nvGraphicFramePr>
          <p:cNvPr id="12290" name="Object 5"/>
          <p:cNvGraphicFramePr>
            <a:graphicFrameLocks/>
          </p:cNvGraphicFramePr>
          <p:nvPr/>
        </p:nvGraphicFramePr>
        <p:xfrm>
          <a:off x="2287588" y="2498725"/>
          <a:ext cx="4365625" cy="930275"/>
        </p:xfrm>
        <a:graphic>
          <a:graphicData uri="http://schemas.openxmlformats.org/presentationml/2006/ole">
            <p:oleObj spid="_x0000_s89090" name="Ecuación" r:id="rId3" imgW="2031840" imgH="4316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133475" y="5648325"/>
          <a:ext cx="3336925" cy="465138"/>
        </p:xfrm>
        <a:graphic>
          <a:graphicData uri="http://schemas.openxmlformats.org/presentationml/2006/ole">
            <p:oleObj spid="_x0000_s89091" name="Ecuación" r:id="rId4" imgW="1549080" imgH="2156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505325" y="5418138"/>
          <a:ext cx="2844800" cy="957262"/>
        </p:xfrm>
        <a:graphic>
          <a:graphicData uri="http://schemas.openxmlformats.org/presentationml/2006/ole">
            <p:oleObj spid="_x0000_s89092" name="Ecuación" r:id="rId5" imgW="1320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492375"/>
            <a:ext cx="8229600" cy="720725"/>
          </a:xfrm>
        </p:spPr>
        <p:txBody>
          <a:bodyPr/>
          <a:lstStyle/>
          <a:p>
            <a:r>
              <a:rPr lang="es-CO" smtClean="0"/>
              <a:t>La transformada de Fourier de (*) es:</a:t>
            </a:r>
          </a:p>
        </p:txBody>
      </p:sp>
      <p:graphicFrame>
        <p:nvGraphicFramePr>
          <p:cNvPr id="13314" name="Object 5"/>
          <p:cNvGraphicFramePr>
            <a:graphicFrameLocks/>
          </p:cNvGraphicFramePr>
          <p:nvPr/>
        </p:nvGraphicFramePr>
        <p:xfrm>
          <a:off x="1739900" y="3311525"/>
          <a:ext cx="5184775" cy="985838"/>
        </p:xfrm>
        <a:graphic>
          <a:graphicData uri="http://schemas.openxmlformats.org/presentationml/2006/ole">
            <p:oleObj spid="_x0000_s90114" name="Ecuación" r:id="rId3" imgW="2412720" imgH="45720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/>
          </p:cNvGraphicFramePr>
          <p:nvPr/>
        </p:nvGraphicFramePr>
        <p:xfrm>
          <a:off x="1862138" y="4459288"/>
          <a:ext cx="4938712" cy="930275"/>
        </p:xfrm>
        <a:graphic>
          <a:graphicData uri="http://schemas.openxmlformats.org/presentationml/2006/ole">
            <p:oleObj spid="_x0000_s90115" name="Ecuación" r:id="rId4" imgW="2298600" imgH="431640" progId="Equation.3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/>
          </p:cNvGraphicFramePr>
          <p:nvPr/>
        </p:nvGraphicFramePr>
        <p:xfrm>
          <a:off x="2057400" y="5538788"/>
          <a:ext cx="4610100" cy="930275"/>
        </p:xfrm>
        <a:graphic>
          <a:graphicData uri="http://schemas.openxmlformats.org/presentationml/2006/ole">
            <p:oleObj spid="_x0000_s90116" name="Ecuación" r:id="rId5" imgW="2145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5516563"/>
            <a:ext cx="8229600" cy="720725"/>
          </a:xfrm>
        </p:spPr>
        <p:txBody>
          <a:bodyPr/>
          <a:lstStyle/>
          <a:p>
            <a:r>
              <a:rPr lang="es-CO" i="1" smtClean="0"/>
              <a:t>H(e</a:t>
            </a:r>
            <a:r>
              <a:rPr lang="es-CO" i="1" baseline="30000" smtClean="0"/>
              <a:t>j</a:t>
            </a:r>
            <a:r>
              <a:rPr lang="es-CO" i="1" baseline="30000" smtClean="0">
                <a:latin typeface="Symbol" pitchFamily="18" charset="2"/>
              </a:rPr>
              <a:t>w</a:t>
            </a:r>
            <a:r>
              <a:rPr lang="es-CO" i="1" smtClean="0"/>
              <a:t>)</a:t>
            </a:r>
            <a:r>
              <a:rPr lang="es-CO" smtClean="0"/>
              <a:t> es una función racional.</a:t>
            </a:r>
          </a:p>
        </p:txBody>
      </p:sp>
      <p:graphicFrame>
        <p:nvGraphicFramePr>
          <p:cNvPr id="14338" name="Object 5"/>
          <p:cNvGraphicFramePr>
            <a:graphicFrameLocks/>
          </p:cNvGraphicFramePr>
          <p:nvPr/>
        </p:nvGraphicFramePr>
        <p:xfrm>
          <a:off x="2030413" y="2492375"/>
          <a:ext cx="4664075" cy="930275"/>
        </p:xfrm>
        <a:graphic>
          <a:graphicData uri="http://schemas.openxmlformats.org/presentationml/2006/ole">
            <p:oleObj spid="_x0000_s91138" name="Ecuación" r:id="rId3" imgW="2171520" imgH="43164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/>
          </p:cNvGraphicFramePr>
          <p:nvPr/>
        </p:nvGraphicFramePr>
        <p:xfrm>
          <a:off x="2165350" y="3568700"/>
          <a:ext cx="3927475" cy="1804988"/>
        </p:xfrm>
        <a:graphic>
          <a:graphicData uri="http://schemas.openxmlformats.org/presentationml/2006/ole">
            <p:oleObj spid="_x0000_s91139" name="Ecuación" r:id="rId4" imgW="18288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636838"/>
            <a:ext cx="8229600" cy="576262"/>
          </a:xfrm>
        </p:spPr>
        <p:txBody>
          <a:bodyPr/>
          <a:lstStyle/>
          <a:p>
            <a:r>
              <a:rPr lang="es-CO" i="1" smtClean="0"/>
              <a:t>a</a:t>
            </a:r>
            <a:r>
              <a:rPr lang="es-CO" i="1" baseline="-25000" smtClean="0"/>
              <a:t>0</a:t>
            </a:r>
            <a:r>
              <a:rPr lang="es-CO" i="1" smtClean="0"/>
              <a:t> = 1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1</a:t>
            </a:r>
            <a:r>
              <a:rPr lang="es-CO" i="1" smtClean="0"/>
              <a:t> = -a</a:t>
            </a:r>
            <a:r>
              <a:rPr lang="es-CO" smtClean="0"/>
              <a:t>, </a:t>
            </a:r>
            <a:r>
              <a:rPr lang="es-CO" i="1" smtClean="0"/>
              <a:t>b</a:t>
            </a:r>
            <a:r>
              <a:rPr lang="es-CO" i="1" baseline="-25000" smtClean="0"/>
              <a:t>0</a:t>
            </a:r>
            <a:r>
              <a:rPr lang="es-CO" i="1" smtClean="0"/>
              <a:t> = 1</a:t>
            </a:r>
            <a:r>
              <a:rPr lang="es-CO" smtClean="0"/>
              <a:t>, de donde:</a:t>
            </a:r>
          </a:p>
        </p:txBody>
      </p:sp>
      <p:graphicFrame>
        <p:nvGraphicFramePr>
          <p:cNvPr id="15362" name="Object 5"/>
          <p:cNvGraphicFramePr>
            <a:graphicFrameLocks/>
          </p:cNvGraphicFramePr>
          <p:nvPr/>
        </p:nvGraphicFramePr>
        <p:xfrm>
          <a:off x="2609850" y="1616075"/>
          <a:ext cx="4038600" cy="547688"/>
        </p:xfrm>
        <a:graphic>
          <a:graphicData uri="http://schemas.openxmlformats.org/presentationml/2006/ole">
            <p:oleObj spid="_x0000_s92162" name="Ecuación" r:id="rId3" imgW="1879560" imgH="2538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043238" y="3527425"/>
          <a:ext cx="2651125" cy="849313"/>
        </p:xfrm>
        <a:graphic>
          <a:graphicData uri="http://schemas.openxmlformats.org/presentationml/2006/ole">
            <p:oleObj spid="_x0000_s92163" name="Equation" r:id="rId4" imgW="1231560" imgH="393480" progId="Equation.3">
              <p:embed/>
            </p:oleObj>
          </a:graphicData>
        </a:graphic>
      </p:graphicFrame>
      <p:sp>
        <p:nvSpPr>
          <p:cNvPr id="12294" name="Rectangle 6"/>
          <p:cNvSpPr>
            <a:spLocks/>
          </p:cNvSpPr>
          <p:nvPr/>
        </p:nvSpPr>
        <p:spPr bwMode="auto">
          <a:xfrm>
            <a:off x="468313" y="4724400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respuesta impulso del sistema será: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algn="ctr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h[n] = a</a:t>
            </a:r>
            <a:r>
              <a:rPr lang="es-CO" sz="2800" i="1" baseline="30000">
                <a:latin typeface="Georgia" pitchFamily="18" charset="0"/>
              </a:rPr>
              <a:t>n</a:t>
            </a:r>
            <a:r>
              <a:rPr lang="es-CO" sz="2800" i="1">
                <a:latin typeface="Georgia" pitchFamily="18" charset="0"/>
              </a:rPr>
              <a:t>u[n]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229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81300"/>
            <a:ext cx="8229600" cy="720725"/>
          </a:xfrm>
        </p:spPr>
        <p:txBody>
          <a:bodyPr/>
          <a:lstStyle/>
          <a:p>
            <a:r>
              <a:rPr lang="es-CO" i="1" smtClean="0"/>
              <a:t>a</a:t>
            </a:r>
            <a:r>
              <a:rPr lang="es-CO" i="1" baseline="-25000" smtClean="0"/>
              <a:t>0</a:t>
            </a:r>
            <a:r>
              <a:rPr lang="es-CO" i="1" smtClean="0"/>
              <a:t> = 1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1</a:t>
            </a:r>
            <a:r>
              <a:rPr lang="es-CO" i="1" smtClean="0"/>
              <a:t> = -3/4</a:t>
            </a:r>
            <a:r>
              <a:rPr lang="es-CO" smtClean="0"/>
              <a:t>, </a:t>
            </a:r>
            <a:r>
              <a:rPr lang="es-CO" i="1" smtClean="0"/>
              <a:t>a</a:t>
            </a:r>
            <a:r>
              <a:rPr lang="es-CO" i="1" baseline="-25000" smtClean="0"/>
              <a:t>2</a:t>
            </a:r>
            <a:r>
              <a:rPr lang="es-CO" i="1" smtClean="0"/>
              <a:t> = 1/8, b</a:t>
            </a:r>
            <a:r>
              <a:rPr lang="es-CO" i="1" baseline="-25000" smtClean="0"/>
              <a:t>0</a:t>
            </a:r>
            <a:r>
              <a:rPr lang="es-CO" i="1" smtClean="0"/>
              <a:t> = 2</a:t>
            </a:r>
            <a:r>
              <a:rPr lang="es-CO" smtClean="0"/>
              <a:t>, de donde:</a:t>
            </a:r>
          </a:p>
        </p:txBody>
      </p:sp>
      <p:graphicFrame>
        <p:nvGraphicFramePr>
          <p:cNvPr id="16386" name="Object 5"/>
          <p:cNvGraphicFramePr>
            <a:graphicFrameLocks/>
          </p:cNvGraphicFramePr>
          <p:nvPr/>
        </p:nvGraphicFramePr>
        <p:xfrm>
          <a:off x="2076450" y="1628775"/>
          <a:ext cx="5103813" cy="901700"/>
        </p:xfrm>
        <a:graphic>
          <a:graphicData uri="http://schemas.openxmlformats.org/presentationml/2006/ole">
            <p:oleObj spid="_x0000_s93186" name="Ecuación" r:id="rId3" imgW="2374560" imgH="4190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389188" y="3582988"/>
          <a:ext cx="3962400" cy="1312862"/>
        </p:xfrm>
        <a:graphic>
          <a:graphicData uri="http://schemas.openxmlformats.org/presentationml/2006/ole">
            <p:oleObj spid="_x0000_s93187" name="Ecuación" r:id="rId4" imgW="1841400" imgH="60948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108200" y="5030788"/>
          <a:ext cx="4564063" cy="1368425"/>
        </p:xfrm>
        <a:graphic>
          <a:graphicData uri="http://schemas.openxmlformats.org/presentationml/2006/ole">
            <p:oleObj spid="_x0000_s93188" name="Ecuación" r:id="rId5" imgW="212076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7414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458913"/>
            <a:ext cx="8229600" cy="576262"/>
          </a:xfrm>
        </p:spPr>
        <p:txBody>
          <a:bodyPr/>
          <a:lstStyle/>
          <a:p>
            <a:r>
              <a:rPr lang="es-CO" smtClean="0"/>
              <a:t>Expandiendo en fracciones parciales: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539750" y="49403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respuesta impulso será: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225675" y="5648325"/>
          <a:ext cx="4371975" cy="1041400"/>
        </p:xfrm>
        <a:graphic>
          <a:graphicData uri="http://schemas.openxmlformats.org/presentationml/2006/ole">
            <p:oleObj spid="_x0000_s94210" name="Ecuación" r:id="rId3" imgW="2031840" imgH="4824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405063" y="2016125"/>
          <a:ext cx="4291012" cy="1312863"/>
        </p:xfrm>
        <a:graphic>
          <a:graphicData uri="http://schemas.openxmlformats.org/presentationml/2006/ole">
            <p:oleObj spid="_x0000_s94211" name="Ecuación" r:id="rId4" imgW="1993680" imgH="60948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944813" y="3340100"/>
          <a:ext cx="3224212" cy="1312863"/>
        </p:xfrm>
        <a:graphic>
          <a:graphicData uri="http://schemas.openxmlformats.org/presentationml/2006/ole">
            <p:oleObj spid="_x0000_s94212" name="Ecuación" r:id="rId5" imgW="149832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843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981075"/>
            <a:ext cx="8229600" cy="1150938"/>
          </a:xfrm>
        </p:spPr>
        <p:txBody>
          <a:bodyPr/>
          <a:lstStyle/>
          <a:p>
            <a:r>
              <a:rPr lang="es-CO" smtClean="0"/>
              <a:t>Suponga ahora que ese sistema se alimenta con la entrada</a:t>
            </a:r>
            <a:endParaRPr lang="es-CO" i="1" smtClean="0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573338" y="2624138"/>
          <a:ext cx="3336925" cy="465137"/>
        </p:xfrm>
        <a:graphic>
          <a:graphicData uri="http://schemas.openxmlformats.org/presentationml/2006/ole">
            <p:oleObj spid="_x0000_s95234" name="Equation" r:id="rId3" imgW="1549080" imgH="2156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554413" y="3284538"/>
          <a:ext cx="5410200" cy="1917700"/>
        </p:xfrm>
        <a:graphic>
          <a:graphicData uri="http://schemas.openxmlformats.org/presentationml/2006/ole">
            <p:oleObj spid="_x0000_s95235" name="Ecuación" r:id="rId4" imgW="2514600" imgH="88884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348038" y="1484313"/>
          <a:ext cx="2376487" cy="1041400"/>
        </p:xfrm>
        <a:graphic>
          <a:graphicData uri="http://schemas.openxmlformats.org/presentationml/2006/ole">
            <p:oleObj spid="_x0000_s95236" name="Ecuación" r:id="rId5" imgW="1104840" imgH="482400" progId="Equation.3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573463" y="5289550"/>
          <a:ext cx="3662362" cy="1452563"/>
        </p:xfrm>
        <a:graphic>
          <a:graphicData uri="http://schemas.openxmlformats.org/presentationml/2006/ole">
            <p:oleObj spid="_x0000_s95237" name="Ecuación" r:id="rId6" imgW="170172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9462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196975"/>
            <a:ext cx="8229600" cy="647700"/>
          </a:xfrm>
        </p:spPr>
        <p:txBody>
          <a:bodyPr/>
          <a:lstStyle/>
          <a:p>
            <a:r>
              <a:rPr lang="es-CO" smtClean="0"/>
              <a:t>Aplicando fracciones parciales:</a:t>
            </a:r>
            <a:endParaRPr lang="es-CO" i="1" smtClean="0"/>
          </a:p>
        </p:txBody>
      </p:sp>
      <p:sp>
        <p:nvSpPr>
          <p:cNvPr id="16390" name="Rectangle 8"/>
          <p:cNvSpPr>
            <a:spLocks/>
          </p:cNvSpPr>
          <p:nvPr/>
        </p:nvSpPr>
        <p:spPr bwMode="auto">
          <a:xfrm>
            <a:off x="539750" y="489267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 la salida en tiempo será:</a:t>
            </a:r>
            <a:endParaRPr lang="es-CO" sz="2800" i="1">
              <a:latin typeface="Georgia" pitchFamily="18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522413" y="5673725"/>
          <a:ext cx="5688012" cy="1150938"/>
        </p:xfrm>
        <a:graphic>
          <a:graphicData uri="http://schemas.openxmlformats.org/presentationml/2006/ole">
            <p:oleObj spid="_x0000_s96258" name="Ecuación" r:id="rId3" imgW="2641320" imgH="53316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619250" y="1773238"/>
          <a:ext cx="6230938" cy="1452562"/>
        </p:xfrm>
        <a:graphic>
          <a:graphicData uri="http://schemas.openxmlformats.org/presentationml/2006/ole">
            <p:oleObj spid="_x0000_s96259" name="Ecuación" r:id="rId4" imgW="2895480" imgH="672840" progId="Equation.3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609850" y="3344863"/>
          <a:ext cx="5275263" cy="1452562"/>
        </p:xfrm>
        <a:graphic>
          <a:graphicData uri="http://schemas.openxmlformats.org/presentationml/2006/ole">
            <p:oleObj spid="_x0000_s96260" name="Ecuación" r:id="rId5" imgW="245088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73188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Si ahora se hace </a:t>
            </a:r>
            <a:r>
              <a:rPr lang="es-CO" i="1" smtClean="0"/>
              <a:t>N</a:t>
            </a:r>
            <a:r>
              <a:rPr lang="es-CO" i="1" smtClean="0">
                <a:sym typeface="Symbol" pitchFamily="18" charset="2"/>
              </a:rPr>
              <a:t></a:t>
            </a:r>
            <a:r>
              <a:rPr lang="es-CO" smtClean="0">
                <a:sym typeface="Symbol" pitchFamily="18" charset="2"/>
              </a:rPr>
              <a:t>,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 d</a:t>
            </a:r>
            <a:r>
              <a:rPr lang="es-CO" smtClean="0">
                <a:sym typeface="Symbol" pitchFamily="18" charset="2"/>
              </a:rPr>
              <a:t>, la suma se convierte en una integral y 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/>
              <a:t>Es la transformada inversa discreta de Fourier, mientras que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Es la transformada discreta de Fourier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411413" y="3068638"/>
          <a:ext cx="3694112" cy="958850"/>
        </p:xfrm>
        <a:graphic>
          <a:graphicData uri="http://schemas.openxmlformats.org/presentationml/2006/ole">
            <p:oleObj spid="_x0000_s4098" name="Ecuación" r:id="rId3" imgW="1714320" imgH="444240" progId="Equation.3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5148263" y="2414588"/>
          <a:ext cx="1836737" cy="438150"/>
        </p:xfrm>
        <a:graphic>
          <a:graphicData uri="http://schemas.openxmlformats.org/presentationml/2006/ole">
            <p:oleObj spid="_x0000_s4099" name="Ecuación" r:id="rId4" imgW="85068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916238" y="5013325"/>
          <a:ext cx="3173412" cy="931863"/>
        </p:xfrm>
        <a:graphic>
          <a:graphicData uri="http://schemas.openxmlformats.org/presentationml/2006/ole">
            <p:oleObj spid="_x0000_s4100" name="Ecuación" r:id="rId5" imgW="14731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373188"/>
          </a:xfrm>
        </p:spPr>
        <p:txBody>
          <a:bodyPr/>
          <a:lstStyle/>
          <a:p>
            <a:r>
              <a:rPr lang="es-CO" smtClean="0"/>
              <a:t>Transformada de Fourier en tiempo Discreto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smtClean="0"/>
              <a:t>                   son los coeficientes de la combinación     		  lineal de exponenciales complejas que genera </a:t>
            </a:r>
            <a:r>
              <a:rPr lang="es-CO" i="1" smtClean="0"/>
              <a:t>x[n]</a:t>
            </a:r>
            <a:r>
              <a:rPr lang="es-CO" smtClean="0"/>
              <a:t>.</a:t>
            </a:r>
          </a:p>
          <a:p>
            <a:r>
              <a:rPr lang="es-CO" i="1" smtClean="0"/>
              <a:t>X(e</a:t>
            </a:r>
            <a:r>
              <a:rPr lang="es-CO" i="1" baseline="30000" smtClean="0"/>
              <a:t>j</a:t>
            </a:r>
            <a:r>
              <a:rPr lang="es-CO" i="1" baseline="30000" smtClean="0">
                <a:sym typeface="Symbol" pitchFamily="18" charset="2"/>
              </a:rPr>
              <a:t></a:t>
            </a:r>
            <a:r>
              <a:rPr lang="es-CO" i="1" smtClean="0"/>
              <a:t>)</a:t>
            </a:r>
            <a:r>
              <a:rPr lang="es-CO" smtClean="0"/>
              <a:t> es el espectro de frecuencia de </a:t>
            </a:r>
            <a:r>
              <a:rPr lang="es-CO" i="1" smtClean="0"/>
              <a:t>x[n]</a:t>
            </a:r>
          </a:p>
          <a:p>
            <a:r>
              <a:rPr lang="es-CO" smtClean="0"/>
              <a:t>Los coeficientes de la serie de Fourier se pueden calcular a partir de la transformada.</a:t>
            </a:r>
          </a:p>
          <a:p>
            <a:r>
              <a:rPr lang="es-CO" smtClean="0"/>
              <a:t>La transformada en tiempo discreto es periódica y de período </a:t>
            </a:r>
            <a:r>
              <a:rPr lang="es-CO" i="1" smtClean="0"/>
              <a:t>2</a:t>
            </a:r>
            <a:r>
              <a:rPr lang="es-CO" i="1" smtClean="0">
                <a:sym typeface="Symbol" pitchFamily="18" charset="2"/>
              </a:rPr>
              <a:t>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r>
              <a:rPr lang="es-CO" smtClean="0">
                <a:sym typeface="Symbol" pitchFamily="18" charset="2"/>
              </a:rPr>
              <a:t>La integral de la ecuación de síntesis se hace sobre un intervalo de longitud </a:t>
            </a:r>
            <a:r>
              <a:rPr lang="es-CO" i="1" smtClean="0"/>
              <a:t>2</a:t>
            </a:r>
            <a:r>
              <a:rPr lang="es-CO" i="1" smtClean="0">
                <a:sym typeface="Symbol" pitchFamily="18" charset="2"/>
              </a:rPr>
              <a:t></a:t>
            </a:r>
            <a:r>
              <a:rPr lang="es-CO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00113" y="1787525"/>
          <a:ext cx="1560512" cy="849313"/>
        </p:xfrm>
        <a:graphic>
          <a:graphicData uri="http://schemas.openxmlformats.org/presentationml/2006/ole">
            <p:oleObj spid="_x0000_s5122" name="Ecuación" r:id="rId3" imgW="72360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1150937"/>
          </a:xfrm>
        </p:spPr>
        <p:txBody>
          <a:bodyPr/>
          <a:lstStyle/>
          <a:p>
            <a:r>
              <a:rPr lang="es-CO" i="1" smtClean="0"/>
              <a:t>x[n] = a</a:t>
            </a:r>
            <a:r>
              <a:rPr lang="es-CO" i="1" baseline="30000" smtClean="0"/>
              <a:t>n</a:t>
            </a:r>
            <a:r>
              <a:rPr lang="es-CO" i="1" smtClean="0"/>
              <a:t>u[n]</a:t>
            </a:r>
            <a:r>
              <a:rPr lang="es-CO" smtClean="0"/>
              <a:t>, </a:t>
            </a:r>
            <a:r>
              <a:rPr lang="es-CO" i="1" smtClean="0"/>
              <a:t>|a|&lt;1</a:t>
            </a:r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Aplicando la definición: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460625" y="2965450"/>
          <a:ext cx="3443288" cy="928688"/>
        </p:xfrm>
        <a:graphic>
          <a:graphicData uri="http://schemas.openxmlformats.org/presentationml/2006/ole">
            <p:oleObj spid="_x0000_s6146" name="Ecuación" r:id="rId3" imgW="1600200" imgH="43164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492500" y="3940175"/>
          <a:ext cx="1830388" cy="928688"/>
        </p:xfrm>
        <a:graphic>
          <a:graphicData uri="http://schemas.openxmlformats.org/presentationml/2006/ole">
            <p:oleObj spid="_x0000_s6147" name="Ecuación" r:id="rId4" imgW="850680" imgH="431640" progId="Equation.3">
              <p:embed/>
            </p:oleObj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563938" y="5013325"/>
          <a:ext cx="1584325" cy="847725"/>
        </p:xfrm>
        <a:graphic>
          <a:graphicData uri="http://schemas.openxmlformats.org/presentationml/2006/ole">
            <p:oleObj spid="_x0000_s6148" name="Ecuación" r:id="rId5" imgW="7365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71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1266825"/>
            <a:ext cx="74564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50825" y="2997200"/>
            <a:ext cx="8642350" cy="3744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179388" y="1773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>
                <a:latin typeface="Georgia" pitchFamily="18" charset="0"/>
              </a:rPr>
              <a:t>a&gt;0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8316913" y="1773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>
                <a:latin typeface="Georgia" pitchFamily="18" charset="0"/>
              </a:rPr>
              <a:t>a&lt;0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23850" y="4724400"/>
            <a:ext cx="864235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4211638" y="3654425"/>
          <a:ext cx="766762" cy="422275"/>
        </p:xfrm>
        <a:graphic>
          <a:graphicData uri="http://schemas.openxmlformats.org/presentationml/2006/ole">
            <p:oleObj spid="_x0000_s7170" name="Ecuación" r:id="rId4" imgW="507960" imgH="279360" progId="Equation.3">
              <p:embed/>
            </p:oleObj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4187825" y="5532438"/>
          <a:ext cx="863600" cy="344487"/>
        </p:xfrm>
        <a:graphic>
          <a:graphicData uri="http://schemas.openxmlformats.org/presentationml/2006/ole">
            <p:oleObj spid="_x0000_s7171" name="Ecuación" r:id="rId5" imgW="5713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animBg="1"/>
      <p:bldP spid="79885" grpId="0" animBg="1"/>
      <p:bldP spid="7988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12526</TotalTime>
  <Words>1436</Words>
  <Application>Microsoft Office PowerPoint</Application>
  <PresentationFormat>Presentación en pantalla (4:3)</PresentationFormat>
  <Paragraphs>230</Paragraphs>
  <Slides>57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Urban</vt:lpstr>
      <vt:lpstr>Ecuación</vt:lpstr>
      <vt:lpstr>Equation</vt:lpstr>
      <vt:lpstr>Microsoft Editor de ecuaciones 3.0</vt:lpstr>
      <vt:lpstr>Señales y Sistemas I Grupos 2, 6, 8 Transformada de Fourier para Señales Discretas</vt:lpstr>
      <vt:lpstr>Transformada de Fourier en Tiempo Discreto</vt:lpstr>
      <vt:lpstr>Transformada de Fourier en Tiempo Discreto</vt:lpstr>
      <vt:lpstr>Transformada de Fourier en tiempo Discreto</vt:lpstr>
      <vt:lpstr>Transformada de Fourier en tiempo Discreto</vt:lpstr>
      <vt:lpstr>Transformada de Fourier en tiempo Discreto</vt:lpstr>
      <vt:lpstr>Transformada de Fourier en tiempo Discreto</vt:lpstr>
      <vt:lpstr>Ejemplo</vt:lpstr>
      <vt:lpstr>Ejemplo</vt:lpstr>
      <vt:lpstr>Ejemplo</vt:lpstr>
      <vt:lpstr>Ejemplo</vt:lpstr>
      <vt:lpstr>Ejemplo</vt:lpstr>
      <vt:lpstr>Ejemplo</vt:lpstr>
      <vt:lpstr>Convergencia</vt:lpstr>
      <vt:lpstr>Convergencia</vt:lpstr>
      <vt:lpstr>Transformada de Fourier para Señales Periódicas Discretas</vt:lpstr>
      <vt:lpstr>Transformada de Fourier de la Exponencial Compleja Discreta</vt:lpstr>
      <vt:lpstr>Transformada de Fourier de la Exponencial Compleja Discreta</vt:lpstr>
      <vt:lpstr>Transformada de Fourier para Señales Periódicas</vt:lpstr>
      <vt:lpstr>Ejemplo:</vt:lpstr>
      <vt:lpstr>Ejemplo:</vt:lpstr>
      <vt:lpstr>Ejemplo</vt:lpstr>
      <vt:lpstr>Propiedades de la Transformada Discreta de Fourier</vt:lpstr>
      <vt:lpstr>Desplazamientos en Tiempo y Frecuencia</vt:lpstr>
      <vt:lpstr>Ejemplo: Filtro ideal pasa-altos discreto</vt:lpstr>
      <vt:lpstr>Conjugación</vt:lpstr>
      <vt:lpstr>Primera Diferencia en Tiempo</vt:lpstr>
      <vt:lpstr>Ejemplo</vt:lpstr>
      <vt:lpstr>Expansión en Tiempo</vt:lpstr>
      <vt:lpstr>Expansión en Tiempo</vt:lpstr>
      <vt:lpstr>Expansión en Tiempo</vt:lpstr>
      <vt:lpstr>Expansión en Tiempo</vt:lpstr>
      <vt:lpstr>Ejemplo</vt:lpstr>
      <vt:lpstr>Ejemplo</vt:lpstr>
      <vt:lpstr>Inversión en Tiempo</vt:lpstr>
      <vt:lpstr>Derivación en Frecuencia</vt:lpstr>
      <vt:lpstr>Relación de Parseval</vt:lpstr>
      <vt:lpstr>Ejemplo</vt:lpstr>
      <vt:lpstr>Ejemplo</vt:lpstr>
      <vt:lpstr>Ejemplo</vt:lpstr>
      <vt:lpstr>Ejemplo</vt:lpstr>
      <vt:lpstr>Diapositiva 42</vt:lpstr>
      <vt:lpstr>Dualidad</vt:lpstr>
      <vt:lpstr>Dualidad en la Serie de Fourier en  Tiempo Discreto</vt:lpstr>
      <vt:lpstr>Dualidad en la Serie de Fourier en  Tiempo Discreto</vt:lpstr>
      <vt:lpstr>Ejemplo</vt:lpstr>
      <vt:lpstr>Dualidad entre la Transformada de Fourier de Tiempo Discreto y la Serie de Fourier de Tiempo Continuo</vt:lpstr>
      <vt:lpstr>Dualidad entre la Transformada de Fourier de Tiempo Discreto y la Serie de Fourier de Tiempo Continuo</vt:lpstr>
      <vt:lpstr>Ejemplo</vt:lpstr>
      <vt:lpstr>Sistemas descritos por E. de Diferencias Lineales con Coeficientes Constantes</vt:lpstr>
      <vt:lpstr>Sistemas descritos por E. Diferenciales Lineales con Coeficientes Constantes</vt:lpstr>
      <vt:lpstr>Sistemas descritos por E. Diferenciales Lineales con Coeficientes Constantes</vt:lpstr>
      <vt:lpstr>Ejemplo</vt:lpstr>
      <vt:lpstr>Ejemplo</vt:lpstr>
      <vt:lpstr>Ejemplo</vt:lpstr>
      <vt:lpstr>Ejemplo</vt:lpstr>
      <vt:lpstr>Ejemplo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871</cp:revision>
  <dcterms:created xsi:type="dcterms:W3CDTF">2010-02-10T15:21:40Z</dcterms:created>
  <dcterms:modified xsi:type="dcterms:W3CDTF">2011-05-11T15:33:10Z</dcterms:modified>
</cp:coreProperties>
</file>