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85"/>
  </p:notesMasterIdLst>
  <p:handoutMasterIdLst>
    <p:handoutMasterId r:id="rId86"/>
  </p:handoutMasterIdLst>
  <p:sldIdLst>
    <p:sldId id="256" r:id="rId2"/>
    <p:sldId id="514" r:id="rId3"/>
    <p:sldId id="540" r:id="rId4"/>
    <p:sldId id="541" r:id="rId5"/>
    <p:sldId id="542" r:id="rId6"/>
    <p:sldId id="543" r:id="rId7"/>
    <p:sldId id="544" r:id="rId8"/>
    <p:sldId id="545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60" r:id="rId23"/>
    <p:sldId id="567" r:id="rId24"/>
    <p:sldId id="561" r:id="rId25"/>
    <p:sldId id="562" r:id="rId26"/>
    <p:sldId id="563" r:id="rId27"/>
    <p:sldId id="564" r:id="rId28"/>
    <p:sldId id="565" r:id="rId29"/>
    <p:sldId id="568" r:id="rId30"/>
    <p:sldId id="569" r:id="rId31"/>
    <p:sldId id="566" r:id="rId32"/>
    <p:sldId id="590" r:id="rId33"/>
    <p:sldId id="591" r:id="rId34"/>
    <p:sldId id="592" r:id="rId35"/>
    <p:sldId id="593" r:id="rId36"/>
    <p:sldId id="594" r:id="rId37"/>
    <p:sldId id="595" r:id="rId38"/>
    <p:sldId id="597" r:id="rId39"/>
    <p:sldId id="599" r:id="rId40"/>
    <p:sldId id="600" r:id="rId41"/>
    <p:sldId id="601" r:id="rId42"/>
    <p:sldId id="602" r:id="rId43"/>
    <p:sldId id="603" r:id="rId44"/>
    <p:sldId id="604" r:id="rId45"/>
    <p:sldId id="605" r:id="rId46"/>
    <p:sldId id="606" r:id="rId47"/>
    <p:sldId id="607" r:id="rId48"/>
    <p:sldId id="608" r:id="rId49"/>
    <p:sldId id="609" r:id="rId50"/>
    <p:sldId id="610" r:id="rId51"/>
    <p:sldId id="611" r:id="rId52"/>
    <p:sldId id="612" r:id="rId53"/>
    <p:sldId id="613" r:id="rId54"/>
    <p:sldId id="614" r:id="rId55"/>
    <p:sldId id="615" r:id="rId56"/>
    <p:sldId id="616" r:id="rId57"/>
    <p:sldId id="617" r:id="rId58"/>
    <p:sldId id="618" r:id="rId59"/>
    <p:sldId id="619" r:id="rId60"/>
    <p:sldId id="620" r:id="rId61"/>
    <p:sldId id="621" r:id="rId62"/>
    <p:sldId id="622" r:id="rId63"/>
    <p:sldId id="623" r:id="rId64"/>
    <p:sldId id="624" r:id="rId65"/>
    <p:sldId id="625" r:id="rId66"/>
    <p:sldId id="626" r:id="rId67"/>
    <p:sldId id="627" r:id="rId68"/>
    <p:sldId id="628" r:id="rId69"/>
    <p:sldId id="629" r:id="rId70"/>
    <p:sldId id="630" r:id="rId71"/>
    <p:sldId id="631" r:id="rId72"/>
    <p:sldId id="632" r:id="rId73"/>
    <p:sldId id="633" r:id="rId74"/>
    <p:sldId id="634" r:id="rId75"/>
    <p:sldId id="635" r:id="rId76"/>
    <p:sldId id="636" r:id="rId77"/>
    <p:sldId id="637" r:id="rId78"/>
    <p:sldId id="638" r:id="rId79"/>
    <p:sldId id="639" r:id="rId80"/>
    <p:sldId id="640" r:id="rId81"/>
    <p:sldId id="641" r:id="rId82"/>
    <p:sldId id="642" r:id="rId83"/>
    <p:sldId id="643" r:id="rId84"/>
  </p:sldIdLst>
  <p:sldSz cx="9144000" cy="6858000" type="screen4x3"/>
  <p:notesSz cx="9588500" cy="73025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9900CC"/>
    <a:srgbClr val="0000FF"/>
    <a:srgbClr val="FF00FF"/>
    <a:srgbClr val="FFFF00"/>
    <a:srgbClr val="00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9888" autoAdjust="0"/>
  </p:normalViewPr>
  <p:slideViewPr>
    <p:cSldViewPr>
      <p:cViewPr varScale="1">
        <p:scale>
          <a:sx n="73" d="100"/>
          <a:sy n="73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7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7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image" Target="../media/image144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12" Type="http://schemas.openxmlformats.org/officeDocument/2006/relationships/image" Target="../media/image143.wmf"/><Relationship Id="rId2" Type="http://schemas.openxmlformats.org/officeDocument/2006/relationships/image" Target="../media/image133.wmf"/><Relationship Id="rId16" Type="http://schemas.openxmlformats.org/officeDocument/2006/relationships/image" Target="../media/image147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11" Type="http://schemas.openxmlformats.org/officeDocument/2006/relationships/image" Target="../media/image142.wmf"/><Relationship Id="rId5" Type="http://schemas.openxmlformats.org/officeDocument/2006/relationships/image" Target="../media/image136.wmf"/><Relationship Id="rId15" Type="http://schemas.openxmlformats.org/officeDocument/2006/relationships/image" Target="../media/image146.wmf"/><Relationship Id="rId10" Type="http://schemas.openxmlformats.org/officeDocument/2006/relationships/image" Target="../media/image141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Relationship Id="rId14" Type="http://schemas.openxmlformats.org/officeDocument/2006/relationships/image" Target="../media/image145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49.wmf"/><Relationship Id="rId1" Type="http://schemas.openxmlformats.org/officeDocument/2006/relationships/image" Target="../media/image151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wmf"/><Relationship Id="rId1" Type="http://schemas.openxmlformats.org/officeDocument/2006/relationships/image" Target="../media/image154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8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wmf"/><Relationship Id="rId1" Type="http://schemas.openxmlformats.org/officeDocument/2006/relationships/image" Target="../media/image202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wmf"/><Relationship Id="rId1" Type="http://schemas.openxmlformats.org/officeDocument/2006/relationships/image" Target="../media/image210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2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5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0838" y="0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9DAD197C-6F61-40AD-9364-78A2E81B4546}" type="datetimeFigureOut">
              <a:rPr lang="es-CO"/>
              <a:pPr>
                <a:defRPr/>
              </a:pPr>
              <a:t>11/05/2011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0838" y="6935788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C27BF82-8CCA-4462-996F-EF3661523F2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44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0838" y="0"/>
            <a:ext cx="41560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E587A3E-964A-44FC-B395-8F3DCB551201}" type="datetimeFigureOut">
              <a:rPr lang="es-CO"/>
              <a:pPr>
                <a:defRPr/>
              </a:pPr>
              <a:t>11/05/2011</a:t>
            </a:fld>
            <a:endParaRPr lang="es-CO"/>
          </a:p>
        </p:txBody>
      </p:sp>
      <p:sp>
        <p:nvSpPr>
          <p:cNvPr id="378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968625" y="547688"/>
            <a:ext cx="3651250" cy="2738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8850" y="3468688"/>
            <a:ext cx="76708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CO" noProof="0" smtClean="0"/>
              <a:t>Haga clic para modificar el estilo de texto del patrón</a:t>
            </a:r>
          </a:p>
          <a:p>
            <a:pPr lvl="1"/>
            <a:r>
              <a:rPr lang="es-CO" noProof="0" smtClean="0"/>
              <a:t>Segundo nivel</a:t>
            </a:r>
          </a:p>
          <a:p>
            <a:pPr lvl="2"/>
            <a:r>
              <a:rPr lang="es-CO" noProof="0" smtClean="0"/>
              <a:t>Tercer nivel</a:t>
            </a:r>
          </a:p>
          <a:p>
            <a:pPr lvl="3"/>
            <a:r>
              <a:rPr lang="es-CO" noProof="0" smtClean="0"/>
              <a:t>Cuarto nivel</a:t>
            </a:r>
          </a:p>
          <a:p>
            <a:pPr lvl="4"/>
            <a:r>
              <a:rPr lang="es-CO" noProof="0" smtClean="0"/>
              <a:t>Quinto nivel</a:t>
            </a:r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35788"/>
            <a:ext cx="41544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0838" y="6935788"/>
            <a:ext cx="41560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4A3001D-316E-4443-B4D4-4239AB9A1748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20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3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24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25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26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40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41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4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43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0F32E-CB8E-45E8-8510-D3D67DA14376}" type="datetimeFigureOut">
              <a:rPr lang="es-CO"/>
              <a:pPr>
                <a:defRPr/>
              </a:pPr>
              <a:t>11/05/2011</a:t>
            </a:fld>
            <a:endParaRPr lang="es-CO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BF23CA-3DCE-4919-9D82-761177E65F1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9E58E-163F-43F2-8972-49E3DCCD69B1}" type="datetimeFigureOut">
              <a:rPr lang="es-CO"/>
              <a:pPr>
                <a:defRPr/>
              </a:pPr>
              <a:t>11/05/2011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A37FD-477D-48E2-9C83-3162E9E679B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57F34-E239-447A-9E40-FE3B711627E6}" type="datetimeFigureOut">
              <a:rPr lang="es-CO"/>
              <a:pPr>
                <a:defRPr/>
              </a:pPr>
              <a:t>11/05/2011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C31DE-DD87-451D-8778-ED5D790FDDF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8EC4A-5C20-4E71-BD8E-11F51625DF2A}" type="datetimeFigureOut">
              <a:rPr lang="es-CO"/>
              <a:pPr>
                <a:defRPr/>
              </a:pPr>
              <a:t>11/05/2011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91C6E-9EF5-4DED-9DEC-AB1CA34360C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45EAB-67F7-4E75-BD59-7861286E570B}" type="datetimeFigureOut">
              <a:rPr lang="es-CO"/>
              <a:pPr>
                <a:defRPr/>
              </a:pPr>
              <a:t>11/05/2011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25CC1-C163-462E-95F8-F0B9D8758B5A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74CB4-8AFF-4BBC-B171-6DEE7F140F28}" type="datetimeFigureOut">
              <a:rPr lang="es-CO"/>
              <a:pPr>
                <a:defRPr/>
              </a:pPr>
              <a:t>11/05/2011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78B8F-9E1C-4CE1-AEE1-2A95E527E10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A23822-C9C9-4D68-B665-1A51ABA9D18B}" type="datetimeFigureOut">
              <a:rPr lang="es-CO"/>
              <a:pPr>
                <a:defRPr/>
              </a:pPr>
              <a:t>11/05/2011</a:t>
            </a:fld>
            <a:endParaRPr lang="es-CO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FCB2AF0-12CC-4F95-9A24-C48988C2C3A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E7696-3EE7-4258-9DFD-0B82ABBE0F57}" type="datetimeFigureOut">
              <a:rPr lang="es-CO"/>
              <a:pPr>
                <a:defRPr/>
              </a:pPr>
              <a:t>11/05/2011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7C961-8E65-4DF0-AE84-01A76505F2E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21E8B-D7F6-4BE9-8C30-FEA5D7C94D9D}" type="datetimeFigureOut">
              <a:rPr lang="es-CO"/>
              <a:pPr>
                <a:defRPr/>
              </a:pPr>
              <a:t>11/05/2011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62FDB-08DB-4CFD-9186-F372021675E2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F1C78-6F0D-4B42-ABF1-B2E95BCFEF7B}" type="datetimeFigureOut">
              <a:rPr lang="es-CO"/>
              <a:pPr>
                <a:defRPr/>
              </a:pPr>
              <a:t>11/05/2011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6C797-029C-4096-8A2C-A72899DB772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919BC-CCBB-4FC5-A8D8-AA6C9B045C67}" type="datetimeFigureOut">
              <a:rPr lang="es-CO"/>
              <a:pPr>
                <a:defRPr/>
              </a:pPr>
              <a:t>11/05/2011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53D8F-95A5-4ED5-AC5C-0A934E9A685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615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1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8E73D7A-90D2-4E41-8400-0EA2DADCAB49}" type="datetimeFigureOut">
              <a:rPr lang="es-CO"/>
              <a:pPr>
                <a:defRPr/>
              </a:pPr>
              <a:t>11/05/2011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9043BF-1EF4-488E-982F-EC022B92710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88" r:id="rId2"/>
    <p:sldLayoutId id="2147484087" r:id="rId3"/>
    <p:sldLayoutId id="2147484086" r:id="rId4"/>
    <p:sldLayoutId id="2147484090" r:id="rId5"/>
    <p:sldLayoutId id="2147484091" r:id="rId6"/>
    <p:sldLayoutId id="2147484085" r:id="rId7"/>
    <p:sldLayoutId id="2147484084" r:id="rId8"/>
    <p:sldLayoutId id="2147484083" r:id="rId9"/>
    <p:sldLayoutId id="2147484082" r:id="rId10"/>
    <p:sldLayoutId id="21474840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baccar@unal.edu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png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5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9.png"/><Relationship Id="rId4" Type="http://schemas.openxmlformats.org/officeDocument/2006/relationships/oleObject" Target="../embeddings/oleObject66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7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7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image" Target="../media/image93.png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oleObject" Target="../embeddings/oleObject9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oleObject" Target="../embeddings/oleObject97.bin"/><Relationship Id="rId7" Type="http://schemas.openxmlformats.org/officeDocument/2006/relationships/image" Target="../media/image10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10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10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19.bin"/><Relationship Id="rId5" Type="http://schemas.openxmlformats.org/officeDocument/2006/relationships/oleObject" Target="../embeddings/oleObject118.bin"/><Relationship Id="rId4" Type="http://schemas.openxmlformats.org/officeDocument/2006/relationships/oleObject" Target="../embeddings/oleObject11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oleObject" Target="../embeddings/oleObject134.bin"/><Relationship Id="rId18" Type="http://schemas.openxmlformats.org/officeDocument/2006/relationships/oleObject" Target="../embeddings/oleObject13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8.bin"/><Relationship Id="rId12" Type="http://schemas.openxmlformats.org/officeDocument/2006/relationships/oleObject" Target="../embeddings/oleObject133.bin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7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27.bin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6.bin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5.bin"/><Relationship Id="rId9" Type="http://schemas.openxmlformats.org/officeDocument/2006/relationships/oleObject" Target="../embeddings/oleObject130.bin"/><Relationship Id="rId14" Type="http://schemas.openxmlformats.org/officeDocument/2006/relationships/oleObject" Target="../embeddings/oleObject13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oleObject" Target="../embeddings/oleObject14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oleObject" Target="../embeddings/oleObject145.bin"/><Relationship Id="rId4" Type="http://schemas.openxmlformats.org/officeDocument/2006/relationships/oleObject" Target="../embeddings/oleObject14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5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158.png"/><Relationship Id="rId4" Type="http://schemas.openxmlformats.org/officeDocument/2006/relationships/oleObject" Target="../embeddings/oleObject15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161.png"/><Relationship Id="rId4" Type="http://schemas.openxmlformats.org/officeDocument/2006/relationships/oleObject" Target="../embeddings/oleObject152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5" Type="http://schemas.openxmlformats.org/officeDocument/2006/relationships/oleObject" Target="../embeddings/oleObject155.bin"/><Relationship Id="rId4" Type="http://schemas.openxmlformats.org/officeDocument/2006/relationships/oleObject" Target="../embeddings/oleObject154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162.bin"/><Relationship Id="rId5" Type="http://schemas.openxmlformats.org/officeDocument/2006/relationships/oleObject" Target="../embeddings/oleObject161.bin"/><Relationship Id="rId4" Type="http://schemas.openxmlformats.org/officeDocument/2006/relationships/oleObject" Target="../embeddings/oleObject160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oleObject" Target="../embeddings/oleObject166.bin"/><Relationship Id="rId4" Type="http://schemas.openxmlformats.org/officeDocument/2006/relationships/oleObject" Target="../embeddings/oleObject165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oleObject" Target="../embeddings/oleObject167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5" Type="http://schemas.openxmlformats.org/officeDocument/2006/relationships/oleObject" Target="../embeddings/oleObject171.bin"/><Relationship Id="rId4" Type="http://schemas.openxmlformats.org/officeDocument/2006/relationships/oleObject" Target="../embeddings/oleObject170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8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175.bin"/><Relationship Id="rId5" Type="http://schemas.openxmlformats.org/officeDocument/2006/relationships/oleObject" Target="../embeddings/oleObject174.bin"/><Relationship Id="rId4" Type="http://schemas.openxmlformats.org/officeDocument/2006/relationships/oleObject" Target="../embeddings/oleObject173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181.bin"/><Relationship Id="rId5" Type="http://schemas.openxmlformats.org/officeDocument/2006/relationships/oleObject" Target="../embeddings/oleObject180.bin"/><Relationship Id="rId4" Type="http://schemas.openxmlformats.org/officeDocument/2006/relationships/oleObject" Target="../embeddings/oleObject179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187.bin"/><Relationship Id="rId5" Type="http://schemas.openxmlformats.org/officeDocument/2006/relationships/oleObject" Target="../embeddings/oleObject186.bin"/><Relationship Id="rId4" Type="http://schemas.openxmlformats.org/officeDocument/2006/relationships/oleObject" Target="../embeddings/oleObject185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5" Type="http://schemas.openxmlformats.org/officeDocument/2006/relationships/oleObject" Target="../embeddings/oleObject192.bin"/><Relationship Id="rId4" Type="http://schemas.openxmlformats.org/officeDocument/2006/relationships/oleObject" Target="../embeddings/oleObject191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4" Type="http://schemas.openxmlformats.org/officeDocument/2006/relationships/oleObject" Target="../embeddings/oleObject194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4" Type="http://schemas.openxmlformats.org/officeDocument/2006/relationships/oleObject" Target="../embeddings/oleObject196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5" Type="http://schemas.openxmlformats.org/officeDocument/2006/relationships/oleObject" Target="../embeddings/oleObject199.bin"/><Relationship Id="rId4" Type="http://schemas.openxmlformats.org/officeDocument/2006/relationships/oleObject" Target="../embeddings/oleObject198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5" Type="http://schemas.openxmlformats.org/officeDocument/2006/relationships/oleObject" Target="../embeddings/oleObject202.bin"/><Relationship Id="rId4" Type="http://schemas.openxmlformats.org/officeDocument/2006/relationships/oleObject" Target="../embeddings/oleObject201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4" Type="http://schemas.openxmlformats.org/officeDocument/2006/relationships/oleObject" Target="../embeddings/oleObject20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4" Type="http://schemas.openxmlformats.org/officeDocument/2006/relationships/oleObject" Target="../embeddings/oleObject207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468313" y="908050"/>
            <a:ext cx="8458200" cy="2676525"/>
          </a:xfrm>
        </p:spPr>
        <p:txBody>
          <a:bodyPr/>
          <a:lstStyle/>
          <a:p>
            <a:pPr eaLnBrk="1" hangingPunct="1"/>
            <a:r>
              <a:rPr lang="es-CO" dirty="0" smtClean="0"/>
              <a:t>Señales y Sistemas I</a:t>
            </a:r>
            <a:br>
              <a:rPr lang="es-CO" dirty="0" smtClean="0"/>
            </a:br>
            <a:r>
              <a:rPr lang="es-CO" dirty="0" smtClean="0"/>
              <a:t>Grupos 2, 6, 8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sz="4000" dirty="0" smtClean="0"/>
              <a:t>Transformada de </a:t>
            </a:r>
            <a:r>
              <a:rPr lang="es-CO" sz="4000" dirty="0" err="1" smtClean="0"/>
              <a:t>Laplace</a:t>
            </a:r>
            <a:endParaRPr lang="es-CO" sz="4000" dirty="0" smtClean="0"/>
          </a:p>
        </p:txBody>
      </p:sp>
      <p:sp>
        <p:nvSpPr>
          <p:cNvPr id="29699" name="Subtitle 2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78400" cy="2481262"/>
          </a:xfrm>
        </p:spPr>
        <p:txBody>
          <a:bodyPr/>
          <a:lstStyle/>
          <a:p>
            <a:pPr marL="63500" eaLnBrk="1" hangingPunct="1"/>
            <a:r>
              <a:rPr lang="es-CO" sz="2800" dirty="0" smtClean="0"/>
              <a:t>Jan Bacca Rodríguez</a:t>
            </a:r>
          </a:p>
          <a:p>
            <a:pPr marL="63500" eaLnBrk="1" hangingPunct="1"/>
            <a:r>
              <a:rPr lang="es-CO" sz="2800" dirty="0" smtClean="0">
                <a:hlinkClick r:id="rId3"/>
              </a:rPr>
              <a:t>jbaccar@unal.edu.co</a:t>
            </a:r>
            <a:endParaRPr lang="es-CO" sz="2800" dirty="0" smtClean="0"/>
          </a:p>
          <a:p>
            <a:pPr marL="63500" eaLnBrk="1" hangingPunct="1"/>
            <a:r>
              <a:rPr lang="es-CO" sz="2800" dirty="0" smtClean="0"/>
              <a:t>Of: </a:t>
            </a:r>
            <a:r>
              <a:rPr lang="es-CO" sz="2800" dirty="0" smtClean="0"/>
              <a:t>411-203</a:t>
            </a:r>
            <a:endParaRPr lang="es-CO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1066800"/>
          </a:xfrm>
        </p:spPr>
        <p:txBody>
          <a:bodyPr/>
          <a:lstStyle/>
          <a:p>
            <a:r>
              <a:rPr lang="es-CO" smtClean="0"/>
              <a:t>Región de Convergencia (ROC)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729163"/>
          </a:xfrm>
        </p:spPr>
        <p:txBody>
          <a:bodyPr/>
          <a:lstStyle/>
          <a:p>
            <a:r>
              <a:rPr lang="es-CO" smtClean="0"/>
              <a:t>Sección del plano complejo (</a:t>
            </a:r>
            <a:r>
              <a:rPr lang="es-CO" i="1" smtClean="0"/>
              <a:t>s</a:t>
            </a:r>
            <a:r>
              <a:rPr lang="es-CO" smtClean="0"/>
              <a:t>) para el que la Transformada de Laplace de una señal existe</a:t>
            </a:r>
          </a:p>
          <a:p>
            <a:endParaRPr lang="es-CO" smtClean="0"/>
          </a:p>
          <a:p>
            <a:r>
              <a:rPr lang="es-CO" smtClean="0"/>
              <a:t>Consta de aquellos valores de s para los que la integral que define </a:t>
            </a:r>
            <a:r>
              <a:rPr lang="es-CO" i="1" smtClean="0"/>
              <a:t>H(s)</a:t>
            </a:r>
            <a:r>
              <a:rPr lang="es-CO" smtClean="0"/>
              <a:t> converge.</a:t>
            </a:r>
          </a:p>
          <a:p>
            <a:endParaRPr lang="es-CO" smtClean="0"/>
          </a:p>
          <a:p>
            <a:r>
              <a:rPr lang="es-CO" smtClean="0"/>
              <a:t>Para especificar completamente la transformada de Laplace de una señal se requiere indicar su expresión algebraica y su región de convergencia.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itle 1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r>
              <a:rPr lang="es-CO" smtClean="0"/>
              <a:t>Región de Convergencia (ROC)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00063" y="2000250"/>
          <a:ext cx="2135187" cy="492125"/>
        </p:xfrm>
        <a:graphic>
          <a:graphicData uri="http://schemas.openxmlformats.org/presentationml/2006/ole">
            <p:oleObj spid="_x0000_s8194" name="Equation" r:id="rId3" imgW="990360" imgH="22860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00063" y="5143500"/>
          <a:ext cx="2682875" cy="492125"/>
        </p:xfrm>
        <a:graphic>
          <a:graphicData uri="http://schemas.openxmlformats.org/presentationml/2006/ole">
            <p:oleObj spid="_x0000_s8195" name="Equation" r:id="rId4" imgW="1244520" imgH="228600" progId="Equation.3">
              <p:embed/>
            </p:oleObj>
          </a:graphicData>
        </a:graphic>
      </p:graphicFrame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75" y="1785938"/>
            <a:ext cx="24003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4214813"/>
            <a:ext cx="24003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2643188" y="3357563"/>
          <a:ext cx="1806575" cy="847725"/>
        </p:xfrm>
        <a:graphic>
          <a:graphicData uri="http://schemas.openxmlformats.org/presentationml/2006/ole">
            <p:oleObj spid="_x0000_s8196" name="Equation" r:id="rId7" imgW="838080" imgH="393480" progId="Equation.3">
              <p:embed/>
            </p:oleObj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1714500" y="2571750"/>
            <a:ext cx="928688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>
            <a:off x="1750219" y="4107657"/>
            <a:ext cx="928687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43438" y="3929063"/>
            <a:ext cx="928687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>
            <a:off x="4607719" y="2893219"/>
            <a:ext cx="928688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714625" y="785813"/>
          <a:ext cx="3613150" cy="492125"/>
        </p:xfrm>
        <a:graphic>
          <a:graphicData uri="http://schemas.openxmlformats.org/presentationml/2006/ole">
            <p:oleObj spid="_x0000_s9218" name="Equation" r:id="rId3" imgW="1676160" imgH="22860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286000" y="1285875"/>
          <a:ext cx="4733925" cy="1011238"/>
        </p:xfrm>
        <a:graphic>
          <a:graphicData uri="http://schemas.openxmlformats.org/presentationml/2006/ole">
            <p:oleObj spid="_x0000_s9219" name="Equation" r:id="rId4" imgW="2197080" imgH="469800" progId="Equation.3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143250" y="2357438"/>
          <a:ext cx="5062538" cy="1011237"/>
        </p:xfrm>
        <a:graphic>
          <a:graphicData uri="http://schemas.openxmlformats.org/presentationml/2006/ole">
            <p:oleObj spid="_x0000_s9220" name="Equation" r:id="rId5" imgW="2349360" imgH="469800" progId="Equation.3">
              <p:embed/>
            </p:oleObj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214688" y="3429000"/>
          <a:ext cx="1943100" cy="847725"/>
        </p:xfrm>
        <a:graphic>
          <a:graphicData uri="http://schemas.openxmlformats.org/presentationml/2006/ole">
            <p:oleObj spid="_x0000_s9221" name="Equation" r:id="rId6" imgW="901440" imgH="393480" progId="Equation.3">
              <p:embed/>
            </p:oleObj>
          </a:graphicData>
        </a:graphic>
      </p:graphicFrame>
      <p:sp>
        <p:nvSpPr>
          <p:cNvPr id="9223" name="Content Placeholder 2"/>
          <p:cNvSpPr>
            <a:spLocks noGrp="1"/>
          </p:cNvSpPr>
          <p:nvPr>
            <p:ph idx="1"/>
          </p:nvPr>
        </p:nvSpPr>
        <p:spPr>
          <a:xfrm>
            <a:off x="457200" y="4429125"/>
            <a:ext cx="8229600" cy="2144713"/>
          </a:xfrm>
        </p:spPr>
        <p:txBody>
          <a:bodyPr/>
          <a:lstStyle/>
          <a:p>
            <a:r>
              <a:rPr lang="es-CO" smtClean="0"/>
              <a:t>Para que el primer término converja se requiere </a:t>
            </a:r>
            <a:r>
              <a:rPr lang="es-CO" i="1" smtClean="0">
                <a:sym typeface="Symbol" pitchFamily="18" charset="2"/>
              </a:rPr>
              <a:t></a:t>
            </a:r>
            <a:r>
              <a:rPr lang="es-CO" i="1" smtClean="0">
                <a:latin typeface="Monotype Corsiva" pitchFamily="66" charset="0"/>
                <a:sym typeface="Symbol" pitchFamily="18" charset="2"/>
              </a:rPr>
              <a:t>e</a:t>
            </a:r>
            <a:r>
              <a:rPr lang="es-CO" i="1" smtClean="0">
                <a:sym typeface="Symbol" pitchFamily="18" charset="2"/>
              </a:rPr>
              <a:t>{s}&gt;-2</a:t>
            </a:r>
          </a:p>
          <a:p>
            <a:r>
              <a:rPr lang="es-CO" smtClean="0">
                <a:sym typeface="Symbol" pitchFamily="18" charset="2"/>
              </a:rPr>
              <a:t>Para el segundo, </a:t>
            </a:r>
            <a:r>
              <a:rPr lang="es-CO" i="1" smtClean="0">
                <a:sym typeface="Symbol" pitchFamily="18" charset="2"/>
              </a:rPr>
              <a:t></a:t>
            </a:r>
            <a:r>
              <a:rPr lang="es-CO" i="1" smtClean="0">
                <a:latin typeface="Monotype Corsiva" pitchFamily="66" charset="0"/>
                <a:sym typeface="Symbol" pitchFamily="18" charset="2"/>
              </a:rPr>
              <a:t>e</a:t>
            </a:r>
            <a:r>
              <a:rPr lang="es-CO" i="1" smtClean="0">
                <a:sym typeface="Symbol" pitchFamily="18" charset="2"/>
              </a:rPr>
              <a:t> {s}&gt;-1</a:t>
            </a:r>
            <a:endParaRPr lang="es-CO" smtClean="0">
              <a:sym typeface="Symbol" pitchFamily="18" charset="2"/>
            </a:endParaRPr>
          </a:p>
          <a:p>
            <a:r>
              <a:rPr lang="es-CO" smtClean="0"/>
              <a:t>La transformada será </a:t>
            </a:r>
            <a:r>
              <a:rPr lang="es-CO" i="1" smtClean="0"/>
              <a:t>X(s)</a:t>
            </a:r>
            <a:r>
              <a:rPr lang="es-CO" smtClean="0"/>
              <a:t> con ROC:</a:t>
            </a:r>
            <a:r>
              <a:rPr lang="es-CO" i="1" smtClean="0">
                <a:sym typeface="Symbol" pitchFamily="18" charset="2"/>
              </a:rPr>
              <a:t></a:t>
            </a:r>
            <a:r>
              <a:rPr lang="es-CO" i="1" smtClean="0">
                <a:latin typeface="Monotype Corsiva" pitchFamily="66" charset="0"/>
                <a:sym typeface="Symbol" pitchFamily="18" charset="2"/>
              </a:rPr>
              <a:t>e</a:t>
            </a:r>
            <a:r>
              <a:rPr lang="es-CO" i="1" smtClean="0">
                <a:sym typeface="Symbol" pitchFamily="18" charset="2"/>
              </a:rPr>
              <a:t> {s}&gt;-1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643188" y="785813"/>
          <a:ext cx="4433887" cy="492125"/>
        </p:xfrm>
        <a:graphic>
          <a:graphicData uri="http://schemas.openxmlformats.org/presentationml/2006/ole">
            <p:oleObj spid="_x0000_s10242" name="Equation" r:id="rId3" imgW="2057400" imgH="228600" progId="Equation.3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38125" y="2357438"/>
          <a:ext cx="8691563" cy="939800"/>
        </p:xfrm>
        <a:graphic>
          <a:graphicData uri="http://schemas.openxmlformats.org/presentationml/2006/ole">
            <p:oleObj spid="_x0000_s10243" name="Equation" r:id="rId4" imgW="4343400" imgH="469800" progId="Equation.3">
              <p:embed/>
            </p:oleObj>
          </a:graphicData>
        </a:graphic>
      </p:graphicFrame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928688" y="3429000"/>
          <a:ext cx="4541837" cy="1093788"/>
        </p:xfrm>
        <a:graphic>
          <a:graphicData uri="http://schemas.openxmlformats.org/presentationml/2006/ole">
            <p:oleObj spid="_x0000_s10244" name="Equation" r:id="rId5" imgW="2108160" imgH="507960" progId="Equation.3">
              <p:embed/>
            </p:oleObj>
          </a:graphicData>
        </a:graphic>
      </p:graphicFrame>
      <p:sp>
        <p:nvSpPr>
          <p:cNvPr id="10247" name="Content Placeholder 2"/>
          <p:cNvSpPr>
            <a:spLocks noGrp="1"/>
          </p:cNvSpPr>
          <p:nvPr>
            <p:ph idx="1"/>
          </p:nvPr>
        </p:nvSpPr>
        <p:spPr>
          <a:xfrm>
            <a:off x="457200" y="4714875"/>
            <a:ext cx="8229600" cy="1858963"/>
          </a:xfrm>
        </p:spPr>
        <p:txBody>
          <a:bodyPr/>
          <a:lstStyle/>
          <a:p>
            <a:r>
              <a:rPr lang="es-CO" smtClean="0">
                <a:sym typeface="Symbol" pitchFamily="18" charset="2"/>
              </a:rPr>
              <a:t>Con </a:t>
            </a:r>
            <a:r>
              <a:rPr lang="es-CO" i="1" smtClean="0">
                <a:sym typeface="Symbol" pitchFamily="18" charset="2"/>
              </a:rPr>
              <a:t></a:t>
            </a:r>
            <a:r>
              <a:rPr lang="es-CO" i="1" smtClean="0">
                <a:latin typeface="Monotype Corsiva" pitchFamily="66" charset="0"/>
                <a:sym typeface="Symbol" pitchFamily="18" charset="2"/>
              </a:rPr>
              <a:t>e</a:t>
            </a:r>
            <a:r>
              <a:rPr lang="es-CO" i="1" smtClean="0">
                <a:sym typeface="Symbol" pitchFamily="18" charset="2"/>
              </a:rPr>
              <a:t> {s}&gt;-2</a:t>
            </a:r>
            <a:r>
              <a:rPr lang="es-CO" smtClean="0">
                <a:sym typeface="Symbol" pitchFamily="18" charset="2"/>
              </a:rPr>
              <a:t> para el primero y </a:t>
            </a:r>
            <a:r>
              <a:rPr lang="es-CO" i="1" smtClean="0">
                <a:sym typeface="Symbol" pitchFamily="18" charset="2"/>
              </a:rPr>
              <a:t></a:t>
            </a:r>
            <a:r>
              <a:rPr lang="es-CO" i="1" smtClean="0">
                <a:latin typeface="Monotype Corsiva" pitchFamily="66" charset="0"/>
                <a:sym typeface="Symbol" pitchFamily="18" charset="2"/>
              </a:rPr>
              <a:t>e</a:t>
            </a:r>
            <a:r>
              <a:rPr lang="es-CO" i="1" smtClean="0">
                <a:sym typeface="Symbol" pitchFamily="18" charset="2"/>
              </a:rPr>
              <a:t> {s}&gt;-1</a:t>
            </a:r>
            <a:r>
              <a:rPr lang="es-CO" smtClean="0">
                <a:sym typeface="Symbol" pitchFamily="18" charset="2"/>
              </a:rPr>
              <a:t> para los otros dos</a:t>
            </a:r>
          </a:p>
          <a:p>
            <a:r>
              <a:rPr lang="es-CO" smtClean="0">
                <a:sym typeface="Symbol" pitchFamily="18" charset="2"/>
              </a:rPr>
              <a:t>Para el total, </a:t>
            </a:r>
            <a:r>
              <a:rPr lang="es-CO" i="1" smtClean="0">
                <a:sym typeface="Symbol" pitchFamily="18" charset="2"/>
              </a:rPr>
              <a:t></a:t>
            </a:r>
            <a:r>
              <a:rPr lang="es-CO" i="1" smtClean="0">
                <a:latin typeface="Monotype Corsiva" pitchFamily="66" charset="0"/>
                <a:sym typeface="Symbol" pitchFamily="18" charset="2"/>
              </a:rPr>
              <a:t>e</a:t>
            </a:r>
            <a:r>
              <a:rPr lang="es-CO" i="1" smtClean="0">
                <a:sym typeface="Symbol" pitchFamily="18" charset="2"/>
              </a:rPr>
              <a:t> {s}&gt;-1</a:t>
            </a:r>
          </a:p>
        </p:txBody>
      </p:sp>
      <p:graphicFrame>
        <p:nvGraphicFramePr>
          <p:cNvPr id="10245" name="Object 6"/>
          <p:cNvGraphicFramePr>
            <a:graphicFrameLocks noChangeAspect="1"/>
          </p:cNvGraphicFramePr>
          <p:nvPr/>
        </p:nvGraphicFramePr>
        <p:xfrm>
          <a:off x="3286125" y="1285875"/>
          <a:ext cx="4733925" cy="930275"/>
        </p:xfrm>
        <a:graphic>
          <a:graphicData uri="http://schemas.openxmlformats.org/presentationml/2006/ole">
            <p:oleObj spid="_x0000_s10245" name="Equation" r:id="rId6" imgW="21970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95288" y="981075"/>
            <a:ext cx="8229600" cy="1071563"/>
          </a:xfrm>
        </p:spPr>
        <p:txBody>
          <a:bodyPr/>
          <a:lstStyle/>
          <a:p>
            <a:r>
              <a:rPr lang="es-CO" smtClean="0"/>
              <a:t>Para todos estos ejemplos, la transformada de Laplace ha sido una razón de polinomios en s.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563938" y="2060575"/>
          <a:ext cx="1887537" cy="903288"/>
        </p:xfrm>
        <a:graphic>
          <a:graphicData uri="http://schemas.openxmlformats.org/presentationml/2006/ole">
            <p:oleObj spid="_x0000_s11266" name="Equation" r:id="rId3" imgW="876240" imgH="419040" progId="Equation.3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1500" y="3068638"/>
            <a:ext cx="82296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Este tipo de transformadas se originan de sumas de exponenciales complejas o sistemas descritos por ecuaciones diferenciales lineales con coeficientes constantes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Estos polinomios se pueden factorizar como términos de la forma </a:t>
            </a:r>
            <a:r>
              <a:rPr lang="es-CO" sz="2800" i="1">
                <a:latin typeface="Georgia" pitchFamily="18" charset="0"/>
              </a:rPr>
              <a:t>(s-r)</a:t>
            </a:r>
            <a:r>
              <a:rPr lang="es-CO" sz="2800">
                <a:latin typeface="Georgia" pitchFamily="18" charset="0"/>
              </a:rPr>
              <a:t> donde </a:t>
            </a:r>
            <a:r>
              <a:rPr lang="es-CO" sz="2800" i="1">
                <a:latin typeface="Georgia" pitchFamily="18" charset="0"/>
              </a:rPr>
              <a:t>r</a:t>
            </a:r>
            <a:r>
              <a:rPr lang="es-CO" sz="2800">
                <a:latin typeface="Georgia" pitchFamily="18" charset="0"/>
              </a:rPr>
              <a:t> es una raíz del polinomio.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Polos y Ceros de </a:t>
            </a:r>
            <a:r>
              <a:rPr lang="es-CO" i="1" smtClean="0"/>
              <a:t>X(s)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457200" y="3357563"/>
            <a:ext cx="8229600" cy="3216275"/>
          </a:xfrm>
        </p:spPr>
        <p:txBody>
          <a:bodyPr/>
          <a:lstStyle/>
          <a:p>
            <a:r>
              <a:rPr lang="es-CO" i="1" smtClean="0"/>
              <a:t>K</a:t>
            </a:r>
            <a:r>
              <a:rPr lang="es-CO" smtClean="0"/>
              <a:t> es un factor de escala, </a:t>
            </a:r>
            <a:r>
              <a:rPr lang="es-CO" i="1" smtClean="0"/>
              <a:t>z</a:t>
            </a:r>
            <a:r>
              <a:rPr lang="es-CO" i="1" baseline="-25000" smtClean="0"/>
              <a:t>i</a:t>
            </a:r>
            <a:r>
              <a:rPr lang="es-CO" smtClean="0"/>
              <a:t> son las raices (complejas) de </a:t>
            </a:r>
            <a:r>
              <a:rPr lang="es-CO" i="1" smtClean="0"/>
              <a:t>N(s)</a:t>
            </a:r>
            <a:r>
              <a:rPr lang="es-CO" smtClean="0"/>
              <a:t> y </a:t>
            </a:r>
            <a:r>
              <a:rPr lang="es-CO" i="1" smtClean="0"/>
              <a:t>p</a:t>
            </a:r>
            <a:r>
              <a:rPr lang="es-CO" i="1" baseline="-25000" smtClean="0"/>
              <a:t>i</a:t>
            </a:r>
            <a:r>
              <a:rPr lang="es-CO" smtClean="0"/>
              <a:t> son las raices (complejas) de </a:t>
            </a:r>
            <a:r>
              <a:rPr lang="es-CO" i="1" smtClean="0"/>
              <a:t>D(s)</a:t>
            </a:r>
            <a:r>
              <a:rPr lang="es-CO" smtClean="0"/>
              <a:t>.</a:t>
            </a:r>
          </a:p>
          <a:p>
            <a:r>
              <a:rPr lang="es-CO" smtClean="0"/>
              <a:t>Cuando </a:t>
            </a:r>
            <a:r>
              <a:rPr lang="es-CO" i="1" smtClean="0"/>
              <a:t>s = z</a:t>
            </a:r>
            <a:r>
              <a:rPr lang="es-CO" i="1" baseline="-25000" smtClean="0"/>
              <a:t>i</a:t>
            </a:r>
            <a:r>
              <a:rPr lang="es-CO" smtClean="0"/>
              <a:t> para algún </a:t>
            </a:r>
            <a:r>
              <a:rPr lang="es-CO" i="1" smtClean="0"/>
              <a:t>i</a:t>
            </a:r>
            <a:r>
              <a:rPr lang="es-CO" smtClean="0"/>
              <a:t>, </a:t>
            </a:r>
            <a:r>
              <a:rPr lang="es-CO" i="1" smtClean="0"/>
              <a:t>X(s) = 0</a:t>
            </a:r>
            <a:r>
              <a:rPr lang="es-CO" smtClean="0"/>
              <a:t>, por lo que los </a:t>
            </a:r>
            <a:r>
              <a:rPr lang="es-CO" i="1" smtClean="0"/>
              <a:t>z</a:t>
            </a:r>
            <a:r>
              <a:rPr lang="es-CO" i="1" baseline="-25000" smtClean="0"/>
              <a:t>i</a:t>
            </a:r>
            <a:r>
              <a:rPr lang="es-CO" smtClean="0"/>
              <a:t> se llaman “ceros” de </a:t>
            </a:r>
            <a:r>
              <a:rPr lang="es-CO" i="1" smtClean="0"/>
              <a:t>X(s)</a:t>
            </a:r>
            <a:r>
              <a:rPr lang="es-CO" smtClean="0"/>
              <a:t>.</a:t>
            </a:r>
          </a:p>
          <a:p>
            <a:r>
              <a:rPr lang="es-CO" smtClean="0"/>
              <a:t>Cuando </a:t>
            </a:r>
            <a:r>
              <a:rPr lang="es-CO" i="1" smtClean="0"/>
              <a:t>s = p</a:t>
            </a:r>
            <a:r>
              <a:rPr lang="es-CO" i="1" baseline="-25000" smtClean="0"/>
              <a:t>i</a:t>
            </a:r>
            <a:r>
              <a:rPr lang="es-CO" smtClean="0"/>
              <a:t> para algún </a:t>
            </a:r>
            <a:r>
              <a:rPr lang="es-CO" i="1" smtClean="0"/>
              <a:t>i</a:t>
            </a:r>
            <a:r>
              <a:rPr lang="es-CO" smtClean="0"/>
              <a:t>, </a:t>
            </a:r>
            <a:r>
              <a:rPr lang="es-CO" i="1" smtClean="0"/>
              <a:t>X(s) = ±</a:t>
            </a:r>
            <a:r>
              <a:rPr lang="es-CO" i="1" smtClean="0">
                <a:sym typeface="Symbol" pitchFamily="18" charset="2"/>
              </a:rPr>
              <a:t></a:t>
            </a:r>
            <a:r>
              <a:rPr lang="es-CO" smtClean="0">
                <a:sym typeface="Symbol" pitchFamily="18" charset="2"/>
              </a:rPr>
              <a:t>. </a:t>
            </a:r>
            <a:r>
              <a:rPr lang="es-CO" i="1" smtClean="0"/>
              <a:t>p</a:t>
            </a:r>
            <a:r>
              <a:rPr lang="es-CO" i="1" baseline="-25000" smtClean="0"/>
              <a:t>i</a:t>
            </a:r>
            <a:r>
              <a:rPr lang="es-CO" smtClean="0">
                <a:sym typeface="Symbol" pitchFamily="18" charset="2"/>
              </a:rPr>
              <a:t> son llamados los “polos” de </a:t>
            </a:r>
            <a:r>
              <a:rPr lang="es-CO" i="1" smtClean="0">
                <a:sym typeface="Symbol" pitchFamily="18" charset="2"/>
              </a:rPr>
              <a:t>X(s)</a:t>
            </a:r>
            <a:r>
              <a:rPr lang="es-CO" smtClean="0">
                <a:sym typeface="Symbol" pitchFamily="18" charset="2"/>
              </a:rPr>
              <a:t>.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339975" y="1412875"/>
          <a:ext cx="3775075" cy="1806575"/>
        </p:xfrm>
        <a:graphic>
          <a:graphicData uri="http://schemas.openxmlformats.org/presentationml/2006/ole">
            <p:oleObj spid="_x0000_s12290" name="Ecuación" r:id="rId3" imgW="175248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/>
          </p:cNvSpPr>
          <p:nvPr>
            <p:ph type="title"/>
          </p:nvPr>
        </p:nvSpPr>
        <p:spPr>
          <a:xfrm>
            <a:off x="250825" y="600075"/>
            <a:ext cx="8496300" cy="1368425"/>
          </a:xfrm>
        </p:spPr>
        <p:txBody>
          <a:bodyPr/>
          <a:lstStyle/>
          <a:p>
            <a:r>
              <a:rPr lang="es-CO" smtClean="0"/>
              <a:t>Representación de la Transformada de Laplace en el Plano Complejo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468313" y="2111375"/>
            <a:ext cx="8229600" cy="2325688"/>
          </a:xfrm>
        </p:spPr>
        <p:txBody>
          <a:bodyPr/>
          <a:lstStyle/>
          <a:p>
            <a:r>
              <a:rPr lang="es-CO" smtClean="0"/>
              <a:t>La transformada de Laplace puede entonces representarse en el plano complejo por medio de su ROC y sus polos (X) y ceros (O).</a:t>
            </a:r>
          </a:p>
          <a:p>
            <a:r>
              <a:rPr lang="es-CO" smtClean="0"/>
              <a:t>Para un ejemplo anterior se tenía:</a:t>
            </a:r>
          </a:p>
          <a:p>
            <a:r>
              <a:rPr lang="es-CO" smtClean="0">
                <a:sym typeface="Symbol" pitchFamily="18" charset="2"/>
              </a:rPr>
              <a:t>ROC: </a:t>
            </a:r>
            <a:r>
              <a:rPr lang="es-CO" i="1" smtClean="0">
                <a:sym typeface="Symbol" pitchFamily="18" charset="2"/>
              </a:rPr>
              <a:t>{s}&gt;-1</a:t>
            </a:r>
          </a:p>
        </p:txBody>
      </p:sp>
      <p:graphicFrame>
        <p:nvGraphicFramePr>
          <p:cNvPr id="34823" name="Object 2"/>
          <p:cNvGraphicFramePr>
            <a:graphicFrameLocks noChangeAspect="1"/>
          </p:cNvGraphicFramePr>
          <p:nvPr/>
        </p:nvGraphicFramePr>
        <p:xfrm>
          <a:off x="971550" y="4581525"/>
          <a:ext cx="3613150" cy="492125"/>
        </p:xfrm>
        <a:graphic>
          <a:graphicData uri="http://schemas.openxmlformats.org/presentationml/2006/ole">
            <p:oleObj spid="_x0000_s13314" name="Equation" r:id="rId3" imgW="1676160" imgH="228600" progId="Equation.3">
              <p:embed/>
            </p:oleObj>
          </a:graphicData>
        </a:graphic>
      </p:graphicFrame>
      <p:graphicFrame>
        <p:nvGraphicFramePr>
          <p:cNvPr id="34824" name="Object 5"/>
          <p:cNvGraphicFramePr>
            <a:graphicFrameLocks noChangeAspect="1"/>
          </p:cNvGraphicFramePr>
          <p:nvPr/>
        </p:nvGraphicFramePr>
        <p:xfrm>
          <a:off x="971550" y="5229225"/>
          <a:ext cx="2736850" cy="847725"/>
        </p:xfrm>
        <a:graphic>
          <a:graphicData uri="http://schemas.openxmlformats.org/presentationml/2006/ole">
            <p:oleObj spid="_x0000_s13315" name="Ecuación" r:id="rId4" imgW="1269720" imgH="393480" progId="Equation.3">
              <p:embed/>
            </p:oleObj>
          </a:graphicData>
        </a:graphic>
      </p:graphicFrame>
      <p:graphicFrame>
        <p:nvGraphicFramePr>
          <p:cNvPr id="34825" name="Object 5"/>
          <p:cNvGraphicFramePr>
            <a:graphicFrameLocks noChangeAspect="1"/>
          </p:cNvGraphicFramePr>
          <p:nvPr/>
        </p:nvGraphicFramePr>
        <p:xfrm>
          <a:off x="3924300" y="5229225"/>
          <a:ext cx="1998663" cy="901700"/>
        </p:xfrm>
        <a:graphic>
          <a:graphicData uri="http://schemas.openxmlformats.org/presentationml/2006/ole">
            <p:oleObj spid="_x0000_s13316" name="Ecuación" r:id="rId5" imgW="9270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/>
          </p:cNvSpPr>
          <p:nvPr>
            <p:ph type="title"/>
          </p:nvPr>
        </p:nvSpPr>
        <p:spPr>
          <a:xfrm>
            <a:off x="250825" y="404813"/>
            <a:ext cx="8496300" cy="1368425"/>
          </a:xfrm>
        </p:spPr>
        <p:txBody>
          <a:bodyPr/>
          <a:lstStyle/>
          <a:p>
            <a:r>
              <a:rPr lang="es-CO" smtClean="0"/>
              <a:t>Representación de la Transformada de Laplace en el Plano Complejo</a:t>
            </a:r>
          </a:p>
        </p:txBody>
      </p:sp>
      <p:sp>
        <p:nvSpPr>
          <p:cNvPr id="35849" name="Rectangle 9"/>
          <p:cNvSpPr>
            <a:spLocks noGrp="1"/>
          </p:cNvSpPr>
          <p:nvPr>
            <p:ph type="body" idx="1"/>
          </p:nvPr>
        </p:nvSpPr>
        <p:spPr>
          <a:xfrm>
            <a:off x="4211638" y="1773238"/>
            <a:ext cx="4486275" cy="596900"/>
          </a:xfrm>
          <a:noFill/>
        </p:spPr>
        <p:txBody>
          <a:bodyPr/>
          <a:lstStyle/>
          <a:p>
            <a:r>
              <a:rPr lang="es-CO" smtClean="0"/>
              <a:t>Por otro lado:</a:t>
            </a:r>
            <a:endParaRPr lang="es-CO" i="1" smtClean="0">
              <a:sym typeface="Symbol" pitchFamily="18" charset="2"/>
            </a:endParaRPr>
          </a:p>
        </p:txBody>
      </p:sp>
      <p:graphicFrame>
        <p:nvGraphicFramePr>
          <p:cNvPr id="35851" name="Object 5"/>
          <p:cNvGraphicFramePr>
            <a:graphicFrameLocks noChangeAspect="1"/>
          </p:cNvGraphicFramePr>
          <p:nvPr/>
        </p:nvGraphicFramePr>
        <p:xfrm>
          <a:off x="4470400" y="2278063"/>
          <a:ext cx="3641725" cy="901700"/>
        </p:xfrm>
        <a:graphic>
          <a:graphicData uri="http://schemas.openxmlformats.org/presentationml/2006/ole">
            <p:oleObj spid="_x0000_s14338" name="Ecuación" r:id="rId3" imgW="1688760" imgH="419040" progId="Equation.3">
              <p:embed/>
            </p:oleObj>
          </a:graphicData>
        </a:graphic>
      </p:graphicFrame>
      <p:graphicFrame>
        <p:nvGraphicFramePr>
          <p:cNvPr id="35852" name="Object 5"/>
          <p:cNvGraphicFramePr>
            <a:graphicFrameLocks noChangeAspect="1"/>
          </p:cNvGraphicFramePr>
          <p:nvPr/>
        </p:nvGraphicFramePr>
        <p:xfrm>
          <a:off x="5805488" y="3214688"/>
          <a:ext cx="2079625" cy="1639887"/>
        </p:xfrm>
        <a:graphic>
          <a:graphicData uri="http://schemas.openxmlformats.org/presentationml/2006/ole">
            <p:oleObj spid="_x0000_s14339" name="Ecuación" r:id="rId4" imgW="965160" imgH="761760" progId="Equation.3">
              <p:embed/>
            </p:oleObj>
          </a:graphicData>
        </a:graphic>
      </p:graphicFrame>
      <p:graphicFrame>
        <p:nvGraphicFramePr>
          <p:cNvPr id="35853" name="Object 5"/>
          <p:cNvGraphicFramePr>
            <a:graphicFrameLocks noChangeAspect="1"/>
          </p:cNvGraphicFramePr>
          <p:nvPr/>
        </p:nvGraphicFramePr>
        <p:xfrm>
          <a:off x="5940425" y="4799013"/>
          <a:ext cx="2106613" cy="901700"/>
        </p:xfrm>
        <a:graphic>
          <a:graphicData uri="http://schemas.openxmlformats.org/presentationml/2006/ole">
            <p:oleObj spid="_x0000_s14340" name="Ecuación" r:id="rId5" imgW="977760" imgH="419040" progId="Equation.3">
              <p:embed/>
            </p:oleObj>
          </a:graphicData>
        </a:graphic>
      </p:graphicFrame>
      <p:sp>
        <p:nvSpPr>
          <p:cNvPr id="35854" name="Rectangle 14"/>
          <p:cNvSpPr>
            <a:spLocks/>
          </p:cNvSpPr>
          <p:nvPr/>
        </p:nvSpPr>
        <p:spPr bwMode="auto">
          <a:xfrm>
            <a:off x="4356100" y="5805488"/>
            <a:ext cx="44862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H(s) tiene un cero en </a:t>
            </a:r>
            <a:r>
              <a:rPr lang="es-CO" sz="2800">
                <a:latin typeface="Georgia" pitchFamily="18" charset="0"/>
                <a:sym typeface="Symbol" pitchFamily="18" charset="2"/>
              </a:rPr>
              <a:t></a:t>
            </a:r>
            <a:endParaRPr lang="es-CO" sz="2800" i="1">
              <a:latin typeface="Georgia" pitchFamily="18" charset="0"/>
              <a:sym typeface="Symbol" pitchFamily="18" charset="2"/>
            </a:endParaRPr>
          </a:p>
        </p:txBody>
      </p:sp>
      <p:pic>
        <p:nvPicPr>
          <p:cNvPr id="14349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825" y="1773238"/>
            <a:ext cx="3524250" cy="4914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build="p"/>
      <p:bldP spid="358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457200" y="2349500"/>
            <a:ext cx="8229600" cy="1439863"/>
          </a:xfrm>
        </p:spPr>
        <p:txBody>
          <a:bodyPr/>
          <a:lstStyle/>
          <a:p>
            <a:r>
              <a:rPr lang="es-CO" smtClean="0"/>
              <a:t>Las transformadas de las exponenciales ya son conocidas.</a:t>
            </a:r>
          </a:p>
          <a:p>
            <a:r>
              <a:rPr lang="es-CO" smtClean="0"/>
              <a:t>La del impulso se puede calcular como: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900113" y="1341438"/>
          <a:ext cx="4516437" cy="901700"/>
        </p:xfrm>
        <a:graphic>
          <a:graphicData uri="http://schemas.openxmlformats.org/presentationml/2006/ole">
            <p:oleObj spid="_x0000_s15362" name="Ecuación" r:id="rId3" imgW="2095200" imgH="419040" progId="Equation.3">
              <p:embed/>
            </p:oleObj>
          </a:graphicData>
        </a:graphic>
      </p:graphicFrame>
      <p:graphicFrame>
        <p:nvGraphicFramePr>
          <p:cNvPr id="36869" name="Object 2"/>
          <p:cNvGraphicFramePr>
            <a:graphicFrameLocks noChangeAspect="1"/>
          </p:cNvGraphicFramePr>
          <p:nvPr/>
        </p:nvGraphicFramePr>
        <p:xfrm>
          <a:off x="2771775" y="3789363"/>
          <a:ext cx="3586163" cy="1011237"/>
        </p:xfrm>
        <a:graphic>
          <a:graphicData uri="http://schemas.openxmlformats.org/presentationml/2006/ole">
            <p:oleObj spid="_x0000_s15363" name="Ecuación" r:id="rId4" imgW="1663560" imgH="469800" progId="Equation.3">
              <p:embed/>
            </p:oleObj>
          </a:graphicData>
        </a:graphic>
      </p:graphicFrame>
      <p:graphicFrame>
        <p:nvGraphicFramePr>
          <p:cNvPr id="36870" name="Object 2"/>
          <p:cNvGraphicFramePr>
            <a:graphicFrameLocks noChangeAspect="1"/>
          </p:cNvGraphicFramePr>
          <p:nvPr/>
        </p:nvGraphicFramePr>
        <p:xfrm>
          <a:off x="1835150" y="4652963"/>
          <a:ext cx="4927600" cy="901700"/>
        </p:xfrm>
        <a:graphic>
          <a:graphicData uri="http://schemas.openxmlformats.org/presentationml/2006/ole">
            <p:oleObj spid="_x0000_s15364" name="Ecuación" r:id="rId5" imgW="2286000" imgH="419040" progId="Equation.3">
              <p:embed/>
            </p:oleObj>
          </a:graphicData>
        </a:graphic>
      </p:graphicFrame>
      <p:graphicFrame>
        <p:nvGraphicFramePr>
          <p:cNvPr id="36871" name="Object 2"/>
          <p:cNvGraphicFramePr>
            <a:graphicFrameLocks noChangeAspect="1"/>
          </p:cNvGraphicFramePr>
          <p:nvPr/>
        </p:nvGraphicFramePr>
        <p:xfrm>
          <a:off x="2627313" y="5661025"/>
          <a:ext cx="1998662" cy="984250"/>
        </p:xfrm>
        <a:graphic>
          <a:graphicData uri="http://schemas.openxmlformats.org/presentationml/2006/ole">
            <p:oleObj spid="_x0000_s15365" name="Ecuación" r:id="rId6" imgW="927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720725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4427538" y="1052513"/>
            <a:ext cx="4465637" cy="5472112"/>
          </a:xfrm>
        </p:spPr>
        <p:txBody>
          <a:bodyPr/>
          <a:lstStyle/>
          <a:p>
            <a:r>
              <a:rPr lang="es-CO" smtClean="0"/>
              <a:t>El numerador y denominador son del mismo grado por lo que no hay polos o ceros en infinito</a:t>
            </a:r>
          </a:p>
          <a:p>
            <a:r>
              <a:rPr lang="es-CO" smtClean="0"/>
              <a:t>La ROC no contiene  al eje imaginario, por lo que la transformada de Fourier de esta señal no existe</a:t>
            </a:r>
          </a:p>
          <a:p>
            <a:r>
              <a:rPr lang="es-CO" smtClean="0"/>
              <a:t>La transformada tiene dos ceros en </a:t>
            </a:r>
            <a:r>
              <a:rPr lang="es-CO" i="1" smtClean="0"/>
              <a:t>s=1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341438"/>
            <a:ext cx="3714750" cy="519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395288" y="332656"/>
            <a:ext cx="8229600" cy="1368425"/>
          </a:xfrm>
        </p:spPr>
        <p:txBody>
          <a:bodyPr/>
          <a:lstStyle/>
          <a:p>
            <a:r>
              <a:rPr lang="es-CO" dirty="0" smtClean="0"/>
              <a:t>Introducción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584700"/>
          </a:xfrm>
        </p:spPr>
        <p:txBody>
          <a:bodyPr/>
          <a:lstStyle/>
          <a:p>
            <a:r>
              <a:rPr lang="es-CO" dirty="0" smtClean="0"/>
              <a:t>La transformada de Fourier nos permite analizar señales descomponiéndolas en sumas de exponenciales complejas: </a:t>
            </a:r>
            <a:r>
              <a:rPr lang="es-CO" i="1" dirty="0" err="1" smtClean="0"/>
              <a:t>e</a:t>
            </a:r>
            <a:r>
              <a:rPr lang="es-CO" i="1" baseline="30000" dirty="0" err="1" smtClean="0"/>
              <a:t>j</a:t>
            </a:r>
            <a:r>
              <a:rPr lang="es-CO" i="1" baseline="30000" dirty="0" err="1" smtClean="0">
                <a:sym typeface="Symbol" pitchFamily="18" charset="2"/>
              </a:rPr>
              <a:t>t</a:t>
            </a:r>
            <a:r>
              <a:rPr lang="es-CO" dirty="0" smtClean="0">
                <a:sym typeface="Symbol" pitchFamily="18" charset="2"/>
              </a:rPr>
              <a:t>.</a:t>
            </a:r>
          </a:p>
          <a:p>
            <a:r>
              <a:rPr lang="es-CO" dirty="0" smtClean="0">
                <a:sym typeface="Symbol" pitchFamily="18" charset="2"/>
              </a:rPr>
              <a:t>Dichas exponenciales se escogieron por ser vectores propios de los sistemas LIT.</a:t>
            </a:r>
          </a:p>
          <a:p>
            <a:r>
              <a:rPr lang="es-CO" dirty="0" smtClean="0">
                <a:sym typeface="Symbol" pitchFamily="18" charset="2"/>
              </a:rPr>
              <a:t>Esta propiedad se puede extender a exponenciales de la forma </a:t>
            </a:r>
            <a:r>
              <a:rPr lang="es-CO" i="1" dirty="0" err="1" smtClean="0">
                <a:sym typeface="Symbol" pitchFamily="18" charset="2"/>
              </a:rPr>
              <a:t>e</a:t>
            </a:r>
            <a:r>
              <a:rPr lang="es-CO" i="1" baseline="30000" dirty="0" err="1" smtClean="0">
                <a:sym typeface="Symbol" pitchFamily="18" charset="2"/>
              </a:rPr>
              <a:t>st</a:t>
            </a:r>
            <a:r>
              <a:rPr lang="es-CO" dirty="0" smtClean="0">
                <a:sym typeface="Symbol" pitchFamily="18" charset="2"/>
              </a:rPr>
              <a:t>, </a:t>
            </a:r>
            <a:r>
              <a:rPr lang="es-CO" i="1" dirty="0" err="1" smtClean="0">
                <a:sym typeface="Symbol" pitchFamily="18" charset="2"/>
              </a:rPr>
              <a:t>s</a:t>
            </a:r>
            <a:r>
              <a:rPr lang="es-CO" b="1" i="1" dirty="0" err="1" smtClean="0">
                <a:latin typeface="Monotype Corsiva" pitchFamily="66" charset="0"/>
                <a:sym typeface="Symbol" pitchFamily="18" charset="2"/>
              </a:rPr>
              <a:t>C</a:t>
            </a:r>
            <a:r>
              <a:rPr lang="es-CO" b="1" i="1" dirty="0" smtClean="0">
                <a:latin typeface="Monotype Corsiva" pitchFamily="66" charset="0"/>
                <a:sym typeface="Symbol" pitchFamily="18" charset="2"/>
              </a:rPr>
              <a:t>.</a:t>
            </a:r>
          </a:p>
          <a:p>
            <a:r>
              <a:rPr lang="es-CO" dirty="0" smtClean="0">
                <a:sym typeface="Symbol" pitchFamily="18" charset="2"/>
              </a:rPr>
              <a:t>La transformada de Fourier se puede entonces generalizar para usar exponenciales de la forma </a:t>
            </a:r>
            <a:r>
              <a:rPr lang="es-CO" i="1" dirty="0" err="1" smtClean="0">
                <a:sym typeface="Symbol" pitchFamily="18" charset="2"/>
              </a:rPr>
              <a:t>e</a:t>
            </a:r>
            <a:r>
              <a:rPr lang="es-CO" i="1" baseline="30000" dirty="0" err="1" smtClean="0">
                <a:sym typeface="Symbol" pitchFamily="18" charset="2"/>
              </a:rPr>
              <a:t>st</a:t>
            </a:r>
            <a:r>
              <a:rPr lang="es-CO" dirty="0" smtClean="0">
                <a:sym typeface="Symbol" pitchFamily="18" charset="2"/>
              </a:rPr>
              <a:t>, resultando en la transformada de </a:t>
            </a:r>
            <a:r>
              <a:rPr lang="es-CO" dirty="0" err="1" smtClean="0">
                <a:sym typeface="Symbol" pitchFamily="18" charset="2"/>
              </a:rPr>
              <a:t>Laplace</a:t>
            </a:r>
            <a:endParaRPr lang="es-CO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539750" y="476250"/>
            <a:ext cx="8229600" cy="1066800"/>
          </a:xfrm>
        </p:spPr>
        <p:txBody>
          <a:bodyPr/>
          <a:lstStyle/>
          <a:p>
            <a:r>
              <a:rPr lang="es-CO" smtClean="0"/>
              <a:t>Propiedades de la ROC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5016500"/>
          </a:xfrm>
        </p:spPr>
        <p:txBody>
          <a:bodyPr/>
          <a:lstStyle/>
          <a:p>
            <a:r>
              <a:rPr lang="es-CO" smtClean="0"/>
              <a:t>La ROC de </a:t>
            </a:r>
            <a:r>
              <a:rPr lang="es-CO" i="1" smtClean="0"/>
              <a:t>X(s)</a:t>
            </a:r>
            <a:r>
              <a:rPr lang="es-CO" smtClean="0"/>
              <a:t> esta hecha de secciones rectangulares paralelas al eje imaginario.</a:t>
            </a:r>
          </a:p>
          <a:p>
            <a:pPr lvl="1"/>
            <a:r>
              <a:rPr lang="es-CO" smtClean="0"/>
              <a:t>La ROC consta de los valores </a:t>
            </a:r>
            <a:r>
              <a:rPr lang="es-CO" i="1" smtClean="0"/>
              <a:t>s = </a:t>
            </a:r>
            <a:r>
              <a:rPr lang="es-CO" i="1" smtClean="0">
                <a:sym typeface="Symbol" pitchFamily="18" charset="2"/>
              </a:rPr>
              <a:t>+j</a:t>
            </a:r>
            <a:r>
              <a:rPr lang="es-CO" smtClean="0">
                <a:sym typeface="Symbol" pitchFamily="18" charset="2"/>
              </a:rPr>
              <a:t> para los que la transformada de Fourier de </a:t>
            </a:r>
            <a:r>
              <a:rPr lang="es-CO" i="1" smtClean="0">
                <a:sym typeface="Symbol" pitchFamily="18" charset="2"/>
              </a:rPr>
              <a:t>x(t)e</a:t>
            </a:r>
            <a:r>
              <a:rPr lang="es-CO" i="1" baseline="30000" smtClean="0">
                <a:sym typeface="Symbol" pitchFamily="18" charset="2"/>
              </a:rPr>
              <a:t>-t</a:t>
            </a:r>
            <a:r>
              <a:rPr lang="es-CO" smtClean="0">
                <a:sym typeface="Symbol" pitchFamily="18" charset="2"/>
              </a:rPr>
              <a:t> existe.</a:t>
            </a:r>
          </a:p>
          <a:p>
            <a:pPr lvl="1"/>
            <a:r>
              <a:rPr lang="es-CO" smtClean="0">
                <a:sym typeface="Symbol" pitchFamily="18" charset="2"/>
              </a:rPr>
              <a:t>Se requiere entonces que </a:t>
            </a:r>
            <a:r>
              <a:rPr lang="es-CO" i="1" smtClean="0">
                <a:sym typeface="Symbol" pitchFamily="18" charset="2"/>
              </a:rPr>
              <a:t>x(t)e</a:t>
            </a:r>
            <a:r>
              <a:rPr lang="es-CO" i="1" baseline="30000" smtClean="0">
                <a:sym typeface="Symbol" pitchFamily="18" charset="2"/>
              </a:rPr>
              <a:t>-t</a:t>
            </a:r>
            <a:r>
              <a:rPr lang="es-CO" smtClean="0">
                <a:sym typeface="Symbol" pitchFamily="18" charset="2"/>
              </a:rPr>
              <a:t> sea absolutamente integrable</a:t>
            </a:r>
          </a:p>
          <a:p>
            <a:pPr lvl="1"/>
            <a:endParaRPr lang="es-CO" smtClean="0">
              <a:sym typeface="Symbol" pitchFamily="18" charset="2"/>
            </a:endParaRPr>
          </a:p>
          <a:p>
            <a:pPr lvl="1"/>
            <a:endParaRPr lang="es-CO" smtClean="0">
              <a:sym typeface="Symbol" pitchFamily="18" charset="2"/>
            </a:endParaRPr>
          </a:p>
          <a:p>
            <a:pPr lvl="1"/>
            <a:endParaRPr lang="es-CO" smtClean="0">
              <a:sym typeface="Symbol" pitchFamily="18" charset="2"/>
            </a:endParaRPr>
          </a:p>
          <a:p>
            <a:pPr lvl="1"/>
            <a:r>
              <a:rPr lang="es-CO" smtClean="0">
                <a:sym typeface="Symbol" pitchFamily="18" charset="2"/>
              </a:rPr>
              <a:t>Esta propiedad se origina del hecho de que la condición depende solo de </a:t>
            </a:r>
            <a:r>
              <a:rPr lang="es-CO" b="1" i="1" smtClean="0">
                <a:latin typeface="Monotype Corsiva" pitchFamily="66" charset="0"/>
                <a:sym typeface="Symbol" pitchFamily="18" charset="2"/>
              </a:rPr>
              <a:t>Re</a:t>
            </a:r>
            <a:r>
              <a:rPr lang="es-CO" i="1" smtClean="0">
                <a:sym typeface="Symbol" pitchFamily="18" charset="2"/>
              </a:rPr>
              <a:t>{s}=</a:t>
            </a:r>
            <a:r>
              <a:rPr lang="es-CO" smtClean="0">
                <a:sym typeface="Symbol" pitchFamily="18" charset="2"/>
              </a:rPr>
              <a:t>.</a:t>
            </a:r>
            <a:endParaRPr lang="es-CO" i="1" baseline="30000" smtClean="0">
              <a:sym typeface="Symbol" pitchFamily="18" charset="2"/>
            </a:endParaRP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987675" y="4221163"/>
          <a:ext cx="2349500" cy="1011237"/>
        </p:xfrm>
        <a:graphic>
          <a:graphicData uri="http://schemas.openxmlformats.org/presentationml/2006/ole">
            <p:oleObj spid="_x0000_s16386" name="Ecuación" r:id="rId3" imgW="109188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539750" y="476250"/>
            <a:ext cx="8229600" cy="1066800"/>
          </a:xfrm>
        </p:spPr>
        <p:txBody>
          <a:bodyPr/>
          <a:lstStyle/>
          <a:p>
            <a:r>
              <a:rPr lang="es-CO" smtClean="0"/>
              <a:t>Propiedades de la ROC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5016500"/>
          </a:xfrm>
        </p:spPr>
        <p:txBody>
          <a:bodyPr/>
          <a:lstStyle/>
          <a:p>
            <a:r>
              <a:rPr lang="es-CO" smtClean="0"/>
              <a:t>Para transformadas de Laplace racionales, la ROC  no contiene ningún polo</a:t>
            </a:r>
          </a:p>
          <a:p>
            <a:pPr lvl="1"/>
            <a:r>
              <a:rPr lang="es-CO" i="1" smtClean="0"/>
              <a:t>X(s)</a:t>
            </a:r>
            <a:r>
              <a:rPr lang="es-CO" smtClean="0"/>
              <a:t> es infinita en los polos, entonces, la integral que la define no converge para esos valores.</a:t>
            </a:r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Si </a:t>
            </a:r>
            <a:r>
              <a:rPr lang="es-CO" i="1" smtClean="0">
                <a:sym typeface="Symbol" pitchFamily="18" charset="2"/>
              </a:rPr>
              <a:t>x(t)</a:t>
            </a:r>
            <a:r>
              <a:rPr lang="es-CO" smtClean="0">
                <a:sym typeface="Symbol" pitchFamily="18" charset="2"/>
              </a:rPr>
              <a:t> es finita y absolutamente integrable, la ROC es todo el plano s.</a:t>
            </a:r>
          </a:p>
          <a:p>
            <a:pPr lvl="1"/>
            <a:r>
              <a:rPr lang="es-CO" smtClean="0">
                <a:sym typeface="Symbol" pitchFamily="18" charset="2"/>
              </a:rPr>
              <a:t>Para que </a:t>
            </a:r>
            <a:r>
              <a:rPr lang="es-CO" i="1" smtClean="0">
                <a:sym typeface="Symbol" pitchFamily="18" charset="2"/>
              </a:rPr>
              <a:t>X(s)</a:t>
            </a:r>
            <a:r>
              <a:rPr lang="es-CO" smtClean="0">
                <a:sym typeface="Symbol" pitchFamily="18" charset="2"/>
              </a:rPr>
              <a:t> converja se requiere que</a:t>
            </a:r>
          </a:p>
          <a:p>
            <a:pPr lvl="1"/>
            <a:endParaRPr lang="es-CO" smtClean="0">
              <a:sym typeface="Symbol" pitchFamily="18" charset="2"/>
            </a:endParaRPr>
          </a:p>
          <a:p>
            <a:pPr lvl="1"/>
            <a:endParaRPr lang="es-CO" smtClean="0">
              <a:sym typeface="Symbol" pitchFamily="18" charset="2"/>
            </a:endParaRPr>
          </a:p>
          <a:p>
            <a:pPr lvl="1"/>
            <a:r>
              <a:rPr lang="es-CO" smtClean="0">
                <a:sym typeface="Symbol" pitchFamily="18" charset="2"/>
              </a:rPr>
              <a:t>Pero </a:t>
            </a:r>
            <a:r>
              <a:rPr lang="es-CO" i="1" smtClean="0">
                <a:sym typeface="Symbol" pitchFamily="18" charset="2"/>
              </a:rPr>
              <a:t>x(t)</a:t>
            </a:r>
            <a:r>
              <a:rPr lang="es-CO" smtClean="0">
                <a:sym typeface="Symbol" pitchFamily="18" charset="2"/>
              </a:rPr>
              <a:t> es cero fuera de un intervalo </a:t>
            </a:r>
            <a:r>
              <a:rPr lang="es-CO" i="1" smtClean="0">
                <a:sym typeface="Symbol" pitchFamily="18" charset="2"/>
              </a:rPr>
              <a:t>[t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, t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]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203575" y="4581525"/>
          <a:ext cx="2349500" cy="1011238"/>
        </p:xfrm>
        <a:graphic>
          <a:graphicData uri="http://schemas.openxmlformats.org/presentationml/2006/ole">
            <p:oleObj spid="_x0000_s17410" name="Ecuación" r:id="rId3" imgW="109188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/>
          </p:cNvSpPr>
          <p:nvPr>
            <p:ph type="title"/>
          </p:nvPr>
        </p:nvSpPr>
        <p:spPr>
          <a:xfrm>
            <a:off x="539750" y="476250"/>
            <a:ext cx="8229600" cy="1066800"/>
          </a:xfrm>
        </p:spPr>
        <p:txBody>
          <a:bodyPr/>
          <a:lstStyle/>
          <a:p>
            <a:r>
              <a:rPr lang="es-CO" smtClean="0"/>
              <a:t>Propiedades de la ROC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457200" y="2636838"/>
            <a:ext cx="8229600" cy="1008062"/>
          </a:xfrm>
        </p:spPr>
        <p:txBody>
          <a:bodyPr/>
          <a:lstStyle/>
          <a:p>
            <a:pPr lvl="1"/>
            <a:r>
              <a:rPr lang="es-CO" smtClean="0"/>
              <a:t>Dependiendo del valor de </a:t>
            </a:r>
            <a:r>
              <a:rPr lang="es-CO" i="1" smtClean="0">
                <a:sym typeface="Symbol" pitchFamily="18" charset="2"/>
              </a:rPr>
              <a:t></a:t>
            </a:r>
            <a:r>
              <a:rPr lang="es-CO" smtClean="0">
                <a:sym typeface="Symbol" pitchFamily="18" charset="2"/>
              </a:rPr>
              <a:t>,                    o viceversa.</a:t>
            </a:r>
          </a:p>
          <a:p>
            <a:pPr lvl="1"/>
            <a:r>
              <a:rPr lang="es-CO" smtClean="0">
                <a:sym typeface="Symbol" pitchFamily="18" charset="2"/>
              </a:rPr>
              <a:t>Para el primer caso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2411413" y="1557338"/>
          <a:ext cx="3797300" cy="1038225"/>
        </p:xfrm>
        <a:graphic>
          <a:graphicData uri="http://schemas.openxmlformats.org/presentationml/2006/ole">
            <p:oleObj spid="_x0000_s18434" name="Ecuación" r:id="rId3" imgW="1765080" imgH="482400" progId="Equation.3">
              <p:embed/>
            </p:oleObj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5292725" y="2605088"/>
          <a:ext cx="1582738" cy="463550"/>
        </p:xfrm>
        <a:graphic>
          <a:graphicData uri="http://schemas.openxmlformats.org/presentationml/2006/ole">
            <p:oleObj spid="_x0000_s18435" name="Ecuación" r:id="rId4" imgW="736560" imgH="215640" progId="Equation.3">
              <p:embed/>
            </p:oleObj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268538" y="3644900"/>
          <a:ext cx="4425950" cy="1038225"/>
        </p:xfrm>
        <a:graphic>
          <a:graphicData uri="http://schemas.openxmlformats.org/presentationml/2006/ole">
            <p:oleObj spid="_x0000_s18436" name="Ecuación" r:id="rId5" imgW="2057400" imgH="482400" progId="Equation.3">
              <p:embed/>
            </p:oleObj>
          </a:graphicData>
        </a:graphic>
      </p:graphicFrame>
      <p:sp>
        <p:nvSpPr>
          <p:cNvPr id="40967" name="Rectangle 7"/>
          <p:cNvSpPr>
            <a:spLocks/>
          </p:cNvSpPr>
          <p:nvPr/>
        </p:nvSpPr>
        <p:spPr bwMode="auto">
          <a:xfrm>
            <a:off x="395288" y="4724400"/>
            <a:ext cx="82296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CO" sz="2600">
                <a:solidFill>
                  <a:schemeClr val="accent2"/>
                </a:solidFill>
                <a:latin typeface="Georgia" pitchFamily="18" charset="0"/>
              </a:rPr>
              <a:t>La integral converge para cualquier valor de </a:t>
            </a:r>
            <a:r>
              <a:rPr lang="es-CO" sz="2600" i="1">
                <a:solidFill>
                  <a:schemeClr val="accent2"/>
                </a:solidFill>
                <a:latin typeface="Georgia" pitchFamily="18" charset="0"/>
              </a:rPr>
              <a:t>s</a:t>
            </a:r>
            <a:r>
              <a:rPr lang="es-CO" sz="2600">
                <a:solidFill>
                  <a:schemeClr val="accent2"/>
                </a:solidFill>
                <a:latin typeface="Georgia" pitchFamily="18" charset="0"/>
              </a:rPr>
              <a:t> por que </a:t>
            </a:r>
            <a:r>
              <a:rPr lang="es-CO" sz="2600" i="1">
                <a:solidFill>
                  <a:schemeClr val="accent2"/>
                </a:solidFill>
                <a:latin typeface="Georgia" pitchFamily="18" charset="0"/>
              </a:rPr>
              <a:t>x(t)</a:t>
            </a:r>
            <a:r>
              <a:rPr lang="es-CO" sz="2600">
                <a:solidFill>
                  <a:schemeClr val="accent2"/>
                </a:solidFill>
                <a:latin typeface="Georgia" pitchFamily="18" charset="0"/>
              </a:rPr>
              <a:t> es absolutamente integrable.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CO" sz="2600">
                <a:solidFill>
                  <a:schemeClr val="accent2"/>
                </a:solidFill>
                <a:latin typeface="Georgia" pitchFamily="18" charset="0"/>
              </a:rPr>
              <a:t>El caso                      se prueba de la misma forma</a:t>
            </a:r>
            <a:endParaRPr lang="es-CO" sz="2600">
              <a:solidFill>
                <a:schemeClr val="accent2"/>
              </a:solidFill>
              <a:latin typeface="Georgia" pitchFamily="18" charset="0"/>
              <a:sym typeface="Symbol" pitchFamily="18" charset="2"/>
            </a:endParaRP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2268538" y="5557838"/>
          <a:ext cx="1582737" cy="463550"/>
        </p:xfrm>
        <a:graphic>
          <a:graphicData uri="http://schemas.openxmlformats.org/presentationml/2006/ole">
            <p:oleObj spid="_x0000_s18437" name="Ecuación" r:id="rId6" imgW="7365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2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9463" name="Rectangle 3"/>
          <p:cNvSpPr>
            <a:spLocks noGrp="1"/>
          </p:cNvSpPr>
          <p:nvPr>
            <p:ph type="body" idx="1"/>
          </p:nvPr>
        </p:nvSpPr>
        <p:spPr>
          <a:xfrm>
            <a:off x="468313" y="2420938"/>
            <a:ext cx="8229600" cy="576262"/>
          </a:xfrm>
        </p:spPr>
        <p:txBody>
          <a:bodyPr/>
          <a:lstStyle/>
          <a:p>
            <a:r>
              <a:rPr lang="es-CO" smtClean="0"/>
              <a:t>Por la definición:</a:t>
            </a:r>
          </a:p>
        </p:txBody>
      </p:sp>
      <p:graphicFrame>
        <p:nvGraphicFramePr>
          <p:cNvPr id="48132" name="Object 2"/>
          <p:cNvGraphicFramePr>
            <a:graphicFrameLocks noChangeAspect="1"/>
          </p:cNvGraphicFramePr>
          <p:nvPr/>
        </p:nvGraphicFramePr>
        <p:xfrm>
          <a:off x="2627313" y="1196975"/>
          <a:ext cx="3832225" cy="1038225"/>
        </p:xfrm>
        <a:graphic>
          <a:graphicData uri="http://schemas.openxmlformats.org/presentationml/2006/ole">
            <p:oleObj spid="_x0000_s19458" name="Ecuación" r:id="rId3" imgW="1777680" imgH="482400" progId="Equation.3">
              <p:embed/>
            </p:oleObj>
          </a:graphicData>
        </a:graphic>
      </p:graphicFrame>
      <p:graphicFrame>
        <p:nvGraphicFramePr>
          <p:cNvPr id="48134" name="Object 2"/>
          <p:cNvGraphicFramePr>
            <a:graphicFrameLocks noChangeAspect="1"/>
          </p:cNvGraphicFramePr>
          <p:nvPr/>
        </p:nvGraphicFramePr>
        <p:xfrm>
          <a:off x="1547813" y="3068638"/>
          <a:ext cx="2573337" cy="1038225"/>
        </p:xfrm>
        <a:graphic>
          <a:graphicData uri="http://schemas.openxmlformats.org/presentationml/2006/ole">
            <p:oleObj spid="_x0000_s19459" name="Ecuación" r:id="rId4" imgW="1193760" imgH="482400" progId="Equation.3">
              <p:embed/>
            </p:oleObj>
          </a:graphicData>
        </a:graphic>
      </p:graphicFrame>
      <p:graphicFrame>
        <p:nvGraphicFramePr>
          <p:cNvPr id="48135" name="Object 2"/>
          <p:cNvGraphicFramePr>
            <a:graphicFrameLocks noChangeAspect="1"/>
          </p:cNvGraphicFramePr>
          <p:nvPr/>
        </p:nvGraphicFramePr>
        <p:xfrm>
          <a:off x="4159250" y="3141663"/>
          <a:ext cx="2573338" cy="847725"/>
        </p:xfrm>
        <a:graphic>
          <a:graphicData uri="http://schemas.openxmlformats.org/presentationml/2006/ole">
            <p:oleObj spid="_x0000_s19460" name="Ecuación" r:id="rId5" imgW="1193760" imgH="393480" progId="Equation.3">
              <p:embed/>
            </p:oleObj>
          </a:graphicData>
        </a:graphic>
      </p:graphicFrame>
      <p:sp>
        <p:nvSpPr>
          <p:cNvPr id="19464" name="Rectangle 8"/>
          <p:cNvSpPr>
            <a:spLocks/>
          </p:cNvSpPr>
          <p:nvPr/>
        </p:nvSpPr>
        <p:spPr bwMode="auto">
          <a:xfrm>
            <a:off x="468313" y="422116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La ROC es todo el plano complejo. En </a:t>
            </a:r>
            <a:r>
              <a:rPr lang="es-CO" sz="2800" i="1">
                <a:latin typeface="Georgia" pitchFamily="18" charset="0"/>
              </a:rPr>
              <a:t>s = -a</a:t>
            </a:r>
            <a:r>
              <a:rPr lang="es-CO" sz="2800">
                <a:latin typeface="Georgia" pitchFamily="18" charset="0"/>
              </a:rPr>
              <a:t>:</a:t>
            </a:r>
          </a:p>
        </p:txBody>
      </p:sp>
      <p:graphicFrame>
        <p:nvGraphicFramePr>
          <p:cNvPr id="48137" name="Object 2"/>
          <p:cNvGraphicFramePr>
            <a:graphicFrameLocks noChangeAspect="1"/>
          </p:cNvGraphicFramePr>
          <p:nvPr/>
        </p:nvGraphicFramePr>
        <p:xfrm>
          <a:off x="1187450" y="4941888"/>
          <a:ext cx="6789738" cy="1641475"/>
        </p:xfrm>
        <a:graphic>
          <a:graphicData uri="http://schemas.openxmlformats.org/presentationml/2006/ole">
            <p:oleObj spid="_x0000_s19461" name="Ecuación" r:id="rId6" imgW="314928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build="p"/>
      <p:bldP spid="194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539750" y="476250"/>
            <a:ext cx="8229600" cy="1066800"/>
          </a:xfrm>
        </p:spPr>
        <p:txBody>
          <a:bodyPr/>
          <a:lstStyle/>
          <a:p>
            <a:r>
              <a:rPr lang="es-CO" smtClean="0"/>
              <a:t>Propiedades de la ROC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3240087"/>
          </a:xfrm>
        </p:spPr>
        <p:txBody>
          <a:bodyPr/>
          <a:lstStyle/>
          <a:p>
            <a:r>
              <a:rPr lang="es-CO" smtClean="0"/>
              <a:t>Si </a:t>
            </a:r>
            <a:r>
              <a:rPr lang="es-CO" i="1" smtClean="0"/>
              <a:t>x(t)</a:t>
            </a:r>
            <a:r>
              <a:rPr lang="es-CO" smtClean="0"/>
              <a:t> se abre hacia la derecha y la línea </a:t>
            </a:r>
            <a:r>
              <a:rPr lang="es-CO" i="1" smtClean="0"/>
              <a:t>Re{s}=</a:t>
            </a:r>
            <a:r>
              <a:rPr lang="es-CO" i="1" smtClean="0">
                <a:sym typeface="Symbol" pitchFamily="18" charset="2"/>
              </a:rPr>
              <a:t>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smtClean="0">
                <a:sym typeface="Symbol" pitchFamily="18" charset="2"/>
              </a:rPr>
              <a:t> está en la ROC, entonces todos los valores de </a:t>
            </a:r>
            <a:r>
              <a:rPr lang="es-CO" i="1" smtClean="0">
                <a:sym typeface="Symbol" pitchFamily="18" charset="2"/>
              </a:rPr>
              <a:t>s</a:t>
            </a:r>
            <a:r>
              <a:rPr lang="es-CO" smtClean="0">
                <a:sym typeface="Symbol" pitchFamily="18" charset="2"/>
              </a:rPr>
              <a:t> para los que </a:t>
            </a:r>
            <a:r>
              <a:rPr lang="es-CO" i="1" smtClean="0"/>
              <a:t>Re{s}&gt;</a:t>
            </a:r>
            <a:r>
              <a:rPr lang="es-CO" i="1" smtClean="0">
                <a:sym typeface="Symbol" pitchFamily="18" charset="2"/>
              </a:rPr>
              <a:t>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smtClean="0">
                <a:sym typeface="Symbol" pitchFamily="18" charset="2"/>
              </a:rPr>
              <a:t> también estarán en la ROC</a:t>
            </a:r>
            <a:r>
              <a:rPr lang="es-CO" smtClean="0"/>
              <a:t> .</a:t>
            </a:r>
          </a:p>
          <a:p>
            <a:pPr lvl="1"/>
            <a:r>
              <a:rPr lang="es-CO" smtClean="0"/>
              <a:t>Una señal que abre hacia la derecha es aquella que es cero </a:t>
            </a:r>
            <a:r>
              <a:rPr lang="es-CO" i="1" smtClean="0">
                <a:sym typeface="Symbol" pitchFamily="18" charset="2"/>
              </a:rPr>
              <a:t>t&lt;T</a:t>
            </a:r>
            <a:r>
              <a:rPr lang="es-CO" smtClean="0">
                <a:sym typeface="Symbol" pitchFamily="18" charset="2"/>
              </a:rPr>
              <a:t> con </a:t>
            </a:r>
            <a:r>
              <a:rPr lang="es-CO" i="1" smtClean="0">
                <a:sym typeface="Symbol" pitchFamily="18" charset="2"/>
              </a:rPr>
              <a:t>T</a:t>
            </a:r>
            <a:r>
              <a:rPr lang="es-CO" smtClean="0">
                <a:sym typeface="Symbol" pitchFamily="18" charset="2"/>
              </a:rPr>
              <a:t> fijo</a:t>
            </a:r>
            <a:r>
              <a:rPr lang="es-CO" smtClean="0"/>
              <a:t>.</a:t>
            </a:r>
          </a:p>
          <a:p>
            <a:pPr lvl="1"/>
            <a:r>
              <a:rPr lang="es-CO" smtClean="0"/>
              <a:t>Suponga que la transformada converge para </a:t>
            </a:r>
            <a:r>
              <a:rPr lang="es-CO" i="1" smtClean="0">
                <a:sym typeface="Symbol" pitchFamily="18" charset="2"/>
              </a:rPr>
              <a:t></a:t>
            </a:r>
            <a:r>
              <a:rPr lang="es-CO" smtClean="0"/>
              <a:t> </a:t>
            </a:r>
            <a:r>
              <a:rPr lang="es-CO" i="1" smtClean="0"/>
              <a:t>=</a:t>
            </a:r>
            <a:r>
              <a:rPr lang="es-CO" i="1" smtClean="0">
                <a:sym typeface="Symbol" pitchFamily="18" charset="2"/>
              </a:rPr>
              <a:t></a:t>
            </a:r>
            <a:r>
              <a:rPr lang="es-CO" i="1" baseline="-25000" smtClean="0">
                <a:sym typeface="Symbol" pitchFamily="18" charset="2"/>
              </a:rPr>
              <a:t>0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908175" y="4868863"/>
          <a:ext cx="2459038" cy="1011237"/>
        </p:xfrm>
        <a:graphic>
          <a:graphicData uri="http://schemas.openxmlformats.org/presentationml/2006/ole">
            <p:oleObj spid="_x0000_s20482" name="Ecuación" r:id="rId3" imgW="1143000" imgH="469800" progId="Equation.3">
              <p:embed/>
            </p:oleObj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4394200" y="4868863"/>
          <a:ext cx="2814638" cy="1011237"/>
        </p:xfrm>
        <a:graphic>
          <a:graphicData uri="http://schemas.openxmlformats.org/presentationml/2006/ole">
            <p:oleObj spid="_x0000_s20483" name="Ecuación" r:id="rId4" imgW="130788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/>
          </p:cNvSpPr>
          <p:nvPr>
            <p:ph type="title"/>
          </p:nvPr>
        </p:nvSpPr>
        <p:spPr>
          <a:xfrm>
            <a:off x="539750" y="476250"/>
            <a:ext cx="8229600" cy="1066800"/>
          </a:xfrm>
        </p:spPr>
        <p:txBody>
          <a:bodyPr/>
          <a:lstStyle/>
          <a:p>
            <a:r>
              <a:rPr lang="es-CO" smtClean="0"/>
              <a:t>Propiedades de la ROC</a:t>
            </a:r>
          </a:p>
        </p:txBody>
      </p:sp>
      <p:sp>
        <p:nvSpPr>
          <p:cNvPr id="21510" name="Rectangle 3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2314575" cy="719137"/>
          </a:xfrm>
        </p:spPr>
        <p:txBody>
          <a:bodyPr/>
          <a:lstStyle/>
          <a:p>
            <a:pPr lvl="1"/>
            <a:r>
              <a:rPr lang="es-CO" smtClean="0"/>
              <a:t>si </a:t>
            </a:r>
            <a:r>
              <a:rPr lang="es-CO" i="1" smtClean="0">
                <a:sym typeface="Symbol" pitchFamily="18" charset="2"/>
              </a:rPr>
              <a:t>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 &gt; 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smtClean="0">
                <a:sym typeface="Symbol" pitchFamily="18" charset="2"/>
              </a:rPr>
              <a:t>, 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908175" y="2349500"/>
          <a:ext cx="5000625" cy="1011238"/>
        </p:xfrm>
        <a:graphic>
          <a:graphicData uri="http://schemas.openxmlformats.org/presentationml/2006/ole">
            <p:oleObj spid="_x0000_s21506" name="Ecuación" r:id="rId3" imgW="2323800" imgH="469800" progId="Equation.3">
              <p:embed/>
            </p:oleObj>
          </a:graphicData>
        </a:graphic>
      </p:graphicFrame>
      <p:graphicFrame>
        <p:nvGraphicFramePr>
          <p:cNvPr id="21507" name="Object 6"/>
          <p:cNvGraphicFramePr>
            <a:graphicFrameLocks noChangeAspect="1"/>
          </p:cNvGraphicFramePr>
          <p:nvPr/>
        </p:nvGraphicFramePr>
        <p:xfrm>
          <a:off x="2760663" y="1557338"/>
          <a:ext cx="1609725" cy="463550"/>
        </p:xfrm>
        <a:graphic>
          <a:graphicData uri="http://schemas.openxmlformats.org/presentationml/2006/ole">
            <p:oleObj spid="_x0000_s21507" name="Ecuación" r:id="rId4" imgW="749160" imgH="215640" progId="Equation.3">
              <p:embed/>
            </p:oleObj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3768725" y="3429000"/>
          <a:ext cx="3827463" cy="1011238"/>
        </p:xfrm>
        <a:graphic>
          <a:graphicData uri="http://schemas.openxmlformats.org/presentationml/2006/ole">
            <p:oleObj spid="_x0000_s21508" name="Equation" r:id="rId5" imgW="1777680" imgH="469800" progId="Equation.3">
              <p:embed/>
            </p:oleObj>
          </a:graphicData>
        </a:graphic>
      </p:graphicFrame>
      <p:sp>
        <p:nvSpPr>
          <p:cNvPr id="43016" name="Rectangle 8"/>
          <p:cNvSpPr>
            <a:spLocks/>
          </p:cNvSpPr>
          <p:nvPr/>
        </p:nvSpPr>
        <p:spPr bwMode="auto">
          <a:xfrm>
            <a:off x="468313" y="4581525"/>
            <a:ext cx="8207375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CO" sz="2600">
                <a:solidFill>
                  <a:schemeClr val="accent2"/>
                </a:solidFill>
                <a:latin typeface="Georgia" pitchFamily="18" charset="0"/>
              </a:rPr>
              <a:t>Es decir, la integral está limitada y por lo tanto la transformada existe</a:t>
            </a:r>
            <a:endParaRPr lang="es-CO" sz="2600">
              <a:solidFill>
                <a:schemeClr val="accent2"/>
              </a:solidFill>
              <a:latin typeface="Georgia" pitchFamily="18" charset="0"/>
              <a:sym typeface="Symbol" pitchFamily="18" charset="2"/>
            </a:endParaRP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CO" sz="2600">
                <a:solidFill>
                  <a:schemeClr val="accent2"/>
                </a:solidFill>
                <a:latin typeface="Georgia" pitchFamily="18" charset="0"/>
                <a:sym typeface="Symbol" pitchFamily="18" charset="2"/>
              </a:rPr>
              <a:t>La ROC de una señal de este tipo será un semiplano derecho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539750" y="476250"/>
            <a:ext cx="8229600" cy="1066800"/>
          </a:xfrm>
        </p:spPr>
        <p:txBody>
          <a:bodyPr/>
          <a:lstStyle/>
          <a:p>
            <a:r>
              <a:rPr lang="es-CO" smtClean="0"/>
              <a:t>Propiedades de la ROC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8229600" cy="4392612"/>
          </a:xfrm>
        </p:spPr>
        <p:txBody>
          <a:bodyPr/>
          <a:lstStyle/>
          <a:p>
            <a:r>
              <a:rPr lang="es-CO" smtClean="0"/>
              <a:t>Si </a:t>
            </a:r>
            <a:r>
              <a:rPr lang="es-CO" i="1" smtClean="0"/>
              <a:t>x(t)</a:t>
            </a:r>
            <a:r>
              <a:rPr lang="es-CO" smtClean="0"/>
              <a:t> se abre hacia la izquierda y la línea </a:t>
            </a:r>
            <a:r>
              <a:rPr lang="es-CO" i="1" smtClean="0"/>
              <a:t>Re{s}=</a:t>
            </a:r>
            <a:r>
              <a:rPr lang="es-CO" i="1" smtClean="0">
                <a:sym typeface="Symbol" pitchFamily="18" charset="2"/>
              </a:rPr>
              <a:t>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smtClean="0">
                <a:sym typeface="Symbol" pitchFamily="18" charset="2"/>
              </a:rPr>
              <a:t> está en la ROC, entonces todos los valores de </a:t>
            </a:r>
            <a:r>
              <a:rPr lang="es-CO" i="1" smtClean="0">
                <a:sym typeface="Symbol" pitchFamily="18" charset="2"/>
              </a:rPr>
              <a:t>s</a:t>
            </a:r>
            <a:r>
              <a:rPr lang="es-CO" smtClean="0">
                <a:sym typeface="Symbol" pitchFamily="18" charset="2"/>
              </a:rPr>
              <a:t> para los que </a:t>
            </a:r>
            <a:r>
              <a:rPr lang="es-CO" i="1" smtClean="0"/>
              <a:t>Re{s}&lt;</a:t>
            </a:r>
            <a:r>
              <a:rPr lang="es-CO" i="1" smtClean="0">
                <a:sym typeface="Symbol" pitchFamily="18" charset="2"/>
              </a:rPr>
              <a:t>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smtClean="0">
                <a:sym typeface="Symbol" pitchFamily="18" charset="2"/>
              </a:rPr>
              <a:t> también estarán en la ROC</a:t>
            </a:r>
            <a:r>
              <a:rPr lang="es-CO" smtClean="0"/>
              <a:t> .</a:t>
            </a:r>
          </a:p>
          <a:p>
            <a:pPr lvl="1"/>
            <a:r>
              <a:rPr lang="es-CO" smtClean="0"/>
              <a:t>Una señal que abre hacia la izquierda es aquella que es cero </a:t>
            </a:r>
            <a:r>
              <a:rPr lang="es-CO" i="1" smtClean="0">
                <a:sym typeface="Symbol" pitchFamily="18" charset="2"/>
              </a:rPr>
              <a:t>t&gt;T</a:t>
            </a:r>
            <a:r>
              <a:rPr lang="es-CO" smtClean="0">
                <a:sym typeface="Symbol" pitchFamily="18" charset="2"/>
              </a:rPr>
              <a:t> con </a:t>
            </a:r>
            <a:r>
              <a:rPr lang="es-CO" i="1" smtClean="0">
                <a:sym typeface="Symbol" pitchFamily="18" charset="2"/>
              </a:rPr>
              <a:t>T</a:t>
            </a:r>
            <a:r>
              <a:rPr lang="es-CO" smtClean="0">
                <a:sym typeface="Symbol" pitchFamily="18" charset="2"/>
              </a:rPr>
              <a:t> fijo</a:t>
            </a:r>
            <a:r>
              <a:rPr lang="es-CO" smtClean="0"/>
              <a:t>.</a:t>
            </a:r>
          </a:p>
          <a:p>
            <a:pPr lvl="1"/>
            <a:r>
              <a:rPr lang="es-CO" smtClean="0"/>
              <a:t>La demostración es similar al caso anterior.</a:t>
            </a:r>
          </a:p>
          <a:p>
            <a:pPr lvl="1"/>
            <a:r>
              <a:rPr lang="es-CO" smtClean="0"/>
              <a:t>Las ROC de este tipo se llaman semiplanos izquierdos.</a:t>
            </a:r>
            <a:endParaRPr lang="es-CO" i="1" baseline="-250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539750" y="476250"/>
            <a:ext cx="8229600" cy="1066800"/>
          </a:xfrm>
        </p:spPr>
        <p:txBody>
          <a:bodyPr/>
          <a:lstStyle/>
          <a:p>
            <a:r>
              <a:rPr lang="es-CO" smtClean="0"/>
              <a:t>Propiedades de la ROC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8229600" cy="4681537"/>
          </a:xfrm>
        </p:spPr>
        <p:txBody>
          <a:bodyPr/>
          <a:lstStyle/>
          <a:p>
            <a:r>
              <a:rPr lang="es-CO" smtClean="0"/>
              <a:t>Si </a:t>
            </a:r>
            <a:r>
              <a:rPr lang="es-CO" i="1" smtClean="0"/>
              <a:t>x(t)</a:t>
            </a:r>
            <a:r>
              <a:rPr lang="es-CO" smtClean="0"/>
              <a:t> está definida para todo el eje real y la línea </a:t>
            </a:r>
            <a:r>
              <a:rPr lang="es-CO" i="1" smtClean="0"/>
              <a:t>Re{s}=</a:t>
            </a:r>
            <a:r>
              <a:rPr lang="es-CO" i="1" smtClean="0">
                <a:sym typeface="Symbol" pitchFamily="18" charset="2"/>
              </a:rPr>
              <a:t>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smtClean="0">
                <a:sym typeface="Symbol" pitchFamily="18" charset="2"/>
              </a:rPr>
              <a:t> está en la ROC, entonces la ROC será un segmento vertical del plano que contiene a la línea </a:t>
            </a:r>
            <a:r>
              <a:rPr lang="es-CO" i="1" smtClean="0"/>
              <a:t>Re{s}=</a:t>
            </a:r>
            <a:r>
              <a:rPr lang="es-CO" i="1" smtClean="0">
                <a:sym typeface="Symbol" pitchFamily="18" charset="2"/>
              </a:rPr>
              <a:t>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smtClean="0"/>
              <a:t>.</a:t>
            </a:r>
          </a:p>
          <a:p>
            <a:pPr lvl="1"/>
            <a:r>
              <a:rPr lang="es-CO" smtClean="0"/>
              <a:t>Para analizar una señal de este tipo se puede tomar un valor arbitrario </a:t>
            </a:r>
            <a:r>
              <a:rPr lang="es-CO" i="1" smtClean="0"/>
              <a:t>T</a:t>
            </a:r>
            <a:r>
              <a:rPr lang="es-CO" smtClean="0"/>
              <a:t> y a partir de ahí dividir la señal en dos, una que abre hacia la izquierda (</a:t>
            </a:r>
            <a:r>
              <a:rPr lang="es-CO" i="1" smtClean="0"/>
              <a:t>x</a:t>
            </a:r>
            <a:r>
              <a:rPr lang="es-CO" i="1" baseline="-25000" smtClean="0"/>
              <a:t>I</a:t>
            </a:r>
            <a:r>
              <a:rPr lang="es-CO" i="1" smtClean="0"/>
              <a:t>(t)</a:t>
            </a:r>
            <a:r>
              <a:rPr lang="es-CO" smtClean="0"/>
              <a:t>)y otra que abre hacia la derecha (</a:t>
            </a:r>
            <a:r>
              <a:rPr lang="es-CO" i="1" smtClean="0"/>
              <a:t>x</a:t>
            </a:r>
            <a:r>
              <a:rPr lang="es-CO" i="1" baseline="-25000" smtClean="0"/>
              <a:t>D</a:t>
            </a:r>
            <a:r>
              <a:rPr lang="es-CO" i="1" smtClean="0"/>
              <a:t>(t)</a:t>
            </a:r>
            <a:r>
              <a:rPr lang="es-CO" smtClean="0"/>
              <a:t>).</a:t>
            </a:r>
          </a:p>
          <a:p>
            <a:pPr lvl="1"/>
            <a:r>
              <a:rPr lang="es-CO" smtClean="0"/>
              <a:t>Para que la transformada de </a:t>
            </a:r>
            <a:r>
              <a:rPr lang="es-CO" i="1" smtClean="0"/>
              <a:t>x(t)</a:t>
            </a:r>
            <a:r>
              <a:rPr lang="es-CO" smtClean="0"/>
              <a:t> converja para un valor de s se requiere que las transformadas de </a:t>
            </a:r>
            <a:r>
              <a:rPr lang="es-CO" i="1" smtClean="0"/>
              <a:t>x</a:t>
            </a:r>
            <a:r>
              <a:rPr lang="es-CO" i="1" baseline="-25000" smtClean="0"/>
              <a:t>I</a:t>
            </a:r>
            <a:r>
              <a:rPr lang="es-CO" i="1" smtClean="0"/>
              <a:t>(t)</a:t>
            </a:r>
            <a:r>
              <a:rPr lang="es-CO" smtClean="0"/>
              <a:t> y </a:t>
            </a:r>
            <a:r>
              <a:rPr lang="es-CO" i="1" smtClean="0"/>
              <a:t>x</a:t>
            </a:r>
            <a:r>
              <a:rPr lang="es-CO" i="1" baseline="-25000" smtClean="0"/>
              <a:t>D</a:t>
            </a:r>
            <a:r>
              <a:rPr lang="es-CO" i="1" smtClean="0"/>
              <a:t>(t)</a:t>
            </a:r>
            <a:r>
              <a:rPr lang="es-CO" smtClean="0"/>
              <a:t> converjan para ese valor de 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539750" y="346075"/>
            <a:ext cx="8229600" cy="1066800"/>
          </a:xfrm>
        </p:spPr>
        <p:txBody>
          <a:bodyPr/>
          <a:lstStyle/>
          <a:p>
            <a:r>
              <a:rPr lang="es-CO" smtClean="0"/>
              <a:t>Propiedades de la ROC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5184775"/>
          </a:xfrm>
        </p:spPr>
        <p:txBody>
          <a:bodyPr/>
          <a:lstStyle/>
          <a:p>
            <a:pPr lvl="1"/>
            <a:r>
              <a:rPr lang="es-CO" smtClean="0"/>
              <a:t>Por las propiedades anteriores, la ROC de </a:t>
            </a:r>
            <a:r>
              <a:rPr lang="es-CO" i="1" smtClean="0"/>
              <a:t>x</a:t>
            </a:r>
            <a:r>
              <a:rPr lang="es-CO" i="1" baseline="-25000" smtClean="0"/>
              <a:t>I</a:t>
            </a:r>
            <a:r>
              <a:rPr lang="es-CO" i="1" smtClean="0"/>
              <a:t>(t)</a:t>
            </a:r>
            <a:r>
              <a:rPr lang="es-CO" smtClean="0"/>
              <a:t> es un semiplano izquierdo y la de </a:t>
            </a:r>
            <a:r>
              <a:rPr lang="es-CO" i="1" smtClean="0"/>
              <a:t>x</a:t>
            </a:r>
            <a:r>
              <a:rPr lang="es-CO" i="1" baseline="-25000" smtClean="0"/>
              <a:t>D</a:t>
            </a:r>
            <a:r>
              <a:rPr lang="es-CO" i="1" smtClean="0"/>
              <a:t>(t)</a:t>
            </a:r>
            <a:r>
              <a:rPr lang="es-CO" smtClean="0"/>
              <a:t> es un semiplano derecho.</a:t>
            </a:r>
          </a:p>
          <a:p>
            <a:pPr lvl="1"/>
            <a:endParaRPr lang="es-CO" smtClean="0"/>
          </a:p>
          <a:p>
            <a:pPr lvl="1"/>
            <a:r>
              <a:rPr lang="es-CO" smtClean="0"/>
              <a:t>La ROC para </a:t>
            </a:r>
            <a:r>
              <a:rPr lang="es-CO" i="1" smtClean="0"/>
              <a:t>x(t)</a:t>
            </a:r>
            <a:r>
              <a:rPr lang="es-CO" smtClean="0"/>
              <a:t> será la intersección de estos dos semiplanos.</a:t>
            </a:r>
          </a:p>
          <a:p>
            <a:pPr lvl="1"/>
            <a:endParaRPr lang="es-CO" smtClean="0"/>
          </a:p>
          <a:p>
            <a:pPr lvl="1"/>
            <a:r>
              <a:rPr lang="es-CO" smtClean="0"/>
              <a:t>Si la intersección es vacía, la ROC será vacía y la transformada de Laplace no existirá.</a:t>
            </a:r>
          </a:p>
          <a:p>
            <a:pPr lvl="1"/>
            <a:endParaRPr lang="es-CO" smtClean="0"/>
          </a:p>
          <a:p>
            <a:pPr lvl="1"/>
            <a:r>
              <a:rPr lang="es-CO" smtClean="0"/>
              <a:t>Si la intersección existe, será una franja vertical del plano </a:t>
            </a:r>
            <a:r>
              <a:rPr lang="es-CO" i="1" smtClean="0"/>
              <a:t>s</a:t>
            </a:r>
            <a:r>
              <a:rPr lang="es-CO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22534" name="Rectangle 3"/>
          <p:cNvSpPr>
            <a:spLocks noGrp="1"/>
          </p:cNvSpPr>
          <p:nvPr>
            <p:ph type="body" idx="1"/>
          </p:nvPr>
        </p:nvSpPr>
        <p:spPr>
          <a:xfrm>
            <a:off x="457200" y="1484313"/>
            <a:ext cx="8229600" cy="1008062"/>
          </a:xfrm>
        </p:spPr>
        <p:txBody>
          <a:bodyPr/>
          <a:lstStyle/>
          <a:p>
            <a:r>
              <a:rPr lang="es-CO" smtClean="0"/>
              <a:t>La señal está definida para todo el eje real, se puede escribir como:</a:t>
            </a:r>
          </a:p>
        </p:txBody>
      </p:sp>
      <p:graphicFrame>
        <p:nvGraphicFramePr>
          <p:cNvPr id="49156" name="Object 2"/>
          <p:cNvGraphicFramePr>
            <a:graphicFrameLocks noChangeAspect="1"/>
          </p:cNvGraphicFramePr>
          <p:nvPr/>
        </p:nvGraphicFramePr>
        <p:xfrm>
          <a:off x="3403600" y="692150"/>
          <a:ext cx="1560513" cy="519113"/>
        </p:xfrm>
        <a:graphic>
          <a:graphicData uri="http://schemas.openxmlformats.org/presentationml/2006/ole">
            <p:oleObj spid="_x0000_s22530" name="Ecuación" r:id="rId3" imgW="723600" imgH="241200" progId="Equation.3">
              <p:embed/>
            </p:oleObj>
          </a:graphicData>
        </a:graphic>
      </p:graphicFrame>
      <p:graphicFrame>
        <p:nvGraphicFramePr>
          <p:cNvPr id="49157" name="Object 2"/>
          <p:cNvGraphicFramePr>
            <a:graphicFrameLocks noChangeAspect="1"/>
          </p:cNvGraphicFramePr>
          <p:nvPr/>
        </p:nvGraphicFramePr>
        <p:xfrm>
          <a:off x="2843213" y="2565400"/>
          <a:ext cx="3448050" cy="463550"/>
        </p:xfrm>
        <a:graphic>
          <a:graphicData uri="http://schemas.openxmlformats.org/presentationml/2006/ole">
            <p:oleObj spid="_x0000_s22531" name="Ecuación" r:id="rId4" imgW="1600200" imgH="215640" progId="Equation.3">
              <p:embed/>
            </p:oleObj>
          </a:graphicData>
        </a:graphic>
      </p:graphicFrame>
      <p:sp>
        <p:nvSpPr>
          <p:cNvPr id="22535" name="Rectangle 6"/>
          <p:cNvSpPr>
            <a:spLocks/>
          </p:cNvSpPr>
          <p:nvPr/>
        </p:nvSpPr>
        <p:spPr bwMode="auto">
          <a:xfrm>
            <a:off x="468313" y="3213100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Las transformadas de cada señal con conocidas:</a:t>
            </a:r>
          </a:p>
        </p:txBody>
      </p:sp>
      <p:graphicFrame>
        <p:nvGraphicFramePr>
          <p:cNvPr id="49159" name="Object 10"/>
          <p:cNvGraphicFramePr>
            <a:graphicFrameLocks noChangeAspect="1"/>
          </p:cNvGraphicFramePr>
          <p:nvPr/>
        </p:nvGraphicFramePr>
        <p:xfrm>
          <a:off x="250825" y="3895725"/>
          <a:ext cx="8712200" cy="787400"/>
        </p:xfrm>
        <a:graphic>
          <a:graphicData uri="http://schemas.openxmlformats.org/presentationml/2006/ole">
            <p:oleObj spid="_x0000_s22532" name="Ecuación" r:id="rId5" imgW="4356000" imgH="393480" progId="Equation.3">
              <p:embed/>
            </p:oleObj>
          </a:graphicData>
        </a:graphic>
      </p:graphicFrame>
      <p:sp>
        <p:nvSpPr>
          <p:cNvPr id="22536" name="Rectangle 8"/>
          <p:cNvSpPr>
            <a:spLocks/>
          </p:cNvSpPr>
          <p:nvPr/>
        </p:nvSpPr>
        <p:spPr bwMode="auto">
          <a:xfrm>
            <a:off x="468313" y="4941888"/>
            <a:ext cx="8229600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Si </a:t>
            </a:r>
            <a:r>
              <a:rPr lang="es-CO" sz="2800" i="1">
                <a:latin typeface="Georgia" pitchFamily="18" charset="0"/>
              </a:rPr>
              <a:t>b ≤ 0</a:t>
            </a:r>
            <a:r>
              <a:rPr lang="es-CO" sz="2800">
                <a:latin typeface="Georgia" pitchFamily="18" charset="0"/>
              </a:rPr>
              <a:t>, las ROC no tienen puntos en común.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>
              <a:latin typeface="Georgia" pitchFamily="18" charset="0"/>
            </a:endParaRP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La transformada no existe.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  <p:bldP spid="225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1066800"/>
          </a:xfrm>
        </p:spPr>
        <p:txBody>
          <a:bodyPr/>
          <a:lstStyle/>
          <a:p>
            <a:r>
              <a:rPr lang="es-CO" smtClean="0"/>
              <a:t>La Transformada de Laplace</a:t>
            </a:r>
          </a:p>
        </p:txBody>
      </p:sp>
      <p:sp>
        <p:nvSpPr>
          <p:cNvPr id="1031" name="Rectangle 3"/>
          <p:cNvSpPr>
            <a:spLocks noGrp="1"/>
          </p:cNvSpPr>
          <p:nvPr>
            <p:ph type="body" idx="1"/>
          </p:nvPr>
        </p:nvSpPr>
        <p:spPr>
          <a:xfrm>
            <a:off x="457200" y="1773238"/>
            <a:ext cx="8229600" cy="1800225"/>
          </a:xfrm>
        </p:spPr>
        <p:txBody>
          <a:bodyPr/>
          <a:lstStyle/>
          <a:p>
            <a:r>
              <a:rPr lang="es-CO" smtClean="0"/>
              <a:t>La salida de un SLIT con respuesta impulso </a:t>
            </a:r>
            <a:r>
              <a:rPr lang="es-CO" i="1" smtClean="0"/>
              <a:t>h(t)</a:t>
            </a:r>
            <a:r>
              <a:rPr lang="es-CO" smtClean="0"/>
              <a:t> para una entrada exponencial compleja </a:t>
            </a:r>
            <a:r>
              <a:rPr lang="es-CO" i="1" smtClean="0"/>
              <a:t>x(t)=e</a:t>
            </a:r>
            <a:r>
              <a:rPr lang="es-CO" i="1" baseline="30000" smtClean="0"/>
              <a:t>st</a:t>
            </a:r>
            <a:r>
              <a:rPr lang="es-CO" smtClean="0"/>
              <a:t> se puede calcular por medio de la integral de convolución: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971550" y="3716338"/>
          <a:ext cx="3198813" cy="1011237"/>
        </p:xfrm>
        <a:graphic>
          <a:graphicData uri="http://schemas.openxmlformats.org/presentationml/2006/ole">
            <p:oleObj spid="_x0000_s1026" name="Ecuación" r:id="rId3" imgW="1485720" imgH="469800" progId="Equation.3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1692275" y="4724400"/>
          <a:ext cx="2297113" cy="1011238"/>
        </p:xfrm>
        <a:graphic>
          <a:graphicData uri="http://schemas.openxmlformats.org/presentationml/2006/ole">
            <p:oleObj spid="_x0000_s1027" name="Ecuación" r:id="rId4" imgW="1066680" imgH="469800" progId="Equation.3">
              <p:embed/>
            </p:oleObj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476750" y="3644900"/>
          <a:ext cx="3092450" cy="1011238"/>
        </p:xfrm>
        <a:graphic>
          <a:graphicData uri="http://schemas.openxmlformats.org/presentationml/2006/ole">
            <p:oleObj spid="_x0000_s1028" name="Ecuación" r:id="rId5" imgW="1434960" imgH="469800" progId="Equation.3">
              <p:embed/>
            </p:oleObj>
          </a:graphicData>
        </a:graphic>
      </p:graphicFrame>
      <p:graphicFrame>
        <p:nvGraphicFramePr>
          <p:cNvPr id="1029" name="Object 7"/>
          <p:cNvGraphicFramePr>
            <a:graphicFrameLocks noChangeAspect="1"/>
          </p:cNvGraphicFramePr>
          <p:nvPr/>
        </p:nvGraphicFramePr>
        <p:xfrm>
          <a:off x="5238750" y="5070475"/>
          <a:ext cx="1422400" cy="465138"/>
        </p:xfrm>
        <a:graphic>
          <a:graphicData uri="http://schemas.openxmlformats.org/presentationml/2006/ole">
            <p:oleObj spid="_x0000_s1029" name="Ecuación" r:id="rId6" imgW="66024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23557" name="Rectangle 3"/>
          <p:cNvSpPr>
            <a:spLocks noGrp="1"/>
          </p:cNvSpPr>
          <p:nvPr>
            <p:ph type="body" idx="1"/>
          </p:nvPr>
        </p:nvSpPr>
        <p:spPr>
          <a:xfrm>
            <a:off x="457200" y="1484313"/>
            <a:ext cx="8229600" cy="1008062"/>
          </a:xfrm>
        </p:spPr>
        <p:txBody>
          <a:bodyPr/>
          <a:lstStyle/>
          <a:p>
            <a:r>
              <a:rPr lang="es-CO" smtClean="0"/>
              <a:t>Si </a:t>
            </a:r>
            <a:r>
              <a:rPr lang="es-CO" i="1" smtClean="0"/>
              <a:t>b&gt;0</a:t>
            </a:r>
          </a:p>
        </p:txBody>
      </p:sp>
      <p:graphicFrame>
        <p:nvGraphicFramePr>
          <p:cNvPr id="50180" name="Object 2"/>
          <p:cNvGraphicFramePr>
            <a:graphicFrameLocks noChangeAspect="1"/>
          </p:cNvGraphicFramePr>
          <p:nvPr/>
        </p:nvGraphicFramePr>
        <p:xfrm>
          <a:off x="3403600" y="692150"/>
          <a:ext cx="1560513" cy="519113"/>
        </p:xfrm>
        <a:graphic>
          <a:graphicData uri="http://schemas.openxmlformats.org/presentationml/2006/ole">
            <p:oleObj spid="_x0000_s23554" name="Ecuación" r:id="rId3" imgW="723600" imgH="241200" progId="Equation.3">
              <p:embed/>
            </p:oleObj>
          </a:graphicData>
        </a:graphic>
      </p:graphicFrame>
      <p:graphicFrame>
        <p:nvGraphicFramePr>
          <p:cNvPr id="50183" name="Object 10"/>
          <p:cNvGraphicFramePr>
            <a:graphicFrameLocks noChangeAspect="1"/>
          </p:cNvGraphicFramePr>
          <p:nvPr/>
        </p:nvGraphicFramePr>
        <p:xfrm>
          <a:off x="1173163" y="2732088"/>
          <a:ext cx="3327400" cy="2209800"/>
        </p:xfrm>
        <a:graphic>
          <a:graphicData uri="http://schemas.openxmlformats.org/presentationml/2006/ole">
            <p:oleObj spid="_x0000_s23555" name="Ecuación" r:id="rId4" imgW="1549080" imgH="1028520" progId="Equation.3">
              <p:embed/>
            </p:oleObj>
          </a:graphicData>
        </a:graphic>
      </p:graphicFrame>
      <p:pic>
        <p:nvPicPr>
          <p:cNvPr id="2355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9700" y="1412875"/>
            <a:ext cx="35242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539750" y="476250"/>
            <a:ext cx="8229600" cy="1066800"/>
          </a:xfrm>
        </p:spPr>
        <p:txBody>
          <a:bodyPr/>
          <a:lstStyle/>
          <a:p>
            <a:r>
              <a:rPr lang="es-CO" smtClean="0"/>
              <a:t>Propiedades de la ROC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8229600" cy="4681537"/>
          </a:xfrm>
        </p:spPr>
        <p:txBody>
          <a:bodyPr/>
          <a:lstStyle/>
          <a:p>
            <a:r>
              <a:rPr lang="es-CO" smtClean="0"/>
              <a:t>Si </a:t>
            </a:r>
            <a:r>
              <a:rPr lang="es-CO" i="1" smtClean="0"/>
              <a:t>X(s)</a:t>
            </a:r>
            <a:r>
              <a:rPr lang="es-CO" smtClean="0"/>
              <a:t> es racional, su ROC estará limitada por sus polos o se extenderá hasta infinito. Por otro lado, la ROC no contiene a ninguno de los polos de </a:t>
            </a:r>
            <a:r>
              <a:rPr lang="es-CO" i="1" smtClean="0"/>
              <a:t>X(s)</a:t>
            </a:r>
            <a:r>
              <a:rPr lang="es-CO" smtClean="0"/>
              <a:t>.</a:t>
            </a:r>
          </a:p>
          <a:p>
            <a:r>
              <a:rPr lang="es-CO" smtClean="0"/>
              <a:t>Si </a:t>
            </a:r>
            <a:r>
              <a:rPr lang="es-CO" i="1" smtClean="0"/>
              <a:t>X(s)</a:t>
            </a:r>
            <a:r>
              <a:rPr lang="es-CO" smtClean="0"/>
              <a:t> es racional y </a:t>
            </a:r>
            <a:r>
              <a:rPr lang="es-CO" i="1" smtClean="0"/>
              <a:t>x(t)</a:t>
            </a:r>
            <a:r>
              <a:rPr lang="es-CO" smtClean="0"/>
              <a:t> se abre hacia la derecha, la ROC será la región del plano a la derecha del polo que esté más a la derecha.</a:t>
            </a:r>
          </a:p>
          <a:p>
            <a:r>
              <a:rPr lang="es-CO" smtClean="0"/>
              <a:t>Si </a:t>
            </a:r>
            <a:r>
              <a:rPr lang="es-CO" i="1" smtClean="0"/>
              <a:t>X(s)</a:t>
            </a:r>
            <a:r>
              <a:rPr lang="es-CO" smtClean="0"/>
              <a:t> es racional y </a:t>
            </a:r>
            <a:r>
              <a:rPr lang="es-CO" i="1" smtClean="0"/>
              <a:t>x(t)</a:t>
            </a:r>
            <a:r>
              <a:rPr lang="es-CO" smtClean="0"/>
              <a:t> se abre hacia la izquierda, la ROC será la región del plano a la izquierda del polo que esté más a la izquierda.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457200" y="417513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xfrm>
            <a:off x="457200" y="2132013"/>
            <a:ext cx="8229600" cy="1512887"/>
          </a:xfrm>
        </p:spPr>
        <p:txBody>
          <a:bodyPr/>
          <a:lstStyle/>
          <a:p>
            <a:r>
              <a:rPr lang="es-CO" smtClean="0"/>
              <a:t>Para esta transformada hay 3 posibles ROC diferentes que resultan en 3 diferentes señales en tiempo.</a:t>
            </a:r>
          </a:p>
        </p:txBody>
      </p:sp>
      <p:graphicFrame>
        <p:nvGraphicFramePr>
          <p:cNvPr id="71684" name="Object 10"/>
          <p:cNvGraphicFramePr>
            <a:graphicFrameLocks noChangeAspect="1"/>
          </p:cNvGraphicFramePr>
          <p:nvPr/>
        </p:nvGraphicFramePr>
        <p:xfrm>
          <a:off x="3000375" y="944563"/>
          <a:ext cx="2727325" cy="900112"/>
        </p:xfrm>
        <a:graphic>
          <a:graphicData uri="http://schemas.openxmlformats.org/presentationml/2006/ole">
            <p:oleObj spid="_x0000_s24578" name="Ecuación" r:id="rId3" imgW="1269720" imgH="419040" progId="Equation.3">
              <p:embed/>
            </p:oleObj>
          </a:graphicData>
        </a:graphic>
      </p:graphicFrame>
      <p:pic>
        <p:nvPicPr>
          <p:cNvPr id="24581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3995738"/>
            <a:ext cx="8259762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Transformada Inversa de Laplace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5016500"/>
          </a:xfrm>
        </p:spPr>
        <p:txBody>
          <a:bodyPr/>
          <a:lstStyle/>
          <a:p>
            <a:r>
              <a:rPr lang="es-CO" smtClean="0"/>
              <a:t>Una manera de interpretar la transformada de Laplace de una señal </a:t>
            </a:r>
            <a:r>
              <a:rPr lang="es-CO" i="1" smtClean="0"/>
              <a:t>x(t)</a:t>
            </a:r>
            <a:r>
              <a:rPr lang="es-CO" smtClean="0"/>
              <a:t> es como la transformada de Fourier de </a:t>
            </a:r>
            <a:r>
              <a:rPr lang="es-CO" i="1" smtClean="0"/>
              <a:t>x(t)e</a:t>
            </a:r>
            <a:r>
              <a:rPr lang="es-CO" i="1" baseline="30000" smtClean="0"/>
              <a:t>-</a:t>
            </a:r>
            <a:r>
              <a:rPr lang="es-CO" i="1" baseline="30000" smtClean="0">
                <a:sym typeface="Symbol" pitchFamily="18" charset="2"/>
              </a:rPr>
              <a:t>t</a:t>
            </a:r>
            <a:r>
              <a:rPr lang="es-CO" smtClean="0">
                <a:sym typeface="Symbol" pitchFamily="18" charset="2"/>
              </a:rPr>
              <a:t>.</a:t>
            </a: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 </a:t>
            </a: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Para </a:t>
            </a:r>
            <a:r>
              <a:rPr lang="es-CO" i="1" smtClean="0">
                <a:sym typeface="Symbol" pitchFamily="18" charset="2"/>
              </a:rPr>
              <a:t>s</a:t>
            </a:r>
            <a:r>
              <a:rPr lang="es-CO" smtClean="0">
                <a:sym typeface="Symbol" pitchFamily="18" charset="2"/>
              </a:rPr>
              <a:t>ROC se puede usar la transformada inversa de Fourier:</a:t>
            </a: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 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827088" y="3429000"/>
          <a:ext cx="2566987" cy="436563"/>
        </p:xfrm>
        <a:graphic>
          <a:graphicData uri="http://schemas.openxmlformats.org/presentationml/2006/ole">
            <p:oleObj spid="_x0000_s52226" name="Ecuación" r:id="rId3" imgW="1193760" imgH="203040" progId="Equation.3">
              <p:embed/>
            </p:oleObj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6097588" y="3357563"/>
          <a:ext cx="2074862" cy="492125"/>
        </p:xfrm>
        <a:graphic>
          <a:graphicData uri="http://schemas.openxmlformats.org/presentationml/2006/ole">
            <p:oleObj spid="_x0000_s52227" name="Ecuación" r:id="rId4" imgW="965160" imgH="228600" progId="Equation.3">
              <p:embed/>
            </p:oleObj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3419475" y="3141663"/>
          <a:ext cx="2566988" cy="1011237"/>
        </p:xfrm>
        <a:graphic>
          <a:graphicData uri="http://schemas.openxmlformats.org/presentationml/2006/ole">
            <p:oleObj spid="_x0000_s52228" name="Ecuación" r:id="rId5" imgW="1193760" imgH="469800" progId="Equation.3">
              <p:embed/>
            </p:oleObj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900113" y="5661025"/>
          <a:ext cx="3684587" cy="517525"/>
        </p:xfrm>
        <a:graphic>
          <a:graphicData uri="http://schemas.openxmlformats.org/presentationml/2006/ole">
            <p:oleObj spid="_x0000_s52229" name="Ecuación" r:id="rId6" imgW="1714320" imgH="241200" progId="Equation.3">
              <p:embed/>
            </p:oleObj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4656138" y="5445125"/>
          <a:ext cx="3441700" cy="1011238"/>
        </p:xfrm>
        <a:graphic>
          <a:graphicData uri="http://schemas.openxmlformats.org/presentationml/2006/ole">
            <p:oleObj spid="_x0000_s52230" name="Ecuación" r:id="rId7" imgW="160020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r>
              <a:rPr lang="es-CO" smtClean="0"/>
              <a:t>Transformada Inversa de Laplace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229600" cy="5183187"/>
          </a:xfrm>
        </p:spPr>
        <p:txBody>
          <a:bodyPr/>
          <a:lstStyle/>
          <a:p>
            <a:r>
              <a:rPr lang="es-CO" smtClean="0"/>
              <a:t>Multiplicando a ambos lados por </a:t>
            </a:r>
            <a:r>
              <a:rPr lang="es-CO" i="1" smtClean="0"/>
              <a:t>e</a:t>
            </a:r>
            <a:r>
              <a:rPr lang="es-CO" i="1" baseline="30000" smtClean="0">
                <a:sym typeface="Symbol" pitchFamily="18" charset="2"/>
              </a:rPr>
              <a:t>t</a:t>
            </a:r>
            <a:r>
              <a:rPr lang="es-CO" smtClean="0">
                <a:sym typeface="Symbol" pitchFamily="18" charset="2"/>
              </a:rPr>
              <a:t>.</a:t>
            </a: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 </a:t>
            </a: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Haciendo </a:t>
            </a:r>
            <a:r>
              <a:rPr lang="es-CO" i="1" smtClean="0">
                <a:sym typeface="Symbol" pitchFamily="18" charset="2"/>
              </a:rPr>
              <a:t>s = +j</a:t>
            </a:r>
            <a:r>
              <a:rPr lang="es-CO" smtClean="0">
                <a:sym typeface="Symbol" pitchFamily="18" charset="2"/>
              </a:rPr>
              <a:t>, </a:t>
            </a:r>
            <a:r>
              <a:rPr lang="es-CO" i="1" smtClean="0">
                <a:sym typeface="Symbol" pitchFamily="18" charset="2"/>
              </a:rPr>
              <a:t>ds = jd</a:t>
            </a:r>
            <a:r>
              <a:rPr lang="es-CO" smtClean="0">
                <a:sym typeface="Symbol" pitchFamily="18" charset="2"/>
              </a:rPr>
              <a:t> (</a:t>
            </a:r>
            <a:r>
              <a:rPr lang="es-CO" i="1" smtClean="0">
                <a:sym typeface="Symbol" pitchFamily="18" charset="2"/>
              </a:rPr>
              <a:t></a:t>
            </a:r>
            <a:r>
              <a:rPr lang="es-CO" smtClean="0">
                <a:sym typeface="Symbol" pitchFamily="18" charset="2"/>
              </a:rPr>
              <a:t> es constante con respecto a la variable de integración </a:t>
            </a:r>
            <a:r>
              <a:rPr lang="es-CO" i="1" smtClean="0">
                <a:sym typeface="Symbol" pitchFamily="18" charset="2"/>
              </a:rPr>
              <a:t></a:t>
            </a:r>
            <a:r>
              <a:rPr lang="es-CO" smtClean="0">
                <a:sym typeface="Symbol" pitchFamily="18" charset="2"/>
              </a:rPr>
              <a:t>)</a:t>
            </a: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 </a:t>
            </a:r>
          </a:p>
          <a:p>
            <a:endParaRPr lang="es-CO" smtClean="0">
              <a:sym typeface="Symbol" pitchFamily="18" charset="2"/>
            </a:endParaRPr>
          </a:p>
          <a:p>
            <a:r>
              <a:rPr lang="es-CO" smtClean="0">
                <a:sym typeface="Symbol" pitchFamily="18" charset="2"/>
              </a:rPr>
              <a:t>Con esta ecuación se puede recuperar </a:t>
            </a:r>
            <a:r>
              <a:rPr lang="es-CO" i="1" smtClean="0">
                <a:sym typeface="Symbol" pitchFamily="18" charset="2"/>
              </a:rPr>
              <a:t>x(t)</a:t>
            </a:r>
            <a:r>
              <a:rPr lang="es-CO" smtClean="0">
                <a:sym typeface="Symbol" pitchFamily="18" charset="2"/>
              </a:rPr>
              <a:t> para </a:t>
            </a:r>
            <a:r>
              <a:rPr lang="es-CO" i="1" smtClean="0">
                <a:sym typeface="Symbol" pitchFamily="18" charset="2"/>
              </a:rPr>
              <a:t></a:t>
            </a:r>
            <a:r>
              <a:rPr lang="es-CO" smtClean="0">
                <a:sym typeface="Symbol" pitchFamily="18" charset="2"/>
              </a:rPr>
              <a:t> fijo y </a:t>
            </a:r>
            <a:r>
              <a:rPr lang="es-CO" i="1" smtClean="0">
                <a:sym typeface="Symbol" pitchFamily="18" charset="2"/>
              </a:rPr>
              <a:t>-&lt;&lt;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971550" y="2060575"/>
          <a:ext cx="4476750" cy="1008063"/>
        </p:xfrm>
        <a:graphic>
          <a:graphicData uri="http://schemas.openxmlformats.org/presentationml/2006/ole">
            <p:oleObj spid="_x0000_s53250" name="Ecuación" r:id="rId3" imgW="2082600" imgH="469800" progId="Equation.3">
              <p:embed/>
            </p:oleObj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1042988" y="4365625"/>
          <a:ext cx="3248025" cy="1062038"/>
        </p:xfrm>
        <a:graphic>
          <a:graphicData uri="http://schemas.openxmlformats.org/presentationml/2006/ole">
            <p:oleObj spid="_x0000_s53251" name="Ecuación" r:id="rId4" imgW="151128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r>
              <a:rPr lang="es-CO" smtClean="0"/>
              <a:t>Transformada Inversa de Laplace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229600" cy="3816350"/>
          </a:xfrm>
        </p:spPr>
        <p:txBody>
          <a:bodyPr/>
          <a:lstStyle/>
          <a:p>
            <a:endParaRPr lang="es-CO" smtClean="0"/>
          </a:p>
          <a:p>
            <a:r>
              <a:rPr lang="es-CO" smtClean="0"/>
              <a:t> </a:t>
            </a:r>
          </a:p>
          <a:p>
            <a:endParaRPr lang="es-CO" smtClean="0"/>
          </a:p>
          <a:p>
            <a:r>
              <a:rPr lang="es-CO" smtClean="0"/>
              <a:t>Esta ecuación es una integral  de línea sobre el plano complejo.</a:t>
            </a:r>
          </a:p>
          <a:p>
            <a:r>
              <a:rPr lang="es-CO" smtClean="0"/>
              <a:t>Para funciones racionales, la transformada inversa se puede calcular sin necesidad de usar la integral, usando fracciones parciales.</a:t>
            </a:r>
            <a:endParaRPr lang="es-CO" smtClean="0">
              <a:sym typeface="Symbol" pitchFamily="18" charset="2"/>
            </a:endParaRP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3132138" y="5373688"/>
          <a:ext cx="2293937" cy="954087"/>
        </p:xfrm>
        <a:graphic>
          <a:graphicData uri="http://schemas.openxmlformats.org/presentationml/2006/ole">
            <p:oleObj spid="_x0000_s54274" name="Ecuación" r:id="rId3" imgW="1066680" imgH="444240" progId="Equation.3">
              <p:embed/>
            </p:oleObj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971550" y="1557338"/>
          <a:ext cx="3248025" cy="1062037"/>
        </p:xfrm>
        <a:graphic>
          <a:graphicData uri="http://schemas.openxmlformats.org/presentationml/2006/ole">
            <p:oleObj spid="_x0000_s54275" name="Ecuación" r:id="rId4" imgW="151128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066800"/>
          </a:xfrm>
        </p:spPr>
        <p:txBody>
          <a:bodyPr/>
          <a:lstStyle/>
          <a:p>
            <a:r>
              <a:rPr lang="es-CO" smtClean="0"/>
              <a:t>Transformada Inversa de Laplace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4319588"/>
          </a:xfrm>
        </p:spPr>
        <p:txBody>
          <a:bodyPr/>
          <a:lstStyle/>
          <a:p>
            <a:endParaRPr lang="es-CO" smtClean="0"/>
          </a:p>
          <a:p>
            <a:r>
              <a:rPr lang="es-CO" smtClean="0"/>
              <a:t> </a:t>
            </a:r>
          </a:p>
          <a:p>
            <a:endParaRPr lang="es-CO" smtClean="0"/>
          </a:p>
          <a:p>
            <a:r>
              <a:rPr lang="es-CO" smtClean="0"/>
              <a:t>La transformada inversa de cada término de la suma depende de su ROC.</a:t>
            </a:r>
          </a:p>
          <a:p>
            <a:r>
              <a:rPr lang="es-CO" smtClean="0"/>
              <a:t>Si la ROC está a la derecha del polo </a:t>
            </a:r>
            <a:r>
              <a:rPr lang="es-CO" i="1" smtClean="0"/>
              <a:t>s=-a</a:t>
            </a:r>
            <a:r>
              <a:rPr lang="es-CO" i="1" baseline="-25000" smtClean="0"/>
              <a:t>i</a:t>
            </a:r>
            <a:r>
              <a:rPr lang="es-CO" smtClean="0"/>
              <a:t>:</a:t>
            </a:r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Si la ROC está a la izquierda del polo </a:t>
            </a:r>
            <a:r>
              <a:rPr lang="es-CO" i="1" smtClean="0"/>
              <a:t>s=-a</a:t>
            </a:r>
            <a:r>
              <a:rPr lang="es-CO" i="1" baseline="-25000" smtClean="0"/>
              <a:t>i</a:t>
            </a:r>
            <a:r>
              <a:rPr lang="es-CO" smtClean="0"/>
              <a:t>: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971550" y="1557338"/>
          <a:ext cx="2293938" cy="954087"/>
        </p:xfrm>
        <a:graphic>
          <a:graphicData uri="http://schemas.openxmlformats.org/presentationml/2006/ole">
            <p:oleObj spid="_x0000_s55298" name="Ecuación" r:id="rId3" imgW="1066680" imgH="444240" progId="Equation.3">
              <p:embed/>
            </p:oleObj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713038" y="4076700"/>
          <a:ext cx="3303587" cy="927100"/>
        </p:xfrm>
        <a:graphic>
          <a:graphicData uri="http://schemas.openxmlformats.org/presentationml/2006/ole">
            <p:oleObj spid="_x0000_s55299" name="Ecuación" r:id="rId4" imgW="1536480" imgH="431640" progId="Equation.3">
              <p:embed/>
            </p:oleObj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2422525" y="5516563"/>
          <a:ext cx="3740150" cy="927100"/>
        </p:xfrm>
        <a:graphic>
          <a:graphicData uri="http://schemas.openxmlformats.org/presentationml/2006/ole">
            <p:oleObj spid="_x0000_s55300" name="Ecuación" r:id="rId5" imgW="17398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5126" name="Rectangle 3"/>
          <p:cNvSpPr>
            <a:spLocks noGrp="1"/>
          </p:cNvSpPr>
          <p:nvPr>
            <p:ph type="body" idx="1"/>
          </p:nvPr>
        </p:nvSpPr>
        <p:spPr>
          <a:xfrm>
            <a:off x="457200" y="1484313"/>
            <a:ext cx="8229600" cy="576262"/>
          </a:xfrm>
        </p:spPr>
        <p:txBody>
          <a:bodyPr/>
          <a:lstStyle/>
          <a:p>
            <a:r>
              <a:rPr lang="es-CO" smtClean="0"/>
              <a:t>Hallar </a:t>
            </a:r>
            <a:r>
              <a:rPr lang="es-CO" i="1" smtClean="0"/>
              <a:t>x(t)</a:t>
            </a:r>
            <a:r>
              <a:rPr lang="es-CO" smtClean="0"/>
              <a:t> para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979613" y="2060575"/>
          <a:ext cx="4473575" cy="900113"/>
        </p:xfrm>
        <a:graphic>
          <a:graphicData uri="http://schemas.openxmlformats.org/presentationml/2006/ole">
            <p:oleObj spid="_x0000_s56322" name="Ecuación" r:id="rId3" imgW="2082600" imgH="419040" progId="Equation.3">
              <p:embed/>
            </p:oleObj>
          </a:graphicData>
        </a:graphic>
      </p:graphicFrame>
      <p:sp>
        <p:nvSpPr>
          <p:cNvPr id="55301" name="Rectangle 5"/>
          <p:cNvSpPr>
            <a:spLocks/>
          </p:cNvSpPr>
          <p:nvPr/>
        </p:nvSpPr>
        <p:spPr bwMode="auto">
          <a:xfrm>
            <a:off x="468313" y="3141663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Expandiendo en fracciones parciales</a:t>
            </a: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2936875" y="3743325"/>
          <a:ext cx="2700338" cy="846138"/>
        </p:xfrm>
        <a:graphic>
          <a:graphicData uri="http://schemas.openxmlformats.org/presentationml/2006/ole">
            <p:oleObj spid="_x0000_s56323" name="Ecuación" r:id="rId4" imgW="1257120" imgH="393480" progId="Equation.3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3038226" y="5517877"/>
          <a:ext cx="2700338" cy="846138"/>
        </p:xfrm>
        <a:graphic>
          <a:graphicData uri="http://schemas.openxmlformats.org/presentationml/2006/ole">
            <p:oleObj spid="_x0000_s56325" name="Ecuación" r:id="rId5" imgW="1257120" imgH="393480" progId="Equation.3">
              <p:embed/>
            </p:oleObj>
          </a:graphicData>
        </a:graphic>
      </p:graphicFrame>
      <p:sp>
        <p:nvSpPr>
          <p:cNvPr id="10" name="Rectangle 7"/>
          <p:cNvSpPr>
            <a:spLocks/>
          </p:cNvSpPr>
          <p:nvPr/>
        </p:nvSpPr>
        <p:spPr bwMode="auto">
          <a:xfrm>
            <a:off x="518864" y="4797152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dirty="0" smtClean="0">
                <a:latin typeface="Georgia" pitchFamily="18" charset="0"/>
              </a:rPr>
              <a:t>Que resulta en:</a:t>
            </a:r>
            <a:endParaRPr lang="es-CO" sz="28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57347" name="Rectangle 3"/>
          <p:cNvSpPr>
            <a:spLocks/>
          </p:cNvSpPr>
          <p:nvPr/>
        </p:nvSpPr>
        <p:spPr bwMode="auto">
          <a:xfrm>
            <a:off x="395288" y="1412776"/>
            <a:ext cx="822960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dirty="0">
                <a:latin typeface="Georgia" pitchFamily="18" charset="0"/>
              </a:rPr>
              <a:t>La ROC está a la derecha de ambos polos, entonces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547664" y="2434406"/>
          <a:ext cx="3136900" cy="490537"/>
        </p:xfrm>
        <a:graphic>
          <a:graphicData uri="http://schemas.openxmlformats.org/presentationml/2006/ole">
            <p:oleObj spid="_x0000_s58370" name="Ecuación" r:id="rId3" imgW="1460160" imgH="228600" progId="Equation.3">
              <p:embed/>
            </p:oleObj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4788024" y="2433638"/>
          <a:ext cx="2127250" cy="490537"/>
        </p:xfrm>
        <a:graphic>
          <a:graphicData uri="http://schemas.openxmlformats.org/presentationml/2006/ole">
            <p:oleObj spid="_x0000_s58371" name="Ecuación" r:id="rId4" imgW="990360" imgH="228600" progId="Equation.3">
              <p:embed/>
            </p:oleObj>
          </a:graphicData>
        </a:graphic>
      </p:graphicFrame>
      <p:sp>
        <p:nvSpPr>
          <p:cNvPr id="8" name="Rectangle 3"/>
          <p:cNvSpPr>
            <a:spLocks/>
          </p:cNvSpPr>
          <p:nvPr/>
        </p:nvSpPr>
        <p:spPr bwMode="auto">
          <a:xfrm>
            <a:off x="395288" y="5013176"/>
            <a:ext cx="82296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dirty="0">
                <a:latin typeface="Georgia" pitchFamily="18" charset="0"/>
              </a:rPr>
              <a:t>La ROC también puede estar a la izquierda de -1 y  a la derecha de -2, resultando en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484438" y="6250830"/>
          <a:ext cx="3573462" cy="490538"/>
        </p:xfrm>
        <a:graphic>
          <a:graphicData uri="http://schemas.openxmlformats.org/presentationml/2006/ole">
            <p:oleObj spid="_x0000_s58373" name="Ecuación" r:id="rId5" imgW="1663560" imgH="228600" progId="Equation.3">
              <p:embed/>
            </p:oleObj>
          </a:graphicData>
        </a:graphic>
      </p:graphicFrame>
      <p:sp>
        <p:nvSpPr>
          <p:cNvPr id="10" name="Rectangle 5"/>
          <p:cNvSpPr>
            <a:spLocks/>
          </p:cNvSpPr>
          <p:nvPr/>
        </p:nvSpPr>
        <p:spPr bwMode="auto">
          <a:xfrm>
            <a:off x="446088" y="3068960"/>
            <a:ext cx="822960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dirty="0">
                <a:latin typeface="Georgia" pitchFamily="18" charset="0"/>
              </a:rPr>
              <a:t>Si la ROC estuviera a la izquierda de los dos polos: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766763" y="4222676"/>
          <a:ext cx="3817937" cy="490537"/>
        </p:xfrm>
        <a:graphic>
          <a:graphicData uri="http://schemas.openxmlformats.org/presentationml/2006/ole">
            <p:oleObj spid="_x0000_s58374" name="Ecuación" r:id="rId6" imgW="1777680" imgH="228600" progId="Equation.3">
              <p:embed/>
            </p:oleObj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4727575" y="4221088"/>
          <a:ext cx="3711575" cy="490538"/>
        </p:xfrm>
        <a:graphic>
          <a:graphicData uri="http://schemas.openxmlformats.org/presentationml/2006/ole">
            <p:oleObj spid="_x0000_s58375" name="Ecuación" r:id="rId7" imgW="17269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8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1135063"/>
            <a:ext cx="4400550" cy="546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Rectangle 3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pic>
        <p:nvPicPr>
          <p:cNvPr id="9223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1125538"/>
            <a:ext cx="1763712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2973388"/>
            <a:ext cx="1763712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6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313" y="4873625"/>
            <a:ext cx="1763712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6011863" y="1268413"/>
          <a:ext cx="2863850" cy="490537"/>
        </p:xfrm>
        <a:graphic>
          <a:graphicData uri="http://schemas.openxmlformats.org/presentationml/2006/ole">
            <p:oleObj spid="_x0000_s60418" name="Ecuación" r:id="rId7" imgW="1333440" imgH="228600" progId="Equation.3">
              <p:embed/>
            </p:oleObj>
          </a:graphicData>
        </a:graphic>
      </p:graphicFrame>
      <p:graphicFrame>
        <p:nvGraphicFramePr>
          <p:cNvPr id="9219" name="Object 8"/>
          <p:cNvGraphicFramePr>
            <a:graphicFrameLocks noChangeAspect="1"/>
          </p:cNvGraphicFramePr>
          <p:nvPr/>
        </p:nvGraphicFramePr>
        <p:xfrm>
          <a:off x="5580063" y="3500438"/>
          <a:ext cx="3328987" cy="490537"/>
        </p:xfrm>
        <a:graphic>
          <a:graphicData uri="http://schemas.openxmlformats.org/presentationml/2006/ole">
            <p:oleObj spid="_x0000_s60419" name="Ecuación" r:id="rId8" imgW="1549080" imgH="228600" progId="Equation.3">
              <p:embed/>
            </p:oleObj>
          </a:graphicData>
        </a:graphic>
      </p:graphicFrame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5364163" y="5734050"/>
          <a:ext cx="3573462" cy="490538"/>
        </p:xfrm>
        <a:graphic>
          <a:graphicData uri="http://schemas.openxmlformats.org/presentationml/2006/ole">
            <p:oleObj spid="_x0000_s60420" name="Ecuación" r:id="rId9" imgW="16635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r>
              <a:rPr lang="es-CO" smtClean="0"/>
              <a:t>La Transformada de Laplace</a:t>
            </a:r>
          </a:p>
        </p:txBody>
      </p:sp>
      <p:sp>
        <p:nvSpPr>
          <p:cNvPr id="2053" name="Rectangle 3"/>
          <p:cNvSpPr>
            <a:spLocks noGrp="1"/>
          </p:cNvSpPr>
          <p:nvPr>
            <p:ph type="body" idx="1"/>
          </p:nvPr>
        </p:nvSpPr>
        <p:spPr>
          <a:xfrm>
            <a:off x="468313" y="1125538"/>
            <a:ext cx="8229600" cy="647700"/>
          </a:xfrm>
        </p:spPr>
        <p:txBody>
          <a:bodyPr/>
          <a:lstStyle/>
          <a:p>
            <a:r>
              <a:rPr lang="es-CO" smtClean="0"/>
              <a:t>En general podemos definir: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2987675" y="1628775"/>
          <a:ext cx="2709863" cy="1011238"/>
        </p:xfrm>
        <a:graphic>
          <a:graphicData uri="http://schemas.openxmlformats.org/presentationml/2006/ole">
            <p:oleObj spid="_x0000_s2050" name="Ecuación" r:id="rId3" imgW="1257120" imgH="469800" progId="Equation.3">
              <p:embed/>
            </p:oleObj>
          </a:graphicData>
        </a:graphic>
      </p:graphicFrame>
      <p:sp>
        <p:nvSpPr>
          <p:cNvPr id="2054" name="Rectangle 9"/>
          <p:cNvSpPr>
            <a:spLocks/>
          </p:cNvSpPr>
          <p:nvPr/>
        </p:nvSpPr>
        <p:spPr bwMode="auto">
          <a:xfrm>
            <a:off x="395288" y="2636838"/>
            <a:ext cx="830262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Si </a:t>
            </a:r>
            <a:r>
              <a:rPr lang="es-CO" sz="2800" i="1">
                <a:latin typeface="Georgia" pitchFamily="18" charset="0"/>
              </a:rPr>
              <a:t>s=j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</a:t>
            </a:r>
            <a:r>
              <a:rPr lang="es-CO" sz="2800">
                <a:latin typeface="Georgia" pitchFamily="18" charset="0"/>
                <a:sym typeface="Symbol" pitchFamily="18" charset="2"/>
              </a:rPr>
              <a:t>, esta ecuación corresponde a la transformada de Fourier de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x(t)</a:t>
            </a:r>
            <a:r>
              <a:rPr lang="es-CO" sz="2800">
                <a:latin typeface="Georgia" pitchFamily="18" charset="0"/>
                <a:sym typeface="Symbol" pitchFamily="18" charset="2"/>
              </a:rPr>
              <a:t>.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  <a:sym typeface="Symbol" pitchFamily="18" charset="2"/>
              </a:rPr>
              <a:t>Para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s</a:t>
            </a:r>
            <a:r>
              <a:rPr lang="es-CO" sz="2800">
                <a:latin typeface="Georgia" pitchFamily="18" charset="0"/>
                <a:sym typeface="Symbol" pitchFamily="18" charset="2"/>
              </a:rPr>
              <a:t> complejo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(s=+j)</a:t>
            </a:r>
            <a:r>
              <a:rPr lang="es-CO" sz="2800">
                <a:latin typeface="Georgia" pitchFamily="18" charset="0"/>
                <a:sym typeface="Symbol" pitchFamily="18" charset="2"/>
              </a:rPr>
              <a:t>, es la Transformada de Laplace de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x(t)</a:t>
            </a:r>
            <a:r>
              <a:rPr lang="es-CO" sz="2800">
                <a:latin typeface="Georgia" pitchFamily="18" charset="0"/>
                <a:sym typeface="Symbol" pitchFamily="18" charset="2"/>
              </a:rPr>
              <a:t>.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  <a:sym typeface="Symbol" pitchFamily="18" charset="2"/>
              </a:rPr>
              <a:t>El operador “Transformada de Laplace” se puede escribir como: </a:t>
            </a:r>
            <a:r>
              <a:rPr lang="es-CO" sz="2800" b="1" i="1">
                <a:latin typeface="Monotype Corsiva" pitchFamily="66" charset="0"/>
                <a:sym typeface="Symbol" pitchFamily="18" charset="2"/>
              </a:rPr>
              <a:t>L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{x(t)}</a:t>
            </a:r>
            <a:r>
              <a:rPr lang="es-CO" sz="2800">
                <a:latin typeface="Georgia" pitchFamily="18" charset="0"/>
                <a:sym typeface="Symbol" pitchFamily="18" charset="2"/>
              </a:rPr>
              <a:t>.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  <a:sym typeface="Symbol" pitchFamily="18" charset="2"/>
              </a:rPr>
              <a:t>La relación entre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x(t)</a:t>
            </a:r>
            <a:r>
              <a:rPr lang="es-CO" sz="2800">
                <a:latin typeface="Georgia" pitchFamily="18" charset="0"/>
                <a:sym typeface="Symbol" pitchFamily="18" charset="2"/>
              </a:rPr>
              <a:t> y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X(s)</a:t>
            </a:r>
            <a:r>
              <a:rPr lang="es-CO" sz="2800">
                <a:latin typeface="Georgia" pitchFamily="18" charset="0"/>
                <a:sym typeface="Symbol" pitchFamily="18" charset="2"/>
              </a:rPr>
              <a:t> se denota:</a:t>
            </a:r>
          </a:p>
        </p:txBody>
      </p:sp>
      <p:graphicFrame>
        <p:nvGraphicFramePr>
          <p:cNvPr id="2051" name="Object 10"/>
          <p:cNvGraphicFramePr>
            <a:graphicFrameLocks noChangeAspect="1"/>
          </p:cNvGraphicFramePr>
          <p:nvPr/>
        </p:nvGraphicFramePr>
        <p:xfrm>
          <a:off x="3348038" y="5949950"/>
          <a:ext cx="2354262" cy="630238"/>
        </p:xfrm>
        <a:graphic>
          <a:graphicData uri="http://schemas.openxmlformats.org/presentationml/2006/ole">
            <p:oleObj spid="_x0000_s2051" name="Ecuación" r:id="rId4" imgW="109188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373188"/>
          </a:xfrm>
        </p:spPr>
        <p:txBody>
          <a:bodyPr/>
          <a:lstStyle/>
          <a:p>
            <a:r>
              <a:rPr lang="es-CO" smtClean="0"/>
              <a:t>Propiedades de la Transformada de Laplace</a:t>
            </a:r>
          </a:p>
        </p:txBody>
      </p:sp>
      <p:sp>
        <p:nvSpPr>
          <p:cNvPr id="243720" name="Rectangle 8"/>
          <p:cNvSpPr>
            <a:spLocks/>
          </p:cNvSpPr>
          <p:nvPr/>
        </p:nvSpPr>
        <p:spPr bwMode="auto">
          <a:xfrm>
            <a:off x="250825" y="1773238"/>
            <a:ext cx="8785225" cy="494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Linealidad: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endParaRPr lang="es-CO" sz="2600">
              <a:solidFill>
                <a:schemeClr val="accent2"/>
              </a:solidFill>
              <a:latin typeface="Georgia" pitchFamily="18" charset="0"/>
            </a:endParaRP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CO" sz="2600">
                <a:solidFill>
                  <a:schemeClr val="accent2"/>
                </a:solidFill>
                <a:latin typeface="Georgia" pitchFamily="18" charset="0"/>
              </a:rPr>
              <a:t>  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CO" sz="2600">
                <a:solidFill>
                  <a:schemeClr val="accent2"/>
                </a:solidFill>
                <a:latin typeface="Georgia" pitchFamily="18" charset="0"/>
              </a:rPr>
              <a:t> 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endParaRPr lang="es-CO" sz="2600">
              <a:solidFill>
                <a:schemeClr val="accent2"/>
              </a:solidFill>
              <a:latin typeface="Georgia" pitchFamily="18" charset="0"/>
            </a:endParaRP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CO" sz="2600">
                <a:solidFill>
                  <a:schemeClr val="accent2"/>
                </a:solidFill>
                <a:latin typeface="Georgia" pitchFamily="18" charset="0"/>
              </a:rPr>
              <a:t> 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endParaRPr lang="es-CO" sz="2600">
              <a:solidFill>
                <a:schemeClr val="accent2"/>
              </a:solidFill>
              <a:latin typeface="Georgia" pitchFamily="18" charset="0"/>
            </a:endParaRP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CO" sz="2400">
                <a:solidFill>
                  <a:schemeClr val="accent2"/>
                </a:solidFill>
                <a:latin typeface="Georgia" pitchFamily="18" charset="0"/>
              </a:rPr>
              <a:t>Para que la transformada de la suma exista se requiere que las dos transformadas existan.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CO" sz="2400">
                <a:solidFill>
                  <a:schemeClr val="accent2"/>
                </a:solidFill>
                <a:latin typeface="Georgia" pitchFamily="18" charset="0"/>
              </a:rPr>
              <a:t>La suma puede resultar en la cancelación de polos, por lo que la ROC se puede extender más allá de la intersección</a:t>
            </a:r>
          </a:p>
        </p:txBody>
      </p:sp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1116013" y="2493963"/>
          <a:ext cx="3638550" cy="655637"/>
        </p:xfrm>
        <a:graphic>
          <a:graphicData uri="http://schemas.openxmlformats.org/presentationml/2006/ole">
            <p:oleObj spid="_x0000_s61442" name="Ecuación" r:id="rId3" imgW="1688760" imgH="304560" progId="Equation.3">
              <p:embed/>
            </p:oleObj>
          </a:graphicData>
        </a:graphic>
      </p:graphicFrame>
      <p:graphicFrame>
        <p:nvGraphicFramePr>
          <p:cNvPr id="243722" name="Object 10"/>
          <p:cNvGraphicFramePr>
            <a:graphicFrameLocks noChangeAspect="1"/>
          </p:cNvGraphicFramePr>
          <p:nvPr/>
        </p:nvGraphicFramePr>
        <p:xfrm>
          <a:off x="1176338" y="3070225"/>
          <a:ext cx="3611562" cy="657225"/>
        </p:xfrm>
        <a:graphic>
          <a:graphicData uri="http://schemas.openxmlformats.org/presentationml/2006/ole">
            <p:oleObj spid="_x0000_s61443" name="Ecuación" r:id="rId4" imgW="1676160" imgH="304560" progId="Equation.3">
              <p:embed/>
            </p:oleObj>
          </a:graphicData>
        </a:graphic>
      </p:graphicFrame>
      <p:graphicFrame>
        <p:nvGraphicFramePr>
          <p:cNvPr id="243723" name="Object 11"/>
          <p:cNvGraphicFramePr>
            <a:graphicFrameLocks noChangeAspect="1"/>
          </p:cNvGraphicFramePr>
          <p:nvPr/>
        </p:nvGraphicFramePr>
        <p:xfrm>
          <a:off x="1158875" y="3792538"/>
          <a:ext cx="6508750" cy="1149350"/>
        </p:xfrm>
        <a:graphic>
          <a:graphicData uri="http://schemas.openxmlformats.org/presentationml/2006/ole">
            <p:oleObj spid="_x0000_s61444" name="Ecuación" r:id="rId5" imgW="302256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1270" name="Rectangle 3"/>
          <p:cNvSpPr>
            <a:spLocks noGrp="1"/>
          </p:cNvSpPr>
          <p:nvPr>
            <p:ph type="body" idx="1"/>
          </p:nvPr>
        </p:nvSpPr>
        <p:spPr>
          <a:xfrm>
            <a:off x="457200" y="1484313"/>
            <a:ext cx="8229600" cy="576262"/>
          </a:xfrm>
        </p:spPr>
        <p:txBody>
          <a:bodyPr/>
          <a:lstStyle/>
          <a:p>
            <a:r>
              <a:rPr lang="es-CO" smtClean="0"/>
              <a:t>Sea </a:t>
            </a:r>
            <a:r>
              <a:rPr lang="es-CO" i="1" smtClean="0"/>
              <a:t>x(t) = x</a:t>
            </a:r>
            <a:r>
              <a:rPr lang="es-CO" i="1" baseline="-25000" smtClean="0"/>
              <a:t>1</a:t>
            </a:r>
            <a:r>
              <a:rPr lang="es-CO" i="1" smtClean="0"/>
              <a:t>(t)-x</a:t>
            </a:r>
            <a:r>
              <a:rPr lang="es-CO" i="1" baseline="-25000" smtClean="0"/>
              <a:t>2</a:t>
            </a:r>
            <a:r>
              <a:rPr lang="es-CO" i="1" smtClean="0"/>
              <a:t>(t)</a:t>
            </a:r>
            <a:r>
              <a:rPr lang="es-CO" smtClean="0"/>
              <a:t> con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908175" y="2312988"/>
          <a:ext cx="4908550" cy="900112"/>
        </p:xfrm>
        <a:graphic>
          <a:graphicData uri="http://schemas.openxmlformats.org/presentationml/2006/ole">
            <p:oleObj spid="_x0000_s62466" name="Ecuación" r:id="rId3" imgW="2286000" imgH="419040" progId="Equation.3">
              <p:embed/>
            </p:oleObj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214438" y="3608388"/>
          <a:ext cx="5864225" cy="900112"/>
        </p:xfrm>
        <a:graphic>
          <a:graphicData uri="http://schemas.openxmlformats.org/presentationml/2006/ole">
            <p:oleObj spid="_x0000_s62467" name="Ecuación" r:id="rId4" imgW="2730240" imgH="419040" progId="Equation.3">
              <p:embed/>
            </p:oleObj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4191000" y="4905375"/>
          <a:ext cx="2973388" cy="900113"/>
        </p:xfrm>
        <a:graphic>
          <a:graphicData uri="http://schemas.openxmlformats.org/presentationml/2006/ole">
            <p:oleObj spid="_x0000_s62468" name="Ecuación" r:id="rId5" imgW="13842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323850" y="2276475"/>
          <a:ext cx="1854200" cy="846138"/>
        </p:xfrm>
        <a:graphic>
          <a:graphicData uri="http://schemas.openxmlformats.org/presentationml/2006/ole">
            <p:oleObj spid="_x0000_s63490" name="Ecuación" r:id="rId3" imgW="863280" imgH="393480" progId="Equation.3">
              <p:embed/>
            </p:oleObj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6227763" y="5445125"/>
          <a:ext cx="1800225" cy="846138"/>
        </p:xfrm>
        <a:graphic>
          <a:graphicData uri="http://schemas.openxmlformats.org/presentationml/2006/ole">
            <p:oleObj spid="_x0000_s63491" name="Ecuación" r:id="rId4" imgW="838080" imgH="393480" progId="Equation.3">
              <p:embed/>
            </p:oleObj>
          </a:graphicData>
        </a:graphic>
      </p:graphicFrame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2138" y="1412875"/>
            <a:ext cx="1763712" cy="245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2138" y="4076700"/>
            <a:ext cx="1763712" cy="245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0425" y="1400175"/>
            <a:ext cx="2641600" cy="36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2" name="Object 8"/>
          <p:cNvGraphicFramePr>
            <a:graphicFrameLocks noChangeAspect="1"/>
          </p:cNvGraphicFramePr>
          <p:nvPr/>
        </p:nvGraphicFramePr>
        <p:xfrm>
          <a:off x="179388" y="4365625"/>
          <a:ext cx="2862262" cy="900113"/>
        </p:xfrm>
        <a:graphic>
          <a:graphicData uri="http://schemas.openxmlformats.org/presentationml/2006/ole">
            <p:oleObj spid="_x0000_s63492" name="Ecuación" r:id="rId8" imgW="1333440" imgH="419040" progId="Equation.3">
              <p:embed/>
            </p:oleObj>
          </a:graphicData>
        </a:graphic>
      </p:graphicFrame>
      <p:pic>
        <p:nvPicPr>
          <p:cNvPr id="6247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0425" y="1412875"/>
            <a:ext cx="2641600" cy="36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4" name="AutoShape 10"/>
          <p:cNvSpPr>
            <a:spLocks noChangeArrowheads="1"/>
          </p:cNvSpPr>
          <p:nvPr/>
        </p:nvSpPr>
        <p:spPr bwMode="auto">
          <a:xfrm>
            <a:off x="5003800" y="3500438"/>
            <a:ext cx="792163" cy="9366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8"/>
          <p:cNvSpPr>
            <a:spLocks noGrp="1"/>
          </p:cNvSpPr>
          <p:nvPr>
            <p:ph type="body" idx="4294967295"/>
          </p:nvPr>
        </p:nvSpPr>
        <p:spPr>
          <a:xfrm>
            <a:off x="468313" y="476250"/>
            <a:ext cx="8229600" cy="649288"/>
          </a:xfrm>
        </p:spPr>
        <p:txBody>
          <a:bodyPr/>
          <a:lstStyle/>
          <a:p>
            <a:r>
              <a:rPr lang="es-CO" smtClean="0"/>
              <a:t>Desplazamiento en tiempo</a:t>
            </a:r>
          </a:p>
        </p:txBody>
      </p:sp>
      <p:graphicFrame>
        <p:nvGraphicFramePr>
          <p:cNvPr id="243724" name="Object 12"/>
          <p:cNvGraphicFramePr>
            <a:graphicFrameLocks noChangeAspect="1"/>
          </p:cNvGraphicFramePr>
          <p:nvPr/>
        </p:nvGraphicFramePr>
        <p:xfrm>
          <a:off x="990600" y="1700213"/>
          <a:ext cx="6534150" cy="684212"/>
        </p:xfrm>
        <a:graphic>
          <a:graphicData uri="http://schemas.openxmlformats.org/presentationml/2006/ole">
            <p:oleObj spid="_x0000_s64514" name="Ecuación" r:id="rId3" imgW="3035160" imgH="317160" progId="Equation.3">
              <p:embed/>
            </p:oleObj>
          </a:graphicData>
        </a:graphic>
      </p:graphicFrame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971550" y="1052513"/>
          <a:ext cx="3502025" cy="655637"/>
        </p:xfrm>
        <a:graphic>
          <a:graphicData uri="http://schemas.openxmlformats.org/presentationml/2006/ole">
            <p:oleObj spid="_x0000_s64515" name="Ecuación" r:id="rId4" imgW="1625400" imgH="304560" progId="Equation.3">
              <p:embed/>
            </p:oleObj>
          </a:graphicData>
        </a:graphic>
      </p:graphicFrame>
      <p:sp>
        <p:nvSpPr>
          <p:cNvPr id="2" name="Rectangle 8"/>
          <p:cNvSpPr>
            <a:spLocks/>
          </p:cNvSpPr>
          <p:nvPr/>
        </p:nvSpPr>
        <p:spPr bwMode="auto">
          <a:xfrm>
            <a:off x="468313" y="2565400"/>
            <a:ext cx="82296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Desplazamiento en s</a:t>
            </a:r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971550" y="3860800"/>
          <a:ext cx="5740400" cy="684213"/>
        </p:xfrm>
        <a:graphic>
          <a:graphicData uri="http://schemas.openxmlformats.org/presentationml/2006/ole">
            <p:oleObj spid="_x0000_s64516" name="Ecuación" r:id="rId5" imgW="2666880" imgH="317160" progId="Equation.3">
              <p:embed/>
            </p:oleObj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971550" y="3213100"/>
          <a:ext cx="3502025" cy="655638"/>
        </p:xfrm>
        <a:graphic>
          <a:graphicData uri="http://schemas.openxmlformats.org/presentationml/2006/ole">
            <p:oleObj spid="_x0000_s64517" name="Ecuación" r:id="rId6" imgW="1625400" imgH="304560" progId="Equation.3">
              <p:embed/>
            </p:oleObj>
          </a:graphicData>
        </a:graphic>
      </p:graphicFrame>
      <p:sp>
        <p:nvSpPr>
          <p:cNvPr id="5" name="Rectangle 8"/>
          <p:cNvSpPr>
            <a:spLocks/>
          </p:cNvSpPr>
          <p:nvPr/>
        </p:nvSpPr>
        <p:spPr bwMode="auto">
          <a:xfrm>
            <a:off x="539750" y="4652963"/>
            <a:ext cx="82296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CO" sz="2600">
                <a:solidFill>
                  <a:schemeClr val="accent2"/>
                </a:solidFill>
                <a:latin typeface="Georgia" pitchFamily="18" charset="0"/>
              </a:rPr>
              <a:t>La ROC depende únicamente de la parte real del parámetro  s</a:t>
            </a:r>
          </a:p>
          <a:p>
            <a:pPr marL="657225" lvl="1" indent="-246063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</a:pPr>
            <a:r>
              <a:rPr lang="es-CO" sz="2600">
                <a:solidFill>
                  <a:schemeClr val="accent2"/>
                </a:solidFill>
                <a:latin typeface="Georgia" pitchFamily="18" charset="0"/>
              </a:rPr>
              <a:t>Si el corrimiento es puramente imaginario, la ROC no cambia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07375" cy="1152525"/>
          </a:xfrm>
        </p:spPr>
        <p:txBody>
          <a:bodyPr/>
          <a:lstStyle/>
          <a:p>
            <a:r>
              <a:rPr lang="es-CO" smtClean="0"/>
              <a:t>Escalamiento en Tiempo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971550" y="1700213"/>
          <a:ext cx="6704013" cy="984250"/>
        </p:xfrm>
        <a:graphic>
          <a:graphicData uri="http://schemas.openxmlformats.org/presentationml/2006/ole">
            <p:oleObj spid="_x0000_s65538" name="Ecuación" r:id="rId3" imgW="3111480" imgH="457200" progId="Equation.3">
              <p:embed/>
            </p:oleObj>
          </a:graphicData>
        </a:graphic>
      </p:graphicFrame>
      <p:sp>
        <p:nvSpPr>
          <p:cNvPr id="243720" name="Rectangle 8"/>
          <p:cNvSpPr>
            <a:spLocks/>
          </p:cNvSpPr>
          <p:nvPr/>
        </p:nvSpPr>
        <p:spPr bwMode="auto">
          <a:xfrm>
            <a:off x="539750" y="2924175"/>
            <a:ext cx="82296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Si a&gt;1, la ROC se comprime.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Si 0&lt;a&lt;1, la ROC se expande.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Si a&lt;0, la ROC sufrirá una reflexión, aparte de la correspondiente escalización. En particular:</a:t>
            </a: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979613" y="5229225"/>
          <a:ext cx="4789487" cy="657225"/>
        </p:xfrm>
        <a:graphic>
          <a:graphicData uri="http://schemas.openxmlformats.org/presentationml/2006/ole">
            <p:oleObj spid="_x0000_s65539" name="Ecuación" r:id="rId4" imgW="2222280" imgH="3045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620713"/>
            <a:ext cx="8229600" cy="1066800"/>
          </a:xfrm>
        </p:spPr>
        <p:txBody>
          <a:bodyPr/>
          <a:lstStyle/>
          <a:p>
            <a:r>
              <a:rPr lang="es-CO" smtClean="0"/>
              <a:t>Conjugación</a:t>
            </a:r>
          </a:p>
        </p:txBody>
      </p:sp>
      <p:sp>
        <p:nvSpPr>
          <p:cNvPr id="2488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773238"/>
            <a:ext cx="8229600" cy="4800600"/>
          </a:xfrm>
        </p:spPr>
        <p:txBody>
          <a:bodyPr/>
          <a:lstStyle/>
          <a:p>
            <a:r>
              <a:rPr lang="es-CO" smtClean="0"/>
              <a:t> </a:t>
            </a:r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Si la señal </a:t>
            </a:r>
            <a:r>
              <a:rPr lang="es-CO" i="1" smtClean="0"/>
              <a:t>x(t)</a:t>
            </a:r>
            <a:r>
              <a:rPr lang="es-CO" smtClean="0"/>
              <a:t> es real </a:t>
            </a:r>
            <a:r>
              <a:rPr lang="es-CO" i="1" smtClean="0"/>
              <a:t>X(s) = X</a:t>
            </a:r>
            <a:r>
              <a:rPr lang="es-CO" i="1" baseline="30000" smtClean="0"/>
              <a:t>*</a:t>
            </a:r>
            <a:r>
              <a:rPr lang="es-CO" i="1" smtClean="0"/>
              <a:t>(s</a:t>
            </a:r>
            <a:r>
              <a:rPr lang="es-CO" i="1" baseline="30000" smtClean="0"/>
              <a:t>*</a:t>
            </a:r>
            <a:r>
              <a:rPr lang="es-CO" i="1" smtClean="0"/>
              <a:t>)</a:t>
            </a:r>
          </a:p>
          <a:p>
            <a:endParaRPr lang="es-CO" i="1" smtClean="0"/>
          </a:p>
          <a:p>
            <a:endParaRPr lang="es-CO" i="1" smtClean="0"/>
          </a:p>
          <a:p>
            <a:r>
              <a:rPr lang="es-CO" smtClean="0"/>
              <a:t>Si </a:t>
            </a:r>
            <a:r>
              <a:rPr lang="es-CO" i="1" smtClean="0"/>
              <a:t>x(t)</a:t>
            </a:r>
            <a:r>
              <a:rPr lang="es-CO" smtClean="0"/>
              <a:t> es real y tiene un polo o cero en </a:t>
            </a:r>
            <a:r>
              <a:rPr lang="es-CO" i="1" smtClean="0"/>
              <a:t>s</a:t>
            </a:r>
            <a:r>
              <a:rPr lang="es-CO" i="1" baseline="-25000" smtClean="0"/>
              <a:t>0</a:t>
            </a:r>
            <a:r>
              <a:rPr lang="es-CO" smtClean="0"/>
              <a:t>, entonces también tendrá un polo o  cero en </a:t>
            </a:r>
            <a:r>
              <a:rPr lang="es-CO" i="1" smtClean="0"/>
              <a:t>s</a:t>
            </a:r>
            <a:r>
              <a:rPr lang="es-CO" i="1" baseline="-25000" smtClean="0"/>
              <a:t>o</a:t>
            </a:r>
            <a:r>
              <a:rPr lang="es-CO" i="1" baseline="30000" smtClean="0"/>
              <a:t>*</a:t>
            </a:r>
          </a:p>
          <a:p>
            <a:endParaRPr lang="es-CO" smtClean="0"/>
          </a:p>
        </p:txBody>
      </p:sp>
      <p:graphicFrame>
        <p:nvGraphicFramePr>
          <p:cNvPr id="248838" name="Object 6"/>
          <p:cNvGraphicFramePr>
            <a:graphicFrameLocks noChangeAspect="1"/>
          </p:cNvGraphicFramePr>
          <p:nvPr/>
        </p:nvGraphicFramePr>
        <p:xfrm>
          <a:off x="900113" y="1773238"/>
          <a:ext cx="3857625" cy="655637"/>
        </p:xfrm>
        <a:graphic>
          <a:graphicData uri="http://schemas.openxmlformats.org/presentationml/2006/ole">
            <p:oleObj spid="_x0000_s66562" name="Ecuación" r:id="rId3" imgW="179064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611188" y="1557338"/>
          <a:ext cx="7496175" cy="711200"/>
        </p:xfrm>
        <a:graphic>
          <a:graphicData uri="http://schemas.openxmlformats.org/presentationml/2006/ole">
            <p:oleObj spid="_x0000_s67586" name="Ecuación" r:id="rId3" imgW="3479760" imgH="330120" progId="Equation.3">
              <p:embed/>
            </p:oleObj>
          </a:graphicData>
        </a:graphic>
      </p:graphicFrame>
      <p:sp>
        <p:nvSpPr>
          <p:cNvPr id="16388" name="Rectangle 9"/>
          <p:cNvSpPr>
            <a:spLocks/>
          </p:cNvSpPr>
          <p:nvPr/>
        </p:nvSpPr>
        <p:spPr bwMode="auto">
          <a:xfrm>
            <a:off x="468313" y="47625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s-CO" sz="4000">
                <a:solidFill>
                  <a:schemeClr val="tx2"/>
                </a:solidFill>
                <a:latin typeface="Trebuchet MS" pitchFamily="34" charset="0"/>
              </a:rPr>
              <a:t>Convolución</a:t>
            </a:r>
          </a:p>
        </p:txBody>
      </p:sp>
      <p:graphicFrame>
        <p:nvGraphicFramePr>
          <p:cNvPr id="246795" name="Object 11"/>
          <p:cNvGraphicFramePr>
            <a:graphicFrameLocks noChangeAspect="1"/>
          </p:cNvGraphicFramePr>
          <p:nvPr/>
        </p:nvGraphicFramePr>
        <p:xfrm>
          <a:off x="1782763" y="2606675"/>
          <a:ext cx="5526087" cy="1149350"/>
        </p:xfrm>
        <a:graphic>
          <a:graphicData uri="http://schemas.openxmlformats.org/presentationml/2006/ole">
            <p:oleObj spid="_x0000_s67587" name="Ecuación" r:id="rId4" imgW="2565360" imgH="533160" progId="Equation.3">
              <p:embed/>
            </p:oleObj>
          </a:graphicData>
        </a:graphic>
      </p:graphicFrame>
      <p:sp>
        <p:nvSpPr>
          <p:cNvPr id="248835" name="Rectangle 3"/>
          <p:cNvSpPr>
            <a:spLocks/>
          </p:cNvSpPr>
          <p:nvPr/>
        </p:nvSpPr>
        <p:spPr bwMode="auto">
          <a:xfrm>
            <a:off x="457200" y="4292600"/>
            <a:ext cx="8229600" cy="22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Al igual que con la propiedad de linealidad, polos y ceros se pueden cancelar al realizar la convolución , lo que puede resultar en una ROC más grande que la intersección de las ROC originales.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066800"/>
          </a:xfrm>
        </p:spPr>
        <p:txBody>
          <a:bodyPr/>
          <a:lstStyle/>
          <a:p>
            <a:r>
              <a:rPr lang="es-CO" smtClean="0"/>
              <a:t>Derivación en Tiempo</a:t>
            </a: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1763713" y="1916113"/>
          <a:ext cx="5716587" cy="847725"/>
        </p:xfrm>
        <a:graphic>
          <a:graphicData uri="http://schemas.openxmlformats.org/presentationml/2006/ole">
            <p:oleObj spid="_x0000_s68610" name="Ecuación" r:id="rId3" imgW="2654280" imgH="393480" progId="Equation.3">
              <p:embed/>
            </p:oleObj>
          </a:graphicData>
        </a:graphic>
      </p:graphicFrame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2771775" y="1125538"/>
          <a:ext cx="3638550" cy="682625"/>
        </p:xfrm>
        <a:graphic>
          <a:graphicData uri="http://schemas.openxmlformats.org/presentationml/2006/ole">
            <p:oleObj spid="_x0000_s68611" name="Ecuación" r:id="rId4" imgW="1688760" imgH="317160" progId="Equation.3">
              <p:embed/>
            </p:oleObj>
          </a:graphicData>
        </a:graphic>
      </p:graphicFrame>
      <p:sp>
        <p:nvSpPr>
          <p:cNvPr id="248835" name="Rectangle 3"/>
          <p:cNvSpPr>
            <a:spLocks/>
          </p:cNvSpPr>
          <p:nvPr/>
        </p:nvSpPr>
        <p:spPr bwMode="auto">
          <a:xfrm>
            <a:off x="468313" y="2852738"/>
            <a:ext cx="842486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Esta relación se demuestra derivando la expresión para la transformada inversa de Laplace</a:t>
            </a:r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2555875" y="4005263"/>
          <a:ext cx="3248025" cy="1062037"/>
        </p:xfrm>
        <a:graphic>
          <a:graphicData uri="http://schemas.openxmlformats.org/presentationml/2006/ole">
            <p:oleObj spid="_x0000_s68612" name="Ecuación" r:id="rId5" imgW="1511280" imgH="495000" progId="Equation.3">
              <p:embed/>
            </p:oleObj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2411413" y="5246688"/>
          <a:ext cx="3602037" cy="1062037"/>
        </p:xfrm>
        <a:graphic>
          <a:graphicData uri="http://schemas.openxmlformats.org/presentationml/2006/ole">
            <p:oleObj spid="_x0000_s68613" name="Ecuación" r:id="rId6" imgW="167616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066800"/>
          </a:xfrm>
        </p:spPr>
        <p:txBody>
          <a:bodyPr/>
          <a:lstStyle/>
          <a:p>
            <a:r>
              <a:rPr lang="es-CO" smtClean="0"/>
              <a:t>Derivación en s</a:t>
            </a: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1908175" y="5300663"/>
          <a:ext cx="5826125" cy="847725"/>
        </p:xfrm>
        <a:graphic>
          <a:graphicData uri="http://schemas.openxmlformats.org/presentationml/2006/ole">
            <p:oleObj spid="_x0000_s69634" name="Ecuación" r:id="rId3" imgW="2705040" imgH="393480" progId="Equation.3">
              <p:embed/>
            </p:oleObj>
          </a:graphicData>
        </a:graphic>
      </p:graphicFrame>
      <p:sp>
        <p:nvSpPr>
          <p:cNvPr id="18438" name="Rectangle 3"/>
          <p:cNvSpPr>
            <a:spLocks/>
          </p:cNvSpPr>
          <p:nvPr/>
        </p:nvSpPr>
        <p:spPr bwMode="auto">
          <a:xfrm>
            <a:off x="468313" y="1268413"/>
            <a:ext cx="8424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Por la definición de la transformada de Laplace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468313" y="2852738"/>
            <a:ext cx="8424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Derivando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2605088" y="3357563"/>
          <a:ext cx="3467100" cy="1008062"/>
        </p:xfrm>
        <a:graphic>
          <a:graphicData uri="http://schemas.openxmlformats.org/presentationml/2006/ole">
            <p:oleObj spid="_x0000_s69635" name="Ecuación" r:id="rId4" imgW="1612800" imgH="469800" progId="Equation.3">
              <p:embed/>
            </p:oleObj>
          </a:graphicData>
        </a:graphic>
      </p:graphicFrame>
      <p:sp>
        <p:nvSpPr>
          <p:cNvPr id="3" name="Rectangle 3"/>
          <p:cNvSpPr>
            <a:spLocks/>
          </p:cNvSpPr>
          <p:nvPr/>
        </p:nvSpPr>
        <p:spPr bwMode="auto">
          <a:xfrm>
            <a:off x="468313" y="4508500"/>
            <a:ext cx="84248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Entonces: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998788" y="1916113"/>
          <a:ext cx="2703512" cy="1008062"/>
        </p:xfrm>
        <a:graphic>
          <a:graphicData uri="http://schemas.openxmlformats.org/presentationml/2006/ole">
            <p:oleObj spid="_x0000_s69636" name="Ecuación" r:id="rId5" imgW="125712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2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44039" name="Rectangle 3"/>
          <p:cNvSpPr>
            <a:spLocks noGrp="1"/>
          </p:cNvSpPr>
          <p:nvPr>
            <p:ph type="body" idx="1"/>
          </p:nvPr>
        </p:nvSpPr>
        <p:spPr>
          <a:xfrm>
            <a:off x="395288" y="2492375"/>
            <a:ext cx="8229600" cy="576263"/>
          </a:xfrm>
        </p:spPr>
        <p:txBody>
          <a:bodyPr/>
          <a:lstStyle/>
          <a:p>
            <a:r>
              <a:rPr lang="es-CO" smtClean="0"/>
              <a:t>Por derivación en </a:t>
            </a:r>
            <a:r>
              <a:rPr lang="es-CO" i="1" smtClean="0"/>
              <a:t>s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3451225" y="1052513"/>
          <a:ext cx="2128838" cy="463550"/>
        </p:xfrm>
        <a:graphic>
          <a:graphicData uri="http://schemas.openxmlformats.org/presentationml/2006/ole">
            <p:oleObj spid="_x0000_s70658" name="Ecuación" r:id="rId3" imgW="990360" imgH="215640" progId="Equation.3">
              <p:embed/>
            </p:oleObj>
          </a:graphicData>
        </a:graphic>
      </p:graphicFrame>
      <p:graphicFrame>
        <p:nvGraphicFramePr>
          <p:cNvPr id="44035" name="Object 5"/>
          <p:cNvGraphicFramePr>
            <a:graphicFrameLocks noChangeAspect="1"/>
          </p:cNvGraphicFramePr>
          <p:nvPr/>
        </p:nvGraphicFramePr>
        <p:xfrm>
          <a:off x="2246313" y="1647825"/>
          <a:ext cx="4557712" cy="844550"/>
        </p:xfrm>
        <a:graphic>
          <a:graphicData uri="http://schemas.openxmlformats.org/presentationml/2006/ole">
            <p:oleObj spid="_x0000_s70659" name="Ecuación" r:id="rId4" imgW="2120760" imgH="393480" progId="Equation.3">
              <p:embed/>
            </p:oleObj>
          </a:graphicData>
        </a:graphic>
      </p:graphicFrame>
      <p:graphicFrame>
        <p:nvGraphicFramePr>
          <p:cNvPr id="44036" name="Object 6"/>
          <p:cNvGraphicFramePr>
            <a:graphicFrameLocks noChangeAspect="1"/>
          </p:cNvGraphicFramePr>
          <p:nvPr/>
        </p:nvGraphicFramePr>
        <p:xfrm>
          <a:off x="1058863" y="3159125"/>
          <a:ext cx="6932612" cy="954088"/>
        </p:xfrm>
        <a:graphic>
          <a:graphicData uri="http://schemas.openxmlformats.org/presentationml/2006/ole">
            <p:oleObj spid="_x0000_s70660" name="Ecuación" r:id="rId5" imgW="3225600" imgH="444240" progId="Equation.3">
              <p:embed/>
            </p:oleObj>
          </a:graphicData>
        </a:graphic>
      </p:graphicFrame>
      <p:sp>
        <p:nvSpPr>
          <p:cNvPr id="44040" name="Rectangle 7"/>
          <p:cNvSpPr>
            <a:spLocks/>
          </p:cNvSpPr>
          <p:nvPr/>
        </p:nvSpPr>
        <p:spPr bwMode="auto">
          <a:xfrm>
            <a:off x="395288" y="4365625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En general</a:t>
            </a:r>
          </a:p>
        </p:txBody>
      </p:sp>
      <p:graphicFrame>
        <p:nvGraphicFramePr>
          <p:cNvPr id="44037" name="Object 8"/>
          <p:cNvGraphicFramePr>
            <a:graphicFrameLocks noChangeAspect="1"/>
          </p:cNvGraphicFramePr>
          <p:nvPr/>
        </p:nvGraphicFramePr>
        <p:xfrm>
          <a:off x="1627188" y="5199063"/>
          <a:ext cx="5868987" cy="981075"/>
        </p:xfrm>
        <a:graphic>
          <a:graphicData uri="http://schemas.openxmlformats.org/presentationml/2006/ole">
            <p:oleObj spid="_x0000_s70661" name="Ecuación" r:id="rId6" imgW="273024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build="p"/>
      <p:bldP spid="440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863600"/>
          </a:xfrm>
        </p:spPr>
        <p:txBody>
          <a:bodyPr/>
          <a:lstStyle/>
          <a:p>
            <a:r>
              <a:rPr lang="es-CO" smtClean="0"/>
              <a:t>La Transformada de Laplace</a:t>
            </a:r>
          </a:p>
        </p:txBody>
      </p:sp>
      <p:sp>
        <p:nvSpPr>
          <p:cNvPr id="3078" name="Rectangle 3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229600" cy="1079500"/>
          </a:xfrm>
        </p:spPr>
        <p:txBody>
          <a:bodyPr/>
          <a:lstStyle/>
          <a:p>
            <a:r>
              <a:rPr lang="es-CO" smtClean="0"/>
              <a:t>Si reemplazamos </a:t>
            </a:r>
            <a:r>
              <a:rPr lang="es-CO" i="1" smtClean="0"/>
              <a:t>s</a:t>
            </a:r>
            <a:r>
              <a:rPr lang="es-CO" smtClean="0"/>
              <a:t> por su representación cartesiana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339975" y="2349500"/>
          <a:ext cx="4024313" cy="1011238"/>
        </p:xfrm>
        <a:graphic>
          <a:graphicData uri="http://schemas.openxmlformats.org/presentationml/2006/ole">
            <p:oleObj spid="_x0000_s3074" name="Ecuación" r:id="rId3" imgW="1866600" imgH="469800" progId="Equation.3">
              <p:embed/>
            </p:oleObj>
          </a:graphicData>
        </a:graphic>
      </p:graphicFrame>
      <p:sp>
        <p:nvSpPr>
          <p:cNvPr id="3079" name="Rectangle 5"/>
          <p:cNvSpPr>
            <a:spLocks/>
          </p:cNvSpPr>
          <p:nvPr/>
        </p:nvSpPr>
        <p:spPr bwMode="auto">
          <a:xfrm>
            <a:off x="395288" y="5229225"/>
            <a:ext cx="83026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La transformada de Laplace de </a:t>
            </a:r>
            <a:r>
              <a:rPr lang="es-CO" sz="2800" i="1">
                <a:latin typeface="Georgia" pitchFamily="18" charset="0"/>
              </a:rPr>
              <a:t>x(t)</a:t>
            </a:r>
            <a:r>
              <a:rPr lang="es-CO" sz="2800">
                <a:latin typeface="Georgia" pitchFamily="18" charset="0"/>
              </a:rPr>
              <a:t> se puede interpretar como la Transformada de Fourier de </a:t>
            </a:r>
            <a:r>
              <a:rPr lang="es-CO" sz="2800" i="1">
                <a:latin typeface="Georgia" pitchFamily="18" charset="0"/>
              </a:rPr>
              <a:t>e</a:t>
            </a:r>
            <a:r>
              <a:rPr lang="es-CO" sz="2800" i="1" baseline="30000">
                <a:latin typeface="Georgia" pitchFamily="18" charset="0"/>
              </a:rPr>
              <a:t>-</a:t>
            </a:r>
            <a:r>
              <a:rPr lang="es-CO" sz="2800" i="1" baseline="30000">
                <a:latin typeface="Georgia" pitchFamily="18" charset="0"/>
                <a:sym typeface="Symbol" pitchFamily="18" charset="2"/>
              </a:rPr>
              <a:t></a:t>
            </a:r>
            <a:r>
              <a:rPr lang="es-CO" sz="2800" i="1" baseline="30000">
                <a:latin typeface="Georgia" pitchFamily="18" charset="0"/>
              </a:rPr>
              <a:t>t</a:t>
            </a:r>
            <a:r>
              <a:rPr lang="es-CO" sz="2800" i="1">
                <a:latin typeface="Georgia" pitchFamily="18" charset="0"/>
              </a:rPr>
              <a:t>x(t).</a:t>
            </a:r>
          </a:p>
        </p:txBody>
      </p:sp>
      <p:graphicFrame>
        <p:nvGraphicFramePr>
          <p:cNvPr id="3075" name="Object 7"/>
          <p:cNvGraphicFramePr>
            <a:graphicFrameLocks noChangeAspect="1"/>
          </p:cNvGraphicFramePr>
          <p:nvPr/>
        </p:nvGraphicFramePr>
        <p:xfrm>
          <a:off x="3933825" y="3357563"/>
          <a:ext cx="2738438" cy="1011237"/>
        </p:xfrm>
        <a:graphic>
          <a:graphicData uri="http://schemas.openxmlformats.org/presentationml/2006/ole">
            <p:oleObj spid="_x0000_s3075" name="Ecuación" r:id="rId4" imgW="1269720" imgH="469800" progId="Equation.3">
              <p:embed/>
            </p:oleObj>
          </a:graphicData>
        </a:graphic>
      </p:graphicFrame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4090988" y="4549775"/>
          <a:ext cx="1944687" cy="519113"/>
        </p:xfrm>
        <a:graphic>
          <a:graphicData uri="http://schemas.openxmlformats.org/presentationml/2006/ole">
            <p:oleObj spid="_x0000_s3076" name="Ecuación" r:id="rId5" imgW="9014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body" idx="1"/>
          </p:nvPr>
        </p:nvSpPr>
        <p:spPr>
          <a:xfrm>
            <a:off x="457200" y="5084763"/>
            <a:ext cx="8229600" cy="1489075"/>
          </a:xfrm>
        </p:spPr>
        <p:txBody>
          <a:bodyPr/>
          <a:lstStyle/>
          <a:p>
            <a:r>
              <a:rPr lang="es-CO" smtClean="0"/>
              <a:t>La propiedad se obtiene entonces aplicando la propiedad de convolución.</a:t>
            </a:r>
          </a:p>
        </p:txBody>
      </p:sp>
      <p:sp>
        <p:nvSpPr>
          <p:cNvPr id="20486" name="Rectangle 5"/>
          <p:cNvSpPr>
            <a:spLocks/>
          </p:cNvSpPr>
          <p:nvPr/>
        </p:nvSpPr>
        <p:spPr bwMode="auto">
          <a:xfrm>
            <a:off x="395288" y="47625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s-CO" sz="4000">
                <a:solidFill>
                  <a:schemeClr val="tx2"/>
                </a:solidFill>
                <a:latin typeface="Trebuchet MS" pitchFamily="34" charset="0"/>
              </a:rPr>
              <a:t>Integración en Tiempo</a:t>
            </a:r>
          </a:p>
        </p:txBody>
      </p:sp>
      <p:graphicFrame>
        <p:nvGraphicFramePr>
          <p:cNvPr id="244742" name="Object 6"/>
          <p:cNvGraphicFramePr>
            <a:graphicFrameLocks noChangeAspect="1"/>
          </p:cNvGraphicFramePr>
          <p:nvPr/>
        </p:nvGraphicFramePr>
        <p:xfrm>
          <a:off x="2070100" y="1306513"/>
          <a:ext cx="4843463" cy="1530350"/>
        </p:xfrm>
        <a:graphic>
          <a:graphicData uri="http://schemas.openxmlformats.org/presentationml/2006/ole">
            <p:oleObj spid="_x0000_s71682" name="Ecuación" r:id="rId3" imgW="2247840" imgH="711000" progId="Equation.3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916238" y="2924175"/>
          <a:ext cx="3009900" cy="1011238"/>
        </p:xfrm>
        <a:graphic>
          <a:graphicData uri="http://schemas.openxmlformats.org/presentationml/2006/ole">
            <p:oleObj spid="_x0000_s71683" name="Ecuación" r:id="rId4" imgW="1396800" imgH="469800" progId="Equation.3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632075" y="4014788"/>
          <a:ext cx="3721100" cy="847725"/>
        </p:xfrm>
        <a:graphic>
          <a:graphicData uri="http://schemas.openxmlformats.org/presentationml/2006/ole">
            <p:oleObj spid="_x0000_s71684" name="Ecuación" r:id="rId5" imgW="17269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1066800"/>
          </a:xfrm>
        </p:spPr>
        <p:txBody>
          <a:bodyPr/>
          <a:lstStyle/>
          <a:p>
            <a:r>
              <a:rPr lang="es-CO" smtClean="0"/>
              <a:t>Teoremas del valor inicial y final</a:t>
            </a:r>
          </a:p>
        </p:txBody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xfrm>
            <a:off x="457200" y="1773238"/>
            <a:ext cx="8229600" cy="2016125"/>
          </a:xfrm>
        </p:spPr>
        <p:txBody>
          <a:bodyPr/>
          <a:lstStyle/>
          <a:p>
            <a:r>
              <a:rPr lang="es-CO" smtClean="0"/>
              <a:t>Sea </a:t>
            </a:r>
            <a:r>
              <a:rPr lang="es-CO" i="1" smtClean="0"/>
              <a:t>x(t) = 0</a:t>
            </a:r>
            <a:r>
              <a:rPr lang="es-CO" smtClean="0"/>
              <a:t> para </a:t>
            </a:r>
            <a:r>
              <a:rPr lang="es-CO" i="1" smtClean="0"/>
              <a:t>t&lt;0</a:t>
            </a:r>
          </a:p>
          <a:p>
            <a:endParaRPr lang="es-CO" smtClean="0"/>
          </a:p>
          <a:p>
            <a:r>
              <a:rPr lang="es-CO" smtClean="0"/>
              <a:t>Si </a:t>
            </a:r>
            <a:r>
              <a:rPr lang="es-CO" i="1" smtClean="0"/>
              <a:t>x(t)</a:t>
            </a:r>
            <a:r>
              <a:rPr lang="es-CO" smtClean="0"/>
              <a:t> no contiene impulsos u otras singularidades en el origen se tiene que: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2916238" y="4221163"/>
          <a:ext cx="2840037" cy="1255712"/>
        </p:xfrm>
        <a:graphic>
          <a:graphicData uri="http://schemas.openxmlformats.org/presentationml/2006/ole">
            <p:oleObj spid="_x0000_s72706" name="Ecuación" r:id="rId3" imgW="132048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6" name="Rectangle 2"/>
          <p:cNvSpPr>
            <a:spLocks noGrp="1"/>
          </p:cNvSpPr>
          <p:nvPr>
            <p:ph type="title"/>
          </p:nvPr>
        </p:nvSpPr>
        <p:spPr>
          <a:xfrm>
            <a:off x="395288" y="404813"/>
            <a:ext cx="8229600" cy="1066800"/>
          </a:xfrm>
        </p:spPr>
        <p:txBody>
          <a:bodyPr/>
          <a:lstStyle/>
          <a:p>
            <a:r>
              <a:rPr lang="es-CO" smtClean="0"/>
              <a:t>Resumen</a:t>
            </a:r>
          </a:p>
        </p:txBody>
      </p:sp>
      <p:graphicFrame>
        <p:nvGraphicFramePr>
          <p:cNvPr id="22619" name="Group 91"/>
          <p:cNvGraphicFramePr>
            <a:graphicFrameLocks noGrp="1"/>
          </p:cNvGraphicFramePr>
          <p:nvPr/>
        </p:nvGraphicFramePr>
        <p:xfrm>
          <a:off x="203200" y="1624013"/>
          <a:ext cx="4656138" cy="4894264"/>
        </p:xfrm>
        <a:graphic>
          <a:graphicData uri="http://schemas.openxmlformats.org/drawingml/2006/table">
            <a:tbl>
              <a:tblPr/>
              <a:tblGrid>
                <a:gridCol w="2016125"/>
                <a:gridCol w="2640013"/>
              </a:tblGrid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Linealidad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Ax</a:t>
                      </a:r>
                      <a:r>
                        <a:rPr kumimoji="0" lang="es-CO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(t)+</a:t>
                      </a:r>
                      <a:r>
                        <a:rPr kumimoji="0" lang="es-CO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By</a:t>
                      </a:r>
                      <a:r>
                        <a:rPr kumimoji="0" lang="es-CO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(t)</a:t>
                      </a: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AX(s) +BY(s), ROC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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R</a:t>
                      </a:r>
                      <a:r>
                        <a:rPr kumimoji="0" lang="en-US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X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R</a:t>
                      </a:r>
                      <a:r>
                        <a:rPr kumimoji="0" lang="en-US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Y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Corrimiento en tiempo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x(t-t</a:t>
                      </a:r>
                      <a:r>
                        <a:rPr kumimoji="0" lang="es-CO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)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Corrimiento en s</a:t>
                      </a:r>
                    </a:p>
                    <a:p>
                      <a:pPr marL="1095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X(s-s</a:t>
                      </a:r>
                      <a:r>
                        <a:rPr kumimoji="0" lang="en-US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), ROC:R</a:t>
                      </a:r>
                      <a:r>
                        <a:rPr kumimoji="0" lang="en-US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-s</a:t>
                      </a:r>
                      <a:r>
                        <a:rPr kumimoji="0" lang="en-US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Escalamiento en tiempo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x(at)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Convolución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X(s)Y(s) , ROC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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R</a:t>
                      </a:r>
                      <a:r>
                        <a:rPr kumimoji="0" lang="en-US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X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R</a:t>
                      </a:r>
                      <a:r>
                        <a:rPr kumimoji="0" lang="en-US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Y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Derivación en tiempo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sX(s), ROC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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R</a:t>
                      </a:r>
                      <a:r>
                        <a:rPr kumimoji="0" lang="en-US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X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Derivación en s</a:t>
                      </a: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-tx(t)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Integración en tiempo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Valor Inicial y Final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x(t)=0</a:t>
                      </a:r>
                      <a:r>
                        <a:rPr kumimoji="0" lang="es-CO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 para 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t&lt;0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Conjugación: </a:t>
                      </a:r>
                      <a:r>
                        <a:rPr kumimoji="0" lang="es-CO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x</a:t>
                      </a:r>
                      <a:r>
                        <a:rPr kumimoji="0" lang="es-CO" sz="12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*</a:t>
                      </a:r>
                      <a:r>
                        <a:rPr kumimoji="0" lang="es-CO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(t</a:t>
                      </a:r>
                      <a:r>
                        <a:rPr kumimoji="0" lang="es-CO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)</a:t>
                      </a:r>
                      <a:endParaRPr kumimoji="0" lang="es-C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X*(s*)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357" name="Group 629"/>
          <p:cNvGraphicFramePr>
            <a:graphicFrameLocks noGrp="1"/>
          </p:cNvGraphicFramePr>
          <p:nvPr/>
        </p:nvGraphicFramePr>
        <p:xfrm>
          <a:off x="4956175" y="1700213"/>
          <a:ext cx="4008438" cy="4389756"/>
        </p:xfrm>
        <a:graphic>
          <a:graphicData uri="http://schemas.openxmlformats.org/drawingml/2006/table">
            <a:tbl>
              <a:tblPr/>
              <a:tblGrid>
                <a:gridCol w="1935163"/>
                <a:gridCol w="2073275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cos(</a:t>
                      </a:r>
                      <a:r>
                        <a:rPr kumimoji="0" lang="es-CO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t)u(t)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sen(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</a:t>
                      </a:r>
                      <a:r>
                        <a:rPr kumimoji="0" lang="en-US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t)u(t)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(e-</a:t>
                      </a:r>
                      <a:r>
                        <a:rPr kumimoji="0" lang="es-CO" sz="12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at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cos(</a:t>
                      </a:r>
                      <a:r>
                        <a:rPr kumimoji="0" lang="es-CO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t))u(t)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(e-</a:t>
                      </a:r>
                      <a:r>
                        <a:rPr kumimoji="0" lang="es-CO" sz="12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at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sen(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</a:t>
                      </a:r>
                      <a:r>
                        <a:rPr kumimoji="0" lang="en-US" sz="12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0</a:t>
                      </a: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t))u(t)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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(t)</a:t>
                      </a:r>
                      <a:endParaRPr kumimoji="0" lang="es-CO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1, 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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</a:t>
                      </a:r>
                      <a:endParaRPr kumimoji="0" lang="es-CO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u(t)/-u(-t)</a:t>
                      </a: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e</a:t>
                      </a:r>
                      <a:r>
                        <a:rPr kumimoji="0" lang="es-CO" sz="12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-at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u(t)/-e</a:t>
                      </a:r>
                      <a:r>
                        <a:rPr kumimoji="0" lang="es-CO" sz="12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-at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u(-t)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endParaRPr kumimoji="0" lang="es-C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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(t-T)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e</a:t>
                      </a:r>
                      <a:r>
                        <a:rPr kumimoji="0" lang="es-CO" sz="12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-sT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, 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</a:t>
                      </a:r>
                      <a:r>
                        <a:rPr kumimoji="0" lang="es-CO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Tahoma" pitchFamily="34" charset="0"/>
                        </a:rPr>
                        <a:t>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30" name="Object 28"/>
          <p:cNvGraphicFramePr>
            <a:graphicFrameLocks noChangeAspect="1"/>
          </p:cNvGraphicFramePr>
          <p:nvPr/>
        </p:nvGraphicFramePr>
        <p:xfrm>
          <a:off x="7380288" y="1700213"/>
          <a:ext cx="1333500" cy="428625"/>
        </p:xfrm>
        <a:graphic>
          <a:graphicData uri="http://schemas.openxmlformats.org/presentationml/2006/ole">
            <p:oleObj spid="_x0000_s73730" name="Ecuación" r:id="rId3" imgW="1333500" imgH="431800" progId="Equation.3">
              <p:embed/>
            </p:oleObj>
          </a:graphicData>
        </a:graphic>
      </p:graphicFrame>
      <p:graphicFrame>
        <p:nvGraphicFramePr>
          <p:cNvPr id="22531" name="Object 26"/>
          <p:cNvGraphicFramePr>
            <a:graphicFrameLocks noChangeAspect="1"/>
          </p:cNvGraphicFramePr>
          <p:nvPr/>
        </p:nvGraphicFramePr>
        <p:xfrm>
          <a:off x="7380288" y="2133600"/>
          <a:ext cx="1333500" cy="447675"/>
        </p:xfrm>
        <a:graphic>
          <a:graphicData uri="http://schemas.openxmlformats.org/presentationml/2006/ole">
            <p:oleObj spid="_x0000_s73731" name="Ecuación" r:id="rId4" imgW="1333500" imgH="444500" progId="Equation.3">
              <p:embed/>
            </p:oleObj>
          </a:graphicData>
        </a:graphic>
      </p:graphicFrame>
      <p:graphicFrame>
        <p:nvGraphicFramePr>
          <p:cNvPr id="22532" name="Object 21"/>
          <p:cNvGraphicFramePr>
            <a:graphicFrameLocks noChangeAspect="1"/>
          </p:cNvGraphicFramePr>
          <p:nvPr/>
        </p:nvGraphicFramePr>
        <p:xfrm>
          <a:off x="7089775" y="3789363"/>
          <a:ext cx="1638300" cy="390525"/>
        </p:xfrm>
        <a:graphic>
          <a:graphicData uri="http://schemas.openxmlformats.org/presentationml/2006/ole">
            <p:oleObj spid="_x0000_s73732" name="Ecuación" r:id="rId5" imgW="1638000" imgH="393480" progId="Equation.3">
              <p:embed/>
            </p:oleObj>
          </a:graphicData>
        </a:graphic>
      </p:graphicFrame>
      <p:graphicFrame>
        <p:nvGraphicFramePr>
          <p:cNvPr id="22533" name="Object 19"/>
          <p:cNvGraphicFramePr>
            <a:graphicFrameLocks noChangeAspect="1"/>
          </p:cNvGraphicFramePr>
          <p:nvPr/>
        </p:nvGraphicFramePr>
        <p:xfrm>
          <a:off x="6915150" y="4262438"/>
          <a:ext cx="2036763" cy="390525"/>
        </p:xfrm>
        <a:graphic>
          <a:graphicData uri="http://schemas.openxmlformats.org/presentationml/2006/ole">
            <p:oleObj spid="_x0000_s73733" name="Ecuación" r:id="rId6" imgW="2031840" imgH="393480" progId="Equation.3">
              <p:embed/>
            </p:oleObj>
          </a:graphicData>
        </a:graphic>
      </p:graphicFrame>
      <p:graphicFrame>
        <p:nvGraphicFramePr>
          <p:cNvPr id="22534" name="Object 624"/>
          <p:cNvGraphicFramePr>
            <a:graphicFrameLocks noChangeAspect="1"/>
          </p:cNvGraphicFramePr>
          <p:nvPr/>
        </p:nvGraphicFramePr>
        <p:xfrm>
          <a:off x="7126288" y="2633663"/>
          <a:ext cx="1689100" cy="441325"/>
        </p:xfrm>
        <a:graphic>
          <a:graphicData uri="http://schemas.openxmlformats.org/presentationml/2006/ole">
            <p:oleObj spid="_x0000_s73734" name="Ecuación" r:id="rId7" imgW="1688760" imgH="444240" progId="Equation.3">
              <p:embed/>
            </p:oleObj>
          </a:graphicData>
        </a:graphic>
      </p:graphicFrame>
      <p:graphicFrame>
        <p:nvGraphicFramePr>
          <p:cNvPr id="22535" name="Object 625"/>
          <p:cNvGraphicFramePr>
            <a:graphicFrameLocks noChangeAspect="1"/>
          </p:cNvGraphicFramePr>
          <p:nvPr/>
        </p:nvGraphicFramePr>
        <p:xfrm>
          <a:off x="7126288" y="3068638"/>
          <a:ext cx="1689100" cy="441325"/>
        </p:xfrm>
        <a:graphic>
          <a:graphicData uri="http://schemas.openxmlformats.org/presentationml/2006/ole">
            <p:oleObj spid="_x0000_s73735" name="Ecuación" r:id="rId8" imgW="1688760" imgH="444240" progId="Equation.3">
              <p:embed/>
            </p:oleObj>
          </a:graphicData>
        </a:graphic>
      </p:graphicFrame>
      <p:graphicFrame>
        <p:nvGraphicFramePr>
          <p:cNvPr id="22536" name="Object 626"/>
          <p:cNvGraphicFramePr>
            <a:graphicFrameLocks noChangeAspect="1"/>
          </p:cNvGraphicFramePr>
          <p:nvPr/>
        </p:nvGraphicFramePr>
        <p:xfrm>
          <a:off x="5076825" y="4724400"/>
          <a:ext cx="1739900" cy="444500"/>
        </p:xfrm>
        <a:graphic>
          <a:graphicData uri="http://schemas.openxmlformats.org/presentationml/2006/ole">
            <p:oleObj spid="_x0000_s73736" name="Ecuación" r:id="rId9" imgW="1739880" imgH="444240" progId="Equation.3">
              <p:embed/>
            </p:oleObj>
          </a:graphicData>
        </a:graphic>
      </p:graphicFrame>
      <p:graphicFrame>
        <p:nvGraphicFramePr>
          <p:cNvPr id="22537" name="Object 627"/>
          <p:cNvGraphicFramePr>
            <a:graphicFrameLocks noChangeAspect="1"/>
          </p:cNvGraphicFramePr>
          <p:nvPr/>
        </p:nvGraphicFramePr>
        <p:xfrm>
          <a:off x="7054850" y="4767263"/>
          <a:ext cx="1714500" cy="390525"/>
        </p:xfrm>
        <a:graphic>
          <a:graphicData uri="http://schemas.openxmlformats.org/presentationml/2006/ole">
            <p:oleObj spid="_x0000_s73737" name="Ecuación" r:id="rId10" imgW="1714320" imgH="393480" progId="Equation.3">
              <p:embed/>
            </p:oleObj>
          </a:graphicData>
        </a:graphic>
      </p:graphicFrame>
      <p:graphicFrame>
        <p:nvGraphicFramePr>
          <p:cNvPr id="22538" name="Object 630"/>
          <p:cNvGraphicFramePr>
            <a:graphicFrameLocks noChangeAspect="1"/>
          </p:cNvGraphicFramePr>
          <p:nvPr/>
        </p:nvGraphicFramePr>
        <p:xfrm>
          <a:off x="5016500" y="5300663"/>
          <a:ext cx="1860550" cy="376237"/>
        </p:xfrm>
        <a:graphic>
          <a:graphicData uri="http://schemas.openxmlformats.org/presentationml/2006/ole">
            <p:oleObj spid="_x0000_s73738" name="Ecuación" r:id="rId11" imgW="2197080" imgH="444240" progId="Equation.3">
              <p:embed/>
            </p:oleObj>
          </a:graphicData>
        </a:graphic>
      </p:graphicFrame>
      <p:graphicFrame>
        <p:nvGraphicFramePr>
          <p:cNvPr id="22539" name="Object 631"/>
          <p:cNvGraphicFramePr>
            <a:graphicFrameLocks noChangeAspect="1"/>
          </p:cNvGraphicFramePr>
          <p:nvPr/>
        </p:nvGraphicFramePr>
        <p:xfrm>
          <a:off x="6873875" y="5254625"/>
          <a:ext cx="2090738" cy="406400"/>
        </p:xfrm>
        <a:graphic>
          <a:graphicData uri="http://schemas.openxmlformats.org/presentationml/2006/ole">
            <p:oleObj spid="_x0000_s73739" name="Ecuación" r:id="rId12" imgW="2197080" imgH="431640" progId="Equation.3">
              <p:embed/>
            </p:oleObj>
          </a:graphicData>
        </a:graphic>
      </p:graphicFrame>
      <p:graphicFrame>
        <p:nvGraphicFramePr>
          <p:cNvPr id="22540" name="Object 16"/>
          <p:cNvGraphicFramePr>
            <a:graphicFrameLocks noChangeAspect="1"/>
          </p:cNvGraphicFramePr>
          <p:nvPr/>
        </p:nvGraphicFramePr>
        <p:xfrm>
          <a:off x="2843213" y="2420938"/>
          <a:ext cx="1419225" cy="238125"/>
        </p:xfrm>
        <a:graphic>
          <a:graphicData uri="http://schemas.openxmlformats.org/presentationml/2006/ole">
            <p:oleObj spid="_x0000_s73740" name="Ecuación" r:id="rId13" imgW="1422400" imgH="241300" progId="Equation.3">
              <p:embed/>
            </p:oleObj>
          </a:graphicData>
        </a:graphic>
      </p:graphicFrame>
      <p:graphicFrame>
        <p:nvGraphicFramePr>
          <p:cNvPr id="22541" name="Object 10"/>
          <p:cNvGraphicFramePr>
            <a:graphicFrameLocks noChangeAspect="1"/>
          </p:cNvGraphicFramePr>
          <p:nvPr/>
        </p:nvGraphicFramePr>
        <p:xfrm>
          <a:off x="2771775" y="3548063"/>
          <a:ext cx="1447800" cy="457200"/>
        </p:xfrm>
        <a:graphic>
          <a:graphicData uri="http://schemas.openxmlformats.org/presentationml/2006/ole">
            <p:oleObj spid="_x0000_s73741" name="Ecuación" r:id="rId14" imgW="1447800" imgH="457200" progId="Equation.3">
              <p:embed/>
            </p:oleObj>
          </a:graphicData>
        </a:graphic>
      </p:graphicFrame>
      <p:graphicFrame>
        <p:nvGraphicFramePr>
          <p:cNvPr id="22542" name="Object 8"/>
          <p:cNvGraphicFramePr>
            <a:graphicFrameLocks noChangeAspect="1"/>
          </p:cNvGraphicFramePr>
          <p:nvPr/>
        </p:nvGraphicFramePr>
        <p:xfrm>
          <a:off x="3059113" y="4724400"/>
          <a:ext cx="828675" cy="390525"/>
        </p:xfrm>
        <a:graphic>
          <a:graphicData uri="http://schemas.openxmlformats.org/presentationml/2006/ole">
            <p:oleObj spid="_x0000_s73742" name="Ecuación" r:id="rId15" imgW="825500" imgH="393700" progId="Equation.3">
              <p:embed/>
            </p:oleObj>
          </a:graphicData>
        </a:graphic>
      </p:graphicFrame>
      <p:graphicFrame>
        <p:nvGraphicFramePr>
          <p:cNvPr id="22543" name="Object 6"/>
          <p:cNvGraphicFramePr>
            <a:graphicFrameLocks noChangeAspect="1"/>
          </p:cNvGraphicFramePr>
          <p:nvPr/>
        </p:nvGraphicFramePr>
        <p:xfrm>
          <a:off x="2555875" y="5256213"/>
          <a:ext cx="1876425" cy="333375"/>
        </p:xfrm>
        <a:graphic>
          <a:graphicData uri="http://schemas.openxmlformats.org/presentationml/2006/ole">
            <p:oleObj spid="_x0000_s73743" name="Ecuación" r:id="rId16" imgW="2235200" imgH="393700" progId="Equation.3">
              <p:embed/>
            </p:oleObj>
          </a:graphicData>
        </a:graphic>
      </p:graphicFrame>
      <p:graphicFrame>
        <p:nvGraphicFramePr>
          <p:cNvPr id="22544" name="Object 4"/>
          <p:cNvGraphicFramePr>
            <a:graphicFrameLocks noChangeAspect="1"/>
          </p:cNvGraphicFramePr>
          <p:nvPr/>
        </p:nvGraphicFramePr>
        <p:xfrm>
          <a:off x="2843213" y="5703888"/>
          <a:ext cx="1323975" cy="533400"/>
        </p:xfrm>
        <a:graphic>
          <a:graphicData uri="http://schemas.openxmlformats.org/presentationml/2006/ole">
            <p:oleObj spid="_x0000_s73744" name="Ecuación" r:id="rId17" imgW="1320227" imgH="533169" progId="Equation.3">
              <p:embed/>
            </p:oleObj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971550" y="3141663"/>
          <a:ext cx="496888" cy="241300"/>
        </p:xfrm>
        <a:graphic>
          <a:graphicData uri="http://schemas.openxmlformats.org/presentationml/2006/ole">
            <p:oleObj spid="_x0000_s73745" name="Ecuación" r:id="rId18" imgW="4950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444625"/>
          </a:xfrm>
        </p:spPr>
        <p:txBody>
          <a:bodyPr/>
          <a:lstStyle/>
          <a:p>
            <a:r>
              <a:rPr lang="es-CO" smtClean="0"/>
              <a:t>Análisis de SLIT usando la transformada de Laplace</a:t>
            </a:r>
          </a:p>
        </p:txBody>
      </p:sp>
      <p:sp>
        <p:nvSpPr>
          <p:cNvPr id="10342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989138"/>
            <a:ext cx="8229600" cy="4584700"/>
          </a:xfrm>
        </p:spPr>
        <p:txBody>
          <a:bodyPr/>
          <a:lstStyle/>
          <a:p>
            <a:r>
              <a:rPr lang="es-CO" smtClean="0"/>
              <a:t>Por la propiedad de convolución, la relación entrada-salida de un SLIT se puede escribir como:</a:t>
            </a:r>
          </a:p>
          <a:p>
            <a:endParaRPr lang="es-CO" smtClean="0"/>
          </a:p>
          <a:p>
            <a:r>
              <a:rPr lang="es-CO" smtClean="0"/>
              <a:t>Donde </a:t>
            </a:r>
            <a:r>
              <a:rPr lang="es-CO" i="1" smtClean="0"/>
              <a:t>X(s)</a:t>
            </a:r>
            <a:r>
              <a:rPr lang="es-CO" smtClean="0"/>
              <a:t>, </a:t>
            </a:r>
            <a:r>
              <a:rPr lang="es-CO" i="1" smtClean="0"/>
              <a:t>Y(s)</a:t>
            </a:r>
            <a:r>
              <a:rPr lang="es-CO" smtClean="0"/>
              <a:t> y </a:t>
            </a:r>
            <a:r>
              <a:rPr lang="es-CO" i="1" smtClean="0"/>
              <a:t>H(s)</a:t>
            </a:r>
            <a:r>
              <a:rPr lang="es-CO" smtClean="0"/>
              <a:t> son las transformadas de la entrada, salida y respuesta impulso del sistema respectivamente.</a:t>
            </a:r>
          </a:p>
          <a:p>
            <a:r>
              <a:rPr lang="es-CO" i="1" smtClean="0"/>
              <a:t>H(s)</a:t>
            </a:r>
            <a:r>
              <a:rPr lang="es-CO" smtClean="0"/>
              <a:t> es la función de transferencia del sistema.</a:t>
            </a:r>
          </a:p>
          <a:p>
            <a:r>
              <a:rPr lang="es-CO" smtClean="0"/>
              <a:t>Evaluando </a:t>
            </a:r>
            <a:r>
              <a:rPr lang="es-CO" i="1" smtClean="0"/>
              <a:t>H(s)</a:t>
            </a:r>
            <a:r>
              <a:rPr lang="es-CO" smtClean="0"/>
              <a:t> en </a:t>
            </a:r>
            <a:r>
              <a:rPr lang="es-CO" i="1" smtClean="0"/>
              <a:t>s = j</a:t>
            </a:r>
            <a:r>
              <a:rPr lang="es-CO" i="1" smtClean="0">
                <a:sym typeface="Symbol" pitchFamily="18" charset="2"/>
              </a:rPr>
              <a:t></a:t>
            </a:r>
            <a:r>
              <a:rPr lang="es-CO" smtClean="0">
                <a:sym typeface="Symbol" pitchFamily="18" charset="2"/>
              </a:rPr>
              <a:t> se obtiene la respuesta en frecuencia del sistema.</a:t>
            </a:r>
            <a:endParaRPr lang="es-CO" baseline="30000" smtClean="0">
              <a:sym typeface="Symbol" pitchFamily="18" charset="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014663" y="3284538"/>
          <a:ext cx="2457450" cy="407987"/>
        </p:xfrm>
        <a:graphic>
          <a:graphicData uri="http://schemas.openxmlformats.org/presentationml/2006/ole">
            <p:oleObj spid="_x0000_s74754" name="Ecuación" r:id="rId3" imgW="114300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1488"/>
            <a:ext cx="8496300" cy="1444625"/>
          </a:xfrm>
        </p:spPr>
        <p:txBody>
          <a:bodyPr/>
          <a:lstStyle/>
          <a:p>
            <a:r>
              <a:rPr lang="es-CO" smtClean="0"/>
              <a:t>Análisis de SLIT usando la transformada de Laplace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989138"/>
            <a:ext cx="8229600" cy="4584700"/>
          </a:xfrm>
        </p:spPr>
        <p:txBody>
          <a:bodyPr/>
          <a:lstStyle/>
          <a:p>
            <a:r>
              <a:rPr lang="es-CO" smtClean="0"/>
              <a:t>La ROC de </a:t>
            </a:r>
            <a:r>
              <a:rPr lang="es-CO" i="1" smtClean="0"/>
              <a:t>H(s)</a:t>
            </a:r>
            <a:r>
              <a:rPr lang="es-CO" smtClean="0"/>
              <a:t> nos puede dar información sobre algunas propiedades del sistema.</a:t>
            </a:r>
          </a:p>
          <a:p>
            <a:r>
              <a:rPr lang="es-CO" smtClean="0"/>
              <a:t>Causalidad: </a:t>
            </a:r>
          </a:p>
          <a:p>
            <a:pPr lvl="1"/>
            <a:r>
              <a:rPr lang="es-CO" smtClean="0"/>
              <a:t>En un sistema causal </a:t>
            </a:r>
            <a:r>
              <a:rPr lang="es-CO" i="1" smtClean="0"/>
              <a:t>h(t) = 0 </a:t>
            </a:r>
            <a:r>
              <a:rPr lang="es-CO" smtClean="0"/>
              <a:t>para </a:t>
            </a:r>
            <a:r>
              <a:rPr lang="es-CO" i="1" smtClean="0"/>
              <a:t>t&lt;0</a:t>
            </a:r>
            <a:r>
              <a:rPr lang="es-CO" smtClean="0"/>
              <a:t>, entonces </a:t>
            </a:r>
            <a:r>
              <a:rPr lang="es-CO" i="1" smtClean="0"/>
              <a:t>h(t)</a:t>
            </a:r>
            <a:r>
              <a:rPr lang="es-CO" smtClean="0"/>
              <a:t> abre a la derecha.</a:t>
            </a:r>
          </a:p>
          <a:p>
            <a:pPr lvl="1"/>
            <a:r>
              <a:rPr lang="es-CO" smtClean="0"/>
              <a:t>La ROC de su transformada será un semiplano derecho en el plano </a:t>
            </a:r>
            <a:r>
              <a:rPr lang="es-CO" i="1" smtClean="0"/>
              <a:t>s</a:t>
            </a:r>
            <a:r>
              <a:rPr lang="es-CO" smtClean="0"/>
              <a:t>.</a:t>
            </a:r>
          </a:p>
          <a:p>
            <a:pPr lvl="1"/>
            <a:r>
              <a:rPr lang="es-CO" smtClean="0"/>
              <a:t>La relación inversa no siempre se cumple.</a:t>
            </a:r>
          </a:p>
          <a:p>
            <a:pPr lvl="1"/>
            <a:r>
              <a:rPr lang="es-CO" smtClean="0"/>
              <a:t>Se cumple para sistemas con funciones de transferencia racionales.</a:t>
            </a:r>
            <a:endParaRPr lang="es-CO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Ejemplos</a:t>
            </a:r>
          </a:p>
        </p:txBody>
      </p:sp>
      <p:sp>
        <p:nvSpPr>
          <p:cNvPr id="49157" name="Rectangle 3"/>
          <p:cNvSpPr>
            <a:spLocks noGrp="1"/>
          </p:cNvSpPr>
          <p:nvPr>
            <p:ph type="body" idx="1"/>
          </p:nvPr>
        </p:nvSpPr>
        <p:spPr>
          <a:xfrm>
            <a:off x="457200" y="2420938"/>
            <a:ext cx="8229600" cy="1512887"/>
          </a:xfrm>
        </p:spPr>
        <p:txBody>
          <a:bodyPr/>
          <a:lstStyle/>
          <a:p>
            <a:r>
              <a:rPr lang="es-CO" smtClean="0"/>
              <a:t>El sistema es causal (</a:t>
            </a:r>
            <a:r>
              <a:rPr lang="es-CO" i="1" smtClean="0"/>
              <a:t>h(t) = 0, t&lt;0</a:t>
            </a:r>
            <a:r>
              <a:rPr lang="es-CO" smtClean="0"/>
              <a:t>) y la ROC es un semiplano derecho que comienza en el único polo del sistema.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506538" y="1431925"/>
          <a:ext cx="6089650" cy="844550"/>
        </p:xfrm>
        <a:graphic>
          <a:graphicData uri="http://schemas.openxmlformats.org/presentationml/2006/ole">
            <p:oleObj spid="_x0000_s75778" name="Ecuación" r:id="rId3" imgW="2831760" imgH="393480" progId="Equation.3">
              <p:embed/>
            </p:oleObj>
          </a:graphicData>
        </a:graphic>
      </p:graphicFrame>
      <p:graphicFrame>
        <p:nvGraphicFramePr>
          <p:cNvPr id="49155" name="Object 4"/>
          <p:cNvGraphicFramePr>
            <a:graphicFrameLocks noChangeAspect="1"/>
          </p:cNvGraphicFramePr>
          <p:nvPr/>
        </p:nvGraphicFramePr>
        <p:xfrm>
          <a:off x="1452563" y="4024313"/>
          <a:ext cx="6199187" cy="844550"/>
        </p:xfrm>
        <a:graphic>
          <a:graphicData uri="http://schemas.openxmlformats.org/presentationml/2006/ole">
            <p:oleObj spid="_x0000_s75779" name="Ecuación" r:id="rId4" imgW="2882880" imgH="393480" progId="Equation.3">
              <p:embed/>
            </p:oleObj>
          </a:graphicData>
        </a:graphic>
      </p:graphicFrame>
      <p:sp>
        <p:nvSpPr>
          <p:cNvPr id="49158" name="Rectangle 6"/>
          <p:cNvSpPr>
            <a:spLocks/>
          </p:cNvSpPr>
          <p:nvPr/>
        </p:nvSpPr>
        <p:spPr bwMode="auto">
          <a:xfrm>
            <a:off x="468313" y="5156200"/>
            <a:ext cx="8229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El sistema es no causal (</a:t>
            </a:r>
            <a:r>
              <a:rPr lang="es-CO" sz="2800" i="1">
                <a:latin typeface="Georgia" pitchFamily="18" charset="0"/>
              </a:rPr>
              <a:t>h(t) ≠ 0, t&lt;0</a:t>
            </a:r>
            <a:r>
              <a:rPr lang="es-CO" sz="2800">
                <a:latin typeface="Georgia" pitchFamily="18" charset="0"/>
              </a:rPr>
              <a:t>) y la ROC no es un semiplano derecho.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/>
      <p:bldP spid="4915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50182" name="Rectangle 3"/>
          <p:cNvSpPr>
            <a:spLocks noGrp="1"/>
          </p:cNvSpPr>
          <p:nvPr>
            <p:ph type="body" idx="1"/>
          </p:nvPr>
        </p:nvSpPr>
        <p:spPr>
          <a:xfrm>
            <a:off x="457200" y="1700213"/>
            <a:ext cx="8229600" cy="1944687"/>
          </a:xfrm>
        </p:spPr>
        <p:txBody>
          <a:bodyPr/>
          <a:lstStyle/>
          <a:p>
            <a:r>
              <a:rPr lang="es-CO" smtClean="0"/>
              <a:t>La ROC de este sistema es un semiplano derecho</a:t>
            </a:r>
          </a:p>
          <a:p>
            <a:r>
              <a:rPr lang="es-CO" i="1" smtClean="0"/>
              <a:t>H(s)</a:t>
            </a:r>
            <a:r>
              <a:rPr lang="es-CO" smtClean="0"/>
              <a:t> no es racional, la causalidad del sistema no se puede determinar inmediatamente</a:t>
            </a:r>
          </a:p>
          <a:p>
            <a:r>
              <a:rPr lang="es-CO" smtClean="0"/>
              <a:t>Se debe calcular </a:t>
            </a:r>
            <a:r>
              <a:rPr lang="es-CO" i="1" smtClean="0"/>
              <a:t>h(t)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844800" y="620713"/>
          <a:ext cx="3413125" cy="900112"/>
        </p:xfrm>
        <a:graphic>
          <a:graphicData uri="http://schemas.openxmlformats.org/presentationml/2006/ole">
            <p:oleObj spid="_x0000_s76802" name="Ecuación" r:id="rId3" imgW="1587240" imgH="419040" progId="Equation.3">
              <p:embed/>
            </p:oleObj>
          </a:graphicData>
        </a:graphic>
      </p:graphicFrame>
      <p:sp>
        <p:nvSpPr>
          <p:cNvPr id="50183" name="Rectangle 6"/>
          <p:cNvSpPr>
            <a:spLocks/>
          </p:cNvSpPr>
          <p:nvPr/>
        </p:nvSpPr>
        <p:spPr bwMode="auto">
          <a:xfrm>
            <a:off x="395288" y="4652963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e</a:t>
            </a:r>
            <a:r>
              <a:rPr lang="es-CO" sz="2800" i="1" baseline="30000">
                <a:latin typeface="Georgia" pitchFamily="18" charset="0"/>
              </a:rPr>
              <a:t>s</a:t>
            </a:r>
            <a:r>
              <a:rPr lang="es-CO" sz="2800">
                <a:latin typeface="Georgia" pitchFamily="18" charset="0"/>
              </a:rPr>
              <a:t> indica un corrimiento en tiempo</a:t>
            </a:r>
          </a:p>
        </p:txBody>
      </p:sp>
      <p:graphicFrame>
        <p:nvGraphicFramePr>
          <p:cNvPr id="50179" name="Object 4"/>
          <p:cNvGraphicFramePr>
            <a:graphicFrameLocks noChangeAspect="1"/>
          </p:cNvGraphicFramePr>
          <p:nvPr/>
        </p:nvGraphicFramePr>
        <p:xfrm>
          <a:off x="1403350" y="3716338"/>
          <a:ext cx="6089650" cy="844550"/>
        </p:xfrm>
        <a:graphic>
          <a:graphicData uri="http://schemas.openxmlformats.org/presentationml/2006/ole">
            <p:oleObj spid="_x0000_s76803" name="Ecuación" r:id="rId4" imgW="2831760" imgH="393480" progId="Equation.3">
              <p:embed/>
            </p:oleObj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3132138" y="5300663"/>
          <a:ext cx="2676525" cy="463550"/>
        </p:xfrm>
        <a:graphic>
          <a:graphicData uri="http://schemas.openxmlformats.org/presentationml/2006/ole">
            <p:oleObj spid="_x0000_s76804" name="Ecuación" r:id="rId5" imgW="1244520" imgH="215640" progId="Equation.3">
              <p:embed/>
            </p:oleObj>
          </a:graphicData>
        </a:graphic>
      </p:graphicFrame>
      <p:sp>
        <p:nvSpPr>
          <p:cNvPr id="50184" name="Rectangle 9"/>
          <p:cNvSpPr>
            <a:spLocks/>
          </p:cNvSpPr>
          <p:nvPr/>
        </p:nvSpPr>
        <p:spPr bwMode="auto">
          <a:xfrm>
            <a:off x="395288" y="5949950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h(t)≠0</a:t>
            </a:r>
            <a:r>
              <a:rPr lang="es-CO" sz="2800">
                <a:latin typeface="Georgia" pitchFamily="18" charset="0"/>
              </a:rPr>
              <a:t> para </a:t>
            </a:r>
            <a:r>
              <a:rPr lang="es-CO" sz="2800" i="1">
                <a:latin typeface="Georgia" pitchFamily="18" charset="0"/>
              </a:rPr>
              <a:t>-1&lt;t&lt;0</a:t>
            </a:r>
            <a:r>
              <a:rPr lang="es-CO" sz="2800">
                <a:latin typeface="Georgia" pitchFamily="18" charset="0"/>
              </a:rPr>
              <a:t>, el sistema es no causal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  <p:bldP spid="5018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body" idx="4294967295"/>
          </p:nvPr>
        </p:nvSpPr>
        <p:spPr>
          <a:xfrm>
            <a:off x="457200" y="2060575"/>
            <a:ext cx="8229600" cy="4513263"/>
          </a:xfrm>
        </p:spPr>
        <p:txBody>
          <a:bodyPr/>
          <a:lstStyle/>
          <a:p>
            <a:r>
              <a:rPr lang="es-CO" smtClean="0"/>
              <a:t>Estabilidad: </a:t>
            </a:r>
          </a:p>
          <a:p>
            <a:pPr lvl="1"/>
            <a:r>
              <a:rPr lang="es-CO" smtClean="0"/>
              <a:t>Si un sistema es estable, su respuesta impulso debe ser absolutamente integrable.</a:t>
            </a:r>
          </a:p>
          <a:p>
            <a:pPr lvl="1"/>
            <a:endParaRPr lang="es-CO" smtClean="0"/>
          </a:p>
          <a:p>
            <a:pPr lvl="1"/>
            <a:endParaRPr lang="es-CO" smtClean="0"/>
          </a:p>
          <a:p>
            <a:pPr lvl="1"/>
            <a:r>
              <a:rPr lang="es-CO" smtClean="0"/>
              <a:t>Si </a:t>
            </a:r>
            <a:r>
              <a:rPr lang="es-CO" i="1" smtClean="0"/>
              <a:t>h(t)</a:t>
            </a:r>
            <a:r>
              <a:rPr lang="es-CO" smtClean="0"/>
              <a:t> es absolutamente integrable, su transformada de Fourier </a:t>
            </a:r>
            <a:r>
              <a:rPr lang="es-CO" i="1" smtClean="0"/>
              <a:t>H(j</a:t>
            </a:r>
            <a:r>
              <a:rPr lang="es-CO" i="1" smtClean="0">
                <a:sym typeface="Symbol" pitchFamily="18" charset="2"/>
              </a:rPr>
              <a:t></a:t>
            </a:r>
            <a:r>
              <a:rPr lang="es-CO" i="1" smtClean="0"/>
              <a:t>)</a:t>
            </a:r>
            <a:r>
              <a:rPr lang="es-CO" smtClean="0"/>
              <a:t> existe.</a:t>
            </a:r>
          </a:p>
          <a:p>
            <a:pPr lvl="1"/>
            <a:endParaRPr lang="es-CO" smtClean="0"/>
          </a:p>
          <a:p>
            <a:pPr lvl="1"/>
            <a:r>
              <a:rPr lang="es-CO" smtClean="0"/>
              <a:t>Si </a:t>
            </a:r>
            <a:r>
              <a:rPr lang="es-CO" i="1" smtClean="0"/>
              <a:t>H(j</a:t>
            </a:r>
            <a:r>
              <a:rPr lang="es-CO" i="1" smtClean="0">
                <a:sym typeface="Symbol" pitchFamily="18" charset="2"/>
              </a:rPr>
              <a:t></a:t>
            </a:r>
            <a:r>
              <a:rPr lang="es-CO" i="1" smtClean="0"/>
              <a:t>)</a:t>
            </a:r>
            <a:r>
              <a:rPr lang="es-CO" smtClean="0"/>
              <a:t> existe, el eje imaginario pertenece a la ROC de </a:t>
            </a:r>
            <a:r>
              <a:rPr lang="es-CO" i="1" smtClean="0"/>
              <a:t>H(s)</a:t>
            </a:r>
          </a:p>
        </p:txBody>
      </p:sp>
      <p:sp>
        <p:nvSpPr>
          <p:cNvPr id="4100" name="Rectangle 3"/>
          <p:cNvSpPr>
            <a:spLocks noGrp="1"/>
          </p:cNvSpPr>
          <p:nvPr>
            <p:ph type="title" idx="4294967295"/>
          </p:nvPr>
        </p:nvSpPr>
        <p:spPr>
          <a:xfrm>
            <a:off x="468313" y="544513"/>
            <a:ext cx="8496300" cy="1444625"/>
          </a:xfrm>
        </p:spPr>
        <p:txBody>
          <a:bodyPr/>
          <a:lstStyle/>
          <a:p>
            <a:r>
              <a:rPr lang="es-CO" smtClean="0"/>
              <a:t>Análisis de SLIT usando la transformada de Laplace</a:t>
            </a:r>
          </a:p>
        </p:txBody>
      </p:sp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3230563" y="3298825"/>
          <a:ext cx="1865312" cy="1004888"/>
        </p:xfrm>
        <a:graphic>
          <a:graphicData uri="http://schemas.openxmlformats.org/presentationml/2006/ole">
            <p:oleObj spid="_x0000_s77826" name="Ecuación" r:id="rId3" imgW="86328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52229" name="Rectangle 3"/>
          <p:cNvSpPr>
            <a:spLocks noGrp="1"/>
          </p:cNvSpPr>
          <p:nvPr>
            <p:ph type="body" idx="1"/>
          </p:nvPr>
        </p:nvSpPr>
        <p:spPr>
          <a:xfrm>
            <a:off x="457200" y="1773238"/>
            <a:ext cx="4402138" cy="3816350"/>
          </a:xfrm>
        </p:spPr>
        <p:txBody>
          <a:bodyPr/>
          <a:lstStyle/>
          <a:p>
            <a:r>
              <a:rPr lang="es-CO" smtClean="0"/>
              <a:t>La ROC no se ha especificado, pero la respuesta impulso se puede determinar si se tiene información extra.</a:t>
            </a:r>
          </a:p>
          <a:p>
            <a:r>
              <a:rPr lang="es-CO" smtClean="0"/>
              <a:t>Si el sistema es causal, la ROC es un semiplano derecho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171825" y="620713"/>
          <a:ext cx="2757488" cy="900112"/>
        </p:xfrm>
        <a:graphic>
          <a:graphicData uri="http://schemas.openxmlformats.org/presentationml/2006/ole">
            <p:oleObj spid="_x0000_s78850" name="Ecuación" r:id="rId3" imgW="1282680" imgH="419040" progId="Equation.3">
              <p:embed/>
            </p:oleObj>
          </a:graphicData>
        </a:graphic>
      </p:graphicFrame>
      <p:pic>
        <p:nvPicPr>
          <p:cNvPr id="5223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4463" y="1827213"/>
            <a:ext cx="35242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2227" name="Object 4"/>
          <p:cNvGraphicFramePr>
            <a:graphicFrameLocks noChangeAspect="1"/>
          </p:cNvGraphicFramePr>
          <p:nvPr/>
        </p:nvGraphicFramePr>
        <p:xfrm>
          <a:off x="1042988" y="5516563"/>
          <a:ext cx="3440112" cy="981075"/>
        </p:xfrm>
        <a:graphic>
          <a:graphicData uri="http://schemas.openxmlformats.org/presentationml/2006/ole">
            <p:oleObj spid="_x0000_s78851" name="Ecuación" r:id="rId5" imgW="16002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53253" name="Rectangle 3"/>
          <p:cNvSpPr>
            <a:spLocks noGrp="1"/>
          </p:cNvSpPr>
          <p:nvPr>
            <p:ph type="body" idx="1"/>
          </p:nvPr>
        </p:nvSpPr>
        <p:spPr>
          <a:xfrm>
            <a:off x="457200" y="1773238"/>
            <a:ext cx="4402138" cy="3311525"/>
          </a:xfrm>
        </p:spPr>
        <p:txBody>
          <a:bodyPr/>
          <a:lstStyle/>
          <a:p>
            <a:r>
              <a:rPr lang="es-CO" smtClean="0"/>
              <a:t>Si el sistema es estable, la ROC debe contener al eje imaginario.</a:t>
            </a:r>
          </a:p>
          <a:p>
            <a:endParaRPr lang="es-CO" smtClean="0"/>
          </a:p>
          <a:p>
            <a:r>
              <a:rPr lang="es-CO" smtClean="0"/>
              <a:t>La única opción posible es que la ROC esté entre los dos polos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171825" y="620713"/>
          <a:ext cx="2757488" cy="900112"/>
        </p:xfrm>
        <a:graphic>
          <a:graphicData uri="http://schemas.openxmlformats.org/presentationml/2006/ole">
            <p:oleObj spid="_x0000_s79874" name="Ecuación" r:id="rId3" imgW="1282680" imgH="419040" progId="Equation.3">
              <p:embed/>
            </p:oleObj>
          </a:graphicData>
        </a:graphic>
      </p:graphicFrame>
      <p:graphicFrame>
        <p:nvGraphicFramePr>
          <p:cNvPr id="53251" name="Object 4"/>
          <p:cNvGraphicFramePr>
            <a:graphicFrameLocks noChangeAspect="1"/>
          </p:cNvGraphicFramePr>
          <p:nvPr/>
        </p:nvGraphicFramePr>
        <p:xfrm>
          <a:off x="852488" y="5197475"/>
          <a:ext cx="3822700" cy="900113"/>
        </p:xfrm>
        <a:graphic>
          <a:graphicData uri="http://schemas.openxmlformats.org/presentationml/2006/ole">
            <p:oleObj spid="_x0000_s79875" name="Ecuación" r:id="rId4" imgW="1777680" imgH="419040" progId="Equation.3">
              <p:embed/>
            </p:oleObj>
          </a:graphicData>
        </a:graphic>
      </p:graphicFrame>
      <p:pic>
        <p:nvPicPr>
          <p:cNvPr id="5325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9700" y="1628775"/>
            <a:ext cx="35242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8636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4106" name="Rectangle 3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3384550" cy="719137"/>
          </a:xfrm>
        </p:spPr>
        <p:txBody>
          <a:bodyPr/>
          <a:lstStyle/>
          <a:p>
            <a:r>
              <a:rPr lang="es-CO" smtClean="0"/>
              <a:t>Sea </a:t>
            </a:r>
            <a:r>
              <a:rPr lang="es-CO" i="1" smtClean="0"/>
              <a:t>x(t)=e</a:t>
            </a:r>
            <a:r>
              <a:rPr lang="es-CO" i="1" baseline="30000" smtClean="0"/>
              <a:t>-at</a:t>
            </a:r>
            <a:r>
              <a:rPr lang="es-CO" i="1" smtClean="0"/>
              <a:t>u(t)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835150" y="1557338"/>
          <a:ext cx="5037138" cy="1011237"/>
        </p:xfrm>
        <a:graphic>
          <a:graphicData uri="http://schemas.openxmlformats.org/presentationml/2006/ole">
            <p:oleObj spid="_x0000_s4098" name="Ecuación" r:id="rId3" imgW="2336760" imgH="469800" progId="Equation.3">
              <p:embed/>
            </p:oleObj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5148263" y="2492375"/>
          <a:ext cx="1314450" cy="901700"/>
        </p:xfrm>
        <a:graphic>
          <a:graphicData uri="http://schemas.openxmlformats.org/presentationml/2006/ole">
            <p:oleObj spid="_x0000_s4099" name="Ecuación" r:id="rId4" imgW="609480" imgH="419040" progId="Equation.3">
              <p:embed/>
            </p:oleObj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2195513" y="3429000"/>
          <a:ext cx="4625975" cy="1011238"/>
        </p:xfrm>
        <a:graphic>
          <a:graphicData uri="http://schemas.openxmlformats.org/presentationml/2006/ole">
            <p:oleObj spid="_x0000_s4100" name="Ecuación" r:id="rId5" imgW="2145960" imgH="469800" progId="Equation.3">
              <p:embed/>
            </p:oleObj>
          </a:graphicData>
        </a:graphic>
      </p:graphicFrame>
      <p:sp>
        <p:nvSpPr>
          <p:cNvPr id="4107" name="Rectangle 9"/>
          <p:cNvSpPr>
            <a:spLocks/>
          </p:cNvSpPr>
          <p:nvPr/>
        </p:nvSpPr>
        <p:spPr bwMode="auto">
          <a:xfrm>
            <a:off x="468313" y="4292600"/>
            <a:ext cx="19431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s =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+</a:t>
            </a:r>
            <a:r>
              <a:rPr lang="es-CO" sz="2800" i="1">
                <a:latin typeface="Georgia" pitchFamily="18" charset="0"/>
              </a:rPr>
              <a:t>j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</a:t>
            </a:r>
          </a:p>
        </p:txBody>
      </p:sp>
      <p:graphicFrame>
        <p:nvGraphicFramePr>
          <p:cNvPr id="4101" name="Object 10"/>
          <p:cNvGraphicFramePr>
            <a:graphicFrameLocks noChangeAspect="1"/>
          </p:cNvGraphicFramePr>
          <p:nvPr/>
        </p:nvGraphicFramePr>
        <p:xfrm>
          <a:off x="2051050" y="4797425"/>
          <a:ext cx="3886200" cy="1038225"/>
        </p:xfrm>
        <a:graphic>
          <a:graphicData uri="http://schemas.openxmlformats.org/presentationml/2006/ole">
            <p:oleObj spid="_x0000_s4101" name="Ecuación" r:id="rId6" imgW="1803240" imgH="482400" progId="Equation.3">
              <p:embed/>
            </p:oleObj>
          </a:graphicData>
        </a:graphic>
      </p:graphicFrame>
      <p:graphicFrame>
        <p:nvGraphicFramePr>
          <p:cNvPr id="4102" name="Object 11"/>
          <p:cNvGraphicFramePr>
            <a:graphicFrameLocks noChangeAspect="1"/>
          </p:cNvGraphicFramePr>
          <p:nvPr/>
        </p:nvGraphicFramePr>
        <p:xfrm>
          <a:off x="2987675" y="2492375"/>
          <a:ext cx="1971675" cy="1038225"/>
        </p:xfrm>
        <a:graphic>
          <a:graphicData uri="http://schemas.openxmlformats.org/presentationml/2006/ole">
            <p:oleObj spid="_x0000_s4102" name="Ecuación" r:id="rId7" imgW="914400" imgH="482400" progId="Equation.3">
              <p:embed/>
            </p:oleObj>
          </a:graphicData>
        </a:graphic>
      </p:graphicFrame>
      <p:graphicFrame>
        <p:nvGraphicFramePr>
          <p:cNvPr id="4103" name="Object 12"/>
          <p:cNvGraphicFramePr>
            <a:graphicFrameLocks noChangeAspect="1"/>
          </p:cNvGraphicFramePr>
          <p:nvPr/>
        </p:nvGraphicFramePr>
        <p:xfrm>
          <a:off x="6011863" y="4868863"/>
          <a:ext cx="2000250" cy="901700"/>
        </p:xfrm>
        <a:graphic>
          <a:graphicData uri="http://schemas.openxmlformats.org/presentationml/2006/ole">
            <p:oleObj spid="_x0000_s4103" name="Ecuación" r:id="rId8" imgW="927000" imgH="419040" progId="Equation.3">
              <p:embed/>
            </p:oleObj>
          </a:graphicData>
        </a:graphic>
      </p:graphicFrame>
      <p:graphicFrame>
        <p:nvGraphicFramePr>
          <p:cNvPr id="4104" name="Object 13"/>
          <p:cNvGraphicFramePr>
            <a:graphicFrameLocks noChangeAspect="1"/>
          </p:cNvGraphicFramePr>
          <p:nvPr/>
        </p:nvGraphicFramePr>
        <p:xfrm>
          <a:off x="3708400" y="5876925"/>
          <a:ext cx="1041400" cy="846138"/>
        </p:xfrm>
        <a:graphic>
          <a:graphicData uri="http://schemas.openxmlformats.org/presentationml/2006/ole">
            <p:oleObj spid="_x0000_s4104" name="Ecuación" r:id="rId9" imgW="4824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xfrm>
            <a:off x="457200" y="1773238"/>
            <a:ext cx="4402138" cy="2808287"/>
          </a:xfrm>
        </p:spPr>
        <p:txBody>
          <a:bodyPr/>
          <a:lstStyle/>
          <a:p>
            <a:r>
              <a:rPr lang="es-CO" smtClean="0"/>
              <a:t>Si el sistema es inestable y no causal la ROC es un semiplano izquierdo que no debe contener al eje imaginario.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171825" y="620713"/>
          <a:ext cx="2757488" cy="900112"/>
        </p:xfrm>
        <a:graphic>
          <a:graphicData uri="http://schemas.openxmlformats.org/presentationml/2006/ole">
            <p:oleObj spid="_x0000_s80898" name="Ecuación" r:id="rId3" imgW="1282680" imgH="419040" progId="Equation.3">
              <p:embed/>
            </p:oleObj>
          </a:graphicData>
        </a:graphic>
      </p:graphicFrame>
      <p:graphicFrame>
        <p:nvGraphicFramePr>
          <p:cNvPr id="54275" name="Object 4"/>
          <p:cNvGraphicFramePr>
            <a:graphicFrameLocks noChangeAspect="1"/>
          </p:cNvGraphicFramePr>
          <p:nvPr/>
        </p:nvGraphicFramePr>
        <p:xfrm>
          <a:off x="893763" y="4941888"/>
          <a:ext cx="3822700" cy="981075"/>
        </p:xfrm>
        <a:graphic>
          <a:graphicData uri="http://schemas.openxmlformats.org/presentationml/2006/ole">
            <p:oleObj spid="_x0000_s80899" name="Ecuación" r:id="rId4" imgW="1777680" imgH="457200" progId="Equation.3">
              <p:embed/>
            </p:oleObj>
          </a:graphicData>
        </a:graphic>
      </p:graphicFrame>
      <p:pic>
        <p:nvPicPr>
          <p:cNvPr id="5427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0363" y="1754188"/>
            <a:ext cx="35242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body" idx="4294967295"/>
          </p:nvPr>
        </p:nvSpPr>
        <p:spPr>
          <a:xfrm>
            <a:off x="457200" y="2060575"/>
            <a:ext cx="8229600" cy="4513263"/>
          </a:xfrm>
        </p:spPr>
        <p:txBody>
          <a:bodyPr/>
          <a:lstStyle/>
          <a:p>
            <a:r>
              <a:rPr lang="es-CO" smtClean="0"/>
              <a:t>Estabilidad: </a:t>
            </a:r>
          </a:p>
          <a:p>
            <a:endParaRPr lang="es-CO" smtClean="0"/>
          </a:p>
          <a:p>
            <a:pPr lvl="1"/>
            <a:r>
              <a:rPr lang="es-CO" smtClean="0"/>
              <a:t>Si el sistema es además causal y </a:t>
            </a:r>
            <a:r>
              <a:rPr lang="es-CO" i="1" smtClean="0"/>
              <a:t>H(s)</a:t>
            </a:r>
            <a:r>
              <a:rPr lang="es-CO" smtClean="0"/>
              <a:t> es racional, su ROC debe ser un semiplano derecho en el plano </a:t>
            </a:r>
            <a:r>
              <a:rPr lang="es-CO" i="1" smtClean="0"/>
              <a:t>s</a:t>
            </a:r>
            <a:r>
              <a:rPr lang="es-CO" smtClean="0"/>
              <a:t>.</a:t>
            </a:r>
          </a:p>
          <a:p>
            <a:pPr lvl="1"/>
            <a:endParaRPr lang="es-CO" smtClean="0"/>
          </a:p>
          <a:p>
            <a:pPr lvl="1"/>
            <a:r>
              <a:rPr lang="es-CO" smtClean="0"/>
              <a:t>La ROC no puede contener polos.</a:t>
            </a:r>
          </a:p>
          <a:p>
            <a:pPr lvl="1"/>
            <a:endParaRPr lang="es-CO" smtClean="0"/>
          </a:p>
          <a:p>
            <a:pPr lvl="1"/>
            <a:r>
              <a:rPr lang="es-CO" smtClean="0"/>
              <a:t>Todos los polos del sistema deben estar a la izquierda del eje imaginario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title" idx="4294967295"/>
          </p:nvPr>
        </p:nvSpPr>
        <p:spPr>
          <a:xfrm>
            <a:off x="468313" y="544513"/>
            <a:ext cx="8496300" cy="1444625"/>
          </a:xfrm>
        </p:spPr>
        <p:txBody>
          <a:bodyPr/>
          <a:lstStyle/>
          <a:p>
            <a:r>
              <a:rPr lang="es-CO" smtClean="0"/>
              <a:t>Análisis de SLIT usando la transformada de Laplace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949450"/>
          </a:xfrm>
        </p:spPr>
        <p:txBody>
          <a:bodyPr/>
          <a:lstStyle/>
          <a:p>
            <a:r>
              <a:rPr lang="es-CO" smtClean="0"/>
              <a:t>Sistemas descritos por E. Diferenciales Lineales con Coeficientes Constantes</a:t>
            </a:r>
          </a:p>
        </p:txBody>
      </p:sp>
      <p:sp>
        <p:nvSpPr>
          <p:cNvPr id="922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3716338"/>
            <a:ext cx="8229600" cy="1944687"/>
          </a:xfrm>
        </p:spPr>
        <p:txBody>
          <a:bodyPr/>
          <a:lstStyle/>
          <a:p>
            <a:r>
              <a:rPr lang="es-CO" smtClean="0"/>
              <a:t>Objetivo: Determinar la función de transferencia del sistema descrito por esta ecuación.</a:t>
            </a:r>
          </a:p>
          <a:p>
            <a:endParaRPr lang="es-CO" smtClean="0"/>
          </a:p>
          <a:p>
            <a:r>
              <a:rPr lang="es-CO" smtClean="0"/>
              <a:t>Un SLIT está caracterizado por la ecuación:</a:t>
            </a:r>
          </a:p>
        </p:txBody>
      </p:sp>
      <p:graphicFrame>
        <p:nvGraphicFramePr>
          <p:cNvPr id="8194" name="Object 5"/>
          <p:cNvGraphicFramePr>
            <a:graphicFrameLocks/>
          </p:cNvGraphicFramePr>
          <p:nvPr/>
        </p:nvGraphicFramePr>
        <p:xfrm>
          <a:off x="2382838" y="2543175"/>
          <a:ext cx="4175125" cy="957263"/>
        </p:xfrm>
        <a:graphic>
          <a:graphicData uri="http://schemas.openxmlformats.org/presentationml/2006/ole">
            <p:oleObj spid="_x0000_s81922" name="Ecuación" r:id="rId3" imgW="1942920" imgH="444240" progId="Equation.3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824038" y="5883275"/>
          <a:ext cx="2460625" cy="411163"/>
        </p:xfrm>
        <a:graphic>
          <a:graphicData uri="http://schemas.openxmlformats.org/presentationml/2006/ole">
            <p:oleObj spid="_x0000_s81923" name="Ecuación" r:id="rId4" imgW="1143000" imgH="190440" progId="Equation.3">
              <p:embed/>
            </p:oleObj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4572000" y="5621338"/>
          <a:ext cx="2268538" cy="903287"/>
        </p:xfrm>
        <a:graphic>
          <a:graphicData uri="http://schemas.openxmlformats.org/presentationml/2006/ole">
            <p:oleObj spid="_x0000_s81924" name="Ecuación" r:id="rId5" imgW="10540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496300" cy="1368425"/>
          </a:xfrm>
        </p:spPr>
        <p:txBody>
          <a:bodyPr/>
          <a:lstStyle/>
          <a:p>
            <a:r>
              <a:rPr lang="es-CO" smtClean="0"/>
              <a:t>Sistemas descritos por E.D. Lineales con Coeficientes Constantes</a:t>
            </a:r>
          </a:p>
        </p:txBody>
      </p:sp>
      <p:sp>
        <p:nvSpPr>
          <p:cNvPr id="9222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1916113"/>
            <a:ext cx="8229600" cy="720725"/>
          </a:xfrm>
        </p:spPr>
        <p:txBody>
          <a:bodyPr/>
          <a:lstStyle/>
          <a:p>
            <a:r>
              <a:rPr lang="es-CO" smtClean="0"/>
              <a:t>La transformada de Laplace de (*) es:</a:t>
            </a:r>
          </a:p>
        </p:txBody>
      </p:sp>
      <p:graphicFrame>
        <p:nvGraphicFramePr>
          <p:cNvPr id="9218" name="Object 5"/>
          <p:cNvGraphicFramePr>
            <a:graphicFrameLocks/>
          </p:cNvGraphicFramePr>
          <p:nvPr/>
        </p:nvGraphicFramePr>
        <p:xfrm>
          <a:off x="1903413" y="2605088"/>
          <a:ext cx="4856162" cy="1039812"/>
        </p:xfrm>
        <a:graphic>
          <a:graphicData uri="http://schemas.openxmlformats.org/presentationml/2006/ole">
            <p:oleObj spid="_x0000_s82946" name="Ecuación" r:id="rId3" imgW="2260440" imgH="482400" progId="Equation.3">
              <p:embed/>
            </p:oleObj>
          </a:graphicData>
        </a:graphic>
      </p:graphicFrame>
      <p:graphicFrame>
        <p:nvGraphicFramePr>
          <p:cNvPr id="9219" name="Object 5"/>
          <p:cNvGraphicFramePr>
            <a:graphicFrameLocks/>
          </p:cNvGraphicFramePr>
          <p:nvPr/>
        </p:nvGraphicFramePr>
        <p:xfrm>
          <a:off x="2460625" y="3716338"/>
          <a:ext cx="4064000" cy="930275"/>
        </p:xfrm>
        <a:graphic>
          <a:graphicData uri="http://schemas.openxmlformats.org/presentationml/2006/ole">
            <p:oleObj spid="_x0000_s82947" name="Ecuación" r:id="rId4" imgW="1892160" imgH="431640" progId="Equation.3">
              <p:embed/>
            </p:oleObj>
          </a:graphicData>
        </a:graphic>
      </p:graphicFrame>
      <p:graphicFrame>
        <p:nvGraphicFramePr>
          <p:cNvPr id="11267" name="Object 5"/>
          <p:cNvGraphicFramePr>
            <a:graphicFrameLocks/>
          </p:cNvGraphicFramePr>
          <p:nvPr/>
        </p:nvGraphicFramePr>
        <p:xfrm>
          <a:off x="2640013" y="4797425"/>
          <a:ext cx="3165475" cy="1804988"/>
        </p:xfrm>
        <a:graphic>
          <a:graphicData uri="http://schemas.openxmlformats.org/presentationml/2006/ole">
            <p:oleObj spid="_x0000_s82948" name="Ecuación" r:id="rId5" imgW="147312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57352" name="Rectangle 3"/>
          <p:cNvSpPr>
            <a:spLocks noGrp="1"/>
          </p:cNvSpPr>
          <p:nvPr>
            <p:ph type="body" idx="1"/>
          </p:nvPr>
        </p:nvSpPr>
        <p:spPr>
          <a:xfrm>
            <a:off x="457200" y="2420938"/>
            <a:ext cx="8229600" cy="1008062"/>
          </a:xfrm>
        </p:spPr>
        <p:txBody>
          <a:bodyPr/>
          <a:lstStyle/>
          <a:p>
            <a:r>
              <a:rPr lang="es-CO" smtClean="0"/>
              <a:t>Aplicando la transformada de Laplace a ambos lados:</a:t>
            </a:r>
          </a:p>
        </p:txBody>
      </p:sp>
      <p:graphicFrame>
        <p:nvGraphicFramePr>
          <p:cNvPr id="10242" name="Object 5"/>
          <p:cNvGraphicFramePr>
            <a:graphicFrameLocks/>
          </p:cNvGraphicFramePr>
          <p:nvPr/>
        </p:nvGraphicFramePr>
        <p:xfrm>
          <a:off x="3063875" y="1322388"/>
          <a:ext cx="2811463" cy="847725"/>
        </p:xfrm>
        <a:graphic>
          <a:graphicData uri="http://schemas.openxmlformats.org/presentationml/2006/ole">
            <p:oleObj spid="_x0000_s83970" name="Ecuación" r:id="rId3" imgW="1307880" imgH="393480" progId="Equation.3">
              <p:embed/>
            </p:oleObj>
          </a:graphicData>
        </a:graphic>
      </p:graphicFrame>
      <p:graphicFrame>
        <p:nvGraphicFramePr>
          <p:cNvPr id="57347" name="Object 5"/>
          <p:cNvGraphicFramePr>
            <a:graphicFrameLocks/>
          </p:cNvGraphicFramePr>
          <p:nvPr/>
        </p:nvGraphicFramePr>
        <p:xfrm>
          <a:off x="2987675" y="3284538"/>
          <a:ext cx="3028950" cy="436562"/>
        </p:xfrm>
        <a:graphic>
          <a:graphicData uri="http://schemas.openxmlformats.org/presentationml/2006/ole">
            <p:oleObj spid="_x0000_s83971" name="Ecuación" r:id="rId4" imgW="1409400" imgH="203040" progId="Equation.3">
              <p:embed/>
            </p:oleObj>
          </a:graphicData>
        </a:graphic>
      </p:graphicFrame>
      <p:graphicFrame>
        <p:nvGraphicFramePr>
          <p:cNvPr id="57348" name="Object 5"/>
          <p:cNvGraphicFramePr>
            <a:graphicFrameLocks/>
          </p:cNvGraphicFramePr>
          <p:nvPr/>
        </p:nvGraphicFramePr>
        <p:xfrm>
          <a:off x="3068638" y="3840163"/>
          <a:ext cx="2865437" cy="901700"/>
        </p:xfrm>
        <a:graphic>
          <a:graphicData uri="http://schemas.openxmlformats.org/presentationml/2006/ole">
            <p:oleObj spid="_x0000_s83972" name="Ecuación" r:id="rId5" imgW="1333440" imgH="419040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68313" y="4868863"/>
            <a:ext cx="8229600" cy="647700"/>
            <a:chOff x="295" y="3067"/>
            <a:chExt cx="5184" cy="408"/>
          </a:xfrm>
        </p:grpSpPr>
        <p:sp>
          <p:nvSpPr>
            <p:cNvPr id="10252" name="Rectangle 7"/>
            <p:cNvSpPr>
              <a:spLocks/>
            </p:cNvSpPr>
            <p:nvPr/>
          </p:nvSpPr>
          <p:spPr bwMode="auto">
            <a:xfrm>
              <a:off x="295" y="3067"/>
              <a:ext cx="5184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65125" indent="-255588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</a:pPr>
              <a:r>
                <a:rPr lang="es-CO" sz="2800">
                  <a:latin typeface="Georgia" pitchFamily="18" charset="0"/>
                </a:rPr>
                <a:t>Si el sistema es causal:</a:t>
              </a:r>
            </a:p>
          </p:txBody>
        </p:sp>
        <p:graphicFrame>
          <p:nvGraphicFramePr>
            <p:cNvPr id="10246" name="Object 5"/>
            <p:cNvGraphicFramePr>
              <a:graphicFrameLocks/>
            </p:cNvGraphicFramePr>
            <p:nvPr/>
          </p:nvGraphicFramePr>
          <p:xfrm>
            <a:off x="2835" y="3093"/>
            <a:ext cx="1272" cy="292"/>
          </p:xfrm>
          <a:graphic>
            <a:graphicData uri="http://schemas.openxmlformats.org/presentationml/2006/ole">
              <p:oleObj spid="_x0000_s83974" name="Ecuación" r:id="rId6" imgW="939600" imgH="215640" progId="Equation.3">
                <p:embed/>
              </p:oleObj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46088" y="5518150"/>
            <a:ext cx="8229600" cy="647700"/>
            <a:chOff x="446088" y="5518150"/>
            <a:chExt cx="8229600" cy="647700"/>
          </a:xfrm>
        </p:grpSpPr>
        <p:sp>
          <p:nvSpPr>
            <p:cNvPr id="10251" name="Rectangle 11"/>
            <p:cNvSpPr>
              <a:spLocks/>
            </p:cNvSpPr>
            <p:nvPr/>
          </p:nvSpPr>
          <p:spPr bwMode="auto">
            <a:xfrm>
              <a:off x="446088" y="5518150"/>
              <a:ext cx="8229600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65125" indent="-255588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</a:pPr>
              <a:r>
                <a:rPr lang="es-CO" sz="2800">
                  <a:latin typeface="Georgia" pitchFamily="18" charset="0"/>
                </a:rPr>
                <a:t>Si no lo es:</a:t>
              </a:r>
            </a:p>
          </p:txBody>
        </p:sp>
        <p:graphicFrame>
          <p:nvGraphicFramePr>
            <p:cNvPr id="10245" name="Object 5"/>
            <p:cNvGraphicFramePr>
              <a:graphicFrameLocks/>
            </p:cNvGraphicFramePr>
            <p:nvPr/>
          </p:nvGraphicFramePr>
          <p:xfrm>
            <a:off x="2627313" y="5546725"/>
            <a:ext cx="2565400" cy="490538"/>
          </p:xfrm>
          <a:graphic>
            <a:graphicData uri="http://schemas.openxmlformats.org/presentationml/2006/ole">
              <p:oleObj spid="_x0000_s83973" name="Ecuación" r:id="rId7" imgW="119376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1270" name="Rectangle 3"/>
          <p:cNvSpPr>
            <a:spLocks noGrp="1"/>
          </p:cNvSpPr>
          <p:nvPr>
            <p:ph type="body" idx="1"/>
          </p:nvPr>
        </p:nvSpPr>
        <p:spPr>
          <a:xfrm>
            <a:off x="468313" y="1484313"/>
            <a:ext cx="8229600" cy="576262"/>
          </a:xfrm>
        </p:spPr>
        <p:txBody>
          <a:bodyPr/>
          <a:lstStyle/>
          <a:p>
            <a:r>
              <a:rPr lang="es-CO" smtClean="0"/>
              <a:t>Suponga que la entrada y salida de un SLIT son:</a:t>
            </a:r>
          </a:p>
        </p:txBody>
      </p:sp>
      <p:graphicFrame>
        <p:nvGraphicFramePr>
          <p:cNvPr id="58370" name="Object 5"/>
          <p:cNvGraphicFramePr>
            <a:graphicFrameLocks/>
          </p:cNvGraphicFramePr>
          <p:nvPr/>
        </p:nvGraphicFramePr>
        <p:xfrm>
          <a:off x="1979613" y="2276475"/>
          <a:ext cx="5103812" cy="492125"/>
        </p:xfrm>
        <a:graphic>
          <a:graphicData uri="http://schemas.openxmlformats.org/presentationml/2006/ole">
            <p:oleObj spid="_x0000_s84994" name="Ecuación" r:id="rId3" imgW="2374560" imgH="228600" progId="Equation.3">
              <p:embed/>
            </p:oleObj>
          </a:graphicData>
        </a:graphic>
      </p:graphicFrame>
      <p:graphicFrame>
        <p:nvGraphicFramePr>
          <p:cNvPr id="58371" name="Object 5"/>
          <p:cNvGraphicFramePr>
            <a:graphicFrameLocks/>
          </p:cNvGraphicFramePr>
          <p:nvPr/>
        </p:nvGraphicFramePr>
        <p:xfrm>
          <a:off x="684213" y="3716338"/>
          <a:ext cx="8351837" cy="901700"/>
        </p:xfrm>
        <a:graphic>
          <a:graphicData uri="http://schemas.openxmlformats.org/presentationml/2006/ole">
            <p:oleObj spid="_x0000_s84995" name="Ecuación" r:id="rId4" imgW="3886200" imgH="419040" progId="Equation.3">
              <p:embed/>
            </p:oleObj>
          </a:graphicData>
        </a:graphic>
      </p:graphicFrame>
      <p:sp>
        <p:nvSpPr>
          <p:cNvPr id="58375" name="Rectangle 10"/>
          <p:cNvSpPr>
            <a:spLocks/>
          </p:cNvSpPr>
          <p:nvPr/>
        </p:nvSpPr>
        <p:spPr bwMode="auto">
          <a:xfrm>
            <a:off x="446088" y="4868863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de donde:</a:t>
            </a:r>
          </a:p>
        </p:txBody>
      </p:sp>
      <p:sp>
        <p:nvSpPr>
          <p:cNvPr id="58376" name="Rectangle 12"/>
          <p:cNvSpPr>
            <a:spLocks/>
          </p:cNvSpPr>
          <p:nvPr/>
        </p:nvSpPr>
        <p:spPr bwMode="auto">
          <a:xfrm>
            <a:off x="468313" y="2997200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Sus transformadas de Laplace son</a:t>
            </a:r>
          </a:p>
        </p:txBody>
      </p:sp>
      <p:graphicFrame>
        <p:nvGraphicFramePr>
          <p:cNvPr id="58372" name="Object 5"/>
          <p:cNvGraphicFramePr>
            <a:graphicFrameLocks/>
          </p:cNvGraphicFramePr>
          <p:nvPr/>
        </p:nvGraphicFramePr>
        <p:xfrm>
          <a:off x="2843213" y="5373688"/>
          <a:ext cx="3821112" cy="901700"/>
        </p:xfrm>
        <a:graphic>
          <a:graphicData uri="http://schemas.openxmlformats.org/presentationml/2006/ole">
            <p:oleObj spid="_x0000_s84996" name="Ecuación" r:id="rId5" imgW="17776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/>
      <p:bldP spid="5837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>
          <a:xfrm>
            <a:off x="468313" y="1484313"/>
            <a:ext cx="4103687" cy="4176712"/>
          </a:xfrm>
        </p:spPr>
        <p:txBody>
          <a:bodyPr/>
          <a:lstStyle/>
          <a:p>
            <a:r>
              <a:rPr lang="es-CO" smtClean="0"/>
              <a:t>La propiedad de convolución también especifica la ROC de H(s):</a:t>
            </a:r>
          </a:p>
          <a:p>
            <a:pPr algn="ctr">
              <a:buFont typeface="Georgia" pitchFamily="18" charset="0"/>
              <a:buNone/>
            </a:pPr>
            <a:r>
              <a:rPr lang="es-CO" i="1" smtClean="0"/>
              <a:t>R</a:t>
            </a:r>
            <a:r>
              <a:rPr lang="es-CO" i="1" baseline="-25000" smtClean="0"/>
              <a:t>Y</a:t>
            </a:r>
            <a:r>
              <a:rPr lang="es-CO" i="1" smtClean="0">
                <a:sym typeface="Symbol" pitchFamily="18" charset="2"/>
              </a:rPr>
              <a:t></a:t>
            </a:r>
            <a:r>
              <a:rPr lang="es-CO" i="1" smtClean="0"/>
              <a:t>R</a:t>
            </a:r>
            <a:r>
              <a:rPr lang="es-CO" i="1" baseline="-25000" smtClean="0"/>
              <a:t>X</a:t>
            </a:r>
            <a:r>
              <a:rPr lang="es-CO" i="1" smtClean="0">
                <a:sym typeface="Symbol" pitchFamily="18" charset="2"/>
              </a:rPr>
              <a:t></a:t>
            </a:r>
            <a:r>
              <a:rPr lang="es-CO" i="1" smtClean="0"/>
              <a:t>R</a:t>
            </a:r>
            <a:r>
              <a:rPr lang="es-CO" i="1" baseline="-25000" smtClean="0"/>
              <a:t>H</a:t>
            </a:r>
          </a:p>
          <a:p>
            <a:pPr algn="ctr">
              <a:buFont typeface="Georgia" pitchFamily="18" charset="0"/>
              <a:buNone/>
            </a:pPr>
            <a:endParaRPr lang="es-CO" smtClean="0"/>
          </a:p>
          <a:p>
            <a:r>
              <a:rPr lang="es-CO" smtClean="0"/>
              <a:t>La única ROC que cumple es el semiplano derecho.</a:t>
            </a:r>
          </a:p>
        </p:txBody>
      </p:sp>
      <p:pic>
        <p:nvPicPr>
          <p:cNvPr id="5939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4463" y="1341438"/>
            <a:ext cx="35242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9394" name="Object 5"/>
          <p:cNvGraphicFramePr>
            <a:graphicFrameLocks/>
          </p:cNvGraphicFramePr>
          <p:nvPr/>
        </p:nvGraphicFramePr>
        <p:xfrm>
          <a:off x="900113" y="5816600"/>
          <a:ext cx="3055937" cy="492125"/>
        </p:xfrm>
        <a:graphic>
          <a:graphicData uri="http://schemas.openxmlformats.org/presentationml/2006/ole">
            <p:oleObj spid="_x0000_s86018" name="Ecuación" r:id="rId4" imgW="14223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xfrm>
            <a:off x="457200" y="1484313"/>
            <a:ext cx="8229600" cy="2305050"/>
          </a:xfrm>
        </p:spPr>
        <p:txBody>
          <a:bodyPr/>
          <a:lstStyle/>
          <a:p>
            <a:r>
              <a:rPr lang="es-CO" dirty="0" smtClean="0"/>
              <a:t>Hallar </a:t>
            </a:r>
            <a:r>
              <a:rPr lang="es-CO" i="1" dirty="0" smtClean="0"/>
              <a:t>H(s)</a:t>
            </a:r>
            <a:r>
              <a:rPr lang="es-CO" dirty="0" smtClean="0"/>
              <a:t> de un SLIT si:</a:t>
            </a:r>
          </a:p>
          <a:p>
            <a:pPr lvl="1"/>
            <a:r>
              <a:rPr lang="es-CO" dirty="0" smtClean="0"/>
              <a:t>El sistema es causal</a:t>
            </a:r>
          </a:p>
          <a:p>
            <a:pPr lvl="1"/>
            <a:r>
              <a:rPr lang="es-CO" i="1" dirty="0" smtClean="0"/>
              <a:t>H(s)</a:t>
            </a:r>
            <a:r>
              <a:rPr lang="es-CO" dirty="0" smtClean="0"/>
              <a:t> es racional y tiene polos en -2 y 4</a:t>
            </a:r>
          </a:p>
          <a:p>
            <a:pPr lvl="1"/>
            <a:r>
              <a:rPr lang="es-CO" dirty="0" smtClean="0"/>
              <a:t>Si </a:t>
            </a:r>
            <a:r>
              <a:rPr lang="es-CO" i="1" dirty="0" smtClean="0"/>
              <a:t>x(t) = 1</a:t>
            </a:r>
            <a:r>
              <a:rPr lang="es-CO" dirty="0" smtClean="0"/>
              <a:t>, </a:t>
            </a:r>
            <a:r>
              <a:rPr lang="es-CO" i="1" dirty="0" smtClean="0"/>
              <a:t>y(t) = </a:t>
            </a:r>
            <a:r>
              <a:rPr lang="es-CO" i="1" dirty="0" smtClean="0"/>
              <a:t>0</a:t>
            </a:r>
          </a:p>
          <a:p>
            <a:pPr lvl="1"/>
            <a:r>
              <a:rPr lang="es-CO" i="1" dirty="0" smtClean="0"/>
              <a:t>h(o</a:t>
            </a:r>
            <a:r>
              <a:rPr lang="es-CO" i="1" baseline="30000" dirty="0" smtClean="0"/>
              <a:t>+</a:t>
            </a:r>
            <a:r>
              <a:rPr lang="es-CO" i="1" dirty="0" smtClean="0"/>
              <a:t>) = 4</a:t>
            </a:r>
            <a:endParaRPr lang="es-CO" i="1" dirty="0" smtClean="0"/>
          </a:p>
        </p:txBody>
      </p:sp>
      <p:graphicFrame>
        <p:nvGraphicFramePr>
          <p:cNvPr id="60418" name="Object 5"/>
          <p:cNvGraphicFramePr>
            <a:graphicFrameLocks/>
          </p:cNvGraphicFramePr>
          <p:nvPr/>
        </p:nvGraphicFramePr>
        <p:xfrm>
          <a:off x="2916238" y="4005263"/>
          <a:ext cx="2811462" cy="901700"/>
        </p:xfrm>
        <a:graphic>
          <a:graphicData uri="http://schemas.openxmlformats.org/presentationml/2006/ole">
            <p:oleObj spid="_x0000_s87042" name="Ecuación" r:id="rId3" imgW="1307880" imgH="419040" progId="Equation.3">
              <p:embed/>
            </p:oleObj>
          </a:graphicData>
        </a:graphic>
      </p:graphicFrame>
      <p:sp>
        <p:nvSpPr>
          <p:cNvPr id="13317" name="Rectangle 5"/>
          <p:cNvSpPr>
            <a:spLocks/>
          </p:cNvSpPr>
          <p:nvPr/>
        </p:nvSpPr>
        <p:spPr bwMode="auto">
          <a:xfrm>
            <a:off x="468313" y="4797425"/>
            <a:ext cx="82296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>
              <a:latin typeface="Georgia" pitchFamily="18" charset="0"/>
            </a:endParaRP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468313" y="5445125"/>
            <a:ext cx="822960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x(t)=1=e</a:t>
            </a:r>
            <a:r>
              <a:rPr lang="es-CO" sz="2800" i="1" baseline="30000">
                <a:latin typeface="Georgia" pitchFamily="18" charset="0"/>
              </a:rPr>
              <a:t>0t</a:t>
            </a:r>
            <a:r>
              <a:rPr lang="es-CO" sz="2800" i="1">
                <a:latin typeface="Georgia" pitchFamily="18" charset="0"/>
              </a:rPr>
              <a:t>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 y(t)=0=e</a:t>
            </a:r>
            <a:r>
              <a:rPr lang="es-CO" sz="2800" i="1" baseline="30000">
                <a:latin typeface="Georgia" pitchFamily="18" charset="0"/>
                <a:sym typeface="Symbol" pitchFamily="18" charset="2"/>
              </a:rPr>
              <a:t>0t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H(0) = H(0)  p(0)=0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>
          <a:xfrm>
            <a:off x="457200" y="1052513"/>
            <a:ext cx="8229600" cy="1081087"/>
          </a:xfrm>
        </p:spPr>
        <p:txBody>
          <a:bodyPr/>
          <a:lstStyle/>
          <a:p>
            <a:r>
              <a:rPr lang="es-CO" i="1" smtClean="0">
                <a:sym typeface="Symbol" pitchFamily="18" charset="2"/>
              </a:rPr>
              <a:t>p(0)=0  p(s) = sq(s)</a:t>
            </a:r>
          </a:p>
          <a:p>
            <a:r>
              <a:rPr lang="es-CO" smtClean="0">
                <a:sym typeface="Symbol" pitchFamily="18" charset="2"/>
              </a:rPr>
              <a:t>Por el teorema del valor inicial:</a:t>
            </a:r>
            <a:endParaRPr lang="es-CO" smtClean="0"/>
          </a:p>
        </p:txBody>
      </p:sp>
      <p:graphicFrame>
        <p:nvGraphicFramePr>
          <p:cNvPr id="60418" name="Object 5"/>
          <p:cNvGraphicFramePr>
            <a:graphicFrameLocks/>
          </p:cNvGraphicFramePr>
          <p:nvPr/>
        </p:nvGraphicFramePr>
        <p:xfrm>
          <a:off x="2155825" y="2133600"/>
          <a:ext cx="4503738" cy="955675"/>
        </p:xfrm>
        <a:graphic>
          <a:graphicData uri="http://schemas.openxmlformats.org/presentationml/2006/ole">
            <p:oleObj spid="_x0000_s88066" name="Equation" r:id="rId3" imgW="2095200" imgH="444240" progId="Equation.3">
              <p:embed/>
            </p:oleObj>
          </a:graphicData>
        </a:graphic>
      </p:graphicFrame>
      <p:sp>
        <p:nvSpPr>
          <p:cNvPr id="14343" name="Rectangle 5"/>
          <p:cNvSpPr>
            <a:spLocks/>
          </p:cNvSpPr>
          <p:nvPr/>
        </p:nvSpPr>
        <p:spPr bwMode="auto">
          <a:xfrm>
            <a:off x="468313" y="4797425"/>
            <a:ext cx="82296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>
              <a:latin typeface="Georgia" pitchFamily="18" charset="0"/>
            </a:endParaRP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468313" y="3213100"/>
            <a:ext cx="82296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  <a:sym typeface="Symbol" pitchFamily="18" charset="2"/>
              </a:rPr>
              <a:t>Para que el límite exista, el grado del numerador debe ser igual al del numerador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 q(s) = K </a:t>
            </a:r>
            <a:endParaRPr lang="es-CO" sz="2800">
              <a:latin typeface="Georgia" pitchFamily="18" charset="0"/>
              <a:sym typeface="Symbol" pitchFamily="18" charset="2"/>
            </a:endParaRPr>
          </a:p>
        </p:txBody>
      </p:sp>
      <p:graphicFrame>
        <p:nvGraphicFramePr>
          <p:cNvPr id="99331" name="Object 5"/>
          <p:cNvGraphicFramePr>
            <a:graphicFrameLocks/>
          </p:cNvGraphicFramePr>
          <p:nvPr/>
        </p:nvGraphicFramePr>
        <p:xfrm>
          <a:off x="1100138" y="4292600"/>
          <a:ext cx="6551612" cy="1309688"/>
        </p:xfrm>
        <a:graphic>
          <a:graphicData uri="http://schemas.openxmlformats.org/presentationml/2006/ole">
            <p:oleObj spid="_x0000_s88067" name="Equation" r:id="rId4" imgW="3047760" imgH="609480" progId="Equation.3">
              <p:embed/>
            </p:oleObj>
          </a:graphicData>
        </a:graphic>
      </p:graphicFrame>
      <p:graphicFrame>
        <p:nvGraphicFramePr>
          <p:cNvPr id="99332" name="Object 5"/>
          <p:cNvGraphicFramePr>
            <a:graphicFrameLocks/>
          </p:cNvGraphicFramePr>
          <p:nvPr/>
        </p:nvGraphicFramePr>
        <p:xfrm>
          <a:off x="3001963" y="5740400"/>
          <a:ext cx="2811462" cy="901700"/>
        </p:xfrm>
        <a:graphic>
          <a:graphicData uri="http://schemas.openxmlformats.org/presentationml/2006/ole">
            <p:oleObj spid="_x0000_s88068" name="Equation" r:id="rId5" imgW="13078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3744913"/>
          </a:xfrm>
        </p:spPr>
        <p:txBody>
          <a:bodyPr/>
          <a:lstStyle/>
          <a:p>
            <a:r>
              <a:rPr lang="es-CO" smtClean="0"/>
              <a:t>Operaciones complejas en el dominio del tiempo se pueden reemplazar por operaciones algebraicas en el dominio </a:t>
            </a:r>
            <a:r>
              <a:rPr lang="es-CO" i="1" smtClean="0"/>
              <a:t>s</a:t>
            </a:r>
            <a:r>
              <a:rPr lang="es-CO" smtClean="0"/>
              <a:t>.</a:t>
            </a:r>
          </a:p>
          <a:p>
            <a:r>
              <a:rPr lang="es-CO" smtClean="0"/>
              <a:t>Laplace facilita el análisis de SLIT interconectados.</a:t>
            </a:r>
          </a:p>
          <a:p>
            <a:r>
              <a:rPr lang="es-CO" smtClean="0"/>
              <a:t>Conexión en paralelo</a:t>
            </a:r>
          </a:p>
          <a:p>
            <a:pPr lvl="1"/>
            <a:r>
              <a:rPr lang="es-CO" i="1" smtClean="0"/>
              <a:t>h(t) = h</a:t>
            </a:r>
            <a:r>
              <a:rPr lang="es-CO" i="1" baseline="-25000" smtClean="0"/>
              <a:t>1</a:t>
            </a:r>
            <a:r>
              <a:rPr lang="es-CO" i="1" smtClean="0"/>
              <a:t>(t)+h</a:t>
            </a:r>
            <a:r>
              <a:rPr lang="es-CO" i="1" baseline="-25000" smtClean="0"/>
              <a:t>2</a:t>
            </a:r>
            <a:r>
              <a:rPr lang="es-CO" i="1" smtClean="0"/>
              <a:t>(t)</a:t>
            </a:r>
          </a:p>
          <a:p>
            <a:pPr lvl="1"/>
            <a:r>
              <a:rPr lang="es-CO" i="1" smtClean="0"/>
              <a:t>H(s) = H</a:t>
            </a:r>
            <a:r>
              <a:rPr lang="es-CO" i="1" baseline="-25000" smtClean="0"/>
              <a:t>1</a:t>
            </a:r>
            <a:r>
              <a:rPr lang="es-CO" i="1" smtClean="0"/>
              <a:t>(s)+H</a:t>
            </a:r>
            <a:r>
              <a:rPr lang="es-CO" i="1" baseline="-25000" smtClean="0"/>
              <a:t>2</a:t>
            </a:r>
            <a:r>
              <a:rPr lang="es-CO" i="1" smtClean="0"/>
              <a:t>(s)</a:t>
            </a:r>
            <a:r>
              <a:rPr lang="es-CO" smtClean="0"/>
              <a:t> </a:t>
            </a: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457200" y="417513"/>
            <a:ext cx="8229600" cy="1066800"/>
          </a:xfrm>
        </p:spPr>
        <p:txBody>
          <a:bodyPr/>
          <a:lstStyle/>
          <a:p>
            <a:r>
              <a:rPr lang="es-CO" smtClean="0"/>
              <a:t>Diagramas en Bloques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073525" y="4583113"/>
            <a:ext cx="4949825" cy="2159000"/>
            <a:chOff x="340" y="981"/>
            <a:chExt cx="3118" cy="136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292" y="981"/>
              <a:ext cx="1633" cy="1360"/>
              <a:chOff x="1066" y="981"/>
              <a:chExt cx="1633" cy="136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066" y="981"/>
                <a:ext cx="907" cy="544"/>
                <a:chOff x="1066" y="981"/>
                <a:chExt cx="907" cy="544"/>
              </a:xfrm>
            </p:grpSpPr>
            <p:sp>
              <p:nvSpPr>
                <p:cNvPr id="35868" name="Rectangle 6"/>
                <p:cNvSpPr>
                  <a:spLocks noChangeArrowheads="1"/>
                </p:cNvSpPr>
                <p:nvPr/>
              </p:nvSpPr>
              <p:spPr bwMode="auto">
                <a:xfrm>
                  <a:off x="1066" y="981"/>
                  <a:ext cx="907" cy="5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3586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202" y="1071"/>
                  <a:ext cx="635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CO" sz="2800" i="1">
                      <a:latin typeface="Georgia" pitchFamily="18" charset="0"/>
                    </a:rPr>
                    <a:t>h</a:t>
                  </a:r>
                  <a:r>
                    <a:rPr lang="es-CO" sz="2800" i="1" baseline="-25000">
                      <a:latin typeface="Georgia" pitchFamily="18" charset="0"/>
                    </a:rPr>
                    <a:t>1</a:t>
                  </a:r>
                  <a:r>
                    <a:rPr lang="es-CO" sz="2800" i="1">
                      <a:latin typeface="Georgia" pitchFamily="18" charset="0"/>
                    </a:rPr>
                    <a:t>(t)</a:t>
                  </a:r>
                  <a:endParaRPr lang="es-ES" sz="2800" i="1">
                    <a:latin typeface="Georgia" pitchFamily="18" charset="0"/>
                  </a:endParaRPr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1066" y="1797"/>
                <a:ext cx="907" cy="544"/>
                <a:chOff x="1066" y="981"/>
                <a:chExt cx="907" cy="544"/>
              </a:xfrm>
            </p:grpSpPr>
            <p:sp>
              <p:nvSpPr>
                <p:cNvPr id="35866" name="Rectangle 9"/>
                <p:cNvSpPr>
                  <a:spLocks noChangeArrowheads="1"/>
                </p:cNvSpPr>
                <p:nvPr/>
              </p:nvSpPr>
              <p:spPr bwMode="auto">
                <a:xfrm>
                  <a:off x="1066" y="981"/>
                  <a:ext cx="907" cy="5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3586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202" y="1071"/>
                  <a:ext cx="635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CO" sz="2800" i="1">
                      <a:latin typeface="Georgia" pitchFamily="18" charset="0"/>
                    </a:rPr>
                    <a:t>h</a:t>
                  </a:r>
                  <a:r>
                    <a:rPr lang="es-CO" sz="2800" i="1" baseline="-25000">
                      <a:latin typeface="Georgia" pitchFamily="18" charset="0"/>
                    </a:rPr>
                    <a:t>2</a:t>
                  </a:r>
                  <a:r>
                    <a:rPr lang="es-CO" sz="2800" i="1">
                      <a:latin typeface="Georgia" pitchFamily="18" charset="0"/>
                    </a:rPr>
                    <a:t>(t)</a:t>
                  </a:r>
                  <a:endParaRPr lang="es-ES" sz="2800" i="1">
                    <a:latin typeface="Georgia" pitchFamily="18" charset="0"/>
                  </a:endParaRPr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2245" y="1480"/>
                <a:ext cx="272" cy="327"/>
                <a:chOff x="2245" y="1480"/>
                <a:chExt cx="272" cy="327"/>
              </a:xfrm>
            </p:grpSpPr>
            <p:sp>
              <p:nvSpPr>
                <p:cNvPr id="3586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245" y="1480"/>
                  <a:ext cx="27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CO" sz="2800" i="1">
                      <a:latin typeface="Georgia" pitchFamily="18" charset="0"/>
                    </a:rPr>
                    <a:t>+</a:t>
                  </a:r>
                  <a:endParaRPr lang="es-ES" sz="2800" i="1">
                    <a:latin typeface="Georgia" pitchFamily="18" charset="0"/>
                  </a:endParaRPr>
                </a:p>
              </p:txBody>
            </p:sp>
            <p:sp>
              <p:nvSpPr>
                <p:cNvPr id="35865" name="Oval 13"/>
                <p:cNvSpPr>
                  <a:spLocks noChangeArrowheads="1"/>
                </p:cNvSpPr>
                <p:nvPr/>
              </p:nvSpPr>
              <p:spPr bwMode="auto">
                <a:xfrm>
                  <a:off x="2245" y="1525"/>
                  <a:ext cx="227" cy="27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1973" y="1253"/>
                <a:ext cx="363" cy="272"/>
                <a:chOff x="1973" y="1253"/>
                <a:chExt cx="363" cy="272"/>
              </a:xfrm>
            </p:grpSpPr>
            <p:sp>
              <p:nvSpPr>
                <p:cNvPr id="35862" name="Line 15"/>
                <p:cNvSpPr>
                  <a:spLocks noChangeShapeType="1"/>
                </p:cNvSpPr>
                <p:nvPr/>
              </p:nvSpPr>
              <p:spPr bwMode="auto">
                <a:xfrm>
                  <a:off x="1973" y="1253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586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336" y="1253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s-CO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1973" y="1797"/>
                <a:ext cx="363" cy="272"/>
                <a:chOff x="1973" y="1797"/>
                <a:chExt cx="363" cy="272"/>
              </a:xfrm>
            </p:grpSpPr>
            <p:sp>
              <p:nvSpPr>
                <p:cNvPr id="35860" name="Line 18"/>
                <p:cNvSpPr>
                  <a:spLocks noChangeShapeType="1"/>
                </p:cNvSpPr>
                <p:nvPr/>
              </p:nvSpPr>
              <p:spPr bwMode="auto">
                <a:xfrm>
                  <a:off x="1973" y="2069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O"/>
                </a:p>
              </p:txBody>
            </p:sp>
            <p:sp>
              <p:nvSpPr>
                <p:cNvPr id="3586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336" y="1797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s-CO"/>
                </a:p>
              </p:txBody>
            </p:sp>
          </p:grpSp>
          <p:sp>
            <p:nvSpPr>
              <p:cNvPr id="35859" name="Line 20"/>
              <p:cNvSpPr>
                <a:spLocks noChangeShapeType="1"/>
              </p:cNvSpPr>
              <p:nvPr/>
            </p:nvSpPr>
            <p:spPr bwMode="auto">
              <a:xfrm>
                <a:off x="2472" y="1661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</p:grpSp>
        <p:sp>
          <p:nvSpPr>
            <p:cNvPr id="35846" name="Text Box 21"/>
            <p:cNvSpPr txBox="1">
              <a:spLocks noChangeArrowheads="1"/>
            </p:cNvSpPr>
            <p:nvPr/>
          </p:nvSpPr>
          <p:spPr bwMode="auto">
            <a:xfrm>
              <a:off x="340" y="1480"/>
              <a:ext cx="4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x(t)</a:t>
              </a:r>
              <a:endParaRPr lang="es-ES" sz="2800" i="1">
                <a:latin typeface="Georgia" pitchFamily="18" charset="0"/>
              </a:endParaRPr>
            </a:p>
          </p:txBody>
        </p: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839" y="1253"/>
              <a:ext cx="453" cy="816"/>
              <a:chOff x="839" y="1253"/>
              <a:chExt cx="453" cy="816"/>
            </a:xfrm>
          </p:grpSpPr>
          <p:sp>
            <p:nvSpPr>
              <p:cNvPr id="35849" name="Line 23"/>
              <p:cNvSpPr>
                <a:spLocks noChangeShapeType="1"/>
              </p:cNvSpPr>
              <p:nvPr/>
            </p:nvSpPr>
            <p:spPr bwMode="auto">
              <a:xfrm>
                <a:off x="839" y="1661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5850" name="Line 24"/>
              <p:cNvSpPr>
                <a:spLocks noChangeShapeType="1"/>
              </p:cNvSpPr>
              <p:nvPr/>
            </p:nvSpPr>
            <p:spPr bwMode="auto">
              <a:xfrm flipV="1">
                <a:off x="1066" y="1253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5851" name="Line 25"/>
              <p:cNvSpPr>
                <a:spLocks noChangeShapeType="1"/>
              </p:cNvSpPr>
              <p:nvPr/>
            </p:nvSpPr>
            <p:spPr bwMode="auto">
              <a:xfrm flipV="1">
                <a:off x="1066" y="1661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5852" name="Line 26"/>
              <p:cNvSpPr>
                <a:spLocks noChangeShapeType="1"/>
              </p:cNvSpPr>
              <p:nvPr/>
            </p:nvSpPr>
            <p:spPr bwMode="auto">
              <a:xfrm>
                <a:off x="1066" y="125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35853" name="Line 27"/>
              <p:cNvSpPr>
                <a:spLocks noChangeShapeType="1"/>
              </p:cNvSpPr>
              <p:nvPr/>
            </p:nvSpPr>
            <p:spPr bwMode="auto">
              <a:xfrm>
                <a:off x="1066" y="2069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CO"/>
              </a:p>
            </p:txBody>
          </p:sp>
        </p:grpSp>
        <p:sp>
          <p:nvSpPr>
            <p:cNvPr id="35848" name="Text Box 28"/>
            <p:cNvSpPr txBox="1">
              <a:spLocks noChangeArrowheads="1"/>
            </p:cNvSpPr>
            <p:nvPr/>
          </p:nvSpPr>
          <p:spPr bwMode="auto">
            <a:xfrm>
              <a:off x="2971" y="1480"/>
              <a:ext cx="4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y(t)</a:t>
              </a:r>
              <a:endParaRPr lang="es-ES" sz="2800" i="1">
                <a:latin typeface="Georg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539750" y="476250"/>
            <a:ext cx="8229600" cy="720725"/>
          </a:xfrm>
        </p:spPr>
        <p:txBody>
          <a:bodyPr/>
          <a:lstStyle/>
          <a:p>
            <a:r>
              <a:rPr lang="es-CO" smtClean="0"/>
              <a:t>Convergencia</a:t>
            </a:r>
          </a:p>
        </p:txBody>
      </p:sp>
      <p:sp>
        <p:nvSpPr>
          <p:cNvPr id="5125" name="Rectangle 3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229600" cy="1008062"/>
          </a:xfrm>
        </p:spPr>
        <p:txBody>
          <a:bodyPr/>
          <a:lstStyle/>
          <a:p>
            <a:r>
              <a:rPr lang="es-CO" smtClean="0"/>
              <a:t>Revisemos nuevamente la expresión para la transformada de Fourier de </a:t>
            </a:r>
            <a:r>
              <a:rPr lang="es-CO" i="1" smtClean="0"/>
              <a:t>x(t)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560513" y="2276475"/>
          <a:ext cx="5505450" cy="1038225"/>
        </p:xfrm>
        <a:graphic>
          <a:graphicData uri="http://schemas.openxmlformats.org/presentationml/2006/ole">
            <p:oleObj spid="_x0000_s5122" name="Equation" r:id="rId3" imgW="2552400" imgH="482400" progId="Equation.3">
              <p:embed/>
            </p:oleObj>
          </a:graphicData>
        </a:graphic>
      </p:graphicFrame>
      <p:sp>
        <p:nvSpPr>
          <p:cNvPr id="5126" name="Rectangle 5"/>
          <p:cNvSpPr>
            <a:spLocks/>
          </p:cNvSpPr>
          <p:nvPr/>
        </p:nvSpPr>
        <p:spPr bwMode="auto">
          <a:xfrm>
            <a:off x="539750" y="3357563"/>
            <a:ext cx="82296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Esta expresión converge solo para </a:t>
            </a:r>
            <a:r>
              <a:rPr lang="es-CO" sz="2800" i="1">
                <a:latin typeface="Georgia" pitchFamily="18" charset="0"/>
              </a:rPr>
              <a:t>a&gt;0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En cuanto a la transformada de Laplace:</a:t>
            </a: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1168400" y="4437063"/>
          <a:ext cx="6435725" cy="1038225"/>
        </p:xfrm>
        <a:graphic>
          <a:graphicData uri="http://schemas.openxmlformats.org/presentationml/2006/ole">
            <p:oleObj spid="_x0000_s5123" name="Ecuación" r:id="rId4" imgW="2984400" imgH="482400" progId="Equation.3">
              <p:embed/>
            </p:oleObj>
          </a:graphicData>
        </a:graphic>
      </p:graphicFrame>
      <p:sp>
        <p:nvSpPr>
          <p:cNvPr id="5127" name="Rectangle 7"/>
          <p:cNvSpPr>
            <a:spLocks/>
          </p:cNvSpPr>
          <p:nvPr/>
        </p:nvSpPr>
        <p:spPr bwMode="auto">
          <a:xfrm>
            <a:off x="611188" y="5445125"/>
            <a:ext cx="82296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Esta expresión converge para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+</a:t>
            </a:r>
            <a:r>
              <a:rPr lang="es-CO" sz="2800" i="1">
                <a:latin typeface="Georgia" pitchFamily="18" charset="0"/>
              </a:rPr>
              <a:t>a&gt;0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Esto es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</a:t>
            </a:r>
            <a:r>
              <a:rPr lang="es-CO" sz="2800" i="1">
                <a:latin typeface="Monotype Corsiva" pitchFamily="66" charset="0"/>
                <a:sym typeface="Symbol" pitchFamily="18" charset="2"/>
              </a:rPr>
              <a:t>e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{s}=  &gt;-a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457200" y="417513"/>
            <a:ext cx="8229600" cy="1066800"/>
          </a:xfrm>
        </p:spPr>
        <p:txBody>
          <a:bodyPr/>
          <a:lstStyle/>
          <a:p>
            <a:r>
              <a:rPr lang="es-CO" smtClean="0"/>
              <a:t>Conexión en Serie</a:t>
            </a:r>
          </a:p>
        </p:txBody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>
          <a:xfrm>
            <a:off x="457200" y="2420938"/>
            <a:ext cx="8229600" cy="1368425"/>
          </a:xfrm>
        </p:spPr>
        <p:txBody>
          <a:bodyPr/>
          <a:lstStyle/>
          <a:p>
            <a:r>
              <a:rPr lang="es-CO" i="1" smtClean="0"/>
              <a:t>h(t) = h</a:t>
            </a:r>
            <a:r>
              <a:rPr lang="es-CO" i="1" baseline="-25000" smtClean="0"/>
              <a:t>1</a:t>
            </a:r>
            <a:r>
              <a:rPr lang="es-CO" i="1" smtClean="0"/>
              <a:t>(t) * h</a:t>
            </a:r>
            <a:r>
              <a:rPr lang="es-CO" i="1" baseline="-25000" smtClean="0"/>
              <a:t>2</a:t>
            </a:r>
            <a:r>
              <a:rPr lang="es-CO" i="1" smtClean="0"/>
              <a:t>(t)</a:t>
            </a:r>
          </a:p>
          <a:p>
            <a:r>
              <a:rPr lang="es-CO" i="1" smtClean="0"/>
              <a:t>H(s) = H</a:t>
            </a:r>
            <a:r>
              <a:rPr lang="es-CO" i="1" baseline="-25000" smtClean="0"/>
              <a:t>1</a:t>
            </a:r>
            <a:r>
              <a:rPr lang="es-CO" i="1" smtClean="0"/>
              <a:t>(s)H</a:t>
            </a:r>
            <a:r>
              <a:rPr lang="es-CO" i="1" baseline="-25000" smtClean="0"/>
              <a:t>2</a:t>
            </a:r>
            <a:r>
              <a:rPr lang="es-CO" i="1" smtClean="0"/>
              <a:t>(s)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0775" y="1268413"/>
            <a:ext cx="6965950" cy="1079500"/>
            <a:chOff x="657" y="2568"/>
            <a:chExt cx="4388" cy="68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19" y="2704"/>
              <a:ext cx="907" cy="544"/>
              <a:chOff x="1066" y="981"/>
              <a:chExt cx="907" cy="544"/>
            </a:xfrm>
          </p:grpSpPr>
          <p:sp>
            <p:nvSpPr>
              <p:cNvPr id="36899" name="Rectangle 6"/>
              <p:cNvSpPr>
                <a:spLocks noChangeArrowheads="1"/>
              </p:cNvSpPr>
              <p:nvPr/>
            </p:nvSpPr>
            <p:spPr bwMode="auto">
              <a:xfrm>
                <a:off x="1066" y="981"/>
                <a:ext cx="907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36900" name="Text Box 7"/>
              <p:cNvSpPr txBox="1">
                <a:spLocks noChangeArrowheads="1"/>
              </p:cNvSpPr>
              <p:nvPr/>
            </p:nvSpPr>
            <p:spPr bwMode="auto">
              <a:xfrm>
                <a:off x="1202" y="1071"/>
                <a:ext cx="63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2800" i="1">
                    <a:latin typeface="Georgia" pitchFamily="18" charset="0"/>
                  </a:rPr>
                  <a:t>h</a:t>
                </a:r>
                <a:r>
                  <a:rPr lang="es-CO" sz="2800" i="1" baseline="-25000">
                    <a:latin typeface="Georgia" pitchFamily="18" charset="0"/>
                  </a:rPr>
                  <a:t>1</a:t>
                </a:r>
                <a:r>
                  <a:rPr lang="es-CO" sz="2800" i="1">
                    <a:latin typeface="Georgia" pitchFamily="18" charset="0"/>
                  </a:rPr>
                  <a:t>(t)</a:t>
                </a:r>
                <a:endParaRPr lang="es-ES" sz="2800" i="1">
                  <a:latin typeface="Georgia" pitchFamily="18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288" y="2704"/>
              <a:ext cx="907" cy="544"/>
              <a:chOff x="1066" y="981"/>
              <a:chExt cx="907" cy="544"/>
            </a:xfrm>
          </p:grpSpPr>
          <p:sp>
            <p:nvSpPr>
              <p:cNvPr id="36897" name="Rectangle 9"/>
              <p:cNvSpPr>
                <a:spLocks noChangeArrowheads="1"/>
              </p:cNvSpPr>
              <p:nvPr/>
            </p:nvSpPr>
            <p:spPr bwMode="auto">
              <a:xfrm>
                <a:off x="1066" y="981"/>
                <a:ext cx="907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36898" name="Text Box 10"/>
              <p:cNvSpPr txBox="1">
                <a:spLocks noChangeArrowheads="1"/>
              </p:cNvSpPr>
              <p:nvPr/>
            </p:nvSpPr>
            <p:spPr bwMode="auto">
              <a:xfrm>
                <a:off x="1202" y="1071"/>
                <a:ext cx="63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2800" i="1">
                    <a:latin typeface="Georgia" pitchFamily="18" charset="0"/>
                  </a:rPr>
                  <a:t>h</a:t>
                </a:r>
                <a:r>
                  <a:rPr lang="es-CO" sz="2800" i="1" baseline="-25000">
                    <a:latin typeface="Georgia" pitchFamily="18" charset="0"/>
                  </a:rPr>
                  <a:t>2</a:t>
                </a:r>
                <a:r>
                  <a:rPr lang="es-CO" sz="2800" i="1">
                    <a:latin typeface="Georgia" pitchFamily="18" charset="0"/>
                  </a:rPr>
                  <a:t>(t)</a:t>
                </a:r>
                <a:endParaRPr lang="es-ES" sz="2800" i="1">
                  <a:latin typeface="Georgia" pitchFamily="18" charset="0"/>
                </a:endParaRPr>
              </a:p>
            </p:txBody>
          </p:sp>
        </p:grpSp>
        <p:sp>
          <p:nvSpPr>
            <p:cNvPr id="36890" name="Text Box 11"/>
            <p:cNvSpPr txBox="1">
              <a:spLocks noChangeArrowheads="1"/>
            </p:cNvSpPr>
            <p:nvPr/>
          </p:nvSpPr>
          <p:spPr bwMode="auto">
            <a:xfrm>
              <a:off x="657" y="2750"/>
              <a:ext cx="4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x(t)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36891" name="Text Box 12"/>
            <p:cNvSpPr txBox="1">
              <a:spLocks noChangeArrowheads="1"/>
            </p:cNvSpPr>
            <p:nvPr/>
          </p:nvSpPr>
          <p:spPr bwMode="auto">
            <a:xfrm>
              <a:off x="4558" y="2750"/>
              <a:ext cx="4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y(t)</a:t>
              </a:r>
              <a:endParaRPr lang="es-ES" sz="2800" i="1">
                <a:latin typeface="Georgia" pitchFamily="18" charset="0"/>
              </a:endParaRP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426" y="2568"/>
              <a:ext cx="862" cy="408"/>
              <a:chOff x="2426" y="2568"/>
              <a:chExt cx="862" cy="408"/>
            </a:xfrm>
          </p:grpSpPr>
          <p:sp>
            <p:nvSpPr>
              <p:cNvPr id="36895" name="Text Box 14"/>
              <p:cNvSpPr txBox="1">
                <a:spLocks noChangeArrowheads="1"/>
              </p:cNvSpPr>
              <p:nvPr/>
            </p:nvSpPr>
            <p:spPr bwMode="auto">
              <a:xfrm>
                <a:off x="2562" y="2568"/>
                <a:ext cx="1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s-ES" sz="2800" i="1">
                  <a:latin typeface="Georgia" pitchFamily="18" charset="0"/>
                </a:endParaRPr>
              </a:p>
            </p:txBody>
          </p:sp>
          <p:sp>
            <p:nvSpPr>
              <p:cNvPr id="36896" name="Line 15"/>
              <p:cNvSpPr>
                <a:spLocks noChangeShapeType="1"/>
              </p:cNvSpPr>
              <p:nvPr/>
            </p:nvSpPr>
            <p:spPr bwMode="auto">
              <a:xfrm flipH="1">
                <a:off x="2426" y="2976"/>
                <a:ext cx="8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</p:grpSp>
        <p:sp>
          <p:nvSpPr>
            <p:cNvPr id="36893" name="Line 16"/>
            <p:cNvSpPr>
              <a:spLocks noChangeShapeType="1"/>
            </p:cNvSpPr>
            <p:nvPr/>
          </p:nvSpPr>
          <p:spPr bwMode="auto">
            <a:xfrm flipH="1">
              <a:off x="1202" y="297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6894" name="Line 17"/>
            <p:cNvSpPr>
              <a:spLocks noChangeShapeType="1"/>
            </p:cNvSpPr>
            <p:nvPr/>
          </p:nvSpPr>
          <p:spPr bwMode="auto">
            <a:xfrm flipH="1">
              <a:off x="4195" y="297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68626" name="Rectangle 18"/>
          <p:cNvSpPr>
            <a:spLocks/>
          </p:cNvSpPr>
          <p:nvPr/>
        </p:nvSpPr>
        <p:spPr bwMode="auto">
          <a:xfrm>
            <a:off x="446088" y="34417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s-CO" sz="4000">
                <a:solidFill>
                  <a:schemeClr val="tx2"/>
                </a:solidFill>
                <a:latin typeface="Trebuchet MS" pitchFamily="34" charset="0"/>
              </a:rPr>
              <a:t>Conexión en Realimentación</a:t>
            </a:r>
          </a:p>
        </p:txBody>
      </p:sp>
      <p:sp>
        <p:nvSpPr>
          <p:cNvPr id="68627" name="Rectangle 19"/>
          <p:cNvSpPr>
            <a:spLocks/>
          </p:cNvSpPr>
          <p:nvPr/>
        </p:nvSpPr>
        <p:spPr bwMode="auto">
          <a:xfrm>
            <a:off x="468313" y="4510088"/>
            <a:ext cx="3671887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La relación entrada salida no es inmediata en tiempo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4395788" y="4581525"/>
            <a:ext cx="4748212" cy="2087563"/>
            <a:chOff x="2769" y="2886"/>
            <a:chExt cx="2991" cy="1315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4060" y="2931"/>
              <a:ext cx="907" cy="544"/>
              <a:chOff x="1066" y="981"/>
              <a:chExt cx="907" cy="544"/>
            </a:xfrm>
          </p:grpSpPr>
          <p:sp>
            <p:nvSpPr>
              <p:cNvPr id="36886" name="Rectangle 6"/>
              <p:cNvSpPr>
                <a:spLocks noChangeArrowheads="1"/>
              </p:cNvSpPr>
              <p:nvPr/>
            </p:nvSpPr>
            <p:spPr bwMode="auto">
              <a:xfrm>
                <a:off x="1066" y="981"/>
                <a:ext cx="907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36887" name="Text Box 7"/>
              <p:cNvSpPr txBox="1">
                <a:spLocks noChangeArrowheads="1"/>
              </p:cNvSpPr>
              <p:nvPr/>
            </p:nvSpPr>
            <p:spPr bwMode="auto">
              <a:xfrm>
                <a:off x="1202" y="1071"/>
                <a:ext cx="63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2800" i="1">
                    <a:latin typeface="Georgia" pitchFamily="18" charset="0"/>
                  </a:rPr>
                  <a:t>h</a:t>
                </a:r>
                <a:r>
                  <a:rPr lang="es-CO" sz="2800" i="1" baseline="-25000">
                    <a:latin typeface="Georgia" pitchFamily="18" charset="0"/>
                  </a:rPr>
                  <a:t>1</a:t>
                </a:r>
                <a:r>
                  <a:rPr lang="es-CO" sz="2800" i="1">
                    <a:latin typeface="Georgia" pitchFamily="18" charset="0"/>
                  </a:rPr>
                  <a:t>(t)</a:t>
                </a:r>
                <a:endParaRPr lang="es-ES" sz="2800" i="1">
                  <a:latin typeface="Georgia" pitchFamily="18" charset="0"/>
                </a:endParaRPr>
              </a:p>
            </p:txBody>
          </p:sp>
        </p:grp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4059" y="3657"/>
              <a:ext cx="907" cy="544"/>
              <a:chOff x="1066" y="981"/>
              <a:chExt cx="907" cy="544"/>
            </a:xfrm>
          </p:grpSpPr>
          <p:sp>
            <p:nvSpPr>
              <p:cNvPr id="36884" name="Rectangle 9"/>
              <p:cNvSpPr>
                <a:spLocks noChangeArrowheads="1"/>
              </p:cNvSpPr>
              <p:nvPr/>
            </p:nvSpPr>
            <p:spPr bwMode="auto">
              <a:xfrm>
                <a:off x="1066" y="981"/>
                <a:ext cx="907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36885" name="Text Box 10"/>
              <p:cNvSpPr txBox="1">
                <a:spLocks noChangeArrowheads="1"/>
              </p:cNvSpPr>
              <p:nvPr/>
            </p:nvSpPr>
            <p:spPr bwMode="auto">
              <a:xfrm>
                <a:off x="1202" y="1071"/>
                <a:ext cx="63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2800" i="1">
                    <a:latin typeface="Georgia" pitchFamily="18" charset="0"/>
                  </a:rPr>
                  <a:t>h</a:t>
                </a:r>
                <a:r>
                  <a:rPr lang="es-CO" sz="2800" i="1" baseline="-25000">
                    <a:latin typeface="Georgia" pitchFamily="18" charset="0"/>
                  </a:rPr>
                  <a:t>2</a:t>
                </a:r>
                <a:r>
                  <a:rPr lang="es-CO" sz="2800" i="1">
                    <a:latin typeface="Georgia" pitchFamily="18" charset="0"/>
                  </a:rPr>
                  <a:t>(t)</a:t>
                </a:r>
                <a:endParaRPr lang="es-ES" sz="2800" i="1">
                  <a:latin typeface="Georgia" pitchFamily="18" charset="0"/>
                </a:endParaRPr>
              </a:p>
            </p:txBody>
          </p:sp>
        </p:grpSp>
        <p:sp>
          <p:nvSpPr>
            <p:cNvPr id="36874" name="Text Box 11"/>
            <p:cNvSpPr txBox="1">
              <a:spLocks noChangeArrowheads="1"/>
            </p:cNvSpPr>
            <p:nvPr/>
          </p:nvSpPr>
          <p:spPr bwMode="auto">
            <a:xfrm>
              <a:off x="2769" y="3037"/>
              <a:ext cx="4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x(t)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36875" name="Text Box 12"/>
            <p:cNvSpPr txBox="1">
              <a:spLocks noChangeArrowheads="1"/>
            </p:cNvSpPr>
            <p:nvPr/>
          </p:nvSpPr>
          <p:spPr bwMode="auto">
            <a:xfrm>
              <a:off x="5273" y="3033"/>
              <a:ext cx="4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y(t)</a:t>
              </a:r>
              <a:endParaRPr lang="es-ES" sz="2800" i="1">
                <a:latin typeface="Georgia" pitchFamily="18" charset="0"/>
              </a:endParaRPr>
            </a:p>
          </p:txBody>
        </p:sp>
        <p:cxnSp>
          <p:nvCxnSpPr>
            <p:cNvPr id="36876" name="AutoShape 38"/>
            <p:cNvCxnSpPr>
              <a:cxnSpLocks noChangeShapeType="1"/>
              <a:stCxn id="36886" idx="3"/>
              <a:endCxn id="36884" idx="3"/>
            </p:cNvCxnSpPr>
            <p:nvPr/>
          </p:nvCxnSpPr>
          <p:spPr bwMode="auto">
            <a:xfrm flipH="1">
              <a:off x="4966" y="3203"/>
              <a:ext cx="1" cy="726"/>
            </a:xfrm>
            <a:prstGeom prst="bentConnector3">
              <a:avLst>
                <a:gd name="adj1" fmla="val -143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6877" name="AutoShape 39"/>
            <p:cNvSpPr>
              <a:spLocks noChangeArrowheads="1"/>
            </p:cNvSpPr>
            <p:nvPr/>
          </p:nvSpPr>
          <p:spPr bwMode="auto">
            <a:xfrm>
              <a:off x="3560" y="3135"/>
              <a:ext cx="136" cy="136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cxnSp>
          <p:nvCxnSpPr>
            <p:cNvPr id="36878" name="AutoShape 40"/>
            <p:cNvCxnSpPr>
              <a:cxnSpLocks noChangeShapeType="1"/>
              <a:stCxn id="36877" idx="6"/>
              <a:endCxn id="36886" idx="1"/>
            </p:cNvCxnSpPr>
            <p:nvPr/>
          </p:nvCxnSpPr>
          <p:spPr bwMode="auto">
            <a:xfrm>
              <a:off x="3696" y="3203"/>
              <a:ext cx="3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879" name="AutoShape 41"/>
            <p:cNvCxnSpPr>
              <a:cxnSpLocks noChangeShapeType="1"/>
              <a:stCxn id="36884" idx="1"/>
              <a:endCxn id="36877" idx="4"/>
            </p:cNvCxnSpPr>
            <p:nvPr/>
          </p:nvCxnSpPr>
          <p:spPr bwMode="auto">
            <a:xfrm rot="10800000">
              <a:off x="3628" y="3271"/>
              <a:ext cx="431" cy="65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6880" name="AutoShape 42"/>
            <p:cNvCxnSpPr>
              <a:cxnSpLocks noChangeShapeType="1"/>
              <a:stCxn id="36886" idx="3"/>
              <a:endCxn id="36875" idx="1"/>
            </p:cNvCxnSpPr>
            <p:nvPr/>
          </p:nvCxnSpPr>
          <p:spPr bwMode="auto">
            <a:xfrm flipV="1">
              <a:off x="4967" y="3197"/>
              <a:ext cx="306" cy="6"/>
            </a:xfrm>
            <a:prstGeom prst="bentConnector3">
              <a:avLst>
                <a:gd name="adj1" fmla="val 4967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6881" name="AutoShape 43"/>
            <p:cNvCxnSpPr>
              <a:cxnSpLocks noChangeShapeType="1"/>
              <a:stCxn id="36874" idx="3"/>
              <a:endCxn id="36877" idx="2"/>
            </p:cNvCxnSpPr>
            <p:nvPr/>
          </p:nvCxnSpPr>
          <p:spPr bwMode="auto">
            <a:xfrm>
              <a:off x="3243" y="3201"/>
              <a:ext cx="317" cy="2"/>
            </a:xfrm>
            <a:prstGeom prst="bentConnector3">
              <a:avLst>
                <a:gd name="adj1" fmla="val 4984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6882" name="Text Box 11"/>
            <p:cNvSpPr txBox="1">
              <a:spLocks noChangeArrowheads="1"/>
            </p:cNvSpPr>
            <p:nvPr/>
          </p:nvSpPr>
          <p:spPr bwMode="auto">
            <a:xfrm>
              <a:off x="3288" y="2886"/>
              <a:ext cx="2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+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36883" name="Text Box 11"/>
            <p:cNvSpPr txBox="1">
              <a:spLocks noChangeArrowheads="1"/>
            </p:cNvSpPr>
            <p:nvPr/>
          </p:nvSpPr>
          <p:spPr bwMode="auto">
            <a:xfrm>
              <a:off x="3379" y="3194"/>
              <a:ext cx="2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-</a:t>
              </a:r>
              <a:endParaRPr lang="es-ES" sz="2800" i="1">
                <a:latin typeface="Georg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6" grpId="0"/>
      <p:bldP spid="6862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18"/>
          <p:cNvSpPr>
            <a:spLocks/>
          </p:cNvSpPr>
          <p:nvPr/>
        </p:nvSpPr>
        <p:spPr bwMode="auto">
          <a:xfrm>
            <a:off x="468313" y="2603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s-CO" sz="4000">
                <a:solidFill>
                  <a:schemeClr val="tx2"/>
                </a:solidFill>
                <a:latin typeface="Trebuchet MS" pitchFamily="34" charset="0"/>
              </a:rPr>
              <a:t>Conexión en Realimentación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755650" y="3573463"/>
          <a:ext cx="7615238" cy="463550"/>
        </p:xfrm>
        <a:graphic>
          <a:graphicData uri="http://schemas.openxmlformats.org/presentationml/2006/ole">
            <p:oleObj spid="_x0000_s89090" name="Ecuación" r:id="rId3" imgW="3543120" imgH="215640" progId="Equation.3">
              <p:embed/>
            </p:oleObj>
          </a:graphicData>
        </a:graphic>
      </p:graphicFrame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2055813" y="1125538"/>
            <a:ext cx="4748212" cy="2246312"/>
            <a:chOff x="1202" y="754"/>
            <a:chExt cx="2991" cy="1415"/>
          </a:xfrm>
        </p:grpSpPr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1202" y="800"/>
              <a:ext cx="2991" cy="1315"/>
              <a:chOff x="2769" y="2886"/>
              <a:chExt cx="2991" cy="1315"/>
            </a:xfrm>
          </p:grpSpPr>
          <p:grpSp>
            <p:nvGrpSpPr>
              <p:cNvPr id="9" name="Group 5"/>
              <p:cNvGrpSpPr>
                <a:grpSpLocks/>
              </p:cNvGrpSpPr>
              <p:nvPr/>
            </p:nvGrpSpPr>
            <p:grpSpPr bwMode="auto">
              <a:xfrm>
                <a:off x="4060" y="2931"/>
                <a:ext cx="907" cy="544"/>
                <a:chOff x="1066" y="981"/>
                <a:chExt cx="907" cy="544"/>
              </a:xfrm>
            </p:grpSpPr>
            <p:sp>
              <p:nvSpPr>
                <p:cNvPr id="15387" name="Rectangle 6"/>
                <p:cNvSpPr>
                  <a:spLocks noChangeArrowheads="1"/>
                </p:cNvSpPr>
                <p:nvPr/>
              </p:nvSpPr>
              <p:spPr bwMode="auto">
                <a:xfrm>
                  <a:off x="1066" y="981"/>
                  <a:ext cx="907" cy="5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1538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202" y="1071"/>
                  <a:ext cx="635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CO" sz="2800" i="1">
                      <a:latin typeface="Georgia" pitchFamily="18" charset="0"/>
                    </a:rPr>
                    <a:t>h</a:t>
                  </a:r>
                  <a:r>
                    <a:rPr lang="es-CO" sz="2800" i="1" baseline="-25000">
                      <a:latin typeface="Georgia" pitchFamily="18" charset="0"/>
                    </a:rPr>
                    <a:t>1</a:t>
                  </a:r>
                  <a:r>
                    <a:rPr lang="es-CO" sz="2800" i="1">
                      <a:latin typeface="Georgia" pitchFamily="18" charset="0"/>
                    </a:rPr>
                    <a:t>(t)</a:t>
                  </a:r>
                  <a:endParaRPr lang="es-ES" sz="2800" i="1">
                    <a:latin typeface="Georgia" pitchFamily="18" charset="0"/>
                  </a:endParaRPr>
                </a:p>
              </p:txBody>
            </p:sp>
          </p:grpSp>
          <p:grpSp>
            <p:nvGrpSpPr>
              <p:cNvPr id="10" name="Group 8"/>
              <p:cNvGrpSpPr>
                <a:grpSpLocks/>
              </p:cNvGrpSpPr>
              <p:nvPr/>
            </p:nvGrpSpPr>
            <p:grpSpPr bwMode="auto">
              <a:xfrm>
                <a:off x="4059" y="3657"/>
                <a:ext cx="907" cy="544"/>
                <a:chOff x="1066" y="981"/>
                <a:chExt cx="907" cy="544"/>
              </a:xfrm>
            </p:grpSpPr>
            <p:sp>
              <p:nvSpPr>
                <p:cNvPr id="15385" name="Rectangle 9"/>
                <p:cNvSpPr>
                  <a:spLocks noChangeArrowheads="1"/>
                </p:cNvSpPr>
                <p:nvPr/>
              </p:nvSpPr>
              <p:spPr bwMode="auto">
                <a:xfrm>
                  <a:off x="1066" y="981"/>
                  <a:ext cx="907" cy="5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1538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202" y="1071"/>
                  <a:ext cx="635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CO" sz="2800" i="1">
                      <a:latin typeface="Georgia" pitchFamily="18" charset="0"/>
                    </a:rPr>
                    <a:t>h</a:t>
                  </a:r>
                  <a:r>
                    <a:rPr lang="es-CO" sz="2800" i="1" baseline="-25000">
                      <a:latin typeface="Georgia" pitchFamily="18" charset="0"/>
                    </a:rPr>
                    <a:t>2</a:t>
                  </a:r>
                  <a:r>
                    <a:rPr lang="es-CO" sz="2800" i="1">
                      <a:latin typeface="Georgia" pitchFamily="18" charset="0"/>
                    </a:rPr>
                    <a:t>(t)</a:t>
                  </a:r>
                  <a:endParaRPr lang="es-ES" sz="2800" i="1">
                    <a:latin typeface="Georgia" pitchFamily="18" charset="0"/>
                  </a:endParaRPr>
                </a:p>
              </p:txBody>
            </p:sp>
          </p:grpSp>
          <p:sp>
            <p:nvSpPr>
              <p:cNvPr id="15375" name="Text Box 11"/>
              <p:cNvSpPr txBox="1">
                <a:spLocks noChangeArrowheads="1"/>
              </p:cNvSpPr>
              <p:nvPr/>
            </p:nvSpPr>
            <p:spPr bwMode="auto">
              <a:xfrm>
                <a:off x="2769" y="3037"/>
                <a:ext cx="47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O" sz="2800" i="1">
                    <a:latin typeface="Georgia" pitchFamily="18" charset="0"/>
                  </a:rPr>
                  <a:t>x(t)</a:t>
                </a:r>
                <a:endParaRPr lang="es-ES" sz="2800" i="1">
                  <a:latin typeface="Georgia" pitchFamily="18" charset="0"/>
                </a:endParaRPr>
              </a:p>
            </p:txBody>
          </p:sp>
          <p:sp>
            <p:nvSpPr>
              <p:cNvPr id="15376" name="Text Box 12"/>
              <p:cNvSpPr txBox="1">
                <a:spLocks noChangeArrowheads="1"/>
              </p:cNvSpPr>
              <p:nvPr/>
            </p:nvSpPr>
            <p:spPr bwMode="auto">
              <a:xfrm>
                <a:off x="5273" y="3033"/>
                <a:ext cx="48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O" sz="2800" i="1">
                    <a:latin typeface="Georgia" pitchFamily="18" charset="0"/>
                  </a:rPr>
                  <a:t>y(t)</a:t>
                </a:r>
                <a:endParaRPr lang="es-ES" sz="2800" i="1">
                  <a:latin typeface="Georgia" pitchFamily="18" charset="0"/>
                </a:endParaRPr>
              </a:p>
            </p:txBody>
          </p:sp>
          <p:cxnSp>
            <p:nvCxnSpPr>
              <p:cNvPr id="15377" name="AutoShape 28"/>
              <p:cNvCxnSpPr>
                <a:cxnSpLocks noChangeShapeType="1"/>
                <a:stCxn id="15387" idx="3"/>
                <a:endCxn id="15385" idx="3"/>
              </p:cNvCxnSpPr>
              <p:nvPr/>
            </p:nvCxnSpPr>
            <p:spPr bwMode="auto">
              <a:xfrm flipH="1">
                <a:off x="4966" y="3203"/>
                <a:ext cx="1" cy="726"/>
              </a:xfrm>
              <a:prstGeom prst="bentConnector3">
                <a:avLst>
                  <a:gd name="adj1" fmla="val -1430000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15378" name="AutoShape 29"/>
              <p:cNvSpPr>
                <a:spLocks noChangeArrowheads="1"/>
              </p:cNvSpPr>
              <p:nvPr/>
            </p:nvSpPr>
            <p:spPr bwMode="auto">
              <a:xfrm>
                <a:off x="3560" y="3135"/>
                <a:ext cx="136" cy="136"/>
              </a:xfrm>
              <a:prstGeom prst="flowChar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cxnSp>
            <p:nvCxnSpPr>
              <p:cNvPr id="15379" name="AutoShape 30"/>
              <p:cNvCxnSpPr>
                <a:cxnSpLocks noChangeShapeType="1"/>
                <a:stCxn id="15378" idx="6"/>
                <a:endCxn id="15387" idx="1"/>
              </p:cNvCxnSpPr>
              <p:nvPr/>
            </p:nvCxnSpPr>
            <p:spPr bwMode="auto">
              <a:xfrm>
                <a:off x="3696" y="3203"/>
                <a:ext cx="36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380" name="AutoShape 31"/>
              <p:cNvCxnSpPr>
                <a:cxnSpLocks noChangeShapeType="1"/>
                <a:stCxn id="15385" idx="1"/>
                <a:endCxn id="15378" idx="4"/>
              </p:cNvCxnSpPr>
              <p:nvPr/>
            </p:nvCxnSpPr>
            <p:spPr bwMode="auto">
              <a:xfrm rot="10800000">
                <a:off x="3628" y="3271"/>
                <a:ext cx="431" cy="65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15381" name="AutoShape 32"/>
              <p:cNvCxnSpPr>
                <a:cxnSpLocks noChangeShapeType="1"/>
                <a:stCxn id="15387" idx="3"/>
                <a:endCxn id="15376" idx="1"/>
              </p:cNvCxnSpPr>
              <p:nvPr/>
            </p:nvCxnSpPr>
            <p:spPr bwMode="auto">
              <a:xfrm flipV="1">
                <a:off x="4967" y="3197"/>
                <a:ext cx="306" cy="6"/>
              </a:xfrm>
              <a:prstGeom prst="bentConnector3">
                <a:avLst>
                  <a:gd name="adj1" fmla="val 4967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15382" name="AutoShape 33"/>
              <p:cNvCxnSpPr>
                <a:cxnSpLocks noChangeShapeType="1"/>
                <a:stCxn id="15375" idx="3"/>
                <a:endCxn id="15378" idx="2"/>
              </p:cNvCxnSpPr>
              <p:nvPr/>
            </p:nvCxnSpPr>
            <p:spPr bwMode="auto">
              <a:xfrm>
                <a:off x="3243" y="3201"/>
                <a:ext cx="317" cy="2"/>
              </a:xfrm>
              <a:prstGeom prst="bentConnector3">
                <a:avLst>
                  <a:gd name="adj1" fmla="val 4984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15383" name="Text Box 11"/>
              <p:cNvSpPr txBox="1">
                <a:spLocks noChangeArrowheads="1"/>
              </p:cNvSpPr>
              <p:nvPr/>
            </p:nvSpPr>
            <p:spPr bwMode="auto">
              <a:xfrm>
                <a:off x="3288" y="2886"/>
                <a:ext cx="2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O" sz="2800" i="1">
                    <a:latin typeface="Georgia" pitchFamily="18" charset="0"/>
                  </a:rPr>
                  <a:t>+</a:t>
                </a:r>
                <a:endParaRPr lang="es-ES" sz="2800" i="1">
                  <a:latin typeface="Georgia" pitchFamily="18" charset="0"/>
                </a:endParaRPr>
              </a:p>
            </p:txBody>
          </p:sp>
          <p:sp>
            <p:nvSpPr>
              <p:cNvPr id="15384" name="Text Box 11"/>
              <p:cNvSpPr txBox="1">
                <a:spLocks noChangeArrowheads="1"/>
              </p:cNvSpPr>
              <p:nvPr/>
            </p:nvSpPr>
            <p:spPr bwMode="auto">
              <a:xfrm>
                <a:off x="3379" y="3194"/>
                <a:ext cx="2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O" sz="2800" i="1">
                    <a:latin typeface="Georgia" pitchFamily="18" charset="0"/>
                  </a:rPr>
                  <a:t>-</a:t>
                </a:r>
                <a:endParaRPr lang="es-ES" sz="2800" i="1">
                  <a:latin typeface="Georgia" pitchFamily="18" charset="0"/>
                </a:endParaRPr>
              </a:p>
            </p:txBody>
          </p:sp>
        </p:grp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2064" y="754"/>
              <a:ext cx="4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e(t)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15372" name="Text Box 11"/>
            <p:cNvSpPr txBox="1">
              <a:spLocks noChangeArrowheads="1"/>
            </p:cNvSpPr>
            <p:nvPr/>
          </p:nvSpPr>
          <p:spPr bwMode="auto">
            <a:xfrm>
              <a:off x="1875" y="1842"/>
              <a:ext cx="4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z(t)</a:t>
              </a:r>
              <a:endParaRPr lang="es-ES" sz="2800" i="1">
                <a:latin typeface="Georgia" pitchFamily="18" charset="0"/>
              </a:endParaRPr>
            </a:p>
          </p:txBody>
        </p:sp>
      </p:grp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894013" y="4189413"/>
          <a:ext cx="3276600" cy="463550"/>
        </p:xfrm>
        <a:graphic>
          <a:graphicData uri="http://schemas.openxmlformats.org/presentationml/2006/ole">
            <p:oleObj spid="_x0000_s89091" name="Ecuación" r:id="rId4" imgW="1523880" imgH="21564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79388" y="4765675"/>
          <a:ext cx="4422775" cy="463550"/>
        </p:xfrm>
        <a:graphic>
          <a:graphicData uri="http://schemas.openxmlformats.org/presentationml/2006/ole">
            <p:oleObj spid="_x0000_s89092" name="Ecuación" r:id="rId5" imgW="2057400" imgH="21564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625975" y="4765675"/>
          <a:ext cx="4503738" cy="463550"/>
        </p:xfrm>
        <a:graphic>
          <a:graphicData uri="http://schemas.openxmlformats.org/presentationml/2006/ole">
            <p:oleObj spid="_x0000_s89093" name="Ecuación" r:id="rId6" imgW="2095200" imgH="2156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52625" y="5413375"/>
          <a:ext cx="5268913" cy="463550"/>
        </p:xfrm>
        <a:graphic>
          <a:graphicData uri="http://schemas.openxmlformats.org/presentationml/2006/ole">
            <p:oleObj spid="_x0000_s89094" name="Ecuación" r:id="rId7" imgW="2450880" imgH="215640" progId="Equation.3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862138" y="6080125"/>
          <a:ext cx="5376862" cy="517525"/>
        </p:xfrm>
        <a:graphic>
          <a:graphicData uri="http://schemas.openxmlformats.org/presentationml/2006/ole">
            <p:oleObj spid="_x0000_s89095" name="Ecuación" r:id="rId8" imgW="25016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2"/>
          <p:cNvSpPr>
            <a:spLocks/>
          </p:cNvSpPr>
          <p:nvPr/>
        </p:nvSpPr>
        <p:spPr bwMode="auto">
          <a:xfrm>
            <a:off x="468313" y="2603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s-CO" sz="4000">
                <a:solidFill>
                  <a:schemeClr val="tx2"/>
                </a:solidFill>
                <a:latin typeface="Trebuchet MS" pitchFamily="34" charset="0"/>
              </a:rPr>
              <a:t>Conexión en Realimentación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428625" y="3573463"/>
          <a:ext cx="8270875" cy="463550"/>
        </p:xfrm>
        <a:graphic>
          <a:graphicData uri="http://schemas.openxmlformats.org/presentationml/2006/ole">
            <p:oleObj spid="_x0000_s90114" name="Ecuación" r:id="rId3" imgW="3848040" imgH="215640" progId="Equation.3">
              <p:embed/>
            </p:oleObj>
          </a:graphicData>
        </a:graphic>
      </p:graphicFrame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05275" y="1270000"/>
            <a:ext cx="1439863" cy="863600"/>
            <a:chOff x="1066" y="981"/>
            <a:chExt cx="907" cy="544"/>
          </a:xfrm>
        </p:grpSpPr>
        <p:sp>
          <p:nvSpPr>
            <p:cNvPr id="16408" name="Rectangle 6"/>
            <p:cNvSpPr>
              <a:spLocks noChangeArrowheads="1"/>
            </p:cNvSpPr>
            <p:nvPr/>
          </p:nvSpPr>
          <p:spPr bwMode="auto">
            <a:xfrm>
              <a:off x="1066" y="981"/>
              <a:ext cx="907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6409" name="Text Box 7"/>
            <p:cNvSpPr txBox="1">
              <a:spLocks noChangeArrowheads="1"/>
            </p:cNvSpPr>
            <p:nvPr/>
          </p:nvSpPr>
          <p:spPr bwMode="auto">
            <a:xfrm>
              <a:off x="1202" y="1071"/>
              <a:ext cx="6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sz="2800" i="1">
                  <a:latin typeface="Georgia" pitchFamily="18" charset="0"/>
                </a:rPr>
                <a:t>H</a:t>
              </a:r>
              <a:r>
                <a:rPr lang="es-CO" sz="2800" i="1" baseline="-25000">
                  <a:latin typeface="Georgia" pitchFamily="18" charset="0"/>
                </a:rPr>
                <a:t>1</a:t>
              </a:r>
              <a:r>
                <a:rPr lang="es-CO" sz="2800" i="1">
                  <a:latin typeface="Georgia" pitchFamily="18" charset="0"/>
                </a:rPr>
                <a:t>(s)</a:t>
              </a:r>
              <a:endParaRPr lang="es-ES" sz="2800" i="1">
                <a:latin typeface="Georgia" pitchFamily="18" charset="0"/>
              </a:endParaRPr>
            </a:p>
          </p:txBody>
        </p:sp>
      </p:grp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4103688" y="2422525"/>
            <a:ext cx="1439862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4321175" y="2565400"/>
            <a:ext cx="1187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800" i="1">
                <a:latin typeface="Georgia" pitchFamily="18" charset="0"/>
              </a:rPr>
              <a:t>H</a:t>
            </a:r>
            <a:r>
              <a:rPr lang="es-CO" sz="2800" i="1" baseline="-25000">
                <a:latin typeface="Georgia" pitchFamily="18" charset="0"/>
              </a:rPr>
              <a:t>2</a:t>
            </a:r>
            <a:r>
              <a:rPr lang="es-CO" sz="2800" i="1">
                <a:latin typeface="Georgia" pitchFamily="18" charset="0"/>
              </a:rPr>
              <a:t>(s)</a:t>
            </a:r>
            <a:endParaRPr lang="es-ES" sz="2800" i="1">
              <a:latin typeface="Georgia" pitchFamily="18" charset="0"/>
            </a:endParaRP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2055813" y="1438275"/>
            <a:ext cx="752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2800" i="1">
                <a:latin typeface="Georgia" pitchFamily="18" charset="0"/>
              </a:rPr>
              <a:t>x(t)</a:t>
            </a:r>
            <a:endParaRPr lang="es-ES" sz="2800" i="1">
              <a:latin typeface="Georgia" pitchFamily="18" charset="0"/>
            </a:endParaRP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6030913" y="1431925"/>
            <a:ext cx="773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2800" i="1">
                <a:latin typeface="Georgia" pitchFamily="18" charset="0"/>
              </a:rPr>
              <a:t>y(t)</a:t>
            </a:r>
            <a:endParaRPr lang="es-ES" sz="2800" i="1">
              <a:latin typeface="Georgia" pitchFamily="18" charset="0"/>
            </a:endParaRPr>
          </a:p>
        </p:txBody>
      </p:sp>
      <p:cxnSp>
        <p:nvCxnSpPr>
          <p:cNvPr id="16398" name="AutoShape 14"/>
          <p:cNvCxnSpPr>
            <a:cxnSpLocks noChangeShapeType="1"/>
            <a:stCxn id="16408" idx="3"/>
            <a:endCxn id="16394" idx="3"/>
          </p:cNvCxnSpPr>
          <p:nvPr/>
        </p:nvCxnSpPr>
        <p:spPr bwMode="auto">
          <a:xfrm flipH="1">
            <a:off x="5543550" y="1701800"/>
            <a:ext cx="1588" cy="1152525"/>
          </a:xfrm>
          <a:prstGeom prst="bentConnector3">
            <a:avLst>
              <a:gd name="adj1" fmla="val -143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3311525" y="1593850"/>
            <a:ext cx="215900" cy="215900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cxnSp>
        <p:nvCxnSpPr>
          <p:cNvPr id="16400" name="AutoShape 16"/>
          <p:cNvCxnSpPr>
            <a:cxnSpLocks noChangeShapeType="1"/>
            <a:stCxn id="16399" idx="6"/>
            <a:endCxn id="16408" idx="1"/>
          </p:cNvCxnSpPr>
          <p:nvPr/>
        </p:nvCxnSpPr>
        <p:spPr bwMode="auto">
          <a:xfrm>
            <a:off x="3527425" y="1701800"/>
            <a:ext cx="577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1" name="AutoShape 17"/>
          <p:cNvCxnSpPr>
            <a:cxnSpLocks noChangeShapeType="1"/>
            <a:stCxn id="16394" idx="1"/>
            <a:endCxn id="16399" idx="4"/>
          </p:cNvCxnSpPr>
          <p:nvPr/>
        </p:nvCxnSpPr>
        <p:spPr bwMode="auto">
          <a:xfrm rot="10800000">
            <a:off x="3419475" y="1809750"/>
            <a:ext cx="684213" cy="10445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402" name="AutoShape 18"/>
          <p:cNvCxnSpPr>
            <a:cxnSpLocks noChangeShapeType="1"/>
            <a:stCxn id="16408" idx="3"/>
            <a:endCxn id="16397" idx="1"/>
          </p:cNvCxnSpPr>
          <p:nvPr/>
        </p:nvCxnSpPr>
        <p:spPr bwMode="auto">
          <a:xfrm flipV="1">
            <a:off x="5545138" y="1692275"/>
            <a:ext cx="485775" cy="9525"/>
          </a:xfrm>
          <a:prstGeom prst="bentConnector3">
            <a:avLst>
              <a:gd name="adj1" fmla="val 496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403" name="AutoShape 19"/>
          <p:cNvCxnSpPr>
            <a:cxnSpLocks noChangeShapeType="1"/>
            <a:stCxn id="16396" idx="3"/>
            <a:endCxn id="16399" idx="2"/>
          </p:cNvCxnSpPr>
          <p:nvPr/>
        </p:nvCxnSpPr>
        <p:spPr bwMode="auto">
          <a:xfrm>
            <a:off x="2808288" y="1698625"/>
            <a:ext cx="503237" cy="3175"/>
          </a:xfrm>
          <a:prstGeom prst="bentConnector3">
            <a:avLst>
              <a:gd name="adj1" fmla="val 4984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6404" name="Text Box 11"/>
          <p:cNvSpPr txBox="1">
            <a:spLocks noChangeArrowheads="1"/>
          </p:cNvSpPr>
          <p:nvPr/>
        </p:nvSpPr>
        <p:spPr bwMode="auto">
          <a:xfrm>
            <a:off x="2879725" y="1198563"/>
            <a:ext cx="41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2800" i="1">
                <a:latin typeface="Georgia" pitchFamily="18" charset="0"/>
              </a:rPr>
              <a:t>+</a:t>
            </a:r>
            <a:endParaRPr lang="es-ES" sz="2800" i="1">
              <a:latin typeface="Georgia" pitchFamily="18" charset="0"/>
            </a:endParaRPr>
          </a:p>
        </p:txBody>
      </p:sp>
      <p:sp>
        <p:nvSpPr>
          <p:cNvPr id="16405" name="Text Box 11"/>
          <p:cNvSpPr txBox="1">
            <a:spLocks noChangeArrowheads="1"/>
          </p:cNvSpPr>
          <p:nvPr/>
        </p:nvSpPr>
        <p:spPr bwMode="auto">
          <a:xfrm>
            <a:off x="3024188" y="1687513"/>
            <a:ext cx="317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2800" i="1">
                <a:latin typeface="Georgia" pitchFamily="18" charset="0"/>
              </a:rPr>
              <a:t>-</a:t>
            </a:r>
            <a:endParaRPr lang="es-ES" sz="2800" i="1">
              <a:latin typeface="Georgia" pitchFamily="18" charset="0"/>
            </a:endParaRPr>
          </a:p>
        </p:txBody>
      </p:sp>
      <p:sp>
        <p:nvSpPr>
          <p:cNvPr id="16406" name="Text Box 11"/>
          <p:cNvSpPr txBox="1">
            <a:spLocks noChangeArrowheads="1"/>
          </p:cNvSpPr>
          <p:nvPr/>
        </p:nvSpPr>
        <p:spPr bwMode="auto">
          <a:xfrm>
            <a:off x="3424238" y="112553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2800" i="1">
                <a:latin typeface="Georgia" pitchFamily="18" charset="0"/>
              </a:rPr>
              <a:t>e(t)</a:t>
            </a:r>
            <a:endParaRPr lang="es-ES" sz="2800" i="1">
              <a:latin typeface="Georgia" pitchFamily="18" charset="0"/>
            </a:endParaRPr>
          </a:p>
        </p:txBody>
      </p:sp>
      <p:sp>
        <p:nvSpPr>
          <p:cNvPr id="16407" name="Text Box 11"/>
          <p:cNvSpPr txBox="1">
            <a:spLocks noChangeArrowheads="1"/>
          </p:cNvSpPr>
          <p:nvPr/>
        </p:nvSpPr>
        <p:spPr bwMode="auto">
          <a:xfrm>
            <a:off x="3124200" y="2852738"/>
            <a:ext cx="731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2800" i="1">
                <a:latin typeface="Georgia" pitchFamily="18" charset="0"/>
              </a:rPr>
              <a:t>z(t)</a:t>
            </a:r>
            <a:endParaRPr lang="es-ES" sz="2800" i="1">
              <a:latin typeface="Georgia" pitchFamily="18" charset="0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773363" y="4189413"/>
          <a:ext cx="3519487" cy="463550"/>
        </p:xfrm>
        <a:graphic>
          <a:graphicData uri="http://schemas.openxmlformats.org/presentationml/2006/ole">
            <p:oleObj spid="_x0000_s90115" name="Ecuación" r:id="rId4" imgW="1638000" imgH="21564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8113" y="4765675"/>
          <a:ext cx="4505325" cy="463550"/>
        </p:xfrm>
        <a:graphic>
          <a:graphicData uri="http://schemas.openxmlformats.org/presentationml/2006/ole">
            <p:oleObj spid="_x0000_s90116" name="Ecuación" r:id="rId5" imgW="2095200" imgH="21564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665663" y="4765675"/>
          <a:ext cx="4422775" cy="463550"/>
        </p:xfrm>
        <a:graphic>
          <a:graphicData uri="http://schemas.openxmlformats.org/presentationml/2006/ole">
            <p:oleObj spid="_x0000_s90117" name="Ecuación" r:id="rId6" imgW="2057400" imgH="2156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171700" y="5413375"/>
          <a:ext cx="4832350" cy="463550"/>
        </p:xfrm>
        <a:graphic>
          <a:graphicData uri="http://schemas.openxmlformats.org/presentationml/2006/ole">
            <p:oleObj spid="_x0000_s90118" name="Ecuación" r:id="rId7" imgW="2247840" imgH="215640" progId="Equation.3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039938" y="6080125"/>
          <a:ext cx="5022850" cy="517525"/>
        </p:xfrm>
        <a:graphic>
          <a:graphicData uri="http://schemas.openxmlformats.org/presentationml/2006/ole">
            <p:oleObj spid="_x0000_s90119" name="Ecuación" r:id="rId8" imgW="23367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/>
          </p:cNvSpPr>
          <p:nvPr>
            <p:ph type="title"/>
          </p:nvPr>
        </p:nvSpPr>
        <p:spPr>
          <a:xfrm>
            <a:off x="457200" y="417513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graphicFrame>
        <p:nvGraphicFramePr>
          <p:cNvPr id="99332" name="Object 5"/>
          <p:cNvGraphicFramePr>
            <a:graphicFrameLocks/>
          </p:cNvGraphicFramePr>
          <p:nvPr/>
        </p:nvGraphicFramePr>
        <p:xfrm>
          <a:off x="2987675" y="852488"/>
          <a:ext cx="2811463" cy="847725"/>
        </p:xfrm>
        <a:graphic>
          <a:graphicData uri="http://schemas.openxmlformats.org/presentationml/2006/ole">
            <p:oleObj spid="_x0000_s91138" name="Ecuación" r:id="rId3" imgW="1307880" imgH="393480" progId="Equation.3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/>
          </p:cNvGraphicFramePr>
          <p:nvPr/>
        </p:nvGraphicFramePr>
        <p:xfrm>
          <a:off x="2987675" y="2133600"/>
          <a:ext cx="3275013" cy="601663"/>
        </p:xfrm>
        <a:graphic>
          <a:graphicData uri="http://schemas.openxmlformats.org/presentationml/2006/ole">
            <p:oleObj spid="_x0000_s91139" name="Ecuación" r:id="rId4" imgW="1523880" imgH="279360" progId="Equation.3">
              <p:embed/>
            </p:oleObj>
          </a:graphicData>
        </a:graphic>
      </p:graphicFrame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1835150" y="5589588"/>
          <a:ext cx="3248025" cy="925512"/>
        </p:xfrm>
        <a:graphic>
          <a:graphicData uri="http://schemas.openxmlformats.org/presentationml/2006/ole">
            <p:oleObj spid="_x0000_s91140" name="Ecuación" r:id="rId5" imgW="1511280" imgH="43164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154613" y="5227638"/>
          <a:ext cx="2071687" cy="1630362"/>
        </p:xfrm>
        <a:graphic>
          <a:graphicData uri="http://schemas.openxmlformats.org/presentationml/2006/ole">
            <p:oleObj spid="_x0000_s91141" name="Ecuación" r:id="rId6" imgW="965160" imgH="761760" progId="Equation.3">
              <p:embed/>
            </p:oleObj>
          </a:graphicData>
        </a:graphic>
      </p:graphicFrame>
      <p:grpSp>
        <p:nvGrpSpPr>
          <p:cNvPr id="39" name="38 Grupo"/>
          <p:cNvGrpSpPr/>
          <p:nvPr/>
        </p:nvGrpSpPr>
        <p:grpSpPr>
          <a:xfrm>
            <a:off x="184150" y="3357563"/>
            <a:ext cx="4748213" cy="2016125"/>
            <a:chOff x="184150" y="3357563"/>
            <a:chExt cx="4748213" cy="2016125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84150" y="3357563"/>
              <a:ext cx="4748213" cy="2016125"/>
              <a:chOff x="1295" y="1244"/>
              <a:chExt cx="2991" cy="1270"/>
            </a:xfrm>
          </p:grpSpPr>
          <p:sp>
            <p:nvSpPr>
              <p:cNvPr id="17435" name="Rectangle 6"/>
              <p:cNvSpPr>
                <a:spLocks noChangeArrowheads="1"/>
              </p:cNvSpPr>
              <p:nvPr/>
            </p:nvSpPr>
            <p:spPr bwMode="auto">
              <a:xfrm>
                <a:off x="2586" y="1244"/>
                <a:ext cx="907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grpSp>
            <p:nvGrpSpPr>
              <p:cNvPr id="7" name="Group 8"/>
              <p:cNvGrpSpPr>
                <a:grpSpLocks/>
              </p:cNvGrpSpPr>
              <p:nvPr/>
            </p:nvGrpSpPr>
            <p:grpSpPr bwMode="auto">
              <a:xfrm>
                <a:off x="2585" y="1970"/>
                <a:ext cx="907" cy="544"/>
                <a:chOff x="1066" y="981"/>
                <a:chExt cx="907" cy="544"/>
              </a:xfrm>
            </p:grpSpPr>
            <p:sp>
              <p:nvSpPr>
                <p:cNvPr id="17445" name="Rectangle 9"/>
                <p:cNvSpPr>
                  <a:spLocks noChangeArrowheads="1"/>
                </p:cNvSpPr>
                <p:nvPr/>
              </p:nvSpPr>
              <p:spPr bwMode="auto">
                <a:xfrm>
                  <a:off x="1066" y="981"/>
                  <a:ext cx="907" cy="5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O"/>
                </a:p>
              </p:txBody>
            </p:sp>
            <p:sp>
              <p:nvSpPr>
                <p:cNvPr id="1744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202" y="1071"/>
                  <a:ext cx="635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CO" sz="2800" i="1">
                      <a:latin typeface="Georgia" pitchFamily="18" charset="0"/>
                    </a:rPr>
                    <a:t>  3</a:t>
                  </a:r>
                  <a:endParaRPr lang="es-ES" sz="2800" i="1">
                    <a:latin typeface="Georgia" pitchFamily="18" charset="0"/>
                  </a:endParaRPr>
                </a:p>
              </p:txBody>
            </p:sp>
          </p:grpSp>
          <p:sp>
            <p:nvSpPr>
              <p:cNvPr id="17437" name="Text Box 11"/>
              <p:cNvSpPr txBox="1">
                <a:spLocks noChangeArrowheads="1"/>
              </p:cNvSpPr>
              <p:nvPr/>
            </p:nvSpPr>
            <p:spPr bwMode="auto">
              <a:xfrm>
                <a:off x="1295" y="1350"/>
                <a:ext cx="47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O" sz="2800" i="1">
                    <a:latin typeface="Georgia" pitchFamily="18" charset="0"/>
                  </a:rPr>
                  <a:t>x(t)</a:t>
                </a:r>
                <a:endParaRPr lang="es-ES" sz="2800" i="1">
                  <a:latin typeface="Georgia" pitchFamily="18" charset="0"/>
                </a:endParaRPr>
              </a:p>
            </p:txBody>
          </p:sp>
          <p:sp>
            <p:nvSpPr>
              <p:cNvPr id="17438" name="Text Box 12"/>
              <p:cNvSpPr txBox="1">
                <a:spLocks noChangeArrowheads="1"/>
              </p:cNvSpPr>
              <p:nvPr/>
            </p:nvSpPr>
            <p:spPr bwMode="auto">
              <a:xfrm>
                <a:off x="3799" y="1351"/>
                <a:ext cx="48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O" sz="2800" i="1">
                    <a:latin typeface="Georgia" pitchFamily="18" charset="0"/>
                  </a:rPr>
                  <a:t>y(t)</a:t>
                </a:r>
                <a:endParaRPr lang="es-ES" sz="2800" i="1">
                  <a:latin typeface="Georgia" pitchFamily="18" charset="0"/>
                </a:endParaRPr>
              </a:p>
            </p:txBody>
          </p:sp>
          <p:cxnSp>
            <p:nvCxnSpPr>
              <p:cNvPr id="17439" name="AutoShape 15"/>
              <p:cNvCxnSpPr>
                <a:cxnSpLocks noChangeShapeType="1"/>
                <a:stCxn id="17435" idx="3"/>
                <a:endCxn id="17445" idx="3"/>
              </p:cNvCxnSpPr>
              <p:nvPr/>
            </p:nvCxnSpPr>
            <p:spPr bwMode="auto">
              <a:xfrm flipH="1">
                <a:off x="3492" y="1516"/>
                <a:ext cx="1" cy="726"/>
              </a:xfrm>
              <a:prstGeom prst="bentConnector3">
                <a:avLst>
                  <a:gd name="adj1" fmla="val -1430000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17440" name="AutoShape 16"/>
              <p:cNvSpPr>
                <a:spLocks noChangeArrowheads="1"/>
              </p:cNvSpPr>
              <p:nvPr/>
            </p:nvSpPr>
            <p:spPr bwMode="auto">
              <a:xfrm>
                <a:off x="2086" y="1448"/>
                <a:ext cx="136" cy="136"/>
              </a:xfrm>
              <a:prstGeom prst="flowChar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cxnSp>
            <p:nvCxnSpPr>
              <p:cNvPr id="17441" name="AutoShape 17"/>
              <p:cNvCxnSpPr>
                <a:cxnSpLocks noChangeShapeType="1"/>
                <a:stCxn id="17440" idx="6"/>
                <a:endCxn id="17435" idx="1"/>
              </p:cNvCxnSpPr>
              <p:nvPr/>
            </p:nvCxnSpPr>
            <p:spPr bwMode="auto">
              <a:xfrm>
                <a:off x="2222" y="1516"/>
                <a:ext cx="36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42" name="AutoShape 18"/>
              <p:cNvCxnSpPr>
                <a:cxnSpLocks noChangeShapeType="1"/>
                <a:stCxn id="17445" idx="1"/>
                <a:endCxn id="17440" idx="4"/>
              </p:cNvCxnSpPr>
              <p:nvPr/>
            </p:nvCxnSpPr>
            <p:spPr bwMode="auto">
              <a:xfrm rot="10800000">
                <a:off x="2154" y="1584"/>
                <a:ext cx="431" cy="65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17443" name="AutoShape 19"/>
              <p:cNvCxnSpPr>
                <a:cxnSpLocks noChangeShapeType="1"/>
                <a:stCxn id="17435" idx="3"/>
                <a:endCxn id="17438" idx="1"/>
              </p:cNvCxnSpPr>
              <p:nvPr/>
            </p:nvCxnSpPr>
            <p:spPr bwMode="auto">
              <a:xfrm flipV="1">
                <a:off x="3493" y="1515"/>
                <a:ext cx="306" cy="1"/>
              </a:xfrm>
              <a:prstGeom prst="bentConnector3">
                <a:avLst>
                  <a:gd name="adj1" fmla="val 4967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17444" name="AutoShape 20"/>
              <p:cNvCxnSpPr>
                <a:cxnSpLocks noChangeShapeType="1"/>
                <a:stCxn id="17437" idx="3"/>
                <a:endCxn id="17440" idx="2"/>
              </p:cNvCxnSpPr>
              <p:nvPr/>
            </p:nvCxnSpPr>
            <p:spPr bwMode="auto">
              <a:xfrm>
                <a:off x="1769" y="1514"/>
                <a:ext cx="317" cy="2"/>
              </a:xfrm>
              <a:prstGeom prst="bentConnector3">
                <a:avLst>
                  <a:gd name="adj1" fmla="val 4984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graphicFrame>
            <p:nvGraphicFramePr>
              <p:cNvPr id="3" name="Object 5"/>
              <p:cNvGraphicFramePr>
                <a:graphicFrameLocks/>
              </p:cNvGraphicFramePr>
              <p:nvPr/>
            </p:nvGraphicFramePr>
            <p:xfrm>
              <a:off x="2835" y="1298"/>
              <a:ext cx="378" cy="379"/>
            </p:xfrm>
            <a:graphic>
              <a:graphicData uri="http://schemas.openxmlformats.org/presentationml/2006/ole">
                <p:oleObj spid="_x0000_s91143" name="Ecuación" r:id="rId7" imgW="279360" imgH="279360" progId="Equation.3">
                  <p:embed/>
                </p:oleObj>
              </a:graphicData>
            </a:graphic>
          </p:graphicFrame>
        </p:grpSp>
        <p:sp>
          <p:nvSpPr>
            <p:cNvPr id="17418" name="Text Box 44"/>
            <p:cNvSpPr txBox="1">
              <a:spLocks noChangeArrowheads="1"/>
            </p:cNvSpPr>
            <p:nvPr/>
          </p:nvSpPr>
          <p:spPr bwMode="auto">
            <a:xfrm>
              <a:off x="1187450" y="3429000"/>
              <a:ext cx="431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dirty="0"/>
                <a:t>+</a:t>
              </a:r>
            </a:p>
          </p:txBody>
        </p:sp>
        <p:sp>
          <p:nvSpPr>
            <p:cNvPr id="17419" name="Text Box 46"/>
            <p:cNvSpPr txBox="1">
              <a:spLocks noChangeArrowheads="1"/>
            </p:cNvSpPr>
            <p:nvPr/>
          </p:nvSpPr>
          <p:spPr bwMode="auto">
            <a:xfrm>
              <a:off x="1260475" y="3860800"/>
              <a:ext cx="431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dirty="0"/>
                <a:t>-</a:t>
              </a: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4899025" y="3357563"/>
            <a:ext cx="4116388" cy="2016125"/>
            <a:chOff x="3086" y="2115"/>
            <a:chExt cx="2593" cy="1270"/>
          </a:xfrm>
        </p:grpSpPr>
        <p:sp>
          <p:nvSpPr>
            <p:cNvPr id="17421" name="Rectangle 6"/>
            <p:cNvSpPr>
              <a:spLocks noChangeArrowheads="1"/>
            </p:cNvSpPr>
            <p:nvPr/>
          </p:nvSpPr>
          <p:spPr bwMode="auto">
            <a:xfrm>
              <a:off x="4195" y="2115"/>
              <a:ext cx="659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4195" y="2841"/>
              <a:ext cx="658" cy="544"/>
              <a:chOff x="1066" y="981"/>
              <a:chExt cx="907" cy="544"/>
            </a:xfrm>
          </p:grpSpPr>
          <p:sp>
            <p:nvSpPr>
              <p:cNvPr id="17433" name="Rectangle 9"/>
              <p:cNvSpPr>
                <a:spLocks noChangeArrowheads="1"/>
              </p:cNvSpPr>
              <p:nvPr/>
            </p:nvSpPr>
            <p:spPr bwMode="auto">
              <a:xfrm>
                <a:off x="1066" y="981"/>
                <a:ext cx="907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17434" name="Text Box 10"/>
              <p:cNvSpPr txBox="1">
                <a:spLocks noChangeArrowheads="1"/>
              </p:cNvSpPr>
              <p:nvPr/>
            </p:nvSpPr>
            <p:spPr bwMode="auto">
              <a:xfrm>
                <a:off x="1202" y="1071"/>
                <a:ext cx="63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2800" i="1">
                    <a:latin typeface="Georgia" pitchFamily="18" charset="0"/>
                  </a:rPr>
                  <a:t> 3</a:t>
                </a:r>
                <a:endParaRPr lang="es-ES" sz="2800" i="1">
                  <a:latin typeface="Georgia" pitchFamily="18" charset="0"/>
                </a:endParaRPr>
              </a:p>
            </p:txBody>
          </p:sp>
        </p:grpSp>
        <p:sp>
          <p:nvSpPr>
            <p:cNvPr id="17423" name="Text Box 11"/>
            <p:cNvSpPr txBox="1">
              <a:spLocks noChangeArrowheads="1"/>
            </p:cNvSpPr>
            <p:nvPr/>
          </p:nvSpPr>
          <p:spPr bwMode="auto">
            <a:xfrm>
              <a:off x="3086" y="2221"/>
              <a:ext cx="5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X(s)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17424" name="Text Box 12"/>
            <p:cNvSpPr txBox="1">
              <a:spLocks noChangeArrowheads="1"/>
            </p:cNvSpPr>
            <p:nvPr/>
          </p:nvSpPr>
          <p:spPr bwMode="auto">
            <a:xfrm>
              <a:off x="5160" y="2222"/>
              <a:ext cx="5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Y(s)</a:t>
              </a:r>
              <a:endParaRPr lang="es-ES" sz="2800" i="1">
                <a:latin typeface="Georgia" pitchFamily="18" charset="0"/>
              </a:endParaRPr>
            </a:p>
          </p:txBody>
        </p:sp>
        <p:cxnSp>
          <p:nvCxnSpPr>
            <p:cNvPr id="17425" name="AutoShape 35"/>
            <p:cNvCxnSpPr>
              <a:cxnSpLocks noChangeShapeType="1"/>
              <a:stCxn id="17421" idx="3"/>
              <a:endCxn id="17433" idx="3"/>
            </p:cNvCxnSpPr>
            <p:nvPr/>
          </p:nvCxnSpPr>
          <p:spPr bwMode="auto">
            <a:xfrm flipH="1">
              <a:off x="4853" y="2387"/>
              <a:ext cx="1" cy="726"/>
            </a:xfrm>
            <a:prstGeom prst="bentConnector3">
              <a:avLst>
                <a:gd name="adj1" fmla="val -143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7426" name="AutoShape 36"/>
            <p:cNvSpPr>
              <a:spLocks noChangeArrowheads="1"/>
            </p:cNvSpPr>
            <p:nvPr/>
          </p:nvSpPr>
          <p:spPr bwMode="auto">
            <a:xfrm>
              <a:off x="3878" y="2319"/>
              <a:ext cx="136" cy="136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cxnSp>
          <p:nvCxnSpPr>
            <p:cNvPr id="17427" name="AutoShape 37"/>
            <p:cNvCxnSpPr>
              <a:cxnSpLocks noChangeShapeType="1"/>
              <a:stCxn id="17426" idx="6"/>
              <a:endCxn id="17421" idx="1"/>
            </p:cNvCxnSpPr>
            <p:nvPr/>
          </p:nvCxnSpPr>
          <p:spPr bwMode="auto">
            <a:xfrm>
              <a:off x="4014" y="2387"/>
              <a:ext cx="18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28" name="AutoShape 38"/>
            <p:cNvCxnSpPr>
              <a:cxnSpLocks noChangeShapeType="1"/>
              <a:stCxn id="17433" idx="1"/>
              <a:endCxn id="17426" idx="4"/>
            </p:cNvCxnSpPr>
            <p:nvPr/>
          </p:nvCxnSpPr>
          <p:spPr bwMode="auto">
            <a:xfrm rot="10800000">
              <a:off x="3946" y="2455"/>
              <a:ext cx="249" cy="65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429" name="AutoShape 39"/>
            <p:cNvCxnSpPr>
              <a:cxnSpLocks noChangeShapeType="1"/>
              <a:stCxn id="17421" idx="3"/>
              <a:endCxn id="17424" idx="1"/>
            </p:cNvCxnSpPr>
            <p:nvPr/>
          </p:nvCxnSpPr>
          <p:spPr bwMode="auto">
            <a:xfrm flipV="1">
              <a:off x="4854" y="2386"/>
              <a:ext cx="306" cy="1"/>
            </a:xfrm>
            <a:prstGeom prst="bentConnector3">
              <a:avLst>
                <a:gd name="adj1" fmla="val 4967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430" name="AutoShape 40"/>
            <p:cNvCxnSpPr>
              <a:cxnSpLocks noChangeShapeType="1"/>
              <a:stCxn id="17423" idx="3"/>
              <a:endCxn id="17426" idx="2"/>
            </p:cNvCxnSpPr>
            <p:nvPr/>
          </p:nvCxnSpPr>
          <p:spPr bwMode="auto">
            <a:xfrm>
              <a:off x="3626" y="2385"/>
              <a:ext cx="252" cy="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graphicFrame>
          <p:nvGraphicFramePr>
            <p:cNvPr id="5" name="Object 5"/>
            <p:cNvGraphicFramePr>
              <a:graphicFrameLocks/>
            </p:cNvGraphicFramePr>
            <p:nvPr/>
          </p:nvGraphicFramePr>
          <p:xfrm>
            <a:off x="4422" y="2115"/>
            <a:ext cx="189" cy="534"/>
          </p:xfrm>
          <a:graphic>
            <a:graphicData uri="http://schemas.openxmlformats.org/presentationml/2006/ole">
              <p:oleObj spid="_x0000_s91142" name="Ecuación" r:id="rId8" imgW="139680" imgH="393480" progId="Equation.3">
                <p:embed/>
              </p:oleObj>
            </a:graphicData>
          </a:graphic>
        </p:graphicFrame>
        <p:sp>
          <p:nvSpPr>
            <p:cNvPr id="17431" name="Text Box 45"/>
            <p:cNvSpPr txBox="1">
              <a:spLocks noChangeArrowheads="1"/>
            </p:cNvSpPr>
            <p:nvPr/>
          </p:nvSpPr>
          <p:spPr bwMode="auto">
            <a:xfrm>
              <a:off x="3742" y="2160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/>
                <a:t>+</a:t>
              </a:r>
            </a:p>
          </p:txBody>
        </p:sp>
        <p:sp>
          <p:nvSpPr>
            <p:cNvPr id="17432" name="Text Box 47"/>
            <p:cNvSpPr txBox="1">
              <a:spLocks noChangeArrowheads="1"/>
            </p:cNvSpPr>
            <p:nvPr/>
          </p:nvSpPr>
          <p:spPr bwMode="auto">
            <a:xfrm>
              <a:off x="3787" y="2387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/>
                <a:t>-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/>
          </p:cNvSpPr>
          <p:nvPr>
            <p:ph type="title"/>
          </p:nvPr>
        </p:nvSpPr>
        <p:spPr>
          <a:xfrm>
            <a:off x="457200" y="417513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3638550" y="947738"/>
          <a:ext cx="1801813" cy="896937"/>
        </p:xfrm>
        <a:graphic>
          <a:graphicData uri="http://schemas.openxmlformats.org/presentationml/2006/ole">
            <p:oleObj spid="_x0000_s92162" name="Ecuación" r:id="rId3" imgW="838080" imgH="419040" progId="Equation.3">
              <p:embed/>
            </p:oleObj>
          </a:graphicData>
        </a:graphic>
      </p:graphicFrame>
      <p:sp>
        <p:nvSpPr>
          <p:cNvPr id="72743" name="Rectangle 39"/>
          <p:cNvSpPr>
            <a:spLocks/>
          </p:cNvSpPr>
          <p:nvPr/>
        </p:nvSpPr>
        <p:spPr bwMode="auto">
          <a:xfrm>
            <a:off x="468313" y="1990725"/>
            <a:ext cx="828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Se puede interpretar como la conexión de dos sistemas en cascada.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530475" y="3179763"/>
          <a:ext cx="3986213" cy="896937"/>
        </p:xfrm>
        <a:graphic>
          <a:graphicData uri="http://schemas.openxmlformats.org/presentationml/2006/ole">
            <p:oleObj spid="_x0000_s92163" name="Ecuación" r:id="rId4" imgW="1854000" imgH="419040" progId="Equation.3">
              <p:embed/>
            </p:oleObj>
          </a:graphicData>
        </a:graphic>
      </p:graphicFrame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187450" y="4365625"/>
            <a:ext cx="6769100" cy="2232025"/>
            <a:chOff x="748" y="2750"/>
            <a:chExt cx="4264" cy="1406"/>
          </a:xfrm>
        </p:grpSpPr>
        <p:sp>
          <p:nvSpPr>
            <p:cNvPr id="18440" name="Rectangle 6"/>
            <p:cNvSpPr>
              <a:spLocks noChangeArrowheads="1"/>
            </p:cNvSpPr>
            <p:nvPr/>
          </p:nvSpPr>
          <p:spPr bwMode="auto">
            <a:xfrm>
              <a:off x="1857" y="2886"/>
              <a:ext cx="659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857" y="3612"/>
              <a:ext cx="658" cy="544"/>
              <a:chOff x="1066" y="981"/>
              <a:chExt cx="907" cy="544"/>
            </a:xfrm>
          </p:grpSpPr>
          <p:sp>
            <p:nvSpPr>
              <p:cNvPr id="18453" name="Rectangle 9"/>
              <p:cNvSpPr>
                <a:spLocks noChangeArrowheads="1"/>
              </p:cNvSpPr>
              <p:nvPr/>
            </p:nvSpPr>
            <p:spPr bwMode="auto">
              <a:xfrm>
                <a:off x="1066" y="981"/>
                <a:ext cx="907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18454" name="Text Box 10"/>
              <p:cNvSpPr txBox="1">
                <a:spLocks noChangeArrowheads="1"/>
              </p:cNvSpPr>
              <p:nvPr/>
            </p:nvSpPr>
            <p:spPr bwMode="auto">
              <a:xfrm>
                <a:off x="1202" y="1071"/>
                <a:ext cx="63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O" sz="2800" i="1">
                    <a:latin typeface="Georgia" pitchFamily="18" charset="0"/>
                  </a:rPr>
                  <a:t> -3</a:t>
                </a:r>
                <a:endParaRPr lang="es-ES" sz="2800" i="1">
                  <a:latin typeface="Georgia" pitchFamily="18" charset="0"/>
                </a:endParaRPr>
              </a:p>
            </p:txBody>
          </p:sp>
        </p:grpSp>
        <p:sp>
          <p:nvSpPr>
            <p:cNvPr id="18442" name="Text Box 11"/>
            <p:cNvSpPr txBox="1">
              <a:spLocks noChangeArrowheads="1"/>
            </p:cNvSpPr>
            <p:nvPr/>
          </p:nvSpPr>
          <p:spPr bwMode="auto">
            <a:xfrm>
              <a:off x="748" y="2992"/>
              <a:ext cx="5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X(s)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18443" name="Text Box 12"/>
            <p:cNvSpPr txBox="1">
              <a:spLocks noChangeArrowheads="1"/>
            </p:cNvSpPr>
            <p:nvPr/>
          </p:nvSpPr>
          <p:spPr bwMode="auto">
            <a:xfrm>
              <a:off x="4493" y="2992"/>
              <a:ext cx="5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Y(s)</a:t>
              </a:r>
              <a:endParaRPr lang="es-ES" sz="2800" i="1">
                <a:latin typeface="Georgia" pitchFamily="18" charset="0"/>
              </a:endParaRPr>
            </a:p>
          </p:txBody>
        </p:sp>
        <p:cxnSp>
          <p:nvCxnSpPr>
            <p:cNvPr id="18444" name="AutoShape 30"/>
            <p:cNvCxnSpPr>
              <a:cxnSpLocks noChangeShapeType="1"/>
              <a:stCxn id="18440" idx="3"/>
              <a:endCxn id="18453" idx="3"/>
            </p:cNvCxnSpPr>
            <p:nvPr/>
          </p:nvCxnSpPr>
          <p:spPr bwMode="auto">
            <a:xfrm flipH="1">
              <a:off x="2515" y="3158"/>
              <a:ext cx="1" cy="726"/>
            </a:xfrm>
            <a:prstGeom prst="bentConnector3">
              <a:avLst>
                <a:gd name="adj1" fmla="val -143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8445" name="AutoShape 31"/>
            <p:cNvSpPr>
              <a:spLocks noChangeArrowheads="1"/>
            </p:cNvSpPr>
            <p:nvPr/>
          </p:nvSpPr>
          <p:spPr bwMode="auto">
            <a:xfrm>
              <a:off x="1540" y="3090"/>
              <a:ext cx="136" cy="136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cxnSp>
          <p:nvCxnSpPr>
            <p:cNvPr id="18446" name="AutoShape 32"/>
            <p:cNvCxnSpPr>
              <a:cxnSpLocks noChangeShapeType="1"/>
              <a:stCxn id="18445" idx="6"/>
              <a:endCxn id="18440" idx="1"/>
            </p:cNvCxnSpPr>
            <p:nvPr/>
          </p:nvCxnSpPr>
          <p:spPr bwMode="auto">
            <a:xfrm>
              <a:off x="1676" y="3158"/>
              <a:ext cx="18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447" name="AutoShape 33"/>
            <p:cNvCxnSpPr>
              <a:cxnSpLocks noChangeShapeType="1"/>
              <a:stCxn id="18453" idx="1"/>
              <a:endCxn id="18445" idx="4"/>
            </p:cNvCxnSpPr>
            <p:nvPr/>
          </p:nvCxnSpPr>
          <p:spPr bwMode="auto">
            <a:xfrm rot="10800000">
              <a:off x="1608" y="3226"/>
              <a:ext cx="249" cy="65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8448" name="AutoShape 35"/>
            <p:cNvCxnSpPr>
              <a:cxnSpLocks noChangeShapeType="1"/>
              <a:stCxn id="18442" idx="3"/>
              <a:endCxn id="18445" idx="2"/>
            </p:cNvCxnSpPr>
            <p:nvPr/>
          </p:nvCxnSpPr>
          <p:spPr bwMode="auto">
            <a:xfrm>
              <a:off x="1288" y="3156"/>
              <a:ext cx="252" cy="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graphicFrame>
          <p:nvGraphicFramePr>
            <p:cNvPr id="99332" name="Object 5"/>
            <p:cNvGraphicFramePr>
              <a:graphicFrameLocks/>
            </p:cNvGraphicFramePr>
            <p:nvPr/>
          </p:nvGraphicFramePr>
          <p:xfrm>
            <a:off x="2084" y="2886"/>
            <a:ext cx="189" cy="534"/>
          </p:xfrm>
          <a:graphic>
            <a:graphicData uri="http://schemas.openxmlformats.org/presentationml/2006/ole">
              <p:oleObj spid="_x0000_s92164" name="Ecuación" r:id="rId5" imgW="139680" imgH="393480" progId="Equation.3">
                <p:embed/>
              </p:oleObj>
            </a:graphicData>
          </a:graphic>
        </p:graphicFrame>
        <p:sp>
          <p:nvSpPr>
            <p:cNvPr id="18449" name="AutoShape 41"/>
            <p:cNvSpPr>
              <a:spLocks noChangeArrowheads="1"/>
            </p:cNvSpPr>
            <p:nvPr/>
          </p:nvSpPr>
          <p:spPr bwMode="auto">
            <a:xfrm>
              <a:off x="3223" y="2954"/>
              <a:ext cx="952" cy="409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CO" sz="2800" i="1">
                  <a:latin typeface="Georgia" pitchFamily="18" charset="0"/>
                </a:rPr>
                <a:t>s+2</a:t>
              </a:r>
            </a:p>
          </p:txBody>
        </p:sp>
        <p:cxnSp>
          <p:nvCxnSpPr>
            <p:cNvPr id="18450" name="AutoShape 42"/>
            <p:cNvCxnSpPr>
              <a:cxnSpLocks noChangeShapeType="1"/>
              <a:stCxn id="18440" idx="3"/>
              <a:endCxn id="18449" idx="1"/>
            </p:cNvCxnSpPr>
            <p:nvPr/>
          </p:nvCxnSpPr>
          <p:spPr bwMode="auto">
            <a:xfrm>
              <a:off x="2516" y="3158"/>
              <a:ext cx="707" cy="1"/>
            </a:xfrm>
            <a:prstGeom prst="bentConnector3">
              <a:avLst>
                <a:gd name="adj1" fmla="val 4993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8451" name="AutoShape 43"/>
            <p:cNvCxnSpPr>
              <a:cxnSpLocks noChangeShapeType="1"/>
              <a:stCxn id="18449" idx="3"/>
              <a:endCxn id="18443" idx="1"/>
            </p:cNvCxnSpPr>
            <p:nvPr/>
          </p:nvCxnSpPr>
          <p:spPr bwMode="auto">
            <a:xfrm flipV="1">
              <a:off x="4175" y="3156"/>
              <a:ext cx="318" cy="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8452" name="Text Box 12"/>
            <p:cNvSpPr txBox="1">
              <a:spLocks noChangeArrowheads="1"/>
            </p:cNvSpPr>
            <p:nvPr/>
          </p:nvSpPr>
          <p:spPr bwMode="auto">
            <a:xfrm>
              <a:off x="2608" y="2750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Z(s)</a:t>
              </a:r>
              <a:endParaRPr lang="es-ES" sz="2800" i="1">
                <a:latin typeface="Georg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xfrm>
            <a:off x="457200" y="417513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19461" name="Rectangle 4"/>
          <p:cNvSpPr>
            <a:spLocks/>
          </p:cNvSpPr>
          <p:nvPr/>
        </p:nvSpPr>
        <p:spPr bwMode="auto">
          <a:xfrm>
            <a:off x="468313" y="1412875"/>
            <a:ext cx="8280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El bloque </a:t>
            </a:r>
            <a:r>
              <a:rPr lang="es-CO" sz="2800" i="1">
                <a:latin typeface="Georgia" pitchFamily="18" charset="0"/>
              </a:rPr>
              <a:t>s+2</a:t>
            </a:r>
            <a:r>
              <a:rPr lang="es-CO" sz="2800">
                <a:latin typeface="Georgia" pitchFamily="18" charset="0"/>
              </a:rPr>
              <a:t> se puede interpretar como:</a:t>
            </a:r>
          </a:p>
        </p:txBody>
      </p:sp>
      <p:graphicFrame>
        <p:nvGraphicFramePr>
          <p:cNvPr id="99332" name="Object 5"/>
          <p:cNvGraphicFramePr>
            <a:graphicFrameLocks/>
          </p:cNvGraphicFramePr>
          <p:nvPr/>
        </p:nvGraphicFramePr>
        <p:xfrm>
          <a:off x="2944813" y="1989138"/>
          <a:ext cx="2755900" cy="847725"/>
        </p:xfrm>
        <a:graphic>
          <a:graphicData uri="http://schemas.openxmlformats.org/presentationml/2006/ole">
            <p:oleObj spid="_x0000_s93186" name="Ecuación" r:id="rId3" imgW="1282680" imgH="393480" progId="Equation.3">
              <p:embed/>
            </p:oleObj>
          </a:graphicData>
        </a:graphic>
      </p:graphicFrame>
      <p:sp>
        <p:nvSpPr>
          <p:cNvPr id="73753" name="Rectangle 25"/>
          <p:cNvSpPr>
            <a:spLocks/>
          </p:cNvSpPr>
          <p:nvPr/>
        </p:nvSpPr>
        <p:spPr bwMode="auto">
          <a:xfrm>
            <a:off x="468313" y="2924175"/>
            <a:ext cx="8280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Pero z es la salida del integrador, entonces la derivada de z es su entrada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403350" y="4508500"/>
            <a:ext cx="6872288" cy="2089150"/>
            <a:chOff x="884" y="2840"/>
            <a:chExt cx="4329" cy="1316"/>
          </a:xfrm>
        </p:grpSpPr>
        <p:sp>
          <p:nvSpPr>
            <p:cNvPr id="19464" name="Rectangle 6"/>
            <p:cNvSpPr>
              <a:spLocks noChangeArrowheads="1"/>
            </p:cNvSpPr>
            <p:nvPr/>
          </p:nvSpPr>
          <p:spPr bwMode="auto">
            <a:xfrm>
              <a:off x="1993" y="2886"/>
              <a:ext cx="659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1993" y="3793"/>
              <a:ext cx="658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2109" y="3793"/>
              <a:ext cx="4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O" sz="2800" i="1">
                  <a:latin typeface="Georgia" pitchFamily="18" charset="0"/>
                </a:rPr>
                <a:t> 3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884" y="2992"/>
              <a:ext cx="5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X(s)</a:t>
              </a:r>
              <a:endParaRPr lang="es-ES" sz="2800" i="1">
                <a:latin typeface="Georgia" pitchFamily="18" charset="0"/>
              </a:endParaRPr>
            </a:p>
          </p:txBody>
        </p:sp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4694" y="2992"/>
              <a:ext cx="5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Y(s)</a:t>
              </a:r>
              <a:endParaRPr lang="es-ES" sz="2800" i="1">
                <a:latin typeface="Georgia" pitchFamily="18" charset="0"/>
              </a:endParaRPr>
            </a:p>
          </p:txBody>
        </p:sp>
        <p:cxnSp>
          <p:nvCxnSpPr>
            <p:cNvPr id="19469" name="AutoShape 13"/>
            <p:cNvCxnSpPr>
              <a:cxnSpLocks noChangeShapeType="1"/>
              <a:stCxn id="19464" idx="3"/>
              <a:endCxn id="19465" idx="3"/>
            </p:cNvCxnSpPr>
            <p:nvPr/>
          </p:nvCxnSpPr>
          <p:spPr bwMode="auto">
            <a:xfrm flipH="1">
              <a:off x="2651" y="3158"/>
              <a:ext cx="1" cy="817"/>
            </a:xfrm>
            <a:prstGeom prst="bentConnector3">
              <a:avLst>
                <a:gd name="adj1" fmla="val -143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9470" name="AutoShape 14"/>
            <p:cNvSpPr>
              <a:spLocks noChangeArrowheads="1"/>
            </p:cNvSpPr>
            <p:nvPr/>
          </p:nvSpPr>
          <p:spPr bwMode="auto">
            <a:xfrm>
              <a:off x="1676" y="3090"/>
              <a:ext cx="136" cy="136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cxnSp>
          <p:nvCxnSpPr>
            <p:cNvPr id="19471" name="AutoShape 15"/>
            <p:cNvCxnSpPr>
              <a:cxnSpLocks noChangeShapeType="1"/>
              <a:stCxn id="19470" idx="6"/>
              <a:endCxn id="19464" idx="1"/>
            </p:cNvCxnSpPr>
            <p:nvPr/>
          </p:nvCxnSpPr>
          <p:spPr bwMode="auto">
            <a:xfrm>
              <a:off x="1812" y="3158"/>
              <a:ext cx="18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472" name="AutoShape 16"/>
            <p:cNvCxnSpPr>
              <a:cxnSpLocks noChangeShapeType="1"/>
              <a:stCxn id="19465" idx="1"/>
              <a:endCxn id="19470" idx="4"/>
            </p:cNvCxnSpPr>
            <p:nvPr/>
          </p:nvCxnSpPr>
          <p:spPr bwMode="auto">
            <a:xfrm rot="10800000">
              <a:off x="1744" y="3226"/>
              <a:ext cx="249" cy="74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473" name="AutoShape 17"/>
            <p:cNvCxnSpPr>
              <a:cxnSpLocks noChangeShapeType="1"/>
              <a:stCxn id="19467" idx="3"/>
              <a:endCxn id="19470" idx="2"/>
            </p:cNvCxnSpPr>
            <p:nvPr/>
          </p:nvCxnSpPr>
          <p:spPr bwMode="auto">
            <a:xfrm>
              <a:off x="1424" y="3156"/>
              <a:ext cx="252" cy="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graphicFrame>
          <p:nvGraphicFramePr>
            <p:cNvPr id="2" name="Object 5"/>
            <p:cNvGraphicFramePr>
              <a:graphicFrameLocks/>
            </p:cNvGraphicFramePr>
            <p:nvPr/>
          </p:nvGraphicFramePr>
          <p:xfrm>
            <a:off x="2220" y="2886"/>
            <a:ext cx="189" cy="534"/>
          </p:xfrm>
          <a:graphic>
            <a:graphicData uri="http://schemas.openxmlformats.org/presentationml/2006/ole">
              <p:oleObj spid="_x0000_s93187" name="Ecuación" r:id="rId4" imgW="139680" imgH="393480" progId="Equation.3">
                <p:embed/>
              </p:oleObj>
            </a:graphicData>
          </a:graphic>
        </p:graphicFrame>
        <p:sp>
          <p:nvSpPr>
            <p:cNvPr id="19474" name="AutoShape 21"/>
            <p:cNvSpPr>
              <a:spLocks noChangeArrowheads="1"/>
            </p:cNvSpPr>
            <p:nvPr/>
          </p:nvSpPr>
          <p:spPr bwMode="auto">
            <a:xfrm>
              <a:off x="3424" y="2987"/>
              <a:ext cx="499" cy="341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CO" sz="2800" i="1">
                  <a:latin typeface="Georgia" pitchFamily="18" charset="0"/>
                </a:rPr>
                <a:t>2</a:t>
              </a:r>
            </a:p>
          </p:txBody>
        </p:sp>
        <p:cxnSp>
          <p:nvCxnSpPr>
            <p:cNvPr id="19475" name="AutoShape 22"/>
            <p:cNvCxnSpPr>
              <a:cxnSpLocks noChangeShapeType="1"/>
              <a:stCxn id="19464" idx="3"/>
              <a:endCxn id="19474" idx="1"/>
            </p:cNvCxnSpPr>
            <p:nvPr/>
          </p:nvCxnSpPr>
          <p:spPr bwMode="auto">
            <a:xfrm>
              <a:off x="2652" y="3158"/>
              <a:ext cx="77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476" name="AutoShape 26"/>
            <p:cNvSpPr>
              <a:spLocks noChangeArrowheads="1"/>
            </p:cNvSpPr>
            <p:nvPr/>
          </p:nvSpPr>
          <p:spPr bwMode="auto">
            <a:xfrm>
              <a:off x="4150" y="3089"/>
              <a:ext cx="136" cy="136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cxnSp>
          <p:nvCxnSpPr>
            <p:cNvPr id="19477" name="AutoShape 28"/>
            <p:cNvCxnSpPr>
              <a:cxnSpLocks noChangeShapeType="1"/>
              <a:stCxn id="19474" idx="3"/>
              <a:endCxn id="19476" idx="2"/>
            </p:cNvCxnSpPr>
            <p:nvPr/>
          </p:nvCxnSpPr>
          <p:spPr bwMode="auto">
            <a:xfrm flipV="1">
              <a:off x="3923" y="3157"/>
              <a:ext cx="227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478" name="AutoShape 29"/>
            <p:cNvCxnSpPr>
              <a:cxnSpLocks noChangeShapeType="1"/>
              <a:stCxn id="19470" idx="0"/>
              <a:endCxn id="19476" idx="0"/>
            </p:cNvCxnSpPr>
            <p:nvPr/>
          </p:nvCxnSpPr>
          <p:spPr bwMode="auto">
            <a:xfrm rot="-5400000">
              <a:off x="2980" y="1853"/>
              <a:ext cx="1" cy="2474"/>
            </a:xfrm>
            <a:prstGeom prst="bentConnector3">
              <a:avLst>
                <a:gd name="adj1" fmla="val 4390001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479" name="AutoShape 30"/>
            <p:cNvCxnSpPr>
              <a:cxnSpLocks noChangeShapeType="1"/>
              <a:stCxn id="19476" idx="6"/>
              <a:endCxn id="19468" idx="1"/>
            </p:cNvCxnSpPr>
            <p:nvPr/>
          </p:nvCxnSpPr>
          <p:spPr bwMode="auto">
            <a:xfrm flipV="1">
              <a:off x="4286" y="3156"/>
              <a:ext cx="40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480" name="Text Box 11"/>
            <p:cNvSpPr txBox="1">
              <a:spLocks noChangeArrowheads="1"/>
            </p:cNvSpPr>
            <p:nvPr/>
          </p:nvSpPr>
          <p:spPr bwMode="auto">
            <a:xfrm>
              <a:off x="2772" y="2840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2800" i="1">
                  <a:latin typeface="Georgia" pitchFamily="18" charset="0"/>
                </a:rPr>
                <a:t>Z(s)</a:t>
              </a:r>
              <a:endParaRPr lang="es-ES" sz="2800" i="1">
                <a:latin typeface="Georg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 idx="4294967295"/>
          </p:nvPr>
        </p:nvSpPr>
        <p:spPr>
          <a:xfrm>
            <a:off x="323850" y="260350"/>
            <a:ext cx="8374063" cy="1368425"/>
          </a:xfrm>
        </p:spPr>
        <p:txBody>
          <a:bodyPr/>
          <a:lstStyle/>
          <a:p>
            <a:r>
              <a:rPr lang="es-CO" smtClean="0"/>
              <a:t>Transformada de Laplace Unilateral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700213"/>
            <a:ext cx="8229600" cy="4873625"/>
          </a:xfrm>
        </p:spPr>
        <p:txBody>
          <a:bodyPr/>
          <a:lstStyle/>
          <a:p>
            <a:r>
              <a:rPr lang="es-CO" smtClean="0"/>
              <a:t>Se aplica al análisis de sistemas causales, descritos por ecuaciones diferenciales lineales con coeficientes constantes y condiciones iniciales diferentes de cero.</a:t>
            </a:r>
          </a:p>
          <a:p>
            <a:r>
              <a:rPr lang="es-CO" smtClean="0"/>
              <a:t>  </a:t>
            </a:r>
          </a:p>
          <a:p>
            <a:endParaRPr lang="es-CO" smtClean="0"/>
          </a:p>
          <a:p>
            <a:endParaRPr lang="es-CO" smtClean="0"/>
          </a:p>
          <a:p>
            <a:endParaRPr lang="es-CO" smtClean="0"/>
          </a:p>
          <a:p>
            <a:r>
              <a:rPr lang="es-CO" smtClean="0"/>
              <a:t>Las ROC serán siempre semiplanos derechos.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3208338" y="3500438"/>
          <a:ext cx="2674937" cy="1036637"/>
        </p:xfrm>
        <a:graphic>
          <a:graphicData uri="http://schemas.openxmlformats.org/presentationml/2006/ole">
            <p:oleObj spid="_x0000_s94210" name="Ecuación" r:id="rId3" imgW="1244520" imgH="48240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603500" y="4581525"/>
          <a:ext cx="3876675" cy="573088"/>
        </p:xfrm>
        <a:graphic>
          <a:graphicData uri="http://schemas.openxmlformats.org/presentationml/2006/ole">
            <p:oleObj spid="_x0000_s94211" name="Ecuación" r:id="rId4" imgW="180324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itle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00188"/>
            <a:ext cx="8229600" cy="5073650"/>
          </a:xfrm>
        </p:spPr>
        <p:txBody>
          <a:bodyPr/>
          <a:lstStyle/>
          <a:p>
            <a:r>
              <a:rPr lang="es-CO" smtClean="0"/>
              <a:t>Hallar las transformadas bilateral y unilateral de:</a:t>
            </a:r>
          </a:p>
          <a:p>
            <a:pPr lvl="1"/>
            <a:r>
              <a:rPr lang="es-CO" smtClean="0"/>
              <a:t> </a:t>
            </a:r>
          </a:p>
          <a:p>
            <a:pPr lvl="1"/>
            <a:r>
              <a:rPr lang="es-CO" smtClean="0"/>
              <a:t>Para la transformada bilateral se puede usar la transformada de la exponencial y la propiedad de desplazamiento en tiempo.</a:t>
            </a:r>
          </a:p>
          <a:p>
            <a:pPr lvl="1"/>
            <a:r>
              <a:rPr lang="es-CO" smtClean="0"/>
              <a:t> </a:t>
            </a:r>
          </a:p>
          <a:p>
            <a:pPr lvl="1"/>
            <a:endParaRPr lang="es-CO" smtClean="0"/>
          </a:p>
          <a:p>
            <a:pPr lvl="1"/>
            <a:r>
              <a:rPr lang="es-CO" smtClean="0"/>
              <a:t>La transformada unilateral es:</a:t>
            </a:r>
          </a:p>
          <a:p>
            <a:pPr lvl="1"/>
            <a:endParaRPr lang="es-CO" smtClean="0"/>
          </a:p>
        </p:txBody>
      </p:sp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1143000" y="2357438"/>
          <a:ext cx="2765425" cy="488950"/>
        </p:xfrm>
        <a:graphic>
          <a:graphicData uri="http://schemas.openxmlformats.org/presentationml/2006/ole">
            <p:oleObj spid="_x0000_s95234" name="Equation" r:id="rId3" imgW="1282680" imgH="228600" progId="Equation.3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214438" y="3940175"/>
          <a:ext cx="3641725" cy="896938"/>
        </p:xfrm>
        <a:graphic>
          <a:graphicData uri="http://schemas.openxmlformats.org/presentationml/2006/ole">
            <p:oleObj spid="_x0000_s95235" name="Equation" r:id="rId4" imgW="1688760" imgH="419040" progId="Equation.3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077913" y="5432425"/>
          <a:ext cx="3914775" cy="1033463"/>
        </p:xfrm>
        <a:graphic>
          <a:graphicData uri="http://schemas.openxmlformats.org/presentationml/2006/ole">
            <p:oleObj spid="_x0000_s95236" name="Equation" r:id="rId5" imgW="18158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itle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graphicFrame>
        <p:nvGraphicFramePr>
          <p:cNvPr id="243721" name="Object 5"/>
          <p:cNvGraphicFramePr>
            <a:graphicFrameLocks noChangeAspect="1"/>
          </p:cNvGraphicFramePr>
          <p:nvPr/>
        </p:nvGraphicFramePr>
        <p:xfrm>
          <a:off x="2357438" y="1450975"/>
          <a:ext cx="3914775" cy="1033463"/>
        </p:xfrm>
        <a:graphic>
          <a:graphicData uri="http://schemas.openxmlformats.org/presentationml/2006/ole">
            <p:oleObj spid="_x0000_s96258" name="Equation" r:id="rId3" imgW="1815840" imgH="482400" progId="Equation.3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071813" y="2632075"/>
          <a:ext cx="2162175" cy="1033463"/>
        </p:xfrm>
        <a:graphic>
          <a:graphicData uri="http://schemas.openxmlformats.org/presentationml/2006/ole">
            <p:oleObj spid="_x0000_s96259" name="Equation" r:id="rId4" imgW="1002960" imgH="4824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00375" y="3751263"/>
          <a:ext cx="3368675" cy="842962"/>
        </p:xfrm>
        <a:graphic>
          <a:graphicData uri="http://schemas.openxmlformats.org/presentationml/2006/ole">
            <p:oleObj spid="_x0000_s96260" name="Equation" r:id="rId5" imgW="1562040" imgH="393480" progId="Equation.3">
              <p:embed/>
            </p:oleObj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4294967295"/>
          </p:nvPr>
        </p:nvSpPr>
        <p:spPr>
          <a:xfrm>
            <a:off x="457200" y="4879975"/>
            <a:ext cx="8229600" cy="1501775"/>
          </a:xfrm>
        </p:spPr>
        <p:txBody>
          <a:bodyPr/>
          <a:lstStyle/>
          <a:p>
            <a:pPr lvl="1"/>
            <a:r>
              <a:rPr lang="es-CO" smtClean="0"/>
              <a:t>Los resultados son diferentes ya que la transformada unilateral excluye los valores de la señal en </a:t>
            </a:r>
            <a:r>
              <a:rPr lang="es-CO" i="1" smtClean="0"/>
              <a:t>[-1,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3482975"/>
          </a:xfrm>
        </p:spPr>
        <p:txBody>
          <a:bodyPr/>
          <a:lstStyle/>
          <a:p>
            <a:r>
              <a:rPr lang="es-CO" smtClean="0"/>
              <a:t>Para hallar la señal </a:t>
            </a:r>
            <a:r>
              <a:rPr lang="es-CO" i="1" smtClean="0"/>
              <a:t>x(t)</a:t>
            </a:r>
            <a:r>
              <a:rPr lang="es-CO" smtClean="0"/>
              <a:t> se requiere la ROC.</a:t>
            </a:r>
          </a:p>
          <a:p>
            <a:r>
              <a:rPr lang="es-CO" smtClean="0"/>
              <a:t>Para la transformada bilateral de esta forma existen 3 posibilidades para la ROC:</a:t>
            </a:r>
          </a:p>
          <a:p>
            <a:pPr lvl="1"/>
            <a:r>
              <a:rPr lang="es-CO" smtClean="0"/>
              <a:t>Re{s}&lt;-2</a:t>
            </a:r>
          </a:p>
          <a:p>
            <a:pPr lvl="1"/>
            <a:r>
              <a:rPr lang="es-CO" smtClean="0"/>
              <a:t>Re{s}&gt;-1</a:t>
            </a:r>
          </a:p>
          <a:p>
            <a:pPr lvl="1"/>
            <a:r>
              <a:rPr lang="es-CO" smtClean="0"/>
              <a:t>-2&lt;Re{s}&lt;-1</a:t>
            </a:r>
          </a:p>
          <a:p>
            <a:r>
              <a:rPr lang="es-CO" smtClean="0"/>
              <a:t>Sólo una de ellas es un semiplano derecho.</a:t>
            </a:r>
          </a:p>
        </p:txBody>
      </p:sp>
      <p:graphicFrame>
        <p:nvGraphicFramePr>
          <p:cNvPr id="243721" name="Object 5"/>
          <p:cNvGraphicFramePr>
            <a:graphicFrameLocks noChangeAspect="1"/>
          </p:cNvGraphicFramePr>
          <p:nvPr/>
        </p:nvGraphicFramePr>
        <p:xfrm>
          <a:off x="3144838" y="1193800"/>
          <a:ext cx="2736850" cy="896938"/>
        </p:xfrm>
        <a:graphic>
          <a:graphicData uri="http://schemas.openxmlformats.org/presentationml/2006/ole">
            <p:oleObj spid="_x0000_s97282" name="Equation" r:id="rId3" imgW="1269720" imgH="419040" progId="Equation.3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094038" y="5703888"/>
          <a:ext cx="2894012" cy="492125"/>
        </p:xfrm>
        <a:graphic>
          <a:graphicData uri="http://schemas.openxmlformats.org/presentationml/2006/ole">
            <p:oleObj spid="_x0000_s97283" name="Equation" r:id="rId4" imgW="13460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8636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6151" name="Rectangle 3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3671887" cy="719137"/>
          </a:xfrm>
        </p:spPr>
        <p:txBody>
          <a:bodyPr/>
          <a:lstStyle/>
          <a:p>
            <a:r>
              <a:rPr lang="es-CO" smtClean="0"/>
              <a:t>Sea </a:t>
            </a:r>
            <a:r>
              <a:rPr lang="es-CO" i="1" smtClean="0"/>
              <a:t>x(t)=-e</a:t>
            </a:r>
            <a:r>
              <a:rPr lang="es-CO" i="1" baseline="30000" smtClean="0"/>
              <a:t>-at</a:t>
            </a:r>
            <a:r>
              <a:rPr lang="es-CO" i="1" smtClean="0"/>
              <a:t>u(-t)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1573213" y="1643063"/>
          <a:ext cx="5008562" cy="1011237"/>
        </p:xfrm>
        <a:graphic>
          <a:graphicData uri="http://schemas.openxmlformats.org/presentationml/2006/ole">
            <p:oleObj spid="_x0000_s6146" name="Ecuación" r:id="rId3" imgW="2323800" imgH="469800" progId="Equation.3">
              <p:embed/>
            </p:oleObj>
          </a:graphicData>
        </a:graphic>
      </p:graphicFrame>
      <p:sp>
        <p:nvSpPr>
          <p:cNvPr id="6152" name="Rectangle 7"/>
          <p:cNvSpPr>
            <a:spLocks/>
          </p:cNvSpPr>
          <p:nvPr/>
        </p:nvSpPr>
        <p:spPr bwMode="auto">
          <a:xfrm>
            <a:off x="642938" y="5643563"/>
            <a:ext cx="7745412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  <a:sym typeface="Symbol" pitchFamily="18" charset="2"/>
              </a:rPr>
              <a:t>Que converge solo si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 +a&lt;0  </a:t>
            </a:r>
            <a:r>
              <a:rPr lang="es-CO" sz="2800" i="1">
                <a:latin typeface="Monotype Corsiva" pitchFamily="66" charset="0"/>
                <a:sym typeface="Symbol" pitchFamily="18" charset="2"/>
              </a:rPr>
              <a:t>e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{s}=  &lt;-a</a:t>
            </a:r>
            <a:endParaRPr lang="es-CO" sz="2800">
              <a:latin typeface="Georgia" pitchFamily="18" charset="0"/>
              <a:sym typeface="Symbol" pitchFamily="18" charset="2"/>
            </a:endParaRPr>
          </a:p>
        </p:txBody>
      </p:sp>
      <p:graphicFrame>
        <p:nvGraphicFramePr>
          <p:cNvPr id="6147" name="Object 12"/>
          <p:cNvGraphicFramePr>
            <a:graphicFrameLocks noChangeAspect="1"/>
          </p:cNvGraphicFramePr>
          <p:nvPr/>
        </p:nvGraphicFramePr>
        <p:xfrm>
          <a:off x="3743325" y="2727325"/>
          <a:ext cx="1971675" cy="1011238"/>
        </p:xfrm>
        <a:graphic>
          <a:graphicData uri="http://schemas.openxmlformats.org/presentationml/2006/ole">
            <p:oleObj spid="_x0000_s6147" name="Ecuación" r:id="rId4" imgW="914400" imgH="469800" progId="Equation.3">
              <p:embed/>
            </p:oleObj>
          </a:graphicData>
        </a:graphic>
      </p:graphicFrame>
      <p:graphicFrame>
        <p:nvGraphicFramePr>
          <p:cNvPr id="6148" name="Object 13"/>
          <p:cNvGraphicFramePr>
            <a:graphicFrameLocks noChangeAspect="1"/>
          </p:cNvGraphicFramePr>
          <p:nvPr/>
        </p:nvGraphicFramePr>
        <p:xfrm>
          <a:off x="3714750" y="3714750"/>
          <a:ext cx="2493963" cy="846138"/>
        </p:xfrm>
        <a:graphic>
          <a:graphicData uri="http://schemas.openxmlformats.org/presentationml/2006/ole">
            <p:oleObj spid="_x0000_s6148" name="Equation" r:id="rId5" imgW="1155600" imgH="393480" progId="Equation.3">
              <p:embed/>
            </p:oleObj>
          </a:graphicData>
        </a:graphic>
      </p:graphicFrame>
      <p:graphicFrame>
        <p:nvGraphicFramePr>
          <p:cNvPr id="6149" name="Object 14"/>
          <p:cNvGraphicFramePr>
            <a:graphicFrameLocks noChangeAspect="1"/>
          </p:cNvGraphicFramePr>
          <p:nvPr/>
        </p:nvGraphicFramePr>
        <p:xfrm>
          <a:off x="3714750" y="4584700"/>
          <a:ext cx="3673475" cy="901700"/>
        </p:xfrm>
        <a:graphic>
          <a:graphicData uri="http://schemas.openxmlformats.org/presentationml/2006/ole">
            <p:oleObj spid="_x0000_s6149" name="Equation" r:id="rId6" imgW="17017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r>
              <a:rPr lang="es-CO" smtClean="0"/>
              <a:t>Propiedades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71625"/>
            <a:ext cx="8229600" cy="5002213"/>
          </a:xfrm>
        </p:spPr>
        <p:txBody>
          <a:bodyPr/>
          <a:lstStyle/>
          <a:p>
            <a:r>
              <a:rPr lang="es-CO" smtClean="0"/>
              <a:t>Las propiedades de las transformadas unilaterales son las mismas que las de las bilaterales con pequeñas excepciones:</a:t>
            </a:r>
          </a:p>
          <a:p>
            <a:pPr lvl="1"/>
            <a:r>
              <a:rPr lang="es-CO" smtClean="0"/>
              <a:t>Escalamiento en tiempo: El factor </a:t>
            </a:r>
            <a:r>
              <a:rPr lang="es-CO" i="1" smtClean="0"/>
              <a:t>‘a’</a:t>
            </a:r>
            <a:r>
              <a:rPr lang="es-CO" smtClean="0"/>
              <a:t> debe ser positivo, ya que un factor negativo convertiría la señal en una que abre a la izquierda.</a:t>
            </a:r>
          </a:p>
          <a:p>
            <a:pPr lvl="1"/>
            <a:r>
              <a:rPr lang="es-CO" smtClean="0"/>
              <a:t>Derivación en tiempo:</a:t>
            </a:r>
          </a:p>
          <a:p>
            <a:pPr lvl="1"/>
            <a:endParaRPr lang="es-CO" smtClean="0"/>
          </a:p>
          <a:p>
            <a:pPr lvl="1"/>
            <a:endParaRPr lang="es-CO" smtClean="0"/>
          </a:p>
          <a:p>
            <a:pPr lvl="1"/>
            <a:r>
              <a:rPr lang="es-CO" smtClean="0"/>
              <a:t>Convolución: Las dos señales deben ser </a:t>
            </a:r>
            <a:r>
              <a:rPr lang="es-CO" i="1" smtClean="0"/>
              <a:t>0</a:t>
            </a:r>
            <a:r>
              <a:rPr lang="es-CO" smtClean="0"/>
              <a:t> para </a:t>
            </a:r>
            <a:r>
              <a:rPr lang="es-CO" i="1" smtClean="0"/>
              <a:t>t&lt;0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2582863" y="4652963"/>
          <a:ext cx="3717925" cy="846137"/>
        </p:xfrm>
        <a:graphic>
          <a:graphicData uri="http://schemas.openxmlformats.org/presentationml/2006/ole">
            <p:oleObj spid="_x0000_s98306" name="Ecuación" r:id="rId3" imgW="17269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472488" cy="1924050"/>
          </a:xfrm>
        </p:spPr>
        <p:txBody>
          <a:bodyPr/>
          <a:lstStyle/>
          <a:p>
            <a:r>
              <a:rPr lang="es-CO" smtClean="0"/>
              <a:t>Solución de Ecuaciones Diferenciales Usando la Transformada Unilateral de Laplace</a:t>
            </a:r>
          </a:p>
        </p:txBody>
      </p:sp>
      <p:sp>
        <p:nvSpPr>
          <p:cNvPr id="25605" name="Content Placeholder 2"/>
          <p:cNvSpPr>
            <a:spLocks noGrp="1"/>
          </p:cNvSpPr>
          <p:nvPr>
            <p:ph idx="4294967295"/>
          </p:nvPr>
        </p:nvSpPr>
        <p:spPr>
          <a:xfrm>
            <a:off x="457200" y="2500313"/>
            <a:ext cx="8229600" cy="641350"/>
          </a:xfrm>
        </p:spPr>
        <p:txBody>
          <a:bodyPr/>
          <a:lstStyle/>
          <a:p>
            <a:r>
              <a:rPr lang="es-CO" smtClean="0"/>
              <a:t>Ejemplo:</a:t>
            </a:r>
          </a:p>
          <a:p>
            <a:endParaRPr lang="es-CO" smtClean="0"/>
          </a:p>
        </p:txBody>
      </p:sp>
      <p:graphicFrame>
        <p:nvGraphicFramePr>
          <p:cNvPr id="117762" name="Object 2"/>
          <p:cNvGraphicFramePr>
            <a:graphicFrameLocks noChangeAspect="1"/>
          </p:cNvGraphicFramePr>
          <p:nvPr/>
        </p:nvGraphicFramePr>
        <p:xfrm>
          <a:off x="2484438" y="2513013"/>
          <a:ext cx="4257675" cy="1420812"/>
        </p:xfrm>
        <a:graphic>
          <a:graphicData uri="http://schemas.openxmlformats.org/presentationml/2006/ole">
            <p:oleObj spid="_x0000_s99330" name="Equation" r:id="rId3" imgW="1981080" imgH="660240" progId="Equation.3">
              <p:embed/>
            </p:oleObj>
          </a:graphicData>
        </a:graphic>
      </p:graphicFrame>
      <p:sp>
        <p:nvSpPr>
          <p:cNvPr id="65542" name="Content Placeholder 2"/>
          <p:cNvSpPr>
            <a:spLocks/>
          </p:cNvSpPr>
          <p:nvPr/>
        </p:nvSpPr>
        <p:spPr bwMode="auto">
          <a:xfrm>
            <a:off x="457200" y="4221163"/>
            <a:ext cx="82296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Sea </a:t>
            </a:r>
            <a:r>
              <a:rPr lang="es-CO" sz="2800" i="1">
                <a:latin typeface="Georgia" pitchFamily="18" charset="0"/>
              </a:rPr>
              <a:t>x(t) =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u(t)</a:t>
            </a:r>
            <a:r>
              <a:rPr lang="es-CO" sz="2800">
                <a:latin typeface="Georgia" pitchFamily="18" charset="0"/>
                <a:sym typeface="Symbol" pitchFamily="18" charset="2"/>
              </a:rPr>
              <a:t>, aplicando transformada unilateral a ambos lados obtenemos</a:t>
            </a:r>
            <a:endParaRPr lang="es-CO" sz="2800">
              <a:latin typeface="Georgia" pitchFamily="18" charset="0"/>
            </a:endParaRPr>
          </a:p>
        </p:txBody>
      </p:sp>
      <p:graphicFrame>
        <p:nvGraphicFramePr>
          <p:cNvPr id="65539" name="Object 2"/>
          <p:cNvGraphicFramePr>
            <a:graphicFrameLocks noChangeAspect="1"/>
          </p:cNvGraphicFramePr>
          <p:nvPr/>
        </p:nvGraphicFramePr>
        <p:xfrm>
          <a:off x="1624013" y="5462588"/>
          <a:ext cx="5867400" cy="846137"/>
        </p:xfrm>
        <a:graphic>
          <a:graphicData uri="http://schemas.openxmlformats.org/presentationml/2006/ole">
            <p:oleObj spid="_x0000_s99331" name="Equation" r:id="rId4" imgW="27302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 idx="4294967295"/>
          </p:nvPr>
        </p:nvSpPr>
        <p:spPr>
          <a:xfrm>
            <a:off x="457200" y="500063"/>
            <a:ext cx="8401050" cy="1928812"/>
          </a:xfrm>
        </p:spPr>
        <p:txBody>
          <a:bodyPr/>
          <a:lstStyle/>
          <a:p>
            <a:r>
              <a:rPr lang="es-CO" smtClean="0"/>
              <a:t>Solución de una Ecuación Diferencial Usando la Transformada Unilateral de Laplace</a:t>
            </a:r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1833563" y="2636838"/>
          <a:ext cx="5484812" cy="928687"/>
        </p:xfrm>
        <a:graphic>
          <a:graphicData uri="http://schemas.openxmlformats.org/presentationml/2006/ole">
            <p:oleObj spid="_x0000_s100354" name="Equation" r:id="rId3" imgW="2552400" imgH="431640" progId="Equation.3">
              <p:embed/>
            </p:oleObj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5775" y="3860800"/>
            <a:ext cx="82296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Si las condiciones iniciales son cero, la transformada de la respuesta se reduce al último término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Si la entrada es cero, la salida corresponderá únicamente a los dos primeros términos, que provienen de las condiciones iniciales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 idx="4294967295"/>
          </p:nvPr>
        </p:nvSpPr>
        <p:spPr>
          <a:xfrm>
            <a:off x="457200" y="636588"/>
            <a:ext cx="8401050" cy="1928812"/>
          </a:xfrm>
        </p:spPr>
        <p:txBody>
          <a:bodyPr/>
          <a:lstStyle/>
          <a:p>
            <a:r>
              <a:rPr lang="es-CO" smtClean="0"/>
              <a:t>Solución de una Ecuación Diferencial Usando la Transformada Unilateral de Laplace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708275"/>
            <a:ext cx="8229600" cy="2435225"/>
          </a:xfrm>
        </p:spPr>
        <p:txBody>
          <a:bodyPr/>
          <a:lstStyle/>
          <a:p>
            <a:r>
              <a:rPr lang="es-CO" smtClean="0"/>
              <a:t>Para hallar la respuesta en tiempo, se halla la transformada inversa.</a:t>
            </a:r>
          </a:p>
          <a:p>
            <a:endParaRPr lang="es-CO" smtClean="0"/>
          </a:p>
          <a:p>
            <a:r>
              <a:rPr lang="es-CO" smtClean="0"/>
              <a:t>Para </a:t>
            </a:r>
            <a:r>
              <a:rPr lang="es-CO" i="1" smtClean="0">
                <a:sym typeface="Symbol" pitchFamily="18" charset="2"/>
              </a:rPr>
              <a:t> = 2</a:t>
            </a:r>
            <a:r>
              <a:rPr lang="es-CO" smtClean="0">
                <a:sym typeface="Symbol" pitchFamily="18" charset="2"/>
              </a:rPr>
              <a:t>, </a:t>
            </a:r>
            <a:r>
              <a:rPr lang="es-CO" i="1" smtClean="0">
                <a:sym typeface="Symbol" pitchFamily="18" charset="2"/>
              </a:rPr>
              <a:t> = 3</a:t>
            </a:r>
            <a:r>
              <a:rPr lang="es-CO" smtClean="0">
                <a:sym typeface="Symbol" pitchFamily="18" charset="2"/>
              </a:rPr>
              <a:t>, </a:t>
            </a:r>
            <a:r>
              <a:rPr lang="es-CO" i="1" smtClean="0">
                <a:sym typeface="Symbol" pitchFamily="18" charset="2"/>
              </a:rPr>
              <a:t> = -5</a:t>
            </a:r>
            <a:r>
              <a:rPr lang="es-CO" smtClean="0">
                <a:sym typeface="Symbol" pitchFamily="18" charset="2"/>
              </a:rPr>
              <a:t>.</a:t>
            </a:r>
            <a:endParaRPr lang="es-CO" smtClean="0"/>
          </a:p>
        </p:txBody>
      </p:sp>
      <p:graphicFrame>
        <p:nvGraphicFramePr>
          <p:cNvPr id="118789" name="Object 3"/>
          <p:cNvGraphicFramePr>
            <a:graphicFrameLocks noChangeAspect="1"/>
          </p:cNvGraphicFramePr>
          <p:nvPr/>
        </p:nvGraphicFramePr>
        <p:xfrm>
          <a:off x="2808288" y="4797425"/>
          <a:ext cx="3438525" cy="1366838"/>
        </p:xfrm>
        <a:graphic>
          <a:graphicData uri="http://schemas.openxmlformats.org/presentationml/2006/ole">
            <p:oleObj spid="_x0000_s101378" name="Equation" r:id="rId3" imgW="160020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863600"/>
          </a:xfrm>
        </p:spPr>
        <p:txBody>
          <a:bodyPr/>
          <a:lstStyle/>
          <a:p>
            <a:r>
              <a:rPr lang="es-CO" smtClean="0"/>
              <a:t>Ejemplo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3671887" cy="719137"/>
          </a:xfrm>
        </p:spPr>
        <p:txBody>
          <a:bodyPr/>
          <a:lstStyle/>
          <a:p>
            <a:r>
              <a:rPr lang="es-CO" smtClean="0"/>
              <a:t>En ese caso</a:t>
            </a:r>
            <a:endParaRPr lang="es-CO" i="1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462213" y="1724025"/>
          <a:ext cx="3228975" cy="847725"/>
        </p:xfrm>
        <a:graphic>
          <a:graphicData uri="http://schemas.openxmlformats.org/presentationml/2006/ole">
            <p:oleObj spid="_x0000_s7170" name="Equation" r:id="rId3" imgW="1498320" imgH="393480" progId="Equation.3">
              <p:embed/>
            </p:oleObj>
          </a:graphicData>
        </a:graphic>
      </p:graphicFrame>
      <p:sp>
        <p:nvSpPr>
          <p:cNvPr id="7173" name="Rectangle 7"/>
          <p:cNvSpPr>
            <a:spLocks/>
          </p:cNvSpPr>
          <p:nvPr/>
        </p:nvSpPr>
        <p:spPr bwMode="auto">
          <a:xfrm>
            <a:off x="468313" y="2714625"/>
            <a:ext cx="8175625" cy="373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  <a:sym typeface="Symbol" pitchFamily="18" charset="2"/>
              </a:rPr>
              <a:t>Este es el mismo valor que se había obtenido para el ejemplo anterior.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  <a:sym typeface="Symbol" pitchFamily="18" charset="2"/>
              </a:rPr>
              <a:t>Las condiciones de convergencia son diferentes.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  <a:sym typeface="Symbol" pitchFamily="18" charset="2"/>
              </a:rPr>
              <a:t>El primer caso requería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&gt;-a</a:t>
            </a:r>
            <a:r>
              <a:rPr lang="es-CO" sz="2800">
                <a:latin typeface="Georgia" pitchFamily="18" charset="0"/>
                <a:sym typeface="Symbol" pitchFamily="18" charset="2"/>
              </a:rPr>
              <a:t>, el segundo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&lt;-a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  <a:sym typeface="Symbol" pitchFamily="18" charset="2"/>
              </a:rPr>
              <a:t>Dos señales diferentes pueden tener la misma expresión algebraica para su transformada de Laplace pero diferirán en su </a:t>
            </a:r>
            <a:r>
              <a:rPr lang="es-CO" sz="2800" b="1">
                <a:latin typeface="Georgia" pitchFamily="18" charset="0"/>
                <a:sym typeface="Symbol" pitchFamily="18" charset="2"/>
              </a:rPr>
              <a:t>Región de Convergencia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11375</TotalTime>
  <Words>3357</Words>
  <Application>Microsoft Office PowerPoint</Application>
  <PresentationFormat>Presentación en pantalla (4:3)</PresentationFormat>
  <Paragraphs>443</Paragraphs>
  <Slides>83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83</vt:i4>
      </vt:variant>
    </vt:vector>
  </HeadingPairs>
  <TitlesOfParts>
    <vt:vector size="93" baseType="lpstr">
      <vt:lpstr>Arial</vt:lpstr>
      <vt:lpstr>Trebuchet MS</vt:lpstr>
      <vt:lpstr>Georgia</vt:lpstr>
      <vt:lpstr>Wingdings 2</vt:lpstr>
      <vt:lpstr>Calibri</vt:lpstr>
      <vt:lpstr>Symbol</vt:lpstr>
      <vt:lpstr>Monotype Corsiva</vt:lpstr>
      <vt:lpstr>Urban</vt:lpstr>
      <vt:lpstr>Microsoft Editor de ecuaciones 3.0</vt:lpstr>
      <vt:lpstr>Microsoft Equation 3.0</vt:lpstr>
      <vt:lpstr>Señales y Sistemas I Grupos 2, 6, 8 Transformada de Laplace</vt:lpstr>
      <vt:lpstr>Introducción</vt:lpstr>
      <vt:lpstr>La Transformada de Laplace</vt:lpstr>
      <vt:lpstr>La Transformada de Laplace</vt:lpstr>
      <vt:lpstr>La Transformada de Laplace</vt:lpstr>
      <vt:lpstr>Ejemplo</vt:lpstr>
      <vt:lpstr>Convergencia</vt:lpstr>
      <vt:lpstr>Ejemplo</vt:lpstr>
      <vt:lpstr>Ejemplo</vt:lpstr>
      <vt:lpstr>Región de Convergencia (ROC)</vt:lpstr>
      <vt:lpstr>Región de Convergencia (ROC)</vt:lpstr>
      <vt:lpstr>Ejemplo</vt:lpstr>
      <vt:lpstr>Ejemplo</vt:lpstr>
      <vt:lpstr>Diapositiva 14</vt:lpstr>
      <vt:lpstr>Polos y Ceros de X(s)</vt:lpstr>
      <vt:lpstr>Representación de la Transformada de Laplace en el Plano Complejo</vt:lpstr>
      <vt:lpstr>Representación de la Transformada de Laplace en el Plano Complejo</vt:lpstr>
      <vt:lpstr>Ejemplo</vt:lpstr>
      <vt:lpstr>Ejemplo</vt:lpstr>
      <vt:lpstr>Propiedades de la ROC</vt:lpstr>
      <vt:lpstr>Propiedades de la ROC</vt:lpstr>
      <vt:lpstr>Propiedades de la ROC</vt:lpstr>
      <vt:lpstr>Ejemplo</vt:lpstr>
      <vt:lpstr>Propiedades de la ROC</vt:lpstr>
      <vt:lpstr>Propiedades de la ROC</vt:lpstr>
      <vt:lpstr>Propiedades de la ROC</vt:lpstr>
      <vt:lpstr>Propiedades de la ROC</vt:lpstr>
      <vt:lpstr>Propiedades de la ROC</vt:lpstr>
      <vt:lpstr>Ejemplo</vt:lpstr>
      <vt:lpstr>Ejemplo</vt:lpstr>
      <vt:lpstr>Propiedades de la ROC</vt:lpstr>
      <vt:lpstr>Ejemplo</vt:lpstr>
      <vt:lpstr>Transformada Inversa de Laplace</vt:lpstr>
      <vt:lpstr>Transformada Inversa de Laplace</vt:lpstr>
      <vt:lpstr>Transformada Inversa de Laplace</vt:lpstr>
      <vt:lpstr>Transformada Inversa de Laplace</vt:lpstr>
      <vt:lpstr>Ejemplo</vt:lpstr>
      <vt:lpstr>Ejemplo</vt:lpstr>
      <vt:lpstr>Ejemplo</vt:lpstr>
      <vt:lpstr>Propiedades de la Transformada de Laplace</vt:lpstr>
      <vt:lpstr>Ejemplo</vt:lpstr>
      <vt:lpstr>Ejemplo</vt:lpstr>
      <vt:lpstr>Diapositiva 43</vt:lpstr>
      <vt:lpstr>Escalamiento en Tiempo</vt:lpstr>
      <vt:lpstr>Conjugación</vt:lpstr>
      <vt:lpstr>Diapositiva 46</vt:lpstr>
      <vt:lpstr>Derivación en Tiempo</vt:lpstr>
      <vt:lpstr>Derivación en s</vt:lpstr>
      <vt:lpstr>Ejemplo</vt:lpstr>
      <vt:lpstr>Diapositiva 50</vt:lpstr>
      <vt:lpstr>Teoremas del valor inicial y final</vt:lpstr>
      <vt:lpstr>Resumen</vt:lpstr>
      <vt:lpstr>Análisis de SLIT usando la transformada de Laplace</vt:lpstr>
      <vt:lpstr>Análisis de SLIT usando la transformada de Laplace</vt:lpstr>
      <vt:lpstr>Ejemplos</vt:lpstr>
      <vt:lpstr>Ejemplo</vt:lpstr>
      <vt:lpstr>Análisis de SLIT usando la transformada de Laplace</vt:lpstr>
      <vt:lpstr>Ejemplo</vt:lpstr>
      <vt:lpstr>Ejemplo</vt:lpstr>
      <vt:lpstr>Ejemplo</vt:lpstr>
      <vt:lpstr>Análisis de SLIT usando la transformada de Laplace</vt:lpstr>
      <vt:lpstr>Sistemas descritos por E. Diferenciales Lineales con Coeficientes Constantes</vt:lpstr>
      <vt:lpstr>Sistemas descritos por E.D. Lineales con Coeficientes Constantes</vt:lpstr>
      <vt:lpstr>Ejemplo</vt:lpstr>
      <vt:lpstr>Ejemplo</vt:lpstr>
      <vt:lpstr>Ejemplo</vt:lpstr>
      <vt:lpstr>Ejemplo</vt:lpstr>
      <vt:lpstr>Ejemplo</vt:lpstr>
      <vt:lpstr>Diagramas en Bloques</vt:lpstr>
      <vt:lpstr>Conexión en Serie</vt:lpstr>
      <vt:lpstr>Diapositiva 71</vt:lpstr>
      <vt:lpstr>Diapositiva 72</vt:lpstr>
      <vt:lpstr>Ejemplo</vt:lpstr>
      <vt:lpstr>Ejemplo</vt:lpstr>
      <vt:lpstr>Ejemplo</vt:lpstr>
      <vt:lpstr>Transformada de Laplace Unilateral</vt:lpstr>
      <vt:lpstr>Ejemplo</vt:lpstr>
      <vt:lpstr>Ejemplo</vt:lpstr>
      <vt:lpstr>Ejemplo</vt:lpstr>
      <vt:lpstr>Propiedades</vt:lpstr>
      <vt:lpstr>Solución de Ecuaciones Diferenciales Usando la Transformada Unilateral de Laplace</vt:lpstr>
      <vt:lpstr>Solución de una Ecuación Diferencial Usando la Transformada Unilateral de Laplace</vt:lpstr>
      <vt:lpstr>Solución de una Ecuación Diferencial Usando la Transformada Unilateral de Laplace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Bacca Rodríguez</dc:creator>
  <cp:lastModifiedBy>Jan Bacca Rodríguez</cp:lastModifiedBy>
  <cp:revision>949</cp:revision>
  <dcterms:created xsi:type="dcterms:W3CDTF">2010-02-10T15:21:40Z</dcterms:created>
  <dcterms:modified xsi:type="dcterms:W3CDTF">2011-05-11T15:29:16Z</dcterms:modified>
</cp:coreProperties>
</file>