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9" r:id="rId6"/>
    <p:sldId id="266" r:id="rId7"/>
    <p:sldId id="267" r:id="rId8"/>
    <p:sldId id="271" r:id="rId9"/>
    <p:sldId id="270" r:id="rId10"/>
    <p:sldId id="268" r:id="rId11"/>
    <p:sldId id="264" r:id="rId12"/>
    <p:sldId id="265" r:id="rId13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5a00a9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3f5a00a9e8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f5a00a9e8_0_0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5a00a9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3f5a00a9e8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f5a00a9e8_0_0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85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5c19d8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f5c19d80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f5c19d80b_0_0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52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42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2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3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al-neural-networks-with-tensorflow-2d0d41382d3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rendemachinelearning.com/como-funcionan-las-convolutional-neural-networks-vision-por-ordenado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 dirty="0"/>
              <a:t>Identificación de Leucemia Mieloide en muestras de sangre</a:t>
            </a:r>
            <a:endParaRPr lang="es-CO"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971600" y="2276872"/>
            <a:ext cx="730485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Electrónica y Telecomunicaciones</a:t>
            </a:r>
            <a:endParaRPr sz="217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2020</a:t>
            </a:r>
            <a:r>
              <a:rPr lang="es-CO" sz="2170" dirty="0"/>
              <a:t>-1</a:t>
            </a:r>
            <a:endParaRPr sz="217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endParaRPr sz="248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31640" y="46287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Manuela Restrepo Cardona</a:t>
            </a:r>
            <a:endParaRPr lang="es-CO"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Omar David Vargas Bonett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Manuela.restrepoc@udea.edu.co</a:t>
            </a:r>
            <a:endParaRPr lang="es-CO"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Odavid</a:t>
            </a:r>
            <a:r>
              <a:rPr lang="es-CO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.Vargas@udea.edu.co</a:t>
            </a:r>
            <a:endParaRPr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1115616" y="4653136"/>
            <a:ext cx="657929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 futuras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s-ES"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Mejorar el modelo con un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más grande</a:t>
            </a: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interfaz grafica de usuario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BE51C4D5-AA99-45A4-948D-1ACB7609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69" y="2003487"/>
            <a:ext cx="2722831" cy="1563023"/>
          </a:xfrm>
          <a:prstGeom prst="rect">
            <a:avLst/>
          </a:prstGeom>
        </p:spPr>
      </p:pic>
      <p:pic>
        <p:nvPicPr>
          <p:cNvPr id="6" name="Imagen 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0384D06C-DD7C-40F8-A9A5-1741C2F2B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87" y="2049612"/>
            <a:ext cx="2656123" cy="15191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1E2C4F-8270-4A19-B119-7C000A3D2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94" y="2003486"/>
            <a:ext cx="2738164" cy="15630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B0A7DEE-C6FE-4D35-83ED-5322FD725E71}"/>
              </a:ext>
            </a:extLst>
          </p:cNvPr>
          <p:cNvSpPr txBox="1"/>
          <p:nvPr/>
        </p:nvSpPr>
        <p:spPr>
          <a:xfrm>
            <a:off x="923097" y="364815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 original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925987-FD34-4093-B02D-47C999F5B47D}"/>
              </a:ext>
            </a:extLst>
          </p:cNvPr>
          <p:cNvSpPr txBox="1"/>
          <p:nvPr/>
        </p:nvSpPr>
        <p:spPr>
          <a:xfrm>
            <a:off x="3986743" y="364815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Convolución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265BB0-135C-4CEA-9682-23E6B8DA9280}"/>
              </a:ext>
            </a:extLst>
          </p:cNvPr>
          <p:cNvSpPr txBox="1"/>
          <p:nvPr/>
        </p:nvSpPr>
        <p:spPr>
          <a:xfrm>
            <a:off x="7096910" y="364815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pooling</a:t>
            </a:r>
            <a:endParaRPr lang="es-C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930580" y="1951867"/>
            <a:ext cx="40703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-CO" sz="18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ibliografía</a:t>
            </a:r>
            <a:endParaRPr sz="1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51A28D-001B-4147-9E96-E9535534C7BA}"/>
              </a:ext>
            </a:extLst>
          </p:cNvPr>
          <p:cNvSpPr txBox="1"/>
          <p:nvPr/>
        </p:nvSpPr>
        <p:spPr>
          <a:xfrm>
            <a:off x="-311086" y="2451954"/>
            <a:ext cx="4883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Transfer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Diagnosing</a:t>
            </a: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Leukemia</a:t>
            </a: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</a:t>
            </a: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r>
              <a:rPr lang="es-CO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Department, Faculty of Computer Artificial Intelligence,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Benha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University,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Benha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13511, Egypt.</a:t>
            </a:r>
            <a:endParaRPr lang="es-CO"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Wang, A.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Khosla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R.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Gargeya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H.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Irshad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A. H. Beck, “Deep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Metastatic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Breast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,”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ArXiv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Vogado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L.H.S.; Veras, R.D.M.S.; Andrade, A.R.; De Araujo, F.H.D.; e Silva, R.R.V.; Aires, K.R.T.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leukemia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smear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ensemble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classifiers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neural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networks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s-CO" dirty="0"/>
          </a:p>
        </p:txBody>
      </p:sp>
      <p:sp>
        <p:nvSpPr>
          <p:cNvPr id="9" name="Google Shape;198;p21">
            <a:extLst>
              <a:ext uri="{FF2B5EF4-FFF2-40B4-BE49-F238E27FC236}">
                <a16:creationId xmlns:a16="http://schemas.microsoft.com/office/drawing/2014/main" id="{63484704-AFFD-4D4F-931C-AEC0C911BDE2}"/>
              </a:ext>
            </a:extLst>
          </p:cNvPr>
          <p:cNvSpPr/>
          <p:nvPr/>
        </p:nvSpPr>
        <p:spPr>
          <a:xfrm>
            <a:off x="5000925" y="1932474"/>
            <a:ext cx="40703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webgrafía</a:t>
            </a:r>
            <a:endParaRPr sz="1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1F0448-7915-42AD-A8BD-8A08967CDC7A}"/>
              </a:ext>
            </a:extLst>
          </p:cNvPr>
          <p:cNvSpPr txBox="1"/>
          <p:nvPr/>
        </p:nvSpPr>
        <p:spPr>
          <a:xfrm>
            <a:off x="4720509" y="2441124"/>
            <a:ext cx="40703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Redes neuronales convolucionales con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tomado de: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https://towardsdatascience.com/convolutional-neural-networks-with-tensorflow-2d0d41382d32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74747"/>
                </a:solidFill>
                <a:effectLst/>
                <a:latin typeface="varela round"/>
              </a:rPr>
              <a:t>¿Cómo funcionan las </a:t>
            </a:r>
            <a:r>
              <a:rPr lang="es-ES" b="0" i="0" dirty="0" err="1">
                <a:solidFill>
                  <a:srgbClr val="474747"/>
                </a:solidFill>
                <a:effectLst/>
                <a:latin typeface="varela round"/>
              </a:rPr>
              <a:t>Convolutional</a:t>
            </a:r>
            <a:r>
              <a:rPr lang="es-ES" b="0" i="0" dirty="0">
                <a:solidFill>
                  <a:srgbClr val="474747"/>
                </a:solidFill>
                <a:effectLst/>
                <a:latin typeface="varela round"/>
              </a:rPr>
              <a:t> Neural Networks? Visión por Ordenador, tomado de: </a:t>
            </a:r>
            <a:r>
              <a:rPr lang="es-ES" b="0" i="0" dirty="0">
                <a:solidFill>
                  <a:srgbClr val="474747"/>
                </a:solidFill>
                <a:effectLst/>
                <a:latin typeface="varela round"/>
                <a:hlinkClick r:id="rId4"/>
              </a:rPr>
              <a:t>https://www.aprendemachinelearning.com/como-funcionan-las-convolutional-neural-networks-vision-por-ordenador/</a:t>
            </a:r>
            <a:endParaRPr lang="es-ES" b="0" i="0" dirty="0">
              <a:solidFill>
                <a:srgbClr val="474747"/>
              </a:solidFill>
              <a:effectLst/>
              <a:latin typeface="varela rou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74747"/>
                </a:solidFill>
                <a:latin typeface="varela round"/>
              </a:rPr>
              <a:t>A neuronal </a:t>
            </a:r>
            <a:r>
              <a:rPr lang="es-ES" dirty="0" err="1">
                <a:solidFill>
                  <a:srgbClr val="474747"/>
                </a:solidFill>
                <a:latin typeface="varela round"/>
              </a:rPr>
              <a:t>network</a:t>
            </a:r>
            <a:r>
              <a:rPr lang="es-ES" dirty="0">
                <a:solidFill>
                  <a:srgbClr val="474747"/>
                </a:solidFill>
                <a:latin typeface="varela round"/>
              </a:rPr>
              <a:t> </a:t>
            </a:r>
            <a:r>
              <a:rPr lang="es-ES" dirty="0" err="1">
                <a:solidFill>
                  <a:srgbClr val="474747"/>
                </a:solidFill>
                <a:latin typeface="varela round"/>
              </a:rPr>
              <a:t>playground</a:t>
            </a:r>
            <a:r>
              <a:rPr lang="es-ES" dirty="0">
                <a:solidFill>
                  <a:srgbClr val="474747"/>
                </a:solidFill>
                <a:latin typeface="varela round"/>
              </a:rPr>
              <a:t> . Tomado de : https://playground.tensorflow.org</a:t>
            </a:r>
            <a:endParaRPr lang="es-C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516213" y="2240867"/>
            <a:ext cx="6751094" cy="300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del público? En los comentarios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Aplausos? </a:t>
            </a:r>
            <a:r>
              <a:rPr lang="es-CO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Suscribete</a:t>
            </a: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dale </a:t>
            </a:r>
            <a:r>
              <a:rPr lang="es-CO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 olvides compartir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42154" y="1975391"/>
            <a:ext cx="7290009" cy="403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identificación en muestras de sangre de células cancerígenas, específicamente células mieloides.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clasificador capaz de diferenciar células blancas sanas, de células de leucemia mieloide, mediante aprendizaje de maquina.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Trabajos similares 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Transfer Learning in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Diagnosing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Leukemia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[1]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CO"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Metastatic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Breast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[2]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Diagnosing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leukemia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smear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ensemble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neural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Ruta a seguir</a:t>
            </a:r>
            <a:endParaRPr sz="41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043608" y="1747120"/>
            <a:ext cx="74168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propuesta implementada es utilizar una base de datos de imágenes ya clasificadas para entrenar un modelo CNN capaza de detectar la presencia de células mieloides en muestras de sangre.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2BB210-C09C-432D-A790-FA938B1A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" y="3136617"/>
            <a:ext cx="8373644" cy="1657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16075" y="1666800"/>
            <a:ext cx="8137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r>
              <a:rPr lang="es-CO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sz="3000" dirty="0"/>
          </a:p>
        </p:txBody>
      </p:sp>
      <p:sp>
        <p:nvSpPr>
          <p:cNvPr id="147" name="Google Shape;147;p17"/>
          <p:cNvSpPr txBox="1"/>
          <p:nvPr/>
        </p:nvSpPr>
        <p:spPr>
          <a:xfrm>
            <a:off x="609600" y="2358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Obtención de características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PDI-3.2| Convolución en 2D (Filtrado espacial) – Bryan Medina –  Procesamiento digital de imágenes e Inteligencia Artificial.">
            <a:extLst>
              <a:ext uri="{FF2B5EF4-FFF2-40B4-BE49-F238E27FC236}">
                <a16:creationId xmlns:a16="http://schemas.microsoft.com/office/drawing/2014/main" id="{59ED4C84-5E70-4CCA-9D8C-FBB3D05E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37" y="2204889"/>
            <a:ext cx="3931321" cy="22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49DE90A-01A8-4647-AA12-40BC4CBC13F7}"/>
              </a:ext>
            </a:extLst>
          </p:cNvPr>
          <p:cNvSpPr/>
          <p:nvPr/>
        </p:nvSpPr>
        <p:spPr>
          <a:xfrm>
            <a:off x="2436625" y="3703237"/>
            <a:ext cx="1923068" cy="9441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A11A55-445C-4252-9BDD-E885986FA89B}"/>
              </a:ext>
            </a:extLst>
          </p:cNvPr>
          <p:cNvSpPr/>
          <p:nvPr/>
        </p:nvSpPr>
        <p:spPr>
          <a:xfrm>
            <a:off x="3720799" y="3392950"/>
            <a:ext cx="414779" cy="348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7A8474-0C26-4845-91F2-AAC3D793F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442" y="4577006"/>
            <a:ext cx="1540859" cy="15057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DDD7F1-E9AC-4E5F-86F8-49864B52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799" y="4777879"/>
            <a:ext cx="851201" cy="7000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F1775D-C331-4B4E-879C-ECD819204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376" y="4441510"/>
            <a:ext cx="1649557" cy="1641247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A86B44D-46A8-40E3-879E-B599CBA893D0}"/>
              </a:ext>
            </a:extLst>
          </p:cNvPr>
          <p:cNvSpPr/>
          <p:nvPr/>
        </p:nvSpPr>
        <p:spPr>
          <a:xfrm>
            <a:off x="3582186" y="5646656"/>
            <a:ext cx="1150070" cy="1979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16075" y="1666800"/>
            <a:ext cx="8137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Pooling</a:t>
            </a:r>
            <a:r>
              <a:rPr lang="es-CO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sz="3000" dirty="0"/>
          </a:p>
        </p:txBody>
      </p:sp>
      <p:sp>
        <p:nvSpPr>
          <p:cNvPr id="147" name="Google Shape;147;p17"/>
          <p:cNvSpPr txBox="1"/>
          <p:nvPr/>
        </p:nvSpPr>
        <p:spPr>
          <a:xfrm>
            <a:off x="609600" y="2358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Obtención de características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49DE90A-01A8-4647-AA12-40BC4CBC13F7}"/>
              </a:ext>
            </a:extLst>
          </p:cNvPr>
          <p:cNvSpPr/>
          <p:nvPr/>
        </p:nvSpPr>
        <p:spPr>
          <a:xfrm>
            <a:off x="282804" y="3846136"/>
            <a:ext cx="1923068" cy="9441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A11A55-445C-4252-9BDD-E885986FA89B}"/>
              </a:ext>
            </a:extLst>
          </p:cNvPr>
          <p:cNvSpPr/>
          <p:nvPr/>
        </p:nvSpPr>
        <p:spPr>
          <a:xfrm>
            <a:off x="1508289" y="3648173"/>
            <a:ext cx="414779" cy="348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Max-pooling / Pooling - Computer Science Wiki">
            <a:extLst>
              <a:ext uri="{FF2B5EF4-FFF2-40B4-BE49-F238E27FC236}">
                <a16:creationId xmlns:a16="http://schemas.microsoft.com/office/drawing/2014/main" id="{7033E51F-A8F8-4639-878D-981F3585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47" y="2650137"/>
            <a:ext cx="3738753" cy="245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hematic representation of a convolution-and pooling layer in a CNN. |  Download Scientific Diagram">
            <a:extLst>
              <a:ext uri="{FF2B5EF4-FFF2-40B4-BE49-F238E27FC236}">
                <a16:creationId xmlns:a16="http://schemas.microsoft.com/office/drawing/2014/main" id="{FFD71C30-CF8B-48A0-A956-F3DB0A11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23" y="2770799"/>
            <a:ext cx="4042894" cy="22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89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960475" y="363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 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16075" y="1666800"/>
            <a:ext cx="8794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</a:t>
            </a:r>
            <a:r>
              <a:rPr lang="es-CO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</a:t>
            </a:r>
            <a:r>
              <a:rPr lang="es-CO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r>
              <a:rPr lang="es-CO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s-CO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ANN</a:t>
            </a:r>
            <a:endParaRPr sz="3000" dirty="0"/>
          </a:p>
        </p:txBody>
      </p:sp>
      <p:pic>
        <p:nvPicPr>
          <p:cNvPr id="3074" name="Picture 2" descr="DeepXplore: Automated Whitebox Testing of Deep Learning Systems | November  2019 | Communications of the ACM">
            <a:extLst>
              <a:ext uri="{FF2B5EF4-FFF2-40B4-BE49-F238E27FC236}">
                <a16:creationId xmlns:a16="http://schemas.microsoft.com/office/drawing/2014/main" id="{8122A6EE-2497-4F4B-BAA1-6B15C4C4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00" y="2295600"/>
            <a:ext cx="6915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rendizaje profundo: una introducción - Turingnianos">
            <a:extLst>
              <a:ext uri="{FF2B5EF4-FFF2-40B4-BE49-F238E27FC236}">
                <a16:creationId xmlns:a16="http://schemas.microsoft.com/office/drawing/2014/main" id="{0330F242-FBF9-4533-9EB4-E6CE892F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48" y="5191200"/>
            <a:ext cx="1989056" cy="106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505536" y="100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de usuario </a:t>
            </a:r>
            <a:endParaRPr sz="42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63A702F-1A4C-4ADB-9C08-6A15964BAF95}"/>
              </a:ext>
            </a:extLst>
          </p:cNvPr>
          <p:cNvSpPr/>
          <p:nvPr/>
        </p:nvSpPr>
        <p:spPr>
          <a:xfrm>
            <a:off x="7447175" y="4308049"/>
            <a:ext cx="575035" cy="169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71FB7-24F9-4949-9C5E-8C33440F4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00" y="1981642"/>
            <a:ext cx="5857875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395536" y="3283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del Código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F449C3-CEE0-4C04-B0FB-D61D7F2E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9" y="1471387"/>
            <a:ext cx="3415622" cy="27902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26FBD1-E9C4-4C12-B0F0-E35B74D45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671" y="1466420"/>
            <a:ext cx="5453978" cy="22959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C559D7-C3D1-42B1-A1A7-5EF853E61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632" y="3839557"/>
            <a:ext cx="4150542" cy="22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505536" y="100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final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63A702F-1A4C-4ADB-9C08-6A15964BAF95}"/>
              </a:ext>
            </a:extLst>
          </p:cNvPr>
          <p:cNvSpPr/>
          <p:nvPr/>
        </p:nvSpPr>
        <p:spPr>
          <a:xfrm>
            <a:off x="7447175" y="4308049"/>
            <a:ext cx="575035" cy="169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0194B0-5F24-41B8-8427-3D8F6DE7B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36" y="1763241"/>
            <a:ext cx="4514942" cy="40543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BA8868-6DC4-4982-9A79-834BEC45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053" y="2008668"/>
            <a:ext cx="2801587" cy="31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8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441</Words>
  <Application>Microsoft Office PowerPoint</Application>
  <PresentationFormat>Presentación en pantalla (4:3)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varela round</vt:lpstr>
      <vt:lpstr>Tema de Office</vt:lpstr>
      <vt:lpstr>Identificación de Leucemia Mieloide en muestras de sangre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 y webgrafía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glo</dc:title>
  <dc:creator>David Bonett</dc:creator>
  <cp:lastModifiedBy>omardbonett@outlook.es</cp:lastModifiedBy>
  <cp:revision>29</cp:revision>
  <dcterms:modified xsi:type="dcterms:W3CDTF">2020-12-21T16:29:11Z</dcterms:modified>
</cp:coreProperties>
</file>