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0"/>
  </p:notesMasterIdLst>
  <p:sldIdLst>
    <p:sldId id="259" r:id="rId2"/>
    <p:sldId id="290" r:id="rId3"/>
    <p:sldId id="291" r:id="rId4"/>
    <p:sldId id="293" r:id="rId5"/>
    <p:sldId id="288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4" r:id="rId16"/>
    <p:sldId id="305" r:id="rId17"/>
    <p:sldId id="296" r:id="rId18"/>
    <p:sldId id="306" r:id="rId19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88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83C5-685E-47AD-99FF-0AC9C1E5FE05}" type="datetimeFigureOut">
              <a:rPr lang="en-GB" smtClean="0"/>
              <a:t>14/03/2017</a:t>
            </a:fld>
            <a:endParaRPr lang="en-GB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98A4-F376-47F7-8045-2075BC294F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49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8A4-F376-47F7-8045-2075BC294FD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58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9132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98020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568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72511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0989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612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882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83283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7332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63795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o-RO" smtClean="0"/>
              <a:t>Faceți clic pe pictogramă pentru a adăuga o imagine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54362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0000">
              <a:srgbClr val="002060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EA1-8204-43CC-80E9-B4E323080123}" type="datetime1">
              <a:rPr lang="en-GB" smtClean="0"/>
              <a:t>14/03/2017</a:t>
            </a:fld>
            <a:endParaRPr lang="en-GB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[CONFIDENTIAL]</a:t>
            </a:r>
            <a:endParaRPr lang="en-GB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B6AD-66C7-4A57-ADD6-5A51948DEEE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04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76353" y="2408664"/>
            <a:ext cx="6426962" cy="187064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lgerian" panose="04020705040A02060702" pitchFamily="82" charset="0"/>
              </a:rPr>
              <a:t>S</a:t>
            </a:r>
            <a:r>
              <a:rPr lang="ro-RO" dirty="0" smtClean="0">
                <a:latin typeface="Algerian" panose="04020705040A02060702" pitchFamily="82" charset="0"/>
              </a:rPr>
              <a:t>IVAP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sz="2700" b="1" dirty="0" smtClean="0"/>
              <a:t>Intelligent System based on Machine Learning and Computer Vision for the Optimization of the Manufacturing Process of Porcelain</a:t>
            </a:r>
            <a:endParaRPr lang="en-GB" sz="22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6353" y="4594083"/>
            <a:ext cx="6752886" cy="1447279"/>
          </a:xfrm>
        </p:spPr>
        <p:txBody>
          <a:bodyPr anchor="ctr">
            <a:normAutofit fontScale="47500" lnSpcReduction="20000"/>
          </a:bodyPr>
          <a:lstStyle/>
          <a:p>
            <a:r>
              <a:rPr lang="ro-RO" sz="1900" i="1" dirty="0" smtClean="0"/>
              <a:t> </a:t>
            </a:r>
          </a:p>
          <a:p>
            <a:r>
              <a:rPr lang="ro-RO" sz="3400" i="1" dirty="0" smtClean="0"/>
              <a:t>Romanian </a:t>
            </a:r>
            <a:r>
              <a:rPr lang="ro-RO" sz="3400" i="1" dirty="0" err="1" smtClean="0"/>
              <a:t>Research</a:t>
            </a:r>
            <a:r>
              <a:rPr lang="ro-RO" sz="3400" i="1" dirty="0" smtClean="0"/>
              <a:t> </a:t>
            </a:r>
            <a:r>
              <a:rPr lang="ro-RO" sz="3400" i="1" dirty="0" err="1" smtClean="0"/>
              <a:t>Ministry</a:t>
            </a:r>
            <a:r>
              <a:rPr lang="ro-RO" sz="3400" i="1" dirty="0" smtClean="0"/>
              <a:t> </a:t>
            </a:r>
          </a:p>
          <a:p>
            <a:r>
              <a:rPr lang="ro-RO" sz="3400" i="1" dirty="0" smtClean="0"/>
              <a:t>BRIDGE GRANT – KNOWLEDGE TRANSFER TO AN ECONOMIC AGENT</a:t>
            </a:r>
          </a:p>
          <a:p>
            <a:r>
              <a:rPr lang="ro-RO" sz="3400" i="1" dirty="0" smtClean="0"/>
              <a:t>UEFISCDI</a:t>
            </a:r>
            <a:r>
              <a:rPr lang="en-GB" sz="3400" i="1" dirty="0" smtClean="0"/>
              <a:t> </a:t>
            </a:r>
            <a:r>
              <a:rPr lang="ro-RO" sz="3400" dirty="0" smtClean="0"/>
              <a:t>PN-III-P2-2.1-BG-2016-0333</a:t>
            </a:r>
            <a:endParaRPr lang="en-GB" sz="3400" dirty="0" smtClean="0"/>
          </a:p>
          <a:p>
            <a:r>
              <a:rPr lang="en-GB" sz="3400" i="1" dirty="0" smtClean="0"/>
              <a:t>Period of implementation: October 2016- October 2018</a:t>
            </a:r>
          </a:p>
          <a:p>
            <a:endParaRPr lang="en-GB" i="1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0769" cy="365125"/>
          </a:xfrm>
        </p:spPr>
        <p:txBody>
          <a:bodyPr/>
          <a:lstStyle/>
          <a:p>
            <a:r>
              <a:rPr lang="en-GB" smtClean="0"/>
              <a:t>[CONFIDENTIAL]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2" y="331840"/>
            <a:ext cx="1572771" cy="2185420"/>
          </a:xfrm>
          <a:prstGeom prst="rect">
            <a:avLst/>
          </a:prstGeom>
        </p:spPr>
      </p:pic>
      <p:pic>
        <p:nvPicPr>
          <p:cNvPr id="3" name="I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315" y="429286"/>
            <a:ext cx="1692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Defect detection with various algorithms implemented in Vision systems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2234406"/>
            <a:ext cx="4400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Defect detection with various algorithms implemented in Vision systems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096" y="1825625"/>
            <a:ext cx="6237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Automated comparison with standard product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32" y="1449659"/>
            <a:ext cx="7716644" cy="46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Automated comparison with a standard product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79" y="1451731"/>
            <a:ext cx="8054303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Automated comparison with a standard product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49" y="1361731"/>
            <a:ext cx="8054303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0">
              <a:srgbClr val="002060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59922" cy="806824"/>
          </a:xfrm>
        </p:spPr>
        <p:txBody>
          <a:bodyPr/>
          <a:lstStyle/>
          <a:p>
            <a:r>
              <a:rPr lang="en-GB" dirty="0" smtClean="0"/>
              <a:t>Future 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6424"/>
            <a:ext cx="6759923" cy="488478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Automated recognition of defect type by machine learning and data mining techniques;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Increase of performance of existing 2D cameras by design and implementation of software for defect detection in the control system;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Increase of performance of existing 3D cameras by design and implementation of software for defect detection after burning of products;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New vision system architecture designed for the pressing phase and for final sorting of products;</a:t>
            </a:r>
            <a:endParaRPr lang="ro-RO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33475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002060"/>
            </a:gs>
            <a:gs pos="70000">
              <a:srgbClr val="002060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59922" cy="806824"/>
          </a:xfrm>
        </p:spPr>
        <p:txBody>
          <a:bodyPr/>
          <a:lstStyle/>
          <a:p>
            <a:r>
              <a:rPr lang="ro-RO" dirty="0"/>
              <a:t>Project </a:t>
            </a:r>
            <a:r>
              <a:rPr lang="ro-RO" dirty="0" smtClean="0"/>
              <a:t>team</a:t>
            </a:r>
            <a:r>
              <a:rPr lang="en-GB" dirty="0" smtClean="0"/>
              <a:t> -UAB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6424"/>
            <a:ext cx="6759923" cy="4884788"/>
          </a:xfrm>
        </p:spPr>
        <p:txBody>
          <a:bodyPr>
            <a:normAutofit/>
          </a:bodyPr>
          <a:lstStyle/>
          <a:p>
            <a:r>
              <a:rPr lang="ro-RO" dirty="0"/>
              <a:t>Adriana Birlutiu, UAB – </a:t>
            </a:r>
            <a:r>
              <a:rPr lang="ro-RO" dirty="0">
                <a:solidFill>
                  <a:schemeClr val="accent1"/>
                </a:solidFill>
              </a:rPr>
              <a:t>machine learning</a:t>
            </a:r>
          </a:p>
          <a:p>
            <a:r>
              <a:rPr lang="ro-RO" dirty="0"/>
              <a:t>Adrian Burlacu, Univ.Tehnică Gheorghe Asachi din Iaşi - </a:t>
            </a:r>
            <a:r>
              <a:rPr lang="ro-RO" dirty="0">
                <a:solidFill>
                  <a:schemeClr val="accent1"/>
                </a:solidFill>
              </a:rPr>
              <a:t>computer vision</a:t>
            </a:r>
          </a:p>
          <a:p>
            <a:r>
              <a:rPr lang="ro-RO" dirty="0"/>
              <a:t>Santiago Garrido, Universitatea Carlos III Madrid – </a:t>
            </a:r>
            <a:r>
              <a:rPr lang="ro-RO" dirty="0">
                <a:solidFill>
                  <a:schemeClr val="accent1"/>
                </a:solidFill>
              </a:rPr>
              <a:t>robotics</a:t>
            </a:r>
          </a:p>
          <a:p>
            <a:r>
              <a:rPr lang="ro-RO" dirty="0"/>
              <a:t>Manuella Kadar, UAB – </a:t>
            </a:r>
            <a:r>
              <a:rPr lang="ro-RO" dirty="0" err="1">
                <a:solidFill>
                  <a:schemeClr val="accent1"/>
                </a:solidFill>
              </a:rPr>
              <a:t>multi</a:t>
            </a:r>
            <a:r>
              <a:rPr lang="ro-RO" dirty="0">
                <a:solidFill>
                  <a:schemeClr val="accent1"/>
                </a:solidFill>
              </a:rPr>
              <a:t>-agent </a:t>
            </a:r>
            <a:r>
              <a:rPr lang="ro-RO" dirty="0" err="1" smtClean="0">
                <a:solidFill>
                  <a:schemeClr val="accent1"/>
                </a:solidFill>
              </a:rPr>
              <a:t>systems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ro-RO" dirty="0"/>
              <a:t>Ricardo Jardim-Goncalves, New University of Lisbon – </a:t>
            </a:r>
            <a:r>
              <a:rPr lang="ro-RO" dirty="0">
                <a:solidFill>
                  <a:schemeClr val="accent1"/>
                </a:solidFill>
              </a:rPr>
              <a:t>system interoperability</a:t>
            </a:r>
          </a:p>
          <a:p>
            <a:r>
              <a:rPr lang="ro-RO" dirty="0"/>
              <a:t>Adrian Tulbure, UAB – </a:t>
            </a:r>
            <a:r>
              <a:rPr lang="ro-RO" dirty="0">
                <a:solidFill>
                  <a:schemeClr val="accent1"/>
                </a:solidFill>
              </a:rPr>
              <a:t>energy consumption</a:t>
            </a:r>
          </a:p>
          <a:p>
            <a:r>
              <a:rPr lang="ro-RO" dirty="0"/>
              <a:t>Gheorghe Marc, UAB – </a:t>
            </a:r>
            <a:r>
              <a:rPr lang="ro-RO" dirty="0">
                <a:solidFill>
                  <a:schemeClr val="accent1"/>
                </a:solidFill>
              </a:rPr>
              <a:t>electronics</a:t>
            </a:r>
          </a:p>
          <a:p>
            <a:r>
              <a:rPr lang="ro-RO" dirty="0"/>
              <a:t>Angel Garrido, Universitatea UNED, Madrid – </a:t>
            </a:r>
            <a:r>
              <a:rPr lang="ro-RO" dirty="0">
                <a:solidFill>
                  <a:schemeClr val="accent1"/>
                </a:solidFill>
              </a:rPr>
              <a:t>fuzzy systems</a:t>
            </a:r>
          </a:p>
          <a:p>
            <a:r>
              <a:rPr lang="ro-RO" dirty="0"/>
              <a:t>Lucian Popa, UAB – </a:t>
            </a:r>
            <a:r>
              <a:rPr lang="ro-RO" dirty="0">
                <a:solidFill>
                  <a:schemeClr val="accent1"/>
                </a:solidFill>
              </a:rPr>
              <a:t>mathematical modelling</a:t>
            </a:r>
          </a:p>
          <a:p>
            <a:r>
              <a:rPr lang="ro-RO" dirty="0"/>
              <a:t>Mihai Oltean, UBB Cluj - </a:t>
            </a:r>
            <a:r>
              <a:rPr lang="ro-RO" dirty="0">
                <a:solidFill>
                  <a:schemeClr val="accent1"/>
                </a:solidFill>
              </a:rPr>
              <a:t>robotics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17323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2000">
              <a:srgbClr val="002060"/>
            </a:gs>
            <a:gs pos="94000">
              <a:srgbClr val="002060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59922" cy="806824"/>
          </a:xfrm>
        </p:spPr>
        <p:txBody>
          <a:bodyPr/>
          <a:lstStyle/>
          <a:p>
            <a:r>
              <a:rPr lang="ro-RO" dirty="0"/>
              <a:t>Project </a:t>
            </a:r>
            <a:r>
              <a:rPr lang="ro-RO" dirty="0" smtClean="0"/>
              <a:t>team</a:t>
            </a:r>
            <a:r>
              <a:rPr lang="en-GB" dirty="0" smtClean="0"/>
              <a:t> -IPEC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6424"/>
            <a:ext cx="6759923" cy="4884788"/>
          </a:xfrm>
        </p:spPr>
        <p:txBody>
          <a:bodyPr>
            <a:normAutofit/>
          </a:bodyPr>
          <a:lstStyle/>
          <a:p>
            <a:r>
              <a:rPr lang="en-GB" dirty="0" smtClean="0"/>
              <a:t>Cristian </a:t>
            </a:r>
            <a:r>
              <a:rPr lang="en-GB" dirty="0" err="1" smtClean="0"/>
              <a:t>Covaciu</a:t>
            </a:r>
            <a:r>
              <a:rPr lang="en-GB" dirty="0" smtClean="0"/>
              <a:t> </a:t>
            </a:r>
            <a:r>
              <a:rPr lang="ro-RO" dirty="0" smtClean="0"/>
              <a:t> </a:t>
            </a:r>
            <a:r>
              <a:rPr lang="ro-RO" dirty="0"/>
              <a:t>– </a:t>
            </a:r>
            <a:r>
              <a:rPr lang="en-GB" dirty="0" smtClean="0"/>
              <a:t>General Manager, Project Coordinator 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ro-RO" dirty="0" smtClean="0"/>
              <a:t>A</a:t>
            </a:r>
            <a:r>
              <a:rPr lang="en-GB" dirty="0" err="1" smtClean="0"/>
              <a:t>ndrei</a:t>
            </a:r>
            <a:r>
              <a:rPr lang="en-GB" dirty="0" smtClean="0"/>
              <a:t> </a:t>
            </a:r>
            <a:r>
              <a:rPr lang="en-GB" dirty="0" err="1" smtClean="0"/>
              <a:t>Corb</a:t>
            </a:r>
            <a:r>
              <a:rPr lang="en-GB" dirty="0" smtClean="0"/>
              <a:t> </a:t>
            </a:r>
            <a:r>
              <a:rPr lang="ro-RO" dirty="0" smtClean="0"/>
              <a:t>- </a:t>
            </a:r>
            <a:r>
              <a:rPr lang="ro-RO" dirty="0">
                <a:solidFill>
                  <a:schemeClr val="accent1"/>
                </a:solidFill>
              </a:rPr>
              <a:t>computer </a:t>
            </a:r>
            <a:r>
              <a:rPr lang="ro-RO" dirty="0" err="1" smtClean="0">
                <a:solidFill>
                  <a:schemeClr val="accent1"/>
                </a:solidFill>
              </a:rPr>
              <a:t>vision</a:t>
            </a:r>
            <a:r>
              <a:rPr lang="en-GB" dirty="0" smtClean="0">
                <a:solidFill>
                  <a:schemeClr val="accent1"/>
                </a:solidFill>
              </a:rPr>
              <a:t> &amp; robotics</a:t>
            </a:r>
            <a:endParaRPr lang="ro-RO" dirty="0">
              <a:solidFill>
                <a:schemeClr val="accent1"/>
              </a:solidFill>
            </a:endParaRPr>
          </a:p>
          <a:p>
            <a:r>
              <a:rPr lang="en-GB" dirty="0" smtClean="0"/>
              <a:t>Adriana </a:t>
            </a:r>
            <a:r>
              <a:rPr lang="en-GB" dirty="0" err="1" smtClean="0"/>
              <a:t>Giurcă</a:t>
            </a:r>
            <a:r>
              <a:rPr lang="en-GB" dirty="0" smtClean="0"/>
              <a:t> </a:t>
            </a:r>
            <a:r>
              <a:rPr lang="ro-RO" dirty="0" smtClean="0"/>
              <a:t>– </a:t>
            </a:r>
            <a:r>
              <a:rPr lang="en-GB" dirty="0" smtClean="0">
                <a:solidFill>
                  <a:schemeClr val="accent1"/>
                </a:solidFill>
              </a:rPr>
              <a:t>quality control</a:t>
            </a:r>
            <a:endParaRPr lang="ro-RO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746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59922" cy="806824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81240"/>
            <a:ext cx="6759575" cy="35543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3718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21445" cy="1320800"/>
          </a:xfrm>
        </p:spPr>
        <p:txBody>
          <a:bodyPr>
            <a:normAutofit/>
          </a:bodyPr>
          <a:lstStyle/>
          <a:p>
            <a:r>
              <a:rPr lang="ro-RO" sz="2000" b="1" dirty="0"/>
              <a:t>Program </a:t>
            </a:r>
            <a:r>
              <a:rPr lang="en-GB" sz="2000" b="1" dirty="0"/>
              <a:t>Challenges </a:t>
            </a:r>
            <a:r>
              <a:rPr lang="ro-RO" sz="2000" b="1" dirty="0"/>
              <a:t/>
            </a:r>
            <a:br>
              <a:rPr lang="ro-RO" sz="2000" b="1" dirty="0"/>
            </a:br>
            <a:r>
              <a:rPr lang="ro-RO" sz="2000" b="1" i="1" dirty="0"/>
              <a:t>BRIDGE GRANT – KNOWLEDGE TRANSFER TO AN ECONOMIC AGENT</a:t>
            </a:r>
            <a:br>
              <a:rPr lang="ro-RO" sz="2000" b="1" i="1" dirty="0"/>
            </a:br>
            <a:endParaRPr lang="en-GB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2160590"/>
            <a:ext cx="7345681" cy="3880773"/>
          </a:xfrm>
        </p:spPr>
        <p:txBody>
          <a:bodyPr>
            <a:normAutofit/>
          </a:bodyPr>
          <a:lstStyle/>
          <a:p>
            <a:pPr lvl="0"/>
            <a:r>
              <a:rPr lang="en-GB" sz="3200" u="sng" dirty="0"/>
              <a:t>Program</a:t>
            </a:r>
            <a:r>
              <a:rPr lang="en-GB" sz="2800" u="sng" dirty="0"/>
              <a:t> goal: </a:t>
            </a:r>
            <a:endParaRPr lang="ro-RO" sz="2800" u="sng" dirty="0"/>
          </a:p>
          <a:p>
            <a:pPr lvl="1"/>
            <a:r>
              <a:rPr lang="en-GB" dirty="0"/>
              <a:t>To increase the competiveness of economic agents by knowledge </a:t>
            </a:r>
            <a:r>
              <a:rPr lang="en-GB" dirty="0" smtClean="0"/>
              <a:t>transfer  from </a:t>
            </a:r>
            <a:r>
              <a:rPr lang="en-GB" dirty="0"/>
              <a:t>research institutes and </a:t>
            </a:r>
            <a:r>
              <a:rPr lang="en-GB" dirty="0" smtClean="0"/>
              <a:t>universities</a:t>
            </a:r>
          </a:p>
          <a:p>
            <a:pPr lvl="1"/>
            <a:endParaRPr lang="en-GB" sz="1200" dirty="0"/>
          </a:p>
          <a:p>
            <a:pPr marL="342900" lvl="1" indent="0">
              <a:buNone/>
            </a:pPr>
            <a:endParaRPr lang="ro-RO" sz="1200" dirty="0"/>
          </a:p>
          <a:p>
            <a:pPr lvl="0"/>
            <a:r>
              <a:rPr lang="en-GB" sz="3200" u="sng" dirty="0"/>
              <a:t>Objectives</a:t>
            </a:r>
            <a:endParaRPr lang="ro-RO" sz="3200" dirty="0"/>
          </a:p>
          <a:p>
            <a:pPr lvl="1"/>
            <a:r>
              <a:rPr lang="en-GB" dirty="0"/>
              <a:t>To connect the expertise of universities with the economic agent </a:t>
            </a:r>
            <a:r>
              <a:rPr lang="en-GB" dirty="0" smtClean="0"/>
              <a:t>necessities;</a:t>
            </a:r>
            <a:endParaRPr lang="ro-RO" sz="1200" dirty="0"/>
          </a:p>
          <a:p>
            <a:pPr lvl="1"/>
            <a:r>
              <a:rPr lang="en-GB" dirty="0"/>
              <a:t>To accomplish student internships at the economic </a:t>
            </a:r>
            <a:r>
              <a:rPr lang="en-GB" dirty="0" smtClean="0"/>
              <a:t>agent;</a:t>
            </a:r>
            <a:endParaRPr lang="ro-RO" sz="1200" dirty="0"/>
          </a:p>
          <a:p>
            <a:pPr lvl="1"/>
            <a:r>
              <a:rPr lang="en-GB" dirty="0"/>
              <a:t>To develop entrepreneurial skills of </a:t>
            </a:r>
            <a:r>
              <a:rPr lang="en-GB" dirty="0" smtClean="0"/>
              <a:t>researchers;</a:t>
            </a:r>
            <a:endParaRPr lang="ro-RO" sz="1200" dirty="0"/>
          </a:p>
          <a:p>
            <a:pPr lvl="1"/>
            <a:endParaRPr lang="ro-R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6751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88481" cy="1320800"/>
          </a:xfrm>
        </p:spPr>
        <p:txBody>
          <a:bodyPr>
            <a:normAutofit/>
          </a:bodyPr>
          <a:lstStyle/>
          <a:p>
            <a:r>
              <a:rPr lang="en-GB" dirty="0"/>
              <a:t>Project</a:t>
            </a:r>
            <a:r>
              <a:rPr lang="ro-RO" dirty="0"/>
              <a:t> overview</a:t>
            </a:r>
            <a:r>
              <a:rPr lang="en-GB" dirty="0"/>
              <a:t/>
            </a:r>
            <a:br>
              <a:rPr lang="en-GB" dirty="0"/>
            </a:br>
            <a:r>
              <a:rPr lang="ro-RO" b="1" dirty="0"/>
              <a:t>SIVAP </a:t>
            </a:r>
            <a:r>
              <a:rPr lang="en-US" sz="1800" dirty="0"/>
              <a:t>Intelligent </a:t>
            </a:r>
            <a:r>
              <a:rPr lang="en-US" sz="1800" dirty="0" smtClean="0"/>
              <a:t>System </a:t>
            </a:r>
            <a:r>
              <a:rPr lang="en-US" sz="1800" dirty="0"/>
              <a:t>based on </a:t>
            </a:r>
            <a:r>
              <a:rPr lang="en-US" sz="1800" dirty="0" smtClean="0"/>
              <a:t>Machine Learning </a:t>
            </a:r>
            <a:r>
              <a:rPr lang="en-US" sz="1800" dirty="0"/>
              <a:t>and </a:t>
            </a:r>
            <a:r>
              <a:rPr lang="en-US" sz="1800" dirty="0" smtClean="0"/>
              <a:t>Computer Vision </a:t>
            </a:r>
            <a:r>
              <a:rPr lang="en-US" sz="1800" dirty="0"/>
              <a:t>for the </a:t>
            </a:r>
            <a:r>
              <a:rPr lang="en-US" sz="1800" dirty="0" smtClean="0"/>
              <a:t>Optimization </a:t>
            </a:r>
            <a:r>
              <a:rPr lang="en-US" sz="1800" dirty="0"/>
              <a:t>of the </a:t>
            </a:r>
            <a:r>
              <a:rPr lang="en-US" sz="1800" dirty="0" smtClean="0"/>
              <a:t>Manufacturing Process </a:t>
            </a:r>
            <a:r>
              <a:rPr lang="en-US" sz="1800" dirty="0"/>
              <a:t>of </a:t>
            </a:r>
            <a:r>
              <a:rPr lang="en-US" sz="1800" dirty="0" smtClean="0"/>
              <a:t>Porcelain</a:t>
            </a:r>
            <a:endParaRPr lang="en-GB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2160590"/>
            <a:ext cx="6989065" cy="43590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transfer</a:t>
            </a:r>
            <a:r>
              <a:rPr lang="ro-RO" dirty="0"/>
              <a:t> project</a:t>
            </a:r>
            <a:r>
              <a:rPr lang="en-US" dirty="0"/>
              <a:t> to </a:t>
            </a:r>
            <a:r>
              <a:rPr lang="ro-RO" dirty="0"/>
              <a:t>IPEC</a:t>
            </a:r>
            <a:r>
              <a:rPr lang="en-US" dirty="0"/>
              <a:t> to optimize the</a:t>
            </a:r>
            <a:r>
              <a:rPr lang="ro-RO" dirty="0"/>
              <a:t> </a:t>
            </a:r>
            <a:r>
              <a:rPr lang="en-US" dirty="0"/>
              <a:t>manufacturing process of porcelain.</a:t>
            </a:r>
            <a:endParaRPr lang="ro-RO" dirty="0"/>
          </a:p>
          <a:p>
            <a:r>
              <a:rPr lang="ro-RO" dirty="0"/>
              <a:t>How</a:t>
            </a:r>
          </a:p>
          <a:p>
            <a:pPr lvl="1"/>
            <a:r>
              <a:rPr lang="ro-RO" dirty="0"/>
              <a:t>An </a:t>
            </a:r>
            <a:r>
              <a:rPr lang="en-US" dirty="0"/>
              <a:t>intelligent system based on machine learning and computer vision </a:t>
            </a:r>
            <a:r>
              <a:rPr lang="en-US" dirty="0" smtClean="0"/>
              <a:t>will </a:t>
            </a:r>
            <a:r>
              <a:rPr lang="en-US" dirty="0"/>
              <a:t>optimize and innovate the current production flow. </a:t>
            </a:r>
            <a:endParaRPr lang="ro-RO" dirty="0"/>
          </a:p>
          <a:p>
            <a:r>
              <a:rPr lang="ro-RO" dirty="0"/>
              <a:t>Objectives</a:t>
            </a:r>
          </a:p>
          <a:p>
            <a:pPr lvl="1"/>
            <a:r>
              <a:rPr lang="en-US" dirty="0"/>
              <a:t>reducing </a:t>
            </a:r>
            <a:r>
              <a:rPr lang="en-US" dirty="0" smtClean="0"/>
              <a:t>the </a:t>
            </a:r>
            <a:r>
              <a:rPr lang="en-US" dirty="0"/>
              <a:t>manufacturing time at each processing phase</a:t>
            </a:r>
            <a:endParaRPr lang="ro-RO" dirty="0"/>
          </a:p>
          <a:p>
            <a:pPr lvl="1"/>
            <a:r>
              <a:rPr lang="en-US" dirty="0"/>
              <a:t>optimizing the production efficiency by eliminating defective products</a:t>
            </a:r>
            <a:endParaRPr lang="ro-RO" dirty="0"/>
          </a:p>
          <a:p>
            <a:pPr lvl="1"/>
            <a:r>
              <a:rPr lang="en-US" dirty="0"/>
              <a:t>improving the monitoring and control system of the entire flow by adding new functionalities to the current computer vision system</a:t>
            </a:r>
            <a:endParaRPr lang="ro-RO" dirty="0"/>
          </a:p>
          <a:p>
            <a:pPr lvl="1"/>
            <a:r>
              <a:rPr lang="en-US" dirty="0"/>
              <a:t>increasing the innovation capacity of the economic agent. </a:t>
            </a:r>
            <a:endParaRPr lang="ro-RO" dirty="0"/>
          </a:p>
          <a:p>
            <a:r>
              <a:rPr lang="ro-RO" dirty="0"/>
              <a:t>Results</a:t>
            </a:r>
          </a:p>
          <a:p>
            <a:pPr lvl="1"/>
            <a:r>
              <a:rPr lang="en-US" dirty="0"/>
              <a:t>monitoring and quality control system implemented in real time and its integration into the company’s decision-making system</a:t>
            </a:r>
            <a:endParaRPr lang="ro-RO" dirty="0"/>
          </a:p>
          <a:p>
            <a:pPr lvl="1"/>
            <a:r>
              <a:rPr lang="ro-RO" dirty="0"/>
              <a:t>d</a:t>
            </a:r>
            <a:r>
              <a:rPr lang="en-US" dirty="0" err="1"/>
              <a:t>efects</a:t>
            </a:r>
            <a:r>
              <a:rPr lang="en-US" dirty="0"/>
              <a:t> will be identified and classified at every operational phase. </a:t>
            </a:r>
            <a:endParaRPr lang="ro-R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25502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975" y="242047"/>
            <a:ext cx="6759922" cy="726141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</a:t>
            </a:r>
            <a:r>
              <a:rPr lang="ro-RO" b="1" dirty="0"/>
              <a:t>IVAP</a:t>
            </a:r>
            <a:r>
              <a:rPr lang="en-GB" b="1" dirty="0"/>
              <a:t> Concept &amp; Approach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5" y="3056755"/>
            <a:ext cx="8019978" cy="3179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376" y="1365585"/>
            <a:ext cx="7216589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optimized system will be based on the robot-computer vision architecture and will include: </a:t>
            </a:r>
            <a:endParaRPr lang="ro-R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high-speed processing of product images</a:t>
            </a:r>
            <a:endParaRPr lang="ro-R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global autonomous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context and task dependent self-learning that will be adaptive to the work environment</a:t>
            </a:r>
            <a:endParaRPr lang="ro-R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S</a:t>
            </a:r>
            <a:r>
              <a:rPr lang="ro-RO" b="1" dirty="0"/>
              <a:t>IVAP – </a:t>
            </a:r>
            <a:r>
              <a:rPr lang="en-GB" b="1" dirty="0" smtClean="0"/>
              <a:t> </a:t>
            </a:r>
            <a:r>
              <a:rPr lang="ro-RO" b="1" dirty="0" err="1" smtClean="0"/>
              <a:t>Expertise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1580444"/>
            <a:ext cx="5215469" cy="4720768"/>
          </a:xfrm>
        </p:spPr>
        <p:txBody>
          <a:bodyPr>
            <a:normAutofit/>
          </a:bodyPr>
          <a:lstStyle/>
          <a:p>
            <a:r>
              <a:rPr lang="ro-RO" sz="2800" dirty="0"/>
              <a:t>Artificial intelligence</a:t>
            </a:r>
            <a:r>
              <a:rPr lang="en-GB" sz="2800" dirty="0"/>
              <a:t>:</a:t>
            </a:r>
          </a:p>
          <a:p>
            <a:pPr lvl="1"/>
            <a:r>
              <a:rPr lang="ro-RO" sz="2800" dirty="0"/>
              <a:t>R</a:t>
            </a:r>
            <a:r>
              <a:rPr lang="en-GB" sz="2800" dirty="0" err="1"/>
              <a:t>obot</a:t>
            </a:r>
            <a:r>
              <a:rPr lang="ro-RO" sz="2800" dirty="0"/>
              <a:t>ics</a:t>
            </a:r>
          </a:p>
          <a:p>
            <a:pPr lvl="1"/>
            <a:r>
              <a:rPr lang="ro-RO" sz="2800" dirty="0"/>
              <a:t>Machine learning</a:t>
            </a:r>
          </a:p>
          <a:p>
            <a:pPr lvl="1"/>
            <a:r>
              <a:rPr lang="ro-RO" sz="2800" dirty="0"/>
              <a:t>Computer vision</a:t>
            </a:r>
          </a:p>
          <a:p>
            <a:pPr lvl="1"/>
            <a:r>
              <a:rPr lang="ro-RO" sz="2800" dirty="0"/>
              <a:t>Stochastic modelling</a:t>
            </a:r>
          </a:p>
          <a:p>
            <a:r>
              <a:rPr lang="ro-RO" sz="2800" dirty="0"/>
              <a:t>System engineering</a:t>
            </a:r>
          </a:p>
          <a:p>
            <a:pPr lvl="1"/>
            <a:r>
              <a:rPr lang="ro-RO" sz="2800" dirty="0"/>
              <a:t>Multi-agent systems</a:t>
            </a:r>
          </a:p>
          <a:p>
            <a:pPr lvl="1"/>
            <a:r>
              <a:rPr lang="ro-RO" sz="2800" dirty="0"/>
              <a:t>Expert systems</a:t>
            </a:r>
          </a:p>
          <a:p>
            <a:pPr lvl="1"/>
            <a:r>
              <a:rPr lang="ro-RO" sz="2800" dirty="0"/>
              <a:t>Electronic systems</a:t>
            </a:r>
            <a:endParaRPr lang="en-GB" sz="2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19567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SIVAP Integrated in </a:t>
            </a:r>
            <a:r>
              <a:rPr lang="en-GB" dirty="0" smtClean="0"/>
              <a:t>the </a:t>
            </a:r>
            <a:r>
              <a:rPr lang="ro-RO" dirty="0" err="1" smtClean="0"/>
              <a:t>Production</a:t>
            </a:r>
            <a:r>
              <a:rPr lang="ro-RO" dirty="0" smtClean="0"/>
              <a:t> </a:t>
            </a:r>
            <a:r>
              <a:rPr lang="ro-RO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72444"/>
            <a:ext cx="8015112" cy="33415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dirty="0"/>
              <a:t>SIVAP</a:t>
            </a:r>
            <a:r>
              <a:rPr lang="en-US" dirty="0"/>
              <a:t> will be integrated in the production flow </a:t>
            </a:r>
            <a:r>
              <a:rPr lang="en-US" dirty="0" smtClean="0"/>
              <a:t>of porcelain as follows:</a:t>
            </a:r>
            <a:endParaRPr lang="en-US" dirty="0"/>
          </a:p>
          <a:p>
            <a:pPr marL="0" indent="0" algn="just">
              <a:buNone/>
            </a:pPr>
            <a:r>
              <a:rPr lang="en-GB" dirty="0" smtClean="0"/>
              <a:t>Step 1.  </a:t>
            </a:r>
            <a:r>
              <a:rPr lang="ro-RO" dirty="0" smtClean="0"/>
              <a:t>P</a:t>
            </a:r>
            <a:r>
              <a:rPr lang="en-US" dirty="0" err="1"/>
              <a:t>roduct</a:t>
            </a:r>
            <a:r>
              <a:rPr lang="en-US" dirty="0"/>
              <a:t> reaches </a:t>
            </a:r>
            <a:r>
              <a:rPr lang="ro-RO" dirty="0"/>
              <a:t>the</a:t>
            </a:r>
            <a:r>
              <a:rPr lang="en-US" dirty="0"/>
              <a:t> inspection </a:t>
            </a:r>
            <a:r>
              <a:rPr lang="en-US" dirty="0" smtClean="0"/>
              <a:t>system;</a:t>
            </a:r>
          </a:p>
          <a:p>
            <a:pPr marL="0" indent="0" algn="just">
              <a:buNone/>
            </a:pPr>
            <a:r>
              <a:rPr lang="en-US" dirty="0" smtClean="0"/>
              <a:t>Step 2.  Product is illuminated + </a:t>
            </a:r>
            <a:r>
              <a:rPr lang="ro-RO" dirty="0" smtClean="0"/>
              <a:t>S</a:t>
            </a:r>
            <a:r>
              <a:rPr lang="en-US" dirty="0" err="1"/>
              <a:t>ensor</a:t>
            </a:r>
            <a:r>
              <a:rPr lang="en-US" dirty="0"/>
              <a:t> detects the product and sends a signal </a:t>
            </a:r>
            <a:r>
              <a:rPr lang="ro-RO" dirty="0" err="1" smtClean="0"/>
              <a:t>to</a:t>
            </a:r>
            <a:r>
              <a:rPr lang="en-GB" dirty="0" smtClean="0"/>
              <a:t> the computing vision system;</a:t>
            </a:r>
            <a:r>
              <a:rPr lang="ro-RO" dirty="0" smtClean="0"/>
              <a:t>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Step 3. Computing </a:t>
            </a:r>
            <a:r>
              <a:rPr lang="ro-RO" dirty="0" smtClean="0"/>
              <a:t>Vision </a:t>
            </a:r>
            <a:r>
              <a:rPr lang="ro-RO" dirty="0" err="1" smtClean="0"/>
              <a:t>system</a:t>
            </a:r>
            <a:r>
              <a:rPr lang="ro-RO" dirty="0" smtClean="0"/>
              <a:t> </a:t>
            </a:r>
            <a:r>
              <a:rPr lang="ro-RO" dirty="0"/>
              <a:t>receives the </a:t>
            </a:r>
            <a:r>
              <a:rPr lang="en-US" dirty="0"/>
              <a:t>image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en-US" dirty="0" smtClean="0"/>
              <a:t>sensors;</a:t>
            </a:r>
          </a:p>
          <a:p>
            <a:pPr marL="0" indent="0" algn="just">
              <a:buNone/>
            </a:pPr>
            <a:r>
              <a:rPr lang="en-US" dirty="0" smtClean="0"/>
              <a:t>Step 4. Various  algorithms </a:t>
            </a:r>
            <a:r>
              <a:rPr lang="en-US" dirty="0"/>
              <a:t>running on </a:t>
            </a:r>
            <a:r>
              <a:rPr lang="en-US" dirty="0" smtClean="0"/>
              <a:t>the artificial </a:t>
            </a:r>
            <a:r>
              <a:rPr lang="en-US" dirty="0"/>
              <a:t>vision system </a:t>
            </a:r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analyze received images;</a:t>
            </a:r>
          </a:p>
          <a:p>
            <a:pPr marL="0" indent="0" algn="just">
              <a:buNone/>
            </a:pPr>
            <a:r>
              <a:rPr lang="en-US" dirty="0" smtClean="0"/>
              <a:t>Step 5. </a:t>
            </a:r>
            <a:r>
              <a:rPr lang="ro-RO" dirty="0" smtClean="0"/>
              <a:t>Vision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en-GB" dirty="0" smtClean="0"/>
              <a:t>sends </a:t>
            </a:r>
            <a:r>
              <a:rPr lang="en-US" dirty="0" smtClean="0"/>
              <a:t>signals to an </a:t>
            </a:r>
            <a:r>
              <a:rPr lang="en-US" dirty="0"/>
              <a:t>industrial robot </a:t>
            </a:r>
            <a:r>
              <a:rPr lang="ro-RO" dirty="0"/>
              <a:t>to</a:t>
            </a:r>
            <a:r>
              <a:rPr lang="en-US" dirty="0"/>
              <a:t> </a:t>
            </a:r>
            <a:r>
              <a:rPr lang="ro-RO" dirty="0"/>
              <a:t>remove the product</a:t>
            </a:r>
            <a:r>
              <a:rPr lang="en-US" dirty="0"/>
              <a:t> if </a:t>
            </a:r>
            <a:r>
              <a:rPr lang="en-US" dirty="0" smtClean="0"/>
              <a:t>it is defective;</a:t>
            </a:r>
          </a:p>
          <a:p>
            <a:pPr marL="0" indent="0" algn="just">
              <a:buNone/>
            </a:pPr>
            <a:r>
              <a:rPr lang="en-US" dirty="0" smtClean="0"/>
              <a:t>Step 6.  Human operator </a:t>
            </a:r>
            <a:r>
              <a:rPr lang="ro-RO" dirty="0" err="1" smtClean="0"/>
              <a:t>analys</a:t>
            </a:r>
            <a:r>
              <a:rPr lang="en-GB" dirty="0" smtClean="0"/>
              <a:t>e</a:t>
            </a:r>
            <a:r>
              <a:rPr lang="ro-RO" dirty="0" smtClean="0"/>
              <a:t>s</a:t>
            </a:r>
            <a:r>
              <a:rPr lang="en-US" dirty="0" smtClean="0"/>
              <a:t> the </a:t>
            </a:r>
            <a:r>
              <a:rPr lang="en-US" dirty="0" err="1" smtClean="0"/>
              <a:t>acurracy</a:t>
            </a:r>
            <a:r>
              <a:rPr lang="en-US" dirty="0" smtClean="0"/>
              <a:t> of the rejected </a:t>
            </a:r>
            <a:r>
              <a:rPr lang="en-US" dirty="0"/>
              <a:t>products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en-GB" dirty="0" smtClean="0"/>
              <a:t>do </a:t>
            </a:r>
            <a:r>
              <a:rPr lang="ro-RO" dirty="0" err="1" smtClean="0"/>
              <a:t>statistics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25" y="4724126"/>
            <a:ext cx="4017150" cy="19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Defect detection with various algorithms implemented in Vision systems </a:t>
            </a:r>
            <a:endParaRPr lang="ro-RO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35" y="2096428"/>
            <a:ext cx="7255818" cy="31892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5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Defect detection with various algorithms implemented in Vision systems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38" y="1371600"/>
            <a:ext cx="6679162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9" y="248356"/>
            <a:ext cx="8229601" cy="6547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Defect detection with various algorithms implemented in Vision systems 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[CONFIDENTIAL]</a:t>
            </a:r>
            <a:endParaRPr lang="en-GB" dirty="0"/>
          </a:p>
        </p:txBody>
      </p:sp>
      <p:pic>
        <p:nvPicPr>
          <p:cNvPr id="5" name="Substituent conținut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82" y="1825625"/>
            <a:ext cx="5837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Temă1</Template>
  <TotalTime>24246</TotalTime>
  <Words>642</Words>
  <Application>Microsoft Office PowerPoint</Application>
  <PresentationFormat>Expunere pe ecran (4:3)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Wingdings 3</vt:lpstr>
      <vt:lpstr>Temă1</vt:lpstr>
      <vt:lpstr>SIVAP Intelligent System based on Machine Learning and Computer Vision for the Optimization of the Manufacturing Process of Porcelain</vt:lpstr>
      <vt:lpstr>Program Challenges  BRIDGE GRANT – KNOWLEDGE TRANSFER TO AN ECONOMIC AGENT </vt:lpstr>
      <vt:lpstr>Project overview SIVAP Intelligent System based on Machine Learning and Computer Vision for the Optimization of the Manufacturing Process of Porcelain</vt:lpstr>
      <vt:lpstr>SIVAP Concept &amp; Approach: </vt:lpstr>
      <vt:lpstr>SIVAP –  Expertise </vt:lpstr>
      <vt:lpstr>SIVAP Integrated in the Production Flow</vt:lpstr>
      <vt:lpstr>Defect detection with various algorithms implemented in Vision systems </vt:lpstr>
      <vt:lpstr>Defect detection with various algorithms implemented in Vision systems </vt:lpstr>
      <vt:lpstr>Defect detection with various algorithms implemented in Vision systems </vt:lpstr>
      <vt:lpstr>Defect detection with various algorithms implemented in Vision systems </vt:lpstr>
      <vt:lpstr>Defect detection with various algorithms implemented in Vision systems </vt:lpstr>
      <vt:lpstr>Automated comparison with standard product </vt:lpstr>
      <vt:lpstr>Automated comparison with a standard product </vt:lpstr>
      <vt:lpstr>Automated comparison with a standard product </vt:lpstr>
      <vt:lpstr>Future work</vt:lpstr>
      <vt:lpstr>Project team -UAB</vt:lpstr>
      <vt:lpstr>Project team -IPEC</vt:lpstr>
      <vt:lpstr>Prezentare PowerPoint</vt:lpstr>
    </vt:vector>
  </TitlesOfParts>
  <Company>ITI - Instituto Tecnologico de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 2.0 Project overview</dc:title>
  <dc:creator>Cristobal Costa [ITI]</dc:creator>
  <cp:keywords>FoF-02-2015</cp:keywords>
  <cp:lastModifiedBy>Manuella</cp:lastModifiedBy>
  <cp:revision>161</cp:revision>
  <cp:lastPrinted>2015-02-20T10:56:23Z</cp:lastPrinted>
  <dcterms:created xsi:type="dcterms:W3CDTF">2015-02-19T16:30:30Z</dcterms:created>
  <dcterms:modified xsi:type="dcterms:W3CDTF">2017-03-14T20:39:33Z</dcterms:modified>
  <cp:category>Strictly confidential</cp:category>
  <cp:contentStatus/>
</cp:coreProperties>
</file>