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 id="2147483896" r:id="rId8"/>
    <p:sldMasterId id="2147483931" r:id="rId9"/>
  </p:sldMasterIdLst>
  <p:notesMasterIdLst>
    <p:notesMasterId r:id="rId25"/>
  </p:notesMasterIdLst>
  <p:handoutMasterIdLst>
    <p:handoutMasterId r:id="rId26"/>
  </p:handoutMasterIdLst>
  <p:sldIdLst>
    <p:sldId id="456" r:id="rId10"/>
    <p:sldId id="256" r:id="rId11"/>
    <p:sldId id="257" r:id="rId12"/>
    <p:sldId id="448" r:id="rId13"/>
    <p:sldId id="450" r:id="rId14"/>
    <p:sldId id="402" r:id="rId15"/>
    <p:sldId id="457" r:id="rId16"/>
    <p:sldId id="432" r:id="rId17"/>
    <p:sldId id="390" r:id="rId18"/>
    <p:sldId id="387" r:id="rId19"/>
    <p:sldId id="403" r:id="rId20"/>
    <p:sldId id="459" r:id="rId21"/>
    <p:sldId id="460" r:id="rId22"/>
    <p:sldId id="458" r:id="rId23"/>
    <p:sldId id="398" r:id="rId2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8C6A6-19C0-674E-B6B7-0481484D3618}" v="15" dt="2021-11-18T23:46:09.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75374" autoAdjust="0"/>
  </p:normalViewPr>
  <p:slideViewPr>
    <p:cSldViewPr snapToGrid="0" snapToObjects="1" showGuides="1">
      <p:cViewPr varScale="1">
        <p:scale>
          <a:sx n="95" d="100"/>
          <a:sy n="95" d="100"/>
        </p:scale>
        <p:origin x="2096"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6/24/22</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6/24/22</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82763"/>
            <a:ext cx="5949950" cy="3346450"/>
          </a:xfrm>
          <a:prstGeom prst="rect">
            <a:avLst/>
          </a:prstGeom>
        </p:spPr>
      </p:sp>
      <p:sp>
        <p:nvSpPr>
          <p:cNvPr id="3" name="Notes Placeholder 2"/>
          <p:cNvSpPr>
            <a:spLocks noGrp="1"/>
          </p:cNvSpPr>
          <p:nvPr>
            <p:ph type="body" idx="1"/>
          </p:nvPr>
        </p:nvSpPr>
        <p:spPr>
          <a:xfrm>
            <a:off x="153987" y="304222"/>
            <a:ext cx="2915784" cy="6417829"/>
          </a:xfrm>
          <a:prstGeom prst="rect">
            <a:avLst/>
          </a:prstGeom>
        </p:spPr>
        <p:txBody>
          <a:bodyPr>
            <a:normAutofit fontScale="92500" lnSpcReduction="10000"/>
          </a:bodyPr>
          <a:lstStyle/>
          <a:p>
            <a:r>
              <a:rPr lang="en-US" sz="1600">
                <a:latin typeface="Arial"/>
                <a:cs typeface="Arial"/>
              </a:rPr>
              <a:t>Thank you for joining us today! We are excited to share with you WHO MITRE is and WHAT we do. We’re going to start off together here in the main room to learn the basics of MITRE and then we’ll head into some breakout rooms to hear about some of the cool work being done at MITRE directly from our engineers! </a:t>
            </a:r>
          </a:p>
          <a:p>
            <a:endParaRPr lang="en-US" sz="1600">
              <a:latin typeface="Arial"/>
              <a:cs typeface="Arial"/>
            </a:endParaRPr>
          </a:p>
          <a:p>
            <a:r>
              <a:rPr lang="en-US" sz="1600">
                <a:latin typeface="Arial"/>
                <a:cs typeface="Arial"/>
              </a:rPr>
              <a:t>Without further ado, let’s dive in!</a:t>
            </a:r>
          </a:p>
          <a:p>
            <a:endParaRPr lang="en-US" sz="1600">
              <a:latin typeface="Arial"/>
              <a:cs typeface="Arial"/>
            </a:endParaRPr>
          </a:p>
          <a:p>
            <a:r>
              <a:rPr lang="en-US" sz="1600">
                <a:latin typeface="Arial"/>
                <a:cs typeface="Arial"/>
              </a:rPr>
              <a:t>At MITRE, we’re a company of more than 8,000 innovators, deep thinkers, conveners, and problem solvers who come to work every day to tackle the complex threats facing our nation and the world.</a:t>
            </a:r>
          </a:p>
          <a:p>
            <a:pPr lvl="0"/>
            <a:r>
              <a:rPr lang="en-US" sz="1600">
                <a:latin typeface="Arial"/>
                <a:cs typeface="Arial"/>
              </a:rPr>
              <a:t> </a:t>
            </a:r>
          </a:p>
          <a:p>
            <a:pPr lvl="0"/>
            <a:r>
              <a:rPr lang="en-US" sz="1600"/>
              <a:t>With crises and world events unfolding in ways that nobody expects, we pivot quickly, and proactively lead in the public interest. </a:t>
            </a:r>
          </a:p>
          <a:p>
            <a:pPr lvl="0"/>
            <a:endParaRPr lang="en-US" sz="1600"/>
          </a:p>
          <a:p>
            <a:pPr lvl="0"/>
            <a:r>
              <a:rPr lang="en-US" sz="1600"/>
              <a:t>We know we must pioneer for a better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331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8500" y="1757363"/>
            <a:ext cx="5943600" cy="3343275"/>
          </a:xfrm>
          <a:prstGeom prst="rect">
            <a:avLst/>
          </a:prstGeom>
        </p:spPr>
      </p:sp>
      <p:sp>
        <p:nvSpPr>
          <p:cNvPr id="3" name="Notes Placeholder 2"/>
          <p:cNvSpPr>
            <a:spLocks noGrp="1"/>
          </p:cNvSpPr>
          <p:nvPr>
            <p:ph type="body" idx="1"/>
          </p:nvPr>
        </p:nvSpPr>
        <p:spPr>
          <a:xfrm>
            <a:off x="155575" y="271354"/>
            <a:ext cx="2897868" cy="6483566"/>
          </a:xfrm>
          <a:prstGeom prst="rect">
            <a:avLst/>
          </a:prstGeom>
        </p:spPr>
        <p:txBody>
          <a:bodyPr>
            <a:normAutofit/>
          </a:bodyPr>
          <a:lstStyle/>
          <a:p>
            <a:r>
              <a:rPr lang="en-US" sz="1600" dirty="0"/>
              <a:t>Through our public-private partnerships and federally funded R&amp;D centers, MITRE works across government and in partnership with industry to tackle challenges to the safety, stability, and well-being of our nation.</a:t>
            </a:r>
          </a:p>
          <a:p>
            <a:r>
              <a:rPr lang="en-US" sz="1600" dirty="0"/>
              <a:t> </a:t>
            </a:r>
          </a:p>
          <a:p>
            <a:r>
              <a:rPr lang="en-US" sz="1600" dirty="0"/>
              <a:t>We solve tough problems that industry can’t or won’t work on because there isn’t a profit motive or realistic way to get consensus on a solution. We don’t operate with commercial interest. We work in the public interest.</a:t>
            </a:r>
          </a:p>
          <a:p>
            <a:r>
              <a:rPr lang="en-US" sz="1600" dirty="0"/>
              <a:t> </a:t>
            </a:r>
          </a:p>
          <a:p>
            <a:r>
              <a:rPr lang="en-US" sz="1600" i="1" dirty="0"/>
              <a:t>Like developing and supporting the freely available MITRE ATT&amp;CK framework that helps slow down cyber adversaries by exposing the tactics and techniques they use to infiltrate networks.</a:t>
            </a:r>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711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19450" y="1757363"/>
            <a:ext cx="5943600" cy="3343275"/>
          </a:xfrm>
          <a:prstGeom prst="rect">
            <a:avLst/>
          </a:prstGeom>
        </p:spPr>
      </p:sp>
      <p:sp>
        <p:nvSpPr>
          <p:cNvPr id="3" name="Notes Placeholder 2"/>
          <p:cNvSpPr>
            <a:spLocks noGrp="1"/>
          </p:cNvSpPr>
          <p:nvPr>
            <p:ph type="body" idx="1"/>
          </p:nvPr>
        </p:nvSpPr>
        <p:spPr>
          <a:xfrm>
            <a:off x="148739" y="2032808"/>
            <a:ext cx="2899261" cy="2792384"/>
          </a:xfrm>
          <a:prstGeom prst="rect">
            <a:avLst/>
          </a:prstGeom>
        </p:spPr>
        <p:txBody>
          <a:bodyPr>
            <a:normAutofit fontScale="55000" lnSpcReduction="20000"/>
          </a:bodyPr>
          <a:lstStyle/>
          <a:p>
            <a:pPr defTabSz="1509583">
              <a:defRPr/>
            </a:pPr>
            <a:r>
              <a:rPr lang="en-US" sz="2300" dirty="0">
                <a:latin typeface="+mn-lt"/>
              </a:rPr>
              <a:t>In today's complex world, there will always be a need for more evolution, more creativity, more innovation.</a:t>
            </a:r>
          </a:p>
          <a:p>
            <a:endParaRPr lang="en-US" sz="2300" dirty="0">
              <a:latin typeface="+mn-lt"/>
            </a:endParaRPr>
          </a:p>
          <a:p>
            <a:r>
              <a:rPr lang="en-US" sz="2300" dirty="0">
                <a:latin typeface="+mn-lt"/>
              </a:rPr>
              <a:t>We strengthen the systems that protect our way of life in so many important areas. </a:t>
            </a:r>
          </a:p>
          <a:p>
            <a:endParaRPr lang="en-US" sz="2300" dirty="0">
              <a:latin typeface="+mn-lt"/>
            </a:endParaRPr>
          </a:p>
          <a:p>
            <a:r>
              <a:rPr lang="en-US" sz="2300" dirty="0">
                <a:latin typeface="+mn-lt"/>
              </a:rPr>
              <a:t>Our world is complex. Maybe you didn’t know that MITRE’s innovations power todays GPS systems. Or that we pioneered air traffic collision avoidance systems. Or that we are working to unlock the power of electronic health records to improve patient treatment outcomes.</a:t>
            </a:r>
          </a:p>
          <a:p>
            <a:endParaRPr lang="en-US" sz="1800" dirty="0">
              <a:latin typeface="+mn-lt"/>
            </a:endParaRPr>
          </a:p>
        </p:txBody>
      </p:sp>
      <p:sp>
        <p:nvSpPr>
          <p:cNvPr id="4" name="Slide Number Placeholder 3"/>
          <p:cNvSpPr>
            <a:spLocks noGrp="1"/>
          </p:cNvSpPr>
          <p:nvPr>
            <p:ph type="sldNum" sz="quarter" idx="5"/>
          </p:nvPr>
        </p:nvSpPr>
        <p:spPr/>
        <p:txBody>
          <a:bodyPr/>
          <a:lstStyle/>
          <a:p>
            <a:pPr marL="0" marR="0" lvl="0" indent="0" algn="r" defTabSz="1509583"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pPr marL="0" marR="0" lvl="0" indent="0" algn="r" defTabSz="1509583"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55546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57363"/>
            <a:ext cx="5943600" cy="3343275"/>
          </a:xfrm>
          <a:prstGeom prst="rect">
            <a:avLst/>
          </a:prstGeom>
        </p:spPr>
      </p:sp>
      <p:sp>
        <p:nvSpPr>
          <p:cNvPr id="3" name="Notes Placeholder 2"/>
          <p:cNvSpPr>
            <a:spLocks noGrp="1"/>
          </p:cNvSpPr>
          <p:nvPr>
            <p:ph type="body" idx="1"/>
          </p:nvPr>
        </p:nvSpPr>
        <p:spPr>
          <a:xfrm>
            <a:off x="174604" y="774582"/>
            <a:ext cx="2873396" cy="5473445"/>
          </a:xfrm>
          <a:prstGeom prst="rect">
            <a:avLst/>
          </a:prstGeom>
        </p:spPr>
        <p:txBody>
          <a:bodyPr anchor="ctr">
            <a:normAutofit/>
          </a:bodyPr>
          <a:lstStyle/>
          <a:p>
            <a:r>
              <a:rPr lang="en-US"/>
              <a:t>For all of us, the world is a safer place because MITRE exists.</a:t>
            </a:r>
            <a:r>
              <a:rPr lang="en-US">
                <a:effectLst/>
              </a:rPr>
              <a:t>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822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0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5398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7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13</a:t>
            </a:fld>
            <a:endParaRPr lang="en-US"/>
          </a:p>
        </p:txBody>
      </p:sp>
    </p:spTree>
    <p:extLst>
      <p:ext uri="{BB962C8B-B14F-4D97-AF65-F5344CB8AC3E}">
        <p14:creationId xmlns:p14="http://schemas.microsoft.com/office/powerpoint/2010/main" val="277736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Image frame-allcapstitl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6430" y="1094995"/>
            <a:ext cx="6008370" cy="4668010"/>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538482" y="1018699"/>
            <a:ext cx="4866640" cy="1077218"/>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538482" y="2921168"/>
            <a:ext cx="4866640" cy="1446550"/>
          </a:xfrm>
          <a:prstGeom prst="rect">
            <a:avLst/>
          </a:prstGeom>
        </p:spPr>
        <p:txBody>
          <a:bodyPr wrap="square" lIns="91440">
            <a:noAutofit/>
          </a:bodyPr>
          <a:lstStyle>
            <a:lvl1pPr>
              <a:defRPr b="0">
                <a:solidFill>
                  <a:schemeClr val="tx2"/>
                </a:solidFill>
              </a:defRPr>
            </a:lvl1pPr>
            <a:lvl2pPr>
              <a:lnSpc>
                <a:spcPct val="100000"/>
              </a:lnSpc>
              <a:defRPr sz="220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p:nvPicPr>
        <p:blipFill>
          <a:blip r:embed="rId2"/>
          <a:stretch>
            <a:fillRect/>
          </a:stretch>
        </p:blipFill>
        <p:spPr>
          <a:xfrm>
            <a:off x="460374" y="6518446"/>
            <a:ext cx="557700" cy="154923"/>
          </a:xfrm>
          <a:prstGeom prst="rect">
            <a:avLst/>
          </a:prstGeom>
        </p:spPr>
      </p:pic>
    </p:spTree>
    <p:extLst>
      <p:ext uri="{BB962C8B-B14F-4D97-AF65-F5344CB8AC3E}">
        <p14:creationId xmlns:p14="http://schemas.microsoft.com/office/powerpoint/2010/main" val="5759911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Image Right With Text_Whit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3" name="Text Placeholder 9">
            <a:extLst>
              <a:ext uri="{FF2B5EF4-FFF2-40B4-BE49-F238E27FC236}">
                <a16:creationId xmlns:a16="http://schemas.microsoft.com/office/drawing/2014/main" id="{EA81A5EB-E2B5-4934-8F97-0E0476272C52}"/>
              </a:ext>
            </a:extLst>
          </p:cNvPr>
          <p:cNvSpPr>
            <a:spLocks noGrp="1"/>
          </p:cNvSpPr>
          <p:nvPr>
            <p:ph type="body" sz="quarter" idx="25" hasCustomPrompt="1"/>
          </p:nvPr>
        </p:nvSpPr>
        <p:spPr>
          <a:xfrm>
            <a:off x="457200" y="1441237"/>
            <a:ext cx="5638800"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50" indent="-342894">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Tree>
    <p:extLst>
      <p:ext uri="{BB962C8B-B14F-4D97-AF65-F5344CB8AC3E}">
        <p14:creationId xmlns:p14="http://schemas.microsoft.com/office/powerpoint/2010/main" val="2396764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DA517-8260-4280-A7EC-5559C8218D8E}"/>
              </a:ext>
            </a:extLst>
          </p:cNvPr>
          <p:cNvPicPr>
            <a:picLocks/>
          </p:cNvPicPr>
          <p:nvPr/>
        </p:nvPicPr>
        <p:blipFill>
          <a:blip r:embed="rId2"/>
          <a:stretch>
            <a:fillRect/>
          </a:stretch>
        </p:blipFill>
        <p:spPr>
          <a:xfrm>
            <a:off x="460374" y="6518446"/>
            <a:ext cx="557700" cy="154923"/>
          </a:xfrm>
          <a:prstGeom prst="rect">
            <a:avLst/>
          </a:prstGeom>
        </p:spPr>
      </p:pic>
      <p:sp>
        <p:nvSpPr>
          <p:cNvPr id="15" name="Text Placeholder 2">
            <a:extLst>
              <a:ext uri="{FF2B5EF4-FFF2-40B4-BE49-F238E27FC236}">
                <a16:creationId xmlns:a16="http://schemas.microsoft.com/office/drawing/2014/main" id="{2F47247D-FB1F-F44F-AD7A-5C8A2D4772CF}"/>
              </a:ext>
            </a:extLst>
          </p:cNvPr>
          <p:cNvSpPr>
            <a:spLocks noGrp="1"/>
          </p:cNvSpPr>
          <p:nvPr>
            <p:ph type="body" idx="1" hasCustomPrompt="1"/>
          </p:nvPr>
        </p:nvSpPr>
        <p:spPr>
          <a:xfrm>
            <a:off x="944528" y="1243584"/>
            <a:ext cx="4572001" cy="583045"/>
          </a:xfrm>
          <a:prstGeom prst="rect">
            <a:avLst/>
          </a:prstGeom>
        </p:spPr>
        <p:txBody>
          <a:bodyPr anchor="ctr">
            <a:noAutofit/>
          </a:bodyPr>
          <a:lstStyle>
            <a:lvl1pPr marL="0" indent="0">
              <a:buNone/>
              <a:defRPr sz="2400" b="1" cap="none" baseline="0">
                <a:solidFill>
                  <a:schemeClr val="tx1"/>
                </a:solidFill>
              </a:defRPr>
            </a:lvl1pPr>
            <a:lvl2pPr marL="457191" indent="0">
              <a:buNone/>
              <a:defRPr sz="2000" b="1"/>
            </a:lvl2pPr>
            <a:lvl3pPr marL="914382" indent="0">
              <a:buNone/>
              <a:defRPr sz="1800" b="1"/>
            </a:lvl3pPr>
            <a:lvl4pPr marL="1371574" indent="0">
              <a:buNone/>
              <a:defRPr sz="1600" b="1"/>
            </a:lvl4pPr>
            <a:lvl5pPr marL="1828766" indent="0">
              <a:buNone/>
              <a:defRPr sz="1600" b="1"/>
            </a:lvl5pPr>
            <a:lvl6pPr marL="2285956" indent="0">
              <a:buNone/>
              <a:defRPr sz="1600" b="1"/>
            </a:lvl6pPr>
            <a:lvl7pPr marL="2743148" indent="0">
              <a:buNone/>
              <a:defRPr sz="1600" b="1"/>
            </a:lvl7pPr>
            <a:lvl8pPr marL="3200340" indent="0">
              <a:buNone/>
              <a:defRPr sz="1600" b="1"/>
            </a:lvl8pPr>
            <a:lvl9pPr marL="3657530" indent="0">
              <a:buNone/>
              <a:defRPr sz="1600" b="1"/>
            </a:lvl9pPr>
          </a:lstStyle>
          <a:p>
            <a:pPr lvl="0"/>
            <a:r>
              <a:rPr lang="en-US" err="1"/>
              <a:t>Subheadline</a:t>
            </a:r>
            <a:endParaRPr lang="en-US"/>
          </a:p>
        </p:txBody>
      </p:sp>
      <p:sp>
        <p:nvSpPr>
          <p:cNvPr id="16" name="Text Placeholder 4">
            <a:extLst>
              <a:ext uri="{FF2B5EF4-FFF2-40B4-BE49-F238E27FC236}">
                <a16:creationId xmlns:a16="http://schemas.microsoft.com/office/drawing/2014/main" id="{5C8F2C30-5D43-EF4A-927F-69CB27B9BF74}"/>
              </a:ext>
            </a:extLst>
          </p:cNvPr>
          <p:cNvSpPr>
            <a:spLocks noGrp="1"/>
          </p:cNvSpPr>
          <p:nvPr>
            <p:ph type="body" sz="quarter" idx="3" hasCustomPrompt="1"/>
          </p:nvPr>
        </p:nvSpPr>
        <p:spPr>
          <a:xfrm>
            <a:off x="6669353" y="1243584"/>
            <a:ext cx="4572001"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7" name="Title 12">
            <a:extLst>
              <a:ext uri="{FF2B5EF4-FFF2-40B4-BE49-F238E27FC236}">
                <a16:creationId xmlns:a16="http://schemas.microsoft.com/office/drawing/2014/main" id="{C818C22A-2185-D544-9A5A-439BCA9A5B7F}"/>
              </a:ext>
            </a:extLst>
          </p:cNvPr>
          <p:cNvSpPr>
            <a:spLocks noGrp="1"/>
          </p:cNvSpPr>
          <p:nvPr>
            <p:ph type="title" hasCustomPrompt="1"/>
          </p:nvPr>
        </p:nvSpPr>
        <p:spPr>
          <a:xfrm>
            <a:off x="460375" y="398679"/>
            <a:ext cx="11277601" cy="693337"/>
          </a:xfrm>
        </p:spPr>
        <p:txBody>
          <a:bodyPr anchor="ctr">
            <a:noAutofit/>
          </a:bodyPr>
          <a:lstStyle>
            <a:lvl1pPr algn="ctr">
              <a:defRPr sz="3200">
                <a:solidFill>
                  <a:schemeClr val="tx1"/>
                </a:solidFill>
              </a:defRPr>
            </a:lvl1pPr>
          </a:lstStyle>
          <a:p>
            <a:r>
              <a:rPr lang="en-US"/>
              <a:t>Slide Title, Arial 32 pt.</a:t>
            </a:r>
          </a:p>
        </p:txBody>
      </p:sp>
      <p:sp>
        <p:nvSpPr>
          <p:cNvPr id="18" name="Slide Number Placeholder 1">
            <a:extLst>
              <a:ext uri="{FF2B5EF4-FFF2-40B4-BE49-F238E27FC236}">
                <a16:creationId xmlns:a16="http://schemas.microsoft.com/office/drawing/2014/main" id="{ADFCEC08-44D0-7145-BAF6-C801E25A5FDC}"/>
              </a:ext>
            </a:extLst>
          </p:cNvPr>
          <p:cNvSpPr>
            <a:spLocks noGrp="1"/>
          </p:cNvSpPr>
          <p:nvPr>
            <p:ph type="sldNum" sz="quarter" idx="13"/>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19" name="Text Placeholder 19">
            <a:extLst>
              <a:ext uri="{FF2B5EF4-FFF2-40B4-BE49-F238E27FC236}">
                <a16:creationId xmlns:a16="http://schemas.microsoft.com/office/drawing/2014/main" id="{6640AE5F-C091-FD48-A737-8CD00C2585A6}"/>
              </a:ext>
            </a:extLst>
          </p:cNvPr>
          <p:cNvSpPr>
            <a:spLocks noGrp="1"/>
          </p:cNvSpPr>
          <p:nvPr>
            <p:ph type="body" sz="quarter" idx="21" hasCustomPrompt="1"/>
          </p:nvPr>
        </p:nvSpPr>
        <p:spPr>
          <a:xfrm>
            <a:off x="944528"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69086F2A-0555-784A-92A7-9858625D083F}"/>
              </a:ext>
            </a:extLst>
          </p:cNvPr>
          <p:cNvSpPr>
            <a:spLocks noGrp="1"/>
          </p:cNvSpPr>
          <p:nvPr>
            <p:ph type="body" sz="quarter" idx="22" hasCustomPrompt="1"/>
          </p:nvPr>
        </p:nvSpPr>
        <p:spPr>
          <a:xfrm>
            <a:off x="6688971"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0" name="Footer Placeholder 8">
            <a:extLst>
              <a:ext uri="{FF2B5EF4-FFF2-40B4-BE49-F238E27FC236}">
                <a16:creationId xmlns:a16="http://schemas.microsoft.com/office/drawing/2014/main" id="{44A23D5C-005F-4B4A-89A2-AD433B09914B}"/>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184982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atent Timeline">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F0CCAE01-858A-3149-AFC0-E09CA3CF509A}"/>
              </a:ext>
            </a:extLst>
          </p:cNvPr>
          <p:cNvSpPr>
            <a:spLocks noGrp="1"/>
          </p:cNvSpPr>
          <p:nvPr>
            <p:ph type="sldNum" sz="quarter" idx="1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a:noFill/>
        </p:spPr>
      </p:pic>
    </p:spTree>
    <p:extLst>
      <p:ext uri="{BB962C8B-B14F-4D97-AF65-F5344CB8AC3E}">
        <p14:creationId xmlns:p14="http://schemas.microsoft.com/office/powerpoint/2010/main" val="3072586711"/>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Patent 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p:spPr>
      </p:pic>
    </p:spTree>
    <p:extLst>
      <p:ext uri="{BB962C8B-B14F-4D97-AF65-F5344CB8AC3E}">
        <p14:creationId xmlns:p14="http://schemas.microsoft.com/office/powerpoint/2010/main" val="1540623483"/>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Closing_Nav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199" y="3778185"/>
            <a:ext cx="6120201" cy="2363600"/>
          </a:xfrm>
          <a:prstGeom prst="rect">
            <a:avLst/>
          </a:prstGeom>
        </p:spPr>
        <p:txBody>
          <a:bodyPr lIns="0">
            <a:noAutofit/>
          </a:bodyPr>
          <a:lstStyle>
            <a:lvl2pPr>
              <a:tabLst>
                <a:tab pos="458779" algn="l"/>
              </a:tabLst>
              <a:defRPr sz="2200">
                <a:solidFill>
                  <a:schemeClr val="tx1"/>
                </a:solidFill>
              </a:defRPr>
            </a:lvl2pPr>
          </a:lstStyle>
          <a:p>
            <a:pPr lvl="1"/>
            <a:r>
              <a:rPr lang="en-US"/>
              <a:t>Name</a:t>
            </a:r>
          </a:p>
          <a:p>
            <a:pPr lvl="1"/>
            <a:r>
              <a:rPr lang="en-US"/>
              <a:t>email@mitre.org      </a:t>
            </a:r>
          </a:p>
          <a:p>
            <a:pPr lvl="1"/>
            <a:r>
              <a:rPr lang="en-US"/>
              <a:t>	@twitter handle</a:t>
            </a:r>
          </a:p>
        </p:txBody>
      </p:sp>
    </p:spTree>
    <p:extLst>
      <p:ext uri="{BB962C8B-B14F-4D97-AF65-F5344CB8AC3E}">
        <p14:creationId xmlns:p14="http://schemas.microsoft.com/office/powerpoint/2010/main" val="34786945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MITRE Engenuity_1">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170C1C0-7B08-A741-A448-7514E55A5034}"/>
              </a:ext>
            </a:extLst>
          </p:cNvPr>
          <p:cNvSpPr>
            <a:spLocks noGrp="1"/>
          </p:cNvSpPr>
          <p:nvPr>
            <p:ph type="sldNum" sz="quarter" idx="17"/>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207145C-2924-804A-AA53-395DD50135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224547" y="6518446"/>
            <a:ext cx="557700" cy="154923"/>
          </a:xfrm>
          <a:prstGeom prst="rect">
            <a:avLst/>
          </a:prstGeom>
        </p:spPr>
      </p:pic>
    </p:spTree>
    <p:extLst>
      <p:ext uri="{BB962C8B-B14F-4D97-AF65-F5344CB8AC3E}">
        <p14:creationId xmlns:p14="http://schemas.microsoft.com/office/powerpoint/2010/main" val="1654258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_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pic>
        <p:nvPicPr>
          <p:cNvPr id="10" name="Picture 9">
            <a:extLst>
              <a:ext uri="{FF2B5EF4-FFF2-40B4-BE49-F238E27FC236}">
                <a16:creationId xmlns:a16="http://schemas.microsoft.com/office/drawing/2014/main" id="{53FADD1A-52EF-47F8-8479-0D1AADD85D61}"/>
              </a:ext>
            </a:extLst>
          </p:cNvPr>
          <p:cNvPicPr>
            <a:picLocks noChangeAspect="1"/>
          </p:cNvPicPr>
          <p:nvPr userDrawn="1"/>
        </p:nvPicPr>
        <p:blipFill>
          <a:blip r:embed="rId3"/>
          <a:srcRect/>
          <a:stretch/>
        </p:blipFill>
        <p:spPr>
          <a:xfrm>
            <a:off x="7315200" y="5716421"/>
            <a:ext cx="3959588" cy="391959"/>
          </a:xfrm>
          <a:prstGeom prst="rect">
            <a:avLst/>
          </a:prstGeom>
        </p:spPr>
      </p:pic>
    </p:spTree>
    <p:extLst>
      <p:ext uri="{BB962C8B-B14F-4D97-AF65-F5344CB8AC3E}">
        <p14:creationId xmlns:p14="http://schemas.microsoft.com/office/powerpoint/2010/main" val="1550876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first navigate to FJ: Images and select a photo from the featured gallery, “Images for PPT Cover Slides.” Save the desired image to your computer or desired location. Next, click on the icon &amp; choose image from the saved location. Insert image.</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Tree>
    <p:extLst>
      <p:ext uri="{BB962C8B-B14F-4D97-AF65-F5344CB8AC3E}">
        <p14:creationId xmlns:p14="http://schemas.microsoft.com/office/powerpoint/2010/main" val="1264540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ation-Slide_Nav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161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Quotation-Slide_Nav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F705AD29-1FFD-8749-ABA2-CD24ADC61672}"/>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200619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14070329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757141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172476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947086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C9724F62-4245-754E-BACD-994B07883E35}"/>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56776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7829912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52276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Column Layout_NoSub_Navy">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72634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6295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799889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2"/>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7886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58558" y="761502"/>
            <a:ext cx="4603148" cy="1543152"/>
          </a:xfrm>
        </p:spPr>
        <p:txBody>
          <a:bodyPr lIns="91440" rIns="91440" anchor="t">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558558" y="2593076"/>
            <a:ext cx="4603158" cy="3184865"/>
          </a:xfrm>
          <a:prstGeom prst="rect">
            <a:avLst/>
          </a:prstGeom>
        </p:spPr>
        <p:txBody>
          <a:bodyPr anchor="t">
            <a:noAutofit/>
          </a:bodyPr>
          <a:lstStyle>
            <a:lvl1pPr>
              <a:defRPr b="0">
                <a:solidFill>
                  <a:schemeClr val="tx2"/>
                </a:solidFill>
              </a:defRPr>
            </a:lvl1pPr>
            <a:lvl2pPr>
              <a:lnSpc>
                <a:spcPct val="100000"/>
              </a:lnSpc>
              <a:defRPr sz="2200" baseline="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68902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2"/>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79500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676548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52711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33361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76174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2440250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9490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0454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0674567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87482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5608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41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616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879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9D7E6D-3884-4E19-A862-4D5A91E16C55}"/>
              </a:ext>
            </a:extLst>
          </p:cNvPr>
          <p:cNvSpPr>
            <a:spLocks noGrp="1"/>
          </p:cNvSpPr>
          <p:nvPr>
            <p:ph type="sldNum" sz="quarter" idx="10"/>
          </p:nvPr>
        </p:nvSpPr>
        <p:spPr/>
        <p:txBody>
          <a:body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499"/>
            <a:ext cx="4174376" cy="413221"/>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Tree>
    <p:extLst>
      <p:ext uri="{BB962C8B-B14F-4D97-AF65-F5344CB8AC3E}">
        <p14:creationId xmlns:p14="http://schemas.microsoft.com/office/powerpoint/2010/main" val="2828134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499"/>
            <a:ext cx="4174376" cy="413221"/>
          </a:xfrm>
          <a:prstGeom prst="rect">
            <a:avLst/>
          </a:prstGeom>
        </p:spPr>
      </p:pic>
      <p:sp>
        <p:nvSpPr>
          <p:cNvPr id="7" name="Text Placeholder 6">
            <a:extLst>
              <a:ext uri="{FF2B5EF4-FFF2-40B4-BE49-F238E27FC236}">
                <a16:creationId xmlns:a16="http://schemas.microsoft.com/office/drawing/2014/main" id="{FAB63150-3BF9-42BA-A028-6BAD1D32193F}"/>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733738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0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Quote/Statement With Image_Navy">
    <p:bg>
      <p:bgRef idx="1001">
        <a:schemeClr val="bg1"/>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9287" y="1087839"/>
            <a:ext cx="6005513" cy="46863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087839"/>
            <a:ext cx="4700748" cy="1569660"/>
          </a:xfrm>
          <a:prstGeom prst="rect">
            <a:avLst/>
          </a:prstGeom>
        </p:spPr>
        <p:txBody>
          <a:bodyPr wrap="square" lIns="0">
            <a:spAutoFit/>
          </a:bodyPr>
          <a:lstStyle>
            <a:lvl1pPr>
              <a:defRPr sz="32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9" name="Text Placeholder 10">
            <a:extLst>
              <a:ext uri="{FF2B5EF4-FFF2-40B4-BE49-F238E27FC236}">
                <a16:creationId xmlns:a16="http://schemas.microsoft.com/office/drawing/2014/main" id="{AFF814C0-FB66-E245-80EC-9CF5DD438DEF}"/>
              </a:ext>
            </a:extLst>
          </p:cNvPr>
          <p:cNvSpPr>
            <a:spLocks noGrp="1"/>
          </p:cNvSpPr>
          <p:nvPr>
            <p:ph type="body" sz="quarter" idx="18"/>
          </p:nvPr>
        </p:nvSpPr>
        <p:spPr>
          <a:xfrm rot="16200000">
            <a:off x="5726430" y="420852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8594FEF0-64A0-5442-8D3B-3190B0587A8D}"/>
              </a:ext>
            </a:extLst>
          </p:cNvPr>
          <p:cNvSpPr>
            <a:spLocks noGrp="1"/>
          </p:cNvSpPr>
          <p:nvPr>
            <p:ph type="body" sz="quarter" idx="19"/>
          </p:nvPr>
        </p:nvSpPr>
        <p:spPr>
          <a:xfrm rot="5400000">
            <a:off x="10171176" y="109499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6">
            <a:extLst>
              <a:ext uri="{FF2B5EF4-FFF2-40B4-BE49-F238E27FC236}">
                <a16:creationId xmlns:a16="http://schemas.microsoft.com/office/drawing/2014/main" id="{95B6DE34-09D9-C346-BD5E-72DB37D437E5}"/>
              </a:ext>
            </a:extLst>
          </p:cNvPr>
          <p:cNvSpPr>
            <a:spLocks noGrp="1"/>
          </p:cNvSpPr>
          <p:nvPr>
            <p:ph type="body" sz="quarter" idx="15" hasCustomPrompt="1"/>
          </p:nvPr>
        </p:nvSpPr>
        <p:spPr>
          <a:xfrm>
            <a:off x="457200" y="3422148"/>
            <a:ext cx="4700748" cy="430887"/>
          </a:xfrm>
        </p:spPr>
        <p:txBody>
          <a:bodyPr lIns="0">
            <a:spAutoFit/>
          </a:bodyPr>
          <a:lstStyle>
            <a:lvl1pPr marL="0" indent="0">
              <a:lnSpc>
                <a:spcPct val="100000"/>
              </a:lnSpc>
              <a:spcBef>
                <a:spcPts val="0"/>
              </a:spcBef>
              <a:buNone/>
              <a:defRPr sz="2200" b="0" cap="none">
                <a:solidFill>
                  <a:schemeClr val="tx1"/>
                </a:solidFill>
              </a:defRPr>
            </a:lvl1pPr>
            <a:lvl2pPr marL="9525" indent="0">
              <a:lnSpc>
                <a:spcPct val="100000"/>
              </a:lnSpc>
              <a:spcBef>
                <a:spcPts val="0"/>
              </a:spcBef>
              <a:buNone/>
              <a:defRPr sz="2200">
                <a:solidFill>
                  <a:schemeClr val="tx1"/>
                </a:solidFill>
              </a:defRPr>
            </a:lvl2pPr>
            <a:lvl3pPr marL="0" indent="0">
              <a:lnSpc>
                <a:spcPct val="100000"/>
              </a:lnSpc>
              <a:spcBef>
                <a:spcPts val="0"/>
              </a:spcBef>
              <a:buNone/>
              <a:defRPr sz="2200">
                <a:solidFill>
                  <a:schemeClr val="tx1"/>
                </a:solidFill>
              </a:defRPr>
            </a:lvl3pPr>
            <a:lvl4pPr marL="346075" indent="0">
              <a:lnSpc>
                <a:spcPct val="100000"/>
              </a:lnSpc>
              <a:spcBef>
                <a:spcPts val="0"/>
              </a:spcBef>
              <a:buNone/>
              <a:defRPr sz="2200">
                <a:solidFill>
                  <a:schemeClr val="tx1"/>
                </a:solidFill>
              </a:defRPr>
            </a:lvl4pPr>
            <a:lvl5pPr marL="1203325" indent="0">
              <a:lnSpc>
                <a:spcPct val="100000"/>
              </a:lnSpc>
              <a:spcBef>
                <a:spcPts val="0"/>
              </a:spcBef>
              <a:buNone/>
              <a:defRPr sz="2200">
                <a:solidFill>
                  <a:schemeClr val="tx1"/>
                </a:solidFill>
              </a:defRPr>
            </a:lvl5pPr>
          </a:lstStyle>
          <a:p>
            <a:pPr lvl="0"/>
            <a:r>
              <a:rPr lang="en-US"/>
              <a:t>Edit master text style</a:t>
            </a:r>
          </a:p>
        </p:txBody>
      </p:sp>
      <p:sp>
        <p:nvSpPr>
          <p:cNvPr id="12" name="Text Placeholder 14">
            <a:extLst>
              <a:ext uri="{FF2B5EF4-FFF2-40B4-BE49-F238E27FC236}">
                <a16:creationId xmlns:a16="http://schemas.microsoft.com/office/drawing/2014/main" id="{6BB3BB2B-80F2-BD44-8125-B4480FC7F713}"/>
              </a:ext>
            </a:extLst>
          </p:cNvPr>
          <p:cNvSpPr>
            <a:spLocks noGrp="1"/>
          </p:cNvSpPr>
          <p:nvPr>
            <p:ph type="body" sz="quarter" idx="14" hasCustomPrompt="1"/>
          </p:nvPr>
        </p:nvSpPr>
        <p:spPr>
          <a:xfrm>
            <a:off x="457200" y="2626254"/>
            <a:ext cx="4700748" cy="701731"/>
          </a:xfrm>
        </p:spPr>
        <p:txBody>
          <a:bodyPr lIns="0">
            <a:spAutoFit/>
          </a:bodyPr>
          <a:lstStyle>
            <a:lvl1pPr marL="0" indent="0">
              <a:lnSpc>
                <a:spcPct val="90000"/>
              </a:lnSpc>
              <a:spcBef>
                <a:spcPts val="0"/>
              </a:spcBef>
              <a:spcAft>
                <a:spcPts val="0"/>
              </a:spcAft>
              <a:buNone/>
              <a:defRPr sz="2200" b="1" i="0" cap="none">
                <a:solidFill>
                  <a:schemeClr val="tx1"/>
                </a:solidFill>
                <a:latin typeface="Arial" panose="020B0604020202020204" pitchFamily="34" charset="0"/>
                <a:cs typeface="Arial" panose="020B0604020202020204" pitchFamily="34" charset="0"/>
              </a:defRPr>
            </a:lvl1pPr>
          </a:lstStyle>
          <a:p>
            <a:pPr lvl="0"/>
            <a:r>
              <a:rPr lang="en-US"/>
              <a:t>Edit Master Text Styles Use Only When</a:t>
            </a:r>
          </a:p>
        </p:txBody>
      </p:sp>
    </p:spTree>
    <p:extLst>
      <p:ext uri="{BB962C8B-B14F-4D97-AF65-F5344CB8AC3E}">
        <p14:creationId xmlns:p14="http://schemas.microsoft.com/office/powerpoint/2010/main" val="17207855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10648043"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270160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
        <p:nvSpPr>
          <p:cNvPr id="11" name="Text Placeholder 3">
            <a:extLst>
              <a:ext uri="{FF2B5EF4-FFF2-40B4-BE49-F238E27FC236}">
                <a16:creationId xmlns:a16="http://schemas.microsoft.com/office/drawing/2014/main" id="{FF511FF7-4DB5-40DB-A59C-1F7440278588}"/>
              </a:ext>
            </a:extLst>
          </p:cNvPr>
          <p:cNvSpPr>
            <a:spLocks noGrp="1"/>
          </p:cNvSpPr>
          <p:nvPr>
            <p:ph type="body" sz="quarter" idx="11"/>
          </p:nvPr>
        </p:nvSpPr>
        <p:spPr>
          <a:xfrm>
            <a:off x="5982069"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8457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069402" y="6616929"/>
            <a:ext cx="8053195"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613637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8706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Slide_2">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p:nvPicPr>
        <p:blipFill>
          <a:blip r:embed="rId2"/>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pic>
        <p:nvPicPr>
          <p:cNvPr id="13" name="Graphic 12">
            <a:extLst>
              <a:ext uri="{FF2B5EF4-FFF2-40B4-BE49-F238E27FC236}">
                <a16:creationId xmlns:a16="http://schemas.microsoft.com/office/drawing/2014/main" id="{0EC311B5-A3B6-41D6-8855-E91C7AE54FD7}"/>
              </a:ext>
            </a:extLst>
          </p:cNvPr>
          <p:cNvPicPr>
            <a:picLocks noChangeAspect="1"/>
          </p:cNvPicPr>
          <p:nvPr/>
        </p:nvPicPr>
        <p:blipFill>
          <a:blip r:embed="rId3"/>
          <a:srcRect/>
          <a:stretch/>
        </p:blipFill>
        <p:spPr>
          <a:xfrm>
            <a:off x="7376139" y="5748207"/>
            <a:ext cx="3898649" cy="385926"/>
          </a:xfrm>
          <a:prstGeom prst="rect">
            <a:avLst/>
          </a:prstGeom>
        </p:spPr>
      </p:pic>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171075" y="478389"/>
            <a:ext cx="9223875" cy="670961"/>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323147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Divider Slide 3_White">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223186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0841759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ustom Layout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5107851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 Lis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885122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_conten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9125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Custom 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980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Column 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0695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lumn Layout_NoSub_Whit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9962227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7464317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Video_White">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23505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Line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09895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Pie Chart With Tex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7428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wo Pie Charts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2198493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Quotation-Slide_Grey Sca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1428750" y="546100"/>
            <a:ext cx="9334500" cy="13462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36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562700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Bar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37842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olumn Chart_White">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1249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34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1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497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meline Horizontal_White">
    <p:spTree>
      <p:nvGrpSpPr>
        <p:cNvPr id="1" name=""/>
        <p:cNvGrpSpPr/>
        <p:nvPr/>
      </p:nvGrpSpPr>
      <p:grpSpPr>
        <a:xfrm>
          <a:off x="0" y="0"/>
          <a:ext cx="0" cy="0"/>
          <a:chOff x="0" y="0"/>
          <a:chExt cx="0" cy="0"/>
        </a:xfrm>
      </p:grpSpPr>
      <p:cxnSp>
        <p:nvCxnSpPr>
          <p:cNvPr id="24" name="Straight Connector 23"/>
          <p:cNvCxnSpPr/>
          <p:nvPr/>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p:nvSpPr>
        <p:spPr>
          <a:xfrm>
            <a:off x="5309023" y="33948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Slide Defaul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287D74-FB10-4B3D-A89E-91E3FCAE8D0F}"/>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1"/>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p:nvPicPr>
        <p:blipFill>
          <a:blip r:embed="rId5"/>
          <a:stretch>
            <a:fillRect/>
          </a:stretch>
        </p:blipFill>
        <p:spPr>
          <a:xfrm>
            <a:off x="435025" y="4979054"/>
            <a:ext cx="390214" cy="382233"/>
          </a:xfrm>
          <a:prstGeom prst="rect">
            <a:avLst/>
          </a:prstGeom>
        </p:spPr>
      </p:pic>
      <p:pic>
        <p:nvPicPr>
          <p:cNvPr id="11" name="Graphic 10">
            <a:extLst>
              <a:ext uri="{FF2B5EF4-FFF2-40B4-BE49-F238E27FC236}">
                <a16:creationId xmlns:a16="http://schemas.microsoft.com/office/drawing/2014/main" id="{09C97F15-9845-4BA4-BA6B-A7BBED48E254}"/>
              </a:ext>
            </a:extLst>
          </p:cNvPr>
          <p:cNvPicPr>
            <a:picLocks noChangeAspect="1"/>
          </p:cNvPicPr>
          <p:nvPr/>
        </p:nvPicPr>
        <p:blipFill>
          <a:blip r:embed="rId6"/>
          <a:srcRect/>
          <a:stretch/>
        </p:blipFill>
        <p:spPr>
          <a:xfrm>
            <a:off x="7376139" y="5748207"/>
            <a:ext cx="3898649" cy="385926"/>
          </a:xfrm>
          <a:prstGeom prst="rect">
            <a:avLst/>
          </a:prstGeom>
        </p:spPr>
      </p:pic>
    </p:spTree>
    <p:extLst>
      <p:ext uri="{BB962C8B-B14F-4D97-AF65-F5344CB8AC3E}">
        <p14:creationId xmlns:p14="http://schemas.microsoft.com/office/powerpoint/2010/main" val="4030489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525145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p:nvPicPr>
        <p:blipFill>
          <a:blip r:embed="rId2"/>
          <a:srcRect/>
          <a:stretch/>
        </p:blipFill>
        <p:spPr>
          <a:xfrm>
            <a:off x="7376139" y="5748207"/>
            <a:ext cx="3898649" cy="385926"/>
          </a:xfrm>
          <a:prstGeom prst="rect">
            <a:avLst/>
          </a:prstGeom>
        </p:spPr>
      </p:pic>
    </p:spTree>
    <p:extLst>
      <p:ext uri="{BB962C8B-B14F-4D97-AF65-F5344CB8AC3E}">
        <p14:creationId xmlns:p14="http://schemas.microsoft.com/office/powerpoint/2010/main" val="5434515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223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382"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To add background image, click on the icon &amp; choose image from the “Images for PPT Cover Slides” gallery at FJ: Images. Once image is inserted, click Picture Format in tools ribbon and scroll down to send image to the back. </a:t>
            </a:r>
            <a:r>
              <a:rPr kumimoji="0" lang="en-US" altLang="en-US" sz="2400" b="1" i="0" u="none" strike="noStrike" cap="none" normalizeH="0" baseline="0">
                <a:ln>
                  <a:noFill/>
                </a:ln>
                <a:solidFill>
                  <a:schemeClr val="accent2"/>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2400" b="1" i="0" u="none" strike="noStrike" cap="none" normalizeH="0" baseline="0">
              <a:ln>
                <a:noFill/>
              </a:ln>
              <a:solidFill>
                <a:schemeClr val="accent2"/>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3" y="1139977"/>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3" y="3891232"/>
            <a:ext cx="5201349" cy="299750"/>
          </a:xfrm>
          <a:prstGeom prst="rect">
            <a:avLst/>
          </a:prstGeom>
        </p:spPr>
        <p:txBody>
          <a:bodyPr lIns="91440">
            <a:noAutofit/>
          </a:bodyPr>
          <a:lstStyle>
            <a:lvl1pPr marL="0" indent="0" algn="l">
              <a:buNone/>
              <a:defRPr sz="2000" b="1" baseline="0">
                <a:solidFill>
                  <a:schemeClr val="tx1"/>
                </a:solidFill>
              </a:defRPr>
            </a:lvl1pPr>
            <a:lvl2pPr marL="457191" indent="0" algn="ctr">
              <a:buNone/>
              <a:defRPr sz="2000"/>
            </a:lvl2pPr>
            <a:lvl3pPr marL="914382" indent="0" algn="ctr">
              <a:buNone/>
              <a:defRPr sz="1800"/>
            </a:lvl3pPr>
            <a:lvl4pPr marL="1371574" indent="0" algn="ctr">
              <a:buNone/>
              <a:defRPr sz="1600"/>
            </a:lvl4pPr>
            <a:lvl5pPr marL="1828766" indent="0" algn="ctr">
              <a:buNone/>
              <a:defRPr sz="1600"/>
            </a:lvl5pPr>
            <a:lvl6pPr marL="2285956" indent="0" algn="ctr">
              <a:buNone/>
              <a:defRPr sz="1600"/>
            </a:lvl6pPr>
            <a:lvl7pPr marL="2743148" indent="0" algn="ctr">
              <a:buNone/>
              <a:defRPr sz="1600"/>
            </a:lvl7pPr>
            <a:lvl8pPr marL="3200340" indent="0" algn="ctr">
              <a:buNone/>
              <a:defRPr sz="1600"/>
            </a:lvl8pPr>
            <a:lvl9pPr marL="365753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2"/>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7" name="Footer Placeholder 8">
            <a:extLst>
              <a:ext uri="{FF2B5EF4-FFF2-40B4-BE49-F238E27FC236}">
                <a16:creationId xmlns:a16="http://schemas.microsoft.com/office/drawing/2014/main" id="{58CE380D-A01C-3B42-9816-0860A52C4028}"/>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18369471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Quote/Statement Navy-nobracke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2" y="2046426"/>
            <a:ext cx="9334499" cy="2765151"/>
          </a:xfrm>
        </p:spPr>
        <p:txBody>
          <a:bodyPr/>
          <a:lstStyle>
            <a:lvl1pPr algn="ctr">
              <a:defRPr sz="5400" cap="none" baseline="0">
                <a:solidFill>
                  <a:schemeClr val="tx1"/>
                </a:solidFill>
              </a:defRPr>
            </a:lvl1pPr>
          </a:lstStyle>
          <a:p>
            <a:r>
              <a:rPr lang="en-US"/>
              <a:t>Insert Quotation Here</a:t>
            </a:r>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A2A8BFFD-C633-9643-AE0F-857A6E47D277}"/>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417470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0088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3.xml"/><Relationship Id="rId4"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theme" Target="../theme/theme4.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theme" Target="../theme/theme5.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theme" Target="../theme/theme6.xml"/><Relationship Id="rId8"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04224" y="6617524"/>
            <a:ext cx="7783551"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4" r:id="rId30"/>
    <p:sldLayoutId id="2147483895" r:id="rId3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984917" y="6523689"/>
            <a:ext cx="7025268"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96578663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 id="2147483921" r:id="rId25"/>
    <p:sldLayoutId id="2147483922" r:id="rId26"/>
    <p:sldLayoutId id="2147483923" r:id="rId27"/>
    <p:sldLayoutId id="2147483924" r:id="rId28"/>
    <p:sldLayoutId id="2147483925" r:id="rId29"/>
    <p:sldLayoutId id="2147483926" r:id="rId30"/>
    <p:sldLayoutId id="2147483927" r:id="rId31"/>
    <p:sldLayoutId id="2147483928" r:id="rId32"/>
    <p:sldLayoutId id="2147483929" r:id="rId33"/>
    <p:sldLayoutId id="2147483930"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1"/>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1"/>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1"/>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1"/>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1"/>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1"/>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orient="horz" pos="2136">
          <p15:clr>
            <a:srgbClr val="F26B43"/>
          </p15:clr>
        </p15:guide>
        <p15:guide id="34" pos="288">
          <p15:clr>
            <a:srgbClr val="F26B43"/>
          </p15:clr>
        </p15:guide>
        <p15:guide id="35" pos="7392">
          <p15:clr>
            <a:srgbClr val="F26B43"/>
          </p15:clr>
        </p15:guide>
        <p15:guide id="36" orient="horz" pos="3936">
          <p15:clr>
            <a:srgbClr val="F26B43"/>
          </p15:clr>
        </p15:guide>
        <p15:guide id="37" orient="horz" pos="240">
          <p15:clr>
            <a:srgbClr val="F26B43"/>
          </p15:clr>
        </p15:guide>
        <p15:guide id="38" orient="horz" pos="4248">
          <p15:clr>
            <a:srgbClr val="F26B43"/>
          </p15:clr>
        </p15:guide>
        <p15:guide id="39" pos="3840">
          <p15:clr>
            <a:srgbClr val="F26B43"/>
          </p15:clr>
        </p15:guide>
        <p15:guide id="40" orient="horz" pos="4200">
          <p15:clr>
            <a:srgbClr val="F26B43"/>
          </p15:clr>
        </p15:guide>
        <p15:guide id="41" orient="horz" pos="4128">
          <p15:clr>
            <a:srgbClr val="F26B43"/>
          </p15:clr>
        </p15:guide>
        <p15:guide id="42" orient="horz" pos="936">
          <p15:clr>
            <a:srgbClr val="F26B43"/>
          </p15:clr>
        </p15:guide>
        <p15:guide id="43"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1633267106"/>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14.xml.rels><?xml version="1.0" encoding="UTF-8" standalone="yes"?>
<Relationships xmlns="http://schemas.openxmlformats.org/package/2006/relationships"><Relationship Id="rId3" Type="http://schemas.openxmlformats.org/officeDocument/2006/relationships/hyperlink" Target="https://mybinder.org/v1/gh/janisbent/sc-lab/v1.0?filepath=%2FSide_Channel_Lab.ipynb" TargetMode="External"/><Relationship Id="rId2" Type="http://schemas.openxmlformats.org/officeDocument/2006/relationships/hyperlink" Target="https://mybinder.org/v2/gh/janisbent/sc-lab/main?filepath=lab.ipynb"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jpe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s://www.kisspng.com/png-light-electromagnetic-spectrum-electromagnetic-rad-1233022/" TargetMode="Externa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4954-1012-C48A-E5CF-50D3888BEA75}"/>
              </a:ext>
            </a:extLst>
          </p:cNvPr>
          <p:cNvSpPr>
            <a:spLocks noGrp="1"/>
          </p:cNvSpPr>
          <p:nvPr>
            <p:ph type="ctrTitle"/>
          </p:nvPr>
        </p:nvSpPr>
        <p:spPr/>
        <p:txBody>
          <a:bodyPr/>
          <a:lstStyle/>
          <a:p>
            <a:r>
              <a:rPr lang="en-US" dirty="0"/>
              <a:t>Side Channel Analysis</a:t>
            </a:r>
          </a:p>
        </p:txBody>
      </p:sp>
      <p:sp>
        <p:nvSpPr>
          <p:cNvPr id="3" name="Subtitle 2">
            <a:extLst>
              <a:ext uri="{FF2B5EF4-FFF2-40B4-BE49-F238E27FC236}">
                <a16:creationId xmlns:a16="http://schemas.microsoft.com/office/drawing/2014/main" id="{D6154784-FD24-201C-C75E-D7C23900181C}"/>
              </a:ext>
            </a:extLst>
          </p:cNvPr>
          <p:cNvSpPr>
            <a:spLocks noGrp="1"/>
          </p:cNvSpPr>
          <p:nvPr>
            <p:ph type="subTitle" idx="1"/>
          </p:nvPr>
        </p:nvSpPr>
        <p:spPr/>
        <p:txBody>
          <a:bodyPr/>
          <a:lstStyle/>
          <a:p>
            <a:r>
              <a:rPr lang="en-US" dirty="0"/>
              <a:t>June 29, 2022</a:t>
            </a:r>
          </a:p>
        </p:txBody>
      </p:sp>
      <p:sp>
        <p:nvSpPr>
          <p:cNvPr id="4" name="Text Placeholder 3">
            <a:extLst>
              <a:ext uri="{FF2B5EF4-FFF2-40B4-BE49-F238E27FC236}">
                <a16:creationId xmlns:a16="http://schemas.microsoft.com/office/drawing/2014/main" id="{190B0215-65C4-7954-FE45-A7BD90550A5A}"/>
              </a:ext>
            </a:extLst>
          </p:cNvPr>
          <p:cNvSpPr>
            <a:spLocks noGrp="1"/>
          </p:cNvSpPr>
          <p:nvPr>
            <p:ph type="body" sz="quarter" idx="18"/>
          </p:nvPr>
        </p:nvSpPr>
        <p:spPr/>
        <p:txBody>
          <a:bodyPr/>
          <a:lstStyle/>
          <a:p>
            <a:r>
              <a:rPr lang="en-US" dirty="0"/>
              <a:t>Ben Janis</a:t>
            </a:r>
          </a:p>
        </p:txBody>
      </p:sp>
    </p:spTree>
    <p:extLst>
      <p:ext uri="{BB962C8B-B14F-4D97-AF65-F5344CB8AC3E}">
        <p14:creationId xmlns:p14="http://schemas.microsoft.com/office/powerpoint/2010/main" val="173355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52E57-47FF-49EF-8F3D-61DF0D0B525B}"/>
              </a:ext>
            </a:extLst>
          </p:cNvPr>
          <p:cNvSpPr>
            <a:spLocks noGrp="1"/>
          </p:cNvSpPr>
          <p:nvPr>
            <p:ph type="sldNum" sz="quarter" idx="11"/>
          </p:nvPr>
        </p:nvSpPr>
        <p:spPr/>
        <p:txBody>
          <a:bodyPr/>
          <a:lstStyle/>
          <a:p>
            <a:fld id="{4740AEA5-A348-2949-9B8B-EA763C54C64D}" type="slidenum">
              <a:rPr lang="en-US" smtClean="0"/>
              <a:t>10</a:t>
            </a:fld>
            <a:endParaRPr lang="en-US"/>
          </a:p>
        </p:txBody>
      </p:sp>
      <p:sp>
        <p:nvSpPr>
          <p:cNvPr id="2" name="Title 1">
            <a:extLst>
              <a:ext uri="{FF2B5EF4-FFF2-40B4-BE49-F238E27FC236}">
                <a16:creationId xmlns:a16="http://schemas.microsoft.com/office/drawing/2014/main" id="{DA841F9C-F547-43ED-AF4A-241E06DCF1B0}"/>
              </a:ext>
            </a:extLst>
          </p:cNvPr>
          <p:cNvSpPr>
            <a:spLocks noGrp="1"/>
          </p:cNvSpPr>
          <p:nvPr>
            <p:ph type="title"/>
          </p:nvPr>
        </p:nvSpPr>
        <p:spPr/>
        <p:txBody>
          <a:bodyPr/>
          <a:lstStyle/>
          <a:p>
            <a:r>
              <a:rPr lang="en-US"/>
              <a:t>Side-Channel Capture</a:t>
            </a:r>
          </a:p>
        </p:txBody>
      </p:sp>
      <p:sp>
        <p:nvSpPr>
          <p:cNvPr id="3" name="Text Placeholder 2">
            <a:extLst>
              <a:ext uri="{FF2B5EF4-FFF2-40B4-BE49-F238E27FC236}">
                <a16:creationId xmlns:a16="http://schemas.microsoft.com/office/drawing/2014/main" id="{C34FA328-53F9-4C7B-B66B-87FC2ADE6878}"/>
              </a:ext>
            </a:extLst>
          </p:cNvPr>
          <p:cNvSpPr>
            <a:spLocks noGrp="1"/>
          </p:cNvSpPr>
          <p:nvPr>
            <p:ph sz="quarter" idx="12"/>
          </p:nvPr>
        </p:nvSpPr>
        <p:spPr/>
        <p:txBody>
          <a:bodyPr>
            <a:normAutofit/>
          </a:bodyPr>
          <a:lstStyle/>
          <a:p>
            <a:pPr>
              <a:defRPr/>
            </a:pPr>
            <a:r>
              <a:rPr lang="en-US" dirty="0"/>
              <a:t>Side-channel leakage is captured during normal device operation</a:t>
            </a:r>
          </a:p>
          <a:p>
            <a:pPr marL="352425" lvl="1" indent="-342900">
              <a:buFont typeface="Arial" panose="020B0604020202020204" pitchFamily="34" charset="0"/>
              <a:buChar char="•"/>
              <a:defRPr/>
            </a:pPr>
            <a:r>
              <a:rPr lang="en-US" dirty="0"/>
              <a:t>Target device is instrumented with sensors (e.g., current monitor)</a:t>
            </a:r>
          </a:p>
          <a:p>
            <a:pPr marL="352425" lvl="1" indent="-342900">
              <a:buFont typeface="Arial" panose="020B0604020202020204" pitchFamily="34" charset="0"/>
              <a:buChar char="•"/>
              <a:defRPr/>
            </a:pPr>
            <a:r>
              <a:rPr lang="en-US" dirty="0"/>
              <a:t>Device commanded </a:t>
            </a:r>
            <a:br>
              <a:rPr lang="en-US" dirty="0"/>
            </a:br>
            <a:r>
              <a:rPr lang="en-US" dirty="0"/>
              <a:t>to perform its </a:t>
            </a:r>
            <a:br>
              <a:rPr lang="en-US" dirty="0"/>
            </a:br>
            <a:r>
              <a:rPr lang="en-US" dirty="0"/>
              <a:t>sensitive operation</a:t>
            </a:r>
          </a:p>
          <a:p>
            <a:pPr marL="352425" lvl="1" indent="-342900">
              <a:buFont typeface="Arial" panose="020B0604020202020204" pitchFamily="34" charset="0"/>
              <a:buChar char="•"/>
              <a:defRPr/>
            </a:pPr>
            <a:r>
              <a:rPr lang="en-US" dirty="0"/>
              <a:t>Captured </a:t>
            </a:r>
            <a:br>
              <a:rPr lang="en-US" dirty="0"/>
            </a:br>
            <a:r>
              <a:rPr lang="en-US" dirty="0"/>
              <a:t>side-channel data </a:t>
            </a:r>
            <a:br>
              <a:rPr lang="en-US" dirty="0"/>
            </a:br>
            <a:r>
              <a:rPr lang="en-US" dirty="0"/>
              <a:t>is stored along </a:t>
            </a:r>
            <a:br>
              <a:rPr lang="en-US" dirty="0"/>
            </a:br>
            <a:r>
              <a:rPr lang="en-US" dirty="0"/>
              <a:t>with the </a:t>
            </a:r>
            <a:br>
              <a:rPr lang="en-US" dirty="0"/>
            </a:br>
            <a:r>
              <a:rPr lang="en-US" dirty="0"/>
              <a:t>corresponding inputs </a:t>
            </a:r>
            <a:br>
              <a:rPr lang="en-US" dirty="0"/>
            </a:br>
            <a:r>
              <a:rPr lang="en-US" dirty="0"/>
              <a:t>and outputs</a:t>
            </a:r>
          </a:p>
          <a:p>
            <a:endParaRPr lang="en-US" dirty="0"/>
          </a:p>
        </p:txBody>
      </p:sp>
      <p:pic>
        <p:nvPicPr>
          <p:cNvPr id="5" name="Picture 10" descr="MCj04241920000[1]">
            <a:extLst>
              <a:ext uri="{FF2B5EF4-FFF2-40B4-BE49-F238E27FC236}">
                <a16:creationId xmlns:a16="http://schemas.microsoft.com/office/drawing/2014/main" id="{BB2439F5-351C-42B6-B2C6-DF8B55EB3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95495" y="2860934"/>
            <a:ext cx="1955800" cy="160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9">
            <a:extLst>
              <a:ext uri="{FF2B5EF4-FFF2-40B4-BE49-F238E27FC236}">
                <a16:creationId xmlns:a16="http://schemas.microsoft.com/office/drawing/2014/main" id="{4A9D5733-33A6-4F59-9824-CC51D70C4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509" y="5280285"/>
            <a:ext cx="7312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0">
            <a:extLst>
              <a:ext uri="{FF2B5EF4-FFF2-40B4-BE49-F238E27FC236}">
                <a16:creationId xmlns:a16="http://schemas.microsoft.com/office/drawing/2014/main" id="{0913E144-9A5C-4497-953E-B0316050E2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509" y="5178683"/>
            <a:ext cx="7312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5">
            <a:extLst>
              <a:ext uri="{FF2B5EF4-FFF2-40B4-BE49-F238E27FC236}">
                <a16:creationId xmlns:a16="http://schemas.microsoft.com/office/drawing/2014/main" id="{E083B24B-052F-4850-83FB-5A7854A03EFF}"/>
              </a:ext>
            </a:extLst>
          </p:cNvPr>
          <p:cNvSpPr txBox="1">
            <a:spLocks noChangeArrowheads="1"/>
          </p:cNvSpPr>
          <p:nvPr/>
        </p:nvSpPr>
        <p:spPr bwMode="auto">
          <a:xfrm>
            <a:off x="10087525" y="4487731"/>
            <a:ext cx="1079142"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Aft>
                <a:spcPts val="1000"/>
              </a:spcAft>
              <a:buClr>
                <a:srgbClr val="FDAA03"/>
              </a:buClr>
            </a:pPr>
            <a:r>
              <a:rPr lang="en-US" sz="700" b="1">
                <a:solidFill>
                  <a:schemeClr val="bg2">
                    <a:lumMod val="75000"/>
                  </a:schemeClr>
                </a:solidFill>
              </a:rPr>
              <a:t>Photo: Tektronix Inc.</a:t>
            </a:r>
          </a:p>
          <a:p>
            <a:pPr algn="ctr">
              <a:spcAft>
                <a:spcPts val="1000"/>
              </a:spcAft>
              <a:buClr>
                <a:srgbClr val="FDAA03"/>
              </a:buClr>
            </a:pPr>
            <a:endParaRPr lang="en-US" sz="700" b="1">
              <a:solidFill>
                <a:schemeClr val="bg2">
                  <a:lumMod val="75000"/>
                </a:schemeClr>
              </a:solidFill>
            </a:endParaRPr>
          </a:p>
        </p:txBody>
      </p:sp>
      <p:sp>
        <p:nvSpPr>
          <p:cNvPr id="9" name="Line 14">
            <a:extLst>
              <a:ext uri="{FF2B5EF4-FFF2-40B4-BE49-F238E27FC236}">
                <a16:creationId xmlns:a16="http://schemas.microsoft.com/office/drawing/2014/main" id="{D33F5B54-654A-4B38-8EB5-9737538C0A3C}"/>
              </a:ext>
            </a:extLst>
          </p:cNvPr>
          <p:cNvSpPr>
            <a:spLocks noChangeShapeType="1"/>
          </p:cNvSpPr>
          <p:nvPr/>
        </p:nvSpPr>
        <p:spPr bwMode="auto">
          <a:xfrm flipH="1">
            <a:off x="6048059" y="3568959"/>
            <a:ext cx="1849437" cy="158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10" name="Text Box 22">
            <a:extLst>
              <a:ext uri="{FF2B5EF4-FFF2-40B4-BE49-F238E27FC236}">
                <a16:creationId xmlns:a16="http://schemas.microsoft.com/office/drawing/2014/main" id="{3C5F90F7-1525-4B02-A532-E51AEB5322D0}"/>
              </a:ext>
            </a:extLst>
          </p:cNvPr>
          <p:cNvSpPr txBox="1">
            <a:spLocks noChangeArrowheads="1"/>
          </p:cNvSpPr>
          <p:nvPr/>
        </p:nvSpPr>
        <p:spPr bwMode="auto">
          <a:xfrm>
            <a:off x="6217921" y="3243522"/>
            <a:ext cx="773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Data</a:t>
            </a:r>
          </a:p>
        </p:txBody>
      </p:sp>
      <p:sp>
        <p:nvSpPr>
          <p:cNvPr id="11" name="TextBox 10">
            <a:extLst>
              <a:ext uri="{FF2B5EF4-FFF2-40B4-BE49-F238E27FC236}">
                <a16:creationId xmlns:a16="http://schemas.microsoft.com/office/drawing/2014/main" id="{10E47728-75F5-42DD-96A9-6F013790E293}"/>
              </a:ext>
            </a:extLst>
          </p:cNvPr>
          <p:cNvSpPr txBox="1"/>
          <p:nvPr/>
        </p:nvSpPr>
        <p:spPr>
          <a:xfrm rot="16200000">
            <a:off x="3449997" y="4217553"/>
            <a:ext cx="1797287" cy="307777"/>
          </a:xfrm>
          <a:prstGeom prst="rect">
            <a:avLst/>
          </a:prstGeom>
          <a:noFill/>
        </p:spPr>
        <p:txBody>
          <a:bodyPr wrap="none">
            <a:spAutoFit/>
          </a:bodyPr>
          <a:lstStyle/>
          <a:p>
            <a:pPr>
              <a:defRPr/>
            </a:pPr>
            <a:r>
              <a:rPr lang="en-US" sz="1400" dirty="0"/>
              <a:t>Power Consumption</a:t>
            </a:r>
          </a:p>
        </p:txBody>
      </p:sp>
      <p:sp>
        <p:nvSpPr>
          <p:cNvPr id="12" name="TextBox 11">
            <a:extLst>
              <a:ext uri="{FF2B5EF4-FFF2-40B4-BE49-F238E27FC236}">
                <a16:creationId xmlns:a16="http://schemas.microsoft.com/office/drawing/2014/main" id="{C3475D16-1D1B-4681-9DB5-75001F481F7C}"/>
              </a:ext>
            </a:extLst>
          </p:cNvPr>
          <p:cNvSpPr txBox="1"/>
          <p:nvPr/>
        </p:nvSpPr>
        <p:spPr>
          <a:xfrm>
            <a:off x="5424171" y="5916872"/>
            <a:ext cx="575542" cy="307777"/>
          </a:xfrm>
          <a:prstGeom prst="rect">
            <a:avLst/>
          </a:prstGeom>
          <a:noFill/>
        </p:spPr>
        <p:txBody>
          <a:bodyPr wrap="none">
            <a:spAutoFit/>
          </a:bodyPr>
          <a:lstStyle/>
          <a:p>
            <a:pPr>
              <a:defRPr/>
            </a:pPr>
            <a:r>
              <a:rPr lang="en-US" sz="1400"/>
              <a:t>Time</a:t>
            </a:r>
          </a:p>
        </p:txBody>
      </p:sp>
      <p:cxnSp>
        <p:nvCxnSpPr>
          <p:cNvPr id="13" name="Straight Arrow Connector 12">
            <a:extLst>
              <a:ext uri="{FF2B5EF4-FFF2-40B4-BE49-F238E27FC236}">
                <a16:creationId xmlns:a16="http://schemas.microsoft.com/office/drawing/2014/main" id="{3C7AC46B-D9AE-481C-8D3D-5FB919F1723F}"/>
              </a:ext>
            </a:extLst>
          </p:cNvPr>
          <p:cNvCxnSpPr>
            <a:cxnSpLocks noChangeShapeType="1"/>
          </p:cNvCxnSpPr>
          <p:nvPr/>
        </p:nvCxnSpPr>
        <p:spPr bwMode="auto">
          <a:xfrm>
            <a:off x="4620895" y="5947551"/>
            <a:ext cx="3511551" cy="19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 name="Group 45">
            <a:extLst>
              <a:ext uri="{FF2B5EF4-FFF2-40B4-BE49-F238E27FC236}">
                <a16:creationId xmlns:a16="http://schemas.microsoft.com/office/drawing/2014/main" id="{82D3A160-A0AE-4D89-AF94-3E30A619039D}"/>
              </a:ext>
            </a:extLst>
          </p:cNvPr>
          <p:cNvGrpSpPr>
            <a:grpSpLocks/>
          </p:cNvGrpSpPr>
          <p:nvPr/>
        </p:nvGrpSpPr>
        <p:grpSpPr bwMode="auto">
          <a:xfrm>
            <a:off x="4596182" y="2786321"/>
            <a:ext cx="4192588" cy="3111500"/>
            <a:chOff x="319" y="1833"/>
            <a:chExt cx="2641" cy="1960"/>
          </a:xfrm>
        </p:grpSpPr>
        <p:sp>
          <p:nvSpPr>
            <p:cNvPr id="15" name="Rectangle 28">
              <a:extLst>
                <a:ext uri="{FF2B5EF4-FFF2-40B4-BE49-F238E27FC236}">
                  <a16:creationId xmlns:a16="http://schemas.microsoft.com/office/drawing/2014/main" id="{864B56B8-9546-4448-87D0-AB17901BC585}"/>
                </a:ext>
              </a:extLst>
            </p:cNvPr>
            <p:cNvSpPr>
              <a:spLocks noChangeArrowheads="1"/>
            </p:cNvSpPr>
            <p:nvPr/>
          </p:nvSpPr>
          <p:spPr bwMode="auto">
            <a:xfrm>
              <a:off x="2685" y="3361"/>
              <a:ext cx="275"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cxnSp>
          <p:nvCxnSpPr>
            <p:cNvPr id="16" name="AutoShape 29">
              <a:extLst>
                <a:ext uri="{FF2B5EF4-FFF2-40B4-BE49-F238E27FC236}">
                  <a16:creationId xmlns:a16="http://schemas.microsoft.com/office/drawing/2014/main" id="{EF96EF14-7D59-4F7C-96B2-A9CE8C272581}"/>
                </a:ext>
              </a:extLst>
            </p:cNvPr>
            <p:cNvCxnSpPr>
              <a:cxnSpLocks noChangeShapeType="1"/>
              <a:stCxn id="15" idx="2"/>
            </p:cNvCxnSpPr>
            <p:nvPr/>
          </p:nvCxnSpPr>
          <p:spPr bwMode="auto">
            <a:xfrm flipH="1" flipV="1">
              <a:off x="956" y="3639"/>
              <a:ext cx="1867" cy="154"/>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656E893A-3F26-4352-9358-2F1A4F7F75AE}"/>
                </a:ext>
              </a:extLst>
            </p:cNvPr>
            <p:cNvCxnSpPr>
              <a:cxnSpLocks noChangeShapeType="1"/>
              <a:stCxn id="15" idx="0"/>
            </p:cNvCxnSpPr>
            <p:nvPr/>
          </p:nvCxnSpPr>
          <p:spPr bwMode="auto">
            <a:xfrm flipH="1" flipV="1">
              <a:off x="2010" y="2664"/>
              <a:ext cx="813" cy="697"/>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pic>
          <p:nvPicPr>
            <p:cNvPr id="18" name="Picture 31" descr="avg_pwr_HWint2_zoom">
              <a:extLst>
                <a:ext uri="{FF2B5EF4-FFF2-40B4-BE49-F238E27FC236}">
                  <a16:creationId xmlns:a16="http://schemas.microsoft.com/office/drawing/2014/main" id="{5331C79A-C060-4F1C-9F68-3B92256900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 y="1833"/>
              <a:ext cx="2108" cy="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01FFCBB4-DFF4-408F-A620-A63C46467487}"/>
              </a:ext>
            </a:extLst>
          </p:cNvPr>
          <p:cNvCxnSpPr>
            <a:cxnSpLocks noChangeShapeType="1"/>
          </p:cNvCxnSpPr>
          <p:nvPr/>
        </p:nvCxnSpPr>
        <p:spPr bwMode="auto">
          <a:xfrm rot="5400000" flipH="1" flipV="1">
            <a:off x="3308829" y="4339690"/>
            <a:ext cx="246697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ight Brace 19">
            <a:extLst>
              <a:ext uri="{FF2B5EF4-FFF2-40B4-BE49-F238E27FC236}">
                <a16:creationId xmlns:a16="http://schemas.microsoft.com/office/drawing/2014/main" id="{BC54249F-158E-4348-BB6C-F41201D2BAAA}"/>
              </a:ext>
            </a:extLst>
          </p:cNvPr>
          <p:cNvSpPr/>
          <p:nvPr/>
        </p:nvSpPr>
        <p:spPr>
          <a:xfrm>
            <a:off x="5805537" y="2940307"/>
            <a:ext cx="322217" cy="922339"/>
          </a:xfrm>
          <a:prstGeom prst="rightBrace">
            <a:avLst>
              <a:gd name="adj1" fmla="val 286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6E1432C8-7A80-49BC-AE98-BA8445DEED3E}"/>
              </a:ext>
            </a:extLst>
          </p:cNvPr>
          <p:cNvSpPr txBox="1"/>
          <p:nvPr/>
        </p:nvSpPr>
        <p:spPr>
          <a:xfrm>
            <a:off x="6118374" y="3128519"/>
            <a:ext cx="1883849" cy="815608"/>
          </a:xfrm>
          <a:prstGeom prst="rect">
            <a:avLst/>
          </a:prstGeom>
          <a:noFill/>
        </p:spPr>
        <p:txBody>
          <a:bodyPr wrap="none" rtlCol="0">
            <a:spAutoFit/>
          </a:bodyPr>
          <a:lstStyle/>
          <a:p>
            <a:pPr>
              <a:spcAft>
                <a:spcPts val="600"/>
              </a:spcAft>
            </a:pPr>
            <a:r>
              <a:rPr lang="en-US" sz="1400" b="1">
                <a:ea typeface="Verdana" pitchFamily="34" charset="0"/>
                <a:cs typeface="Verdana" pitchFamily="34" charset="0"/>
              </a:rPr>
              <a:t>Data-dependent</a:t>
            </a:r>
            <a:br>
              <a:rPr lang="en-US" sz="1400" b="1">
                <a:ea typeface="Verdana" pitchFamily="34" charset="0"/>
                <a:cs typeface="Verdana" pitchFamily="34" charset="0"/>
              </a:rPr>
            </a:br>
            <a:r>
              <a:rPr lang="en-US" sz="1400" b="1">
                <a:ea typeface="Verdana" pitchFamily="34" charset="0"/>
                <a:cs typeface="Verdana" pitchFamily="34" charset="0"/>
              </a:rPr>
              <a:t>power consumption</a:t>
            </a:r>
          </a:p>
          <a:p>
            <a:pPr>
              <a:spcAft>
                <a:spcPts val="600"/>
              </a:spcAft>
            </a:pPr>
            <a:endParaRPr lang="en-US" sz="1400" b="1">
              <a:ea typeface="Verdana" pitchFamily="34" charset="0"/>
              <a:cs typeface="Verdana" pitchFamily="34" charset="0"/>
            </a:endParaRPr>
          </a:p>
        </p:txBody>
      </p:sp>
      <p:grpSp>
        <p:nvGrpSpPr>
          <p:cNvPr id="22" name="Group 7">
            <a:extLst>
              <a:ext uri="{FF2B5EF4-FFF2-40B4-BE49-F238E27FC236}">
                <a16:creationId xmlns:a16="http://schemas.microsoft.com/office/drawing/2014/main" id="{809091EC-0318-4DC1-A247-2FCA414BFEB6}"/>
              </a:ext>
            </a:extLst>
          </p:cNvPr>
          <p:cNvGrpSpPr>
            <a:grpSpLocks/>
          </p:cNvGrpSpPr>
          <p:nvPr/>
        </p:nvGrpSpPr>
        <p:grpSpPr bwMode="auto">
          <a:xfrm>
            <a:off x="9769159" y="3424495"/>
            <a:ext cx="1549400" cy="1066800"/>
            <a:chOff x="2928" y="2281"/>
            <a:chExt cx="2196" cy="1511"/>
          </a:xfrm>
        </p:grpSpPr>
        <p:pic>
          <p:nvPicPr>
            <p:cNvPr id="23" name="Picture 8">
              <a:extLst>
                <a:ext uri="{FF2B5EF4-FFF2-40B4-BE49-F238E27FC236}">
                  <a16:creationId xmlns:a16="http://schemas.microsoft.com/office/drawing/2014/main" id="{F193EE28-5F96-4975-9770-A83FBDE264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1" y="2353"/>
              <a:ext cx="211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a:extLst>
                <a:ext uri="{FF2B5EF4-FFF2-40B4-BE49-F238E27FC236}">
                  <a16:creationId xmlns:a16="http://schemas.microsoft.com/office/drawing/2014/main" id="{BD7C95C1-AE74-4499-8C2D-1B0DA64A09CC}"/>
                </a:ext>
              </a:extLst>
            </p:cNvPr>
            <p:cNvSpPr>
              <a:spLocks noChangeArrowheads="1"/>
            </p:cNvSpPr>
            <p:nvPr/>
          </p:nvSpPr>
          <p:spPr bwMode="auto">
            <a:xfrm flipV="1">
              <a:off x="2928" y="2281"/>
              <a:ext cx="2112" cy="384"/>
            </a:xfrm>
            <a:prstGeom prst="rtTriangle">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1400"/>
            </a:p>
          </p:txBody>
        </p:sp>
      </p:grpSp>
      <p:sp>
        <p:nvSpPr>
          <p:cNvPr id="25" name="Line 13">
            <a:extLst>
              <a:ext uri="{FF2B5EF4-FFF2-40B4-BE49-F238E27FC236}">
                <a16:creationId xmlns:a16="http://schemas.microsoft.com/office/drawing/2014/main" id="{0552D844-AF3E-4FAD-A0D3-6BF8BE4E25C2}"/>
              </a:ext>
            </a:extLst>
          </p:cNvPr>
          <p:cNvSpPr>
            <a:spLocks noChangeShapeType="1"/>
          </p:cNvSpPr>
          <p:nvPr/>
        </p:nvSpPr>
        <p:spPr bwMode="auto">
          <a:xfrm>
            <a:off x="8513445" y="3942020"/>
            <a:ext cx="1309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nvGrpSpPr>
          <p:cNvPr id="26" name="Group 15">
            <a:extLst>
              <a:ext uri="{FF2B5EF4-FFF2-40B4-BE49-F238E27FC236}">
                <a16:creationId xmlns:a16="http://schemas.microsoft.com/office/drawing/2014/main" id="{57EFB7D9-225B-49CE-8428-4B61C629D780}"/>
              </a:ext>
            </a:extLst>
          </p:cNvPr>
          <p:cNvGrpSpPr>
            <a:grpSpLocks/>
          </p:cNvGrpSpPr>
          <p:nvPr/>
        </p:nvGrpSpPr>
        <p:grpSpPr bwMode="auto">
          <a:xfrm>
            <a:off x="6991033" y="2965709"/>
            <a:ext cx="4003675" cy="546100"/>
            <a:chOff x="2352" y="1728"/>
            <a:chExt cx="2208" cy="384"/>
          </a:xfrm>
        </p:grpSpPr>
        <p:sp>
          <p:nvSpPr>
            <p:cNvPr id="27" name="Line 16">
              <a:extLst>
                <a:ext uri="{FF2B5EF4-FFF2-40B4-BE49-F238E27FC236}">
                  <a16:creationId xmlns:a16="http://schemas.microsoft.com/office/drawing/2014/main" id="{9297BE6F-7C82-47C8-88E1-F055D19E3052}"/>
                </a:ext>
              </a:extLst>
            </p:cNvPr>
            <p:cNvSpPr>
              <a:spLocks noChangeShapeType="1"/>
            </p:cNvSpPr>
            <p:nvPr/>
          </p:nvSpPr>
          <p:spPr bwMode="auto">
            <a:xfrm flipV="1">
              <a:off x="4560" y="1728"/>
              <a:ext cx="0" cy="384"/>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28" name="Line 17">
              <a:extLst>
                <a:ext uri="{FF2B5EF4-FFF2-40B4-BE49-F238E27FC236}">
                  <a16:creationId xmlns:a16="http://schemas.microsoft.com/office/drawing/2014/main" id="{588986D9-7F4B-49DA-851A-819E8833DF87}"/>
                </a:ext>
              </a:extLst>
            </p:cNvPr>
            <p:cNvSpPr>
              <a:spLocks noChangeShapeType="1"/>
            </p:cNvSpPr>
            <p:nvPr/>
          </p:nvSpPr>
          <p:spPr bwMode="auto">
            <a:xfrm flipH="1">
              <a:off x="2352" y="1728"/>
              <a:ext cx="2208" cy="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pic>
        <p:nvPicPr>
          <p:cNvPr id="29" name="Picture 21">
            <a:extLst>
              <a:ext uri="{FF2B5EF4-FFF2-40B4-BE49-F238E27FC236}">
                <a16:creationId xmlns:a16="http://schemas.microsoft.com/office/drawing/2014/main" id="{D62F9E5F-30FA-41B8-AFDE-99E27FA62D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4909" y="3424496"/>
            <a:ext cx="828675" cy="354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 name="Line 25">
            <a:extLst>
              <a:ext uri="{FF2B5EF4-FFF2-40B4-BE49-F238E27FC236}">
                <a16:creationId xmlns:a16="http://schemas.microsoft.com/office/drawing/2014/main" id="{F73E52D7-D851-4FC8-96EA-0D9ED6935957}"/>
              </a:ext>
            </a:extLst>
          </p:cNvPr>
          <p:cNvSpPr>
            <a:spLocks noChangeShapeType="1"/>
          </p:cNvSpPr>
          <p:nvPr/>
        </p:nvSpPr>
        <p:spPr bwMode="auto">
          <a:xfrm>
            <a:off x="8527734" y="3848359"/>
            <a:ext cx="19526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sz="1400"/>
          </a:p>
        </p:txBody>
      </p:sp>
      <p:pic>
        <p:nvPicPr>
          <p:cNvPr id="31" name="Picture 2" descr="Image result for microchip">
            <a:extLst>
              <a:ext uri="{FF2B5EF4-FFF2-40B4-BE49-F238E27FC236}">
                <a16:creationId xmlns:a16="http://schemas.microsoft.com/office/drawing/2014/main" id="{9C1DD7A5-0E49-4294-AD01-3C38750DB5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3916" y="3133947"/>
            <a:ext cx="788291" cy="5485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5">
            <a:extLst>
              <a:ext uri="{FF2B5EF4-FFF2-40B4-BE49-F238E27FC236}">
                <a16:creationId xmlns:a16="http://schemas.microsoft.com/office/drawing/2014/main" id="{2C5E7491-6D65-4A8F-8C3A-02617087C509}"/>
              </a:ext>
            </a:extLst>
          </p:cNvPr>
          <p:cNvSpPr txBox="1">
            <a:spLocks noChangeArrowheads="1"/>
          </p:cNvSpPr>
          <p:nvPr/>
        </p:nvSpPr>
        <p:spPr bwMode="auto">
          <a:xfrm>
            <a:off x="7984747" y="6037228"/>
            <a:ext cx="37417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en-US" sz="700">
                <a:solidFill>
                  <a:schemeClr val="bg2">
                    <a:lumMod val="75000"/>
                  </a:schemeClr>
                </a:solidFill>
              </a:rPr>
              <a:t>Chip Image Source: https://pixabay.com/en/microchip-component-computer-chip-309407/</a:t>
            </a:r>
          </a:p>
          <a:p>
            <a:pPr algn="ctr">
              <a:spcAft>
                <a:spcPts val="1000"/>
              </a:spcAft>
              <a:buClr>
                <a:srgbClr val="FDAA03"/>
              </a:buClr>
            </a:pPr>
            <a:endParaRPr lang="en-US" sz="700" b="1">
              <a:solidFill>
                <a:schemeClr val="bg2">
                  <a:lumMod val="75000"/>
                </a:schemeClr>
              </a:solidFill>
            </a:endParaRPr>
          </a:p>
        </p:txBody>
      </p:sp>
      <p:pic>
        <p:nvPicPr>
          <p:cNvPr id="33" name="Picture 32">
            <a:extLst>
              <a:ext uri="{FF2B5EF4-FFF2-40B4-BE49-F238E27FC236}">
                <a16:creationId xmlns:a16="http://schemas.microsoft.com/office/drawing/2014/main" id="{6EA0073F-705F-4772-9C69-9323052B4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7201" y="3983411"/>
            <a:ext cx="595963" cy="772205"/>
          </a:xfrm>
          <a:prstGeom prst="rect">
            <a:avLst/>
          </a:prstGeom>
        </p:spPr>
      </p:pic>
      <p:sp>
        <p:nvSpPr>
          <p:cNvPr id="34" name="Line 12">
            <a:extLst>
              <a:ext uri="{FF2B5EF4-FFF2-40B4-BE49-F238E27FC236}">
                <a16:creationId xmlns:a16="http://schemas.microsoft.com/office/drawing/2014/main" id="{E7FB22E1-6EEF-43F9-A70B-97C33D2F06A4}"/>
              </a:ext>
            </a:extLst>
          </p:cNvPr>
          <p:cNvSpPr>
            <a:spLocks noChangeShapeType="1"/>
          </p:cNvSpPr>
          <p:nvPr/>
        </p:nvSpPr>
        <p:spPr bwMode="auto">
          <a:xfrm flipV="1">
            <a:off x="8445183" y="3684845"/>
            <a:ext cx="0" cy="457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35" name="TextBox 34">
            <a:extLst>
              <a:ext uri="{FF2B5EF4-FFF2-40B4-BE49-F238E27FC236}">
                <a16:creationId xmlns:a16="http://schemas.microsoft.com/office/drawing/2014/main" id="{C07B5D84-B255-4D22-B95C-7EB27B4897C8}"/>
              </a:ext>
            </a:extLst>
          </p:cNvPr>
          <p:cNvSpPr txBox="1"/>
          <p:nvPr/>
        </p:nvSpPr>
        <p:spPr>
          <a:xfrm>
            <a:off x="7984746" y="6191116"/>
            <a:ext cx="2018501" cy="384721"/>
          </a:xfrm>
          <a:prstGeom prst="rect">
            <a:avLst/>
          </a:prstGeom>
          <a:noFill/>
        </p:spPr>
        <p:txBody>
          <a:bodyPr wrap="none" rtlCol="0">
            <a:spAutoFit/>
          </a:bodyPr>
          <a:lstStyle/>
          <a:p>
            <a:pPr>
              <a:spcAft>
                <a:spcPts val="600"/>
              </a:spcAft>
            </a:pPr>
            <a:r>
              <a:rPr lang="en-US" sz="700" i="1">
                <a:solidFill>
                  <a:schemeClr val="bg2">
                    <a:lumMod val="75000"/>
                  </a:schemeClr>
                </a:solidFill>
                <a:ea typeface="Verdana" pitchFamily="34" charset="0"/>
                <a:cs typeface="Verdana" pitchFamily="34" charset="0"/>
              </a:rPr>
              <a:t>Battery Image Source: Tango Desktop Project</a:t>
            </a:r>
          </a:p>
          <a:p>
            <a:pPr>
              <a:spcAft>
                <a:spcPts val="600"/>
              </a:spcAft>
            </a:pPr>
            <a:r>
              <a:rPr lang="en-US" sz="700">
                <a:solidFill>
                  <a:schemeClr val="bg2">
                    <a:lumMod val="75000"/>
                  </a:schemeClr>
                </a:solidFill>
                <a:ea typeface="Verdana" pitchFamily="34" charset="0"/>
                <a:cs typeface="Verdana" pitchFamily="34" charset="0"/>
              </a:rPr>
              <a:t> © 2018 MITRE Corporation</a:t>
            </a:r>
          </a:p>
        </p:txBody>
      </p:sp>
    </p:spTree>
    <p:extLst>
      <p:ext uri="{BB962C8B-B14F-4D97-AF65-F5344CB8AC3E}">
        <p14:creationId xmlns:p14="http://schemas.microsoft.com/office/powerpoint/2010/main" val="21489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122 -1.35802E-6 L 0.12378 -1.35802E-6 " pathEditMode="relative" rAng="0" ptsTypes="AA">
                                      <p:cBhvr>
                                        <p:cTn id="9" dur="2000" fill="hold"/>
                                        <p:tgtEl>
                                          <p:spTgt spid="10"/>
                                        </p:tgtEl>
                                        <p:attrNameLst>
                                          <p:attrName>ppt_x</p:attrName>
                                          <p:attrName>ppt_y</p:attrName>
                                        </p:attrNameLst>
                                      </p:cBhvr>
                                      <p:rCtr x="6250"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63" presetClass="path" presetSubtype="0" accel="50000" decel="50000" fill="hold" grpId="1" nodeType="withEffect">
                                  <p:stCondLst>
                                    <p:cond delay="0"/>
                                  </p:stCondLst>
                                  <p:childTnLst>
                                    <p:animMotion origin="layout" path="M 4.72222E-6 -1.11111E-6 L 0.125 -1.11111E-6 " pathEditMode="relative" rAng="0" ptsTypes="AA">
                                      <p:cBhvr>
                                        <p:cTn id="14" dur="2000" fill="hold"/>
                                        <p:tgtEl>
                                          <p:spTgt spid="30"/>
                                        </p:tgtEl>
                                        <p:attrNameLst>
                                          <p:attrName>ppt_x</p:attrName>
                                          <p:attrName>ppt_y</p:attrName>
                                        </p:attrNameLst>
                                      </p:cBhvr>
                                      <p:rCtr x="6250" y="0"/>
                                    </p:animMotion>
                                  </p:childTnLst>
                                </p:cTn>
                              </p:par>
                              <p:par>
                                <p:cTn id="15" presetID="1" presetClass="exit" presetSubtype="0" fill="hold" grpId="2"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0"/>
                                        <p:tgtEl>
                                          <p:spTgt spid="6"/>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57" presetClass="path" presetSubtype="0" accel="50000" decel="50000" fill="hold" nodeType="withEffect">
                                  <p:stCondLst>
                                    <p:cond delay="0"/>
                                  </p:stCondLst>
                                  <p:childTnLst>
                                    <p:animMotion origin="layout" path="M 2.77778E-6 0 L 2.77778E-6 -0.02809 C 2.77778E-6 -0.04012 -0.12934 -0.05525 -0.23368 -0.05525 L -0.46684 -0.05525 " pathEditMode="relative" rAng="0" ptsTypes="AAAA">
                                      <p:cBhvr>
                                        <p:cTn id="31" dur="2000" fill="hold"/>
                                        <p:tgtEl>
                                          <p:spTgt spid="29"/>
                                        </p:tgtEl>
                                        <p:attrNameLst>
                                          <p:attrName>ppt_x</p:attrName>
                                          <p:attrName>ppt_y</p:attrName>
                                        </p:attrNameLst>
                                      </p:cBhvr>
                                      <p:rCtr x="-23351" y="-2778"/>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2" grpId="0"/>
      <p:bldP spid="20" grpId="0" animBg="1"/>
      <p:bldP spid="21" grpId="0"/>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PIN Lock</a:t>
            </a:r>
          </a:p>
        </p:txBody>
      </p:sp>
      <p:pic>
        <p:nvPicPr>
          <p:cNvPr id="11" name="Content Placeholder 10" descr="Plugged Unplugged outline">
            <a:extLst>
              <a:ext uri="{FF2B5EF4-FFF2-40B4-BE49-F238E27FC236}">
                <a16:creationId xmlns:a16="http://schemas.microsoft.com/office/drawing/2014/main" id="{FC28EF91-8DF0-2139-7044-FCF63EE4ED4B}"/>
              </a:ext>
            </a:extLst>
          </p:cNvPr>
          <p:cNvPicPr>
            <a:picLocks noGrp="1" noChangeAspect="1"/>
          </p:cNvPicPr>
          <p:nvPr>
            <p:ph sz="quarter" idx="12"/>
          </p:nvPr>
        </p:nvPicPr>
        <p:blipFill>
          <a:blip r:embed="rId2">
            <a:extLst>
              <a:ext uri="{96DAC541-7B7A-43D3-8B79-37D633B846F1}">
                <asvg:svgBlip xmlns:asvg="http://schemas.microsoft.com/office/drawing/2016/SVG/main" r:embed="rId3"/>
              </a:ext>
            </a:extLst>
          </a:blip>
          <a:stretch>
            <a:fillRect/>
          </a:stretch>
        </p:blipFill>
        <p:spPr>
          <a:xfrm>
            <a:off x="10073091" y="3192385"/>
            <a:ext cx="923218" cy="923218"/>
          </a:xfrm>
        </p:spPr>
      </p:pic>
      <p:pic>
        <p:nvPicPr>
          <p:cNvPr id="7" name="Graphic 6" descr="Cybersecurity / Networks / Cloud Computing / Data icon">
            <a:extLst>
              <a:ext uri="{FF2B5EF4-FFF2-40B4-BE49-F238E27FC236}">
                <a16:creationId xmlns:a16="http://schemas.microsoft.com/office/drawing/2014/main" id="{2A29CD73-CE02-CFBF-D9B3-BD2B6FAC1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9722" y="3567592"/>
            <a:ext cx="844763" cy="492779"/>
          </a:xfrm>
          <a:prstGeom prst="rect">
            <a:avLst/>
          </a:prstGeom>
        </p:spPr>
      </p:pic>
      <p:pic>
        <p:nvPicPr>
          <p:cNvPr id="8" name="Graphic 7" descr="Cybersecurity / Networks / Cloud Computing / Data icon">
            <a:extLst>
              <a:ext uri="{FF2B5EF4-FFF2-40B4-BE49-F238E27FC236}">
                <a16:creationId xmlns:a16="http://schemas.microsoft.com/office/drawing/2014/main" id="{64349412-6308-ACF5-A32F-598EB37FA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9722" y="2370844"/>
            <a:ext cx="844763" cy="1196748"/>
          </a:xfrm>
          <a:prstGeom prst="rect">
            <a:avLst/>
          </a:prstGeom>
        </p:spPr>
      </p:pic>
      <p:pic>
        <p:nvPicPr>
          <p:cNvPr id="12" name="Graphic 11" descr="5G / Mobile / IoT / Drones / AI icon">
            <a:extLst>
              <a:ext uri="{FF2B5EF4-FFF2-40B4-BE49-F238E27FC236}">
                <a16:creationId xmlns:a16="http://schemas.microsoft.com/office/drawing/2014/main" id="{BB72AF87-0DFA-92D0-8C36-82DA1C3970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2484" y="2843729"/>
            <a:ext cx="633380" cy="723863"/>
          </a:xfrm>
          <a:prstGeom prst="rect">
            <a:avLst/>
          </a:prstGeom>
        </p:spPr>
      </p:pic>
      <p:cxnSp>
        <p:nvCxnSpPr>
          <p:cNvPr id="14" name="Straight Connector 13">
            <a:extLst>
              <a:ext uri="{FF2B5EF4-FFF2-40B4-BE49-F238E27FC236}">
                <a16:creationId xmlns:a16="http://schemas.microsoft.com/office/drawing/2014/main" id="{0F3B60E4-BBFD-EB71-4DE4-B31DA299157B}"/>
              </a:ext>
            </a:extLst>
          </p:cNvPr>
          <p:cNvCxnSpPr>
            <a:cxnSpLocks/>
          </p:cNvCxnSpPr>
          <p:nvPr/>
        </p:nvCxnSpPr>
        <p:spPr>
          <a:xfrm>
            <a:off x="9689937" y="3331149"/>
            <a:ext cx="43902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D9ECD608-70DD-99C3-5554-306D3CE99E66}"/>
              </a:ext>
            </a:extLst>
          </p:cNvPr>
          <p:cNvSpPr txBox="1">
            <a:spLocks/>
          </p:cNvSpPr>
          <p:nvPr/>
        </p:nvSpPr>
        <p:spPr>
          <a:xfrm>
            <a:off x="457200" y="1191491"/>
            <a:ext cx="11277600" cy="50569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a:t>Scenario:</a:t>
            </a:r>
          </a:p>
          <a:p>
            <a:pPr marL="352425" lvl="1" indent="-342900">
              <a:buFont typeface="Arial" panose="020B0604020202020204" pitchFamily="34" charset="0"/>
              <a:buChar char="•"/>
              <a:defRPr/>
            </a:pPr>
            <a:r>
              <a:rPr lang="en-US" dirty="0"/>
              <a:t>A door is secured by a smart door lock</a:t>
            </a:r>
          </a:p>
          <a:p>
            <a:pPr marL="352425" lvl="1" indent="-342900">
              <a:buFont typeface="Arial" panose="020B0604020202020204" pitchFamily="34" charset="0"/>
              <a:buChar char="•"/>
              <a:defRPr/>
            </a:pPr>
            <a:r>
              <a:rPr lang="en-US" dirty="0"/>
              <a:t>We want to figure out the 4-digit PIN to open it</a:t>
            </a:r>
          </a:p>
          <a:p>
            <a:pPr marL="352425" lvl="1" indent="-342900">
              <a:buFont typeface="Arial" panose="020B0604020202020204" pitchFamily="34" charset="0"/>
              <a:buChar char="•"/>
              <a:defRPr/>
            </a:pPr>
            <a:endParaRPr lang="en-US" dirty="0"/>
          </a:p>
          <a:p>
            <a:pPr lvl="1">
              <a:defRPr/>
            </a:pPr>
            <a:r>
              <a:rPr lang="en-US" b="1" dirty="0"/>
              <a:t>Data available to us:</a:t>
            </a:r>
          </a:p>
          <a:p>
            <a:pPr marL="352425" lvl="1" indent="-342900">
              <a:buFont typeface="Arial" panose="020B0604020202020204" pitchFamily="34" charset="0"/>
              <a:buChar char="•"/>
              <a:defRPr/>
            </a:pPr>
            <a:r>
              <a:rPr lang="en-US" dirty="0"/>
              <a:t>Success / failure of PIN guess</a:t>
            </a:r>
          </a:p>
          <a:p>
            <a:pPr marL="352425" lvl="1" indent="-342900">
              <a:buFont typeface="Arial" panose="020B0604020202020204" pitchFamily="34" charset="0"/>
              <a:buChar char="•"/>
              <a:defRPr/>
            </a:pPr>
            <a:r>
              <a:rPr lang="en-US" dirty="0"/>
              <a:t>Power consumption of the lock device</a:t>
            </a:r>
          </a:p>
          <a:p>
            <a:pPr marL="352425" lvl="1" indent="-342900">
              <a:buFont typeface="Arial" panose="020B0604020202020204" pitchFamily="34" charset="0"/>
              <a:buChar char="•"/>
              <a:defRPr/>
            </a:pPr>
            <a:r>
              <a:rPr lang="en-US" dirty="0"/>
              <a:t>Knowledge that the lock uses </a:t>
            </a:r>
            <a:r>
              <a:rPr lang="en-US" dirty="0" err="1"/>
              <a:t>strcmp</a:t>
            </a:r>
            <a:endParaRPr lang="en-US" dirty="0"/>
          </a:p>
          <a:p>
            <a:endParaRPr lang="en-US" dirty="0"/>
          </a:p>
        </p:txBody>
      </p:sp>
    </p:spTree>
    <p:extLst>
      <p:ext uri="{BB962C8B-B14F-4D97-AF65-F5344CB8AC3E}">
        <p14:creationId xmlns:p14="http://schemas.microsoft.com/office/powerpoint/2010/main" val="14324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12</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pic>
        <p:nvPicPr>
          <p:cNvPr id="23" name="Graphic 22" descr="Question Mark with solid fill">
            <a:extLst>
              <a:ext uri="{FF2B5EF4-FFF2-40B4-BE49-F238E27FC236}">
                <a16:creationId xmlns:a16="http://schemas.microsoft.com/office/drawing/2014/main" id="{F7A87B92-9E54-4EED-6967-CB5A95D95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1106" y="3516827"/>
            <a:ext cx="573505" cy="573505"/>
          </a:xfrm>
          <a:prstGeom prst="rect">
            <a:avLst/>
          </a:prstGeom>
        </p:spPr>
      </p:pic>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1 1 1 1</a:t>
            </a:r>
          </a:p>
        </p:txBody>
      </p:sp>
      <p:pic>
        <p:nvPicPr>
          <p:cNvPr id="26" name="Graphic 25" descr="Pause with solid fill">
            <a:extLst>
              <a:ext uri="{FF2B5EF4-FFF2-40B4-BE49-F238E27FC236}">
                <a16:creationId xmlns:a16="http://schemas.microsoft.com/office/drawing/2014/main" id="{274C9BB0-6C21-DBF5-BA1E-0EBC5C3034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5400000">
            <a:off x="5055630" y="3549088"/>
            <a:ext cx="508981" cy="508981"/>
          </a:xfrm>
          <a:prstGeom prst="rect">
            <a:avLst/>
          </a:prstGeom>
        </p:spPr>
      </p:pic>
      <p:pic>
        <p:nvPicPr>
          <p:cNvPr id="27" name="Graphic 26" descr="Question Mark with solid fill">
            <a:extLst>
              <a:ext uri="{FF2B5EF4-FFF2-40B4-BE49-F238E27FC236}">
                <a16:creationId xmlns:a16="http://schemas.microsoft.com/office/drawing/2014/main" id="{70710E20-C2DC-D2A0-3660-3A96131465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8178" y="3516827"/>
            <a:ext cx="573505" cy="573505"/>
          </a:xfrm>
          <a:prstGeom prst="rect">
            <a:avLst/>
          </a:prstGeom>
        </p:spPr>
      </p:pic>
      <p:sp>
        <p:nvSpPr>
          <p:cNvPr id="35" name="TextBox 34">
            <a:extLst>
              <a:ext uri="{FF2B5EF4-FFF2-40B4-BE49-F238E27FC236}">
                <a16:creationId xmlns:a16="http://schemas.microsoft.com/office/drawing/2014/main" id="{C4768F8A-0085-1DA9-5BDF-AA1489250BA6}"/>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&gt;</a:t>
            </a:r>
          </a:p>
        </p:txBody>
      </p:sp>
    </p:spTree>
    <p:extLst>
      <p:ext uri="{BB962C8B-B14F-4D97-AF65-F5344CB8AC3E}">
        <p14:creationId xmlns:p14="http://schemas.microsoft.com/office/powerpoint/2010/main" val="1468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13</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1 3 1 1</a:t>
            </a:r>
          </a:p>
        </p:txBody>
      </p:sp>
      <p:sp>
        <p:nvSpPr>
          <p:cNvPr id="32" name="TextBox 31">
            <a:extLst>
              <a:ext uri="{FF2B5EF4-FFF2-40B4-BE49-F238E27FC236}">
                <a16:creationId xmlns:a16="http://schemas.microsoft.com/office/drawing/2014/main" id="{843899B2-BD00-2994-5522-F9581EF08892}"/>
              </a:ext>
            </a:extLst>
          </p:cNvPr>
          <p:cNvSpPr txBox="1"/>
          <p:nvPr/>
        </p:nvSpPr>
        <p:spPr>
          <a:xfrm>
            <a:off x="3588743" y="5588199"/>
            <a:ext cx="5014514" cy="584775"/>
          </a:xfrm>
          <a:prstGeom prst="rect">
            <a:avLst/>
          </a:prstGeom>
          <a:ln>
            <a:noFill/>
          </a:ln>
        </p:spPr>
        <p:txBody>
          <a:bodyPr vert="horz" wrap="none" lIns="91440" tIns="45720" rIns="91440" bIns="45720" rtlCol="0">
            <a:spAutoFit/>
          </a:bodyPr>
          <a:lstStyle/>
          <a:p>
            <a:pPr algn="l"/>
            <a:r>
              <a:rPr lang="en-US" sz="3200" i="1" dirty="0"/>
              <a:t>How could we exploit this?</a:t>
            </a:r>
          </a:p>
        </p:txBody>
      </p:sp>
      <p:pic>
        <p:nvPicPr>
          <p:cNvPr id="14" name="Graphic 13" descr="Pause with solid fill">
            <a:extLst>
              <a:ext uri="{FF2B5EF4-FFF2-40B4-BE49-F238E27FC236}">
                <a16:creationId xmlns:a16="http://schemas.microsoft.com/office/drawing/2014/main" id="{17D74CC3-B7E9-A19F-944F-C8C94013F3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5055630" y="3549088"/>
            <a:ext cx="508981" cy="508981"/>
          </a:xfrm>
          <a:prstGeom prst="rect">
            <a:avLst/>
          </a:prstGeom>
        </p:spPr>
      </p:pic>
      <p:sp>
        <p:nvSpPr>
          <p:cNvPr id="15" name="TextBox 14">
            <a:extLst>
              <a:ext uri="{FF2B5EF4-FFF2-40B4-BE49-F238E27FC236}">
                <a16:creationId xmlns:a16="http://schemas.microsoft.com/office/drawing/2014/main" id="{DB69204E-8CB9-C521-29B1-14941607EC28}"/>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&lt;</a:t>
            </a:r>
          </a:p>
        </p:txBody>
      </p:sp>
    </p:spTree>
    <p:extLst>
      <p:ext uri="{BB962C8B-B14F-4D97-AF65-F5344CB8AC3E}">
        <p14:creationId xmlns:p14="http://schemas.microsoft.com/office/powerpoint/2010/main" val="3186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14</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a:t>
            </a:r>
          </a:p>
        </p:txBody>
      </p:sp>
      <p:sp>
        <p:nvSpPr>
          <p:cNvPr id="6" name="Content Placeholder 5">
            <a:extLst>
              <a:ext uri="{FF2B5EF4-FFF2-40B4-BE49-F238E27FC236}">
                <a16:creationId xmlns:a16="http://schemas.microsoft.com/office/drawing/2014/main" id="{2BFC8E5D-5587-754E-82BC-E365275E963D}"/>
              </a:ext>
            </a:extLst>
          </p:cNvPr>
          <p:cNvSpPr>
            <a:spLocks noGrp="1"/>
          </p:cNvSpPr>
          <p:nvPr>
            <p:ph sz="quarter" idx="12"/>
          </p:nvPr>
        </p:nvSpPr>
        <p:spPr>
          <a:xfrm>
            <a:off x="457200" y="3429000"/>
            <a:ext cx="11277600" cy="434009"/>
          </a:xfrm>
        </p:spPr>
        <p:txBody>
          <a:bodyPr>
            <a:normAutofit fontScale="92500" lnSpcReduction="20000"/>
          </a:bodyPr>
          <a:lstStyle/>
          <a:p>
            <a:pPr algn="ctr"/>
            <a:r>
              <a:rPr lang="en-US" sz="2800" dirty="0">
                <a:hlinkClick r:id="rId2"/>
              </a:rPr>
              <a:t>https://mybinder.org/v2/gh/janisbent/sc-lab/main?filepath=lab.ipynb</a:t>
            </a:r>
            <a:endParaRPr lang="en-US" sz="2800" dirty="0">
              <a:hlinkClick r:id="rId3"/>
            </a:endParaRPr>
          </a:p>
        </p:txBody>
      </p:sp>
    </p:spTree>
    <p:extLst>
      <p:ext uri="{BB962C8B-B14F-4D97-AF65-F5344CB8AC3E}">
        <p14:creationId xmlns:p14="http://schemas.microsoft.com/office/powerpoint/2010/main" val="14127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7A470E-3388-4733-AEBC-1C0CD096DA39}"/>
              </a:ext>
            </a:extLst>
          </p:cNvPr>
          <p:cNvSpPr/>
          <p:nvPr/>
        </p:nvSpPr>
        <p:spPr>
          <a:xfrm>
            <a:off x="457200" y="4491095"/>
            <a:ext cx="472194" cy="5049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FA6D07FA-14A9-47D9-B37E-217F96262B3B}"/>
              </a:ext>
            </a:extLst>
          </p:cNvPr>
          <p:cNvSpPr>
            <a:spLocks noGrp="1"/>
          </p:cNvSpPr>
          <p:nvPr>
            <p:ph type="body" sz="quarter" idx="12"/>
          </p:nvPr>
        </p:nvSpPr>
        <p:spPr>
          <a:xfrm>
            <a:off x="380010" y="3985323"/>
            <a:ext cx="6197060" cy="486327"/>
          </a:xfrm>
        </p:spPr>
        <p:txBody>
          <a:bodyPr/>
          <a:lstStyle/>
          <a:p>
            <a:r>
              <a:rPr lang="en-US" dirty="0"/>
              <a:t>Ben Janis</a:t>
            </a:r>
          </a:p>
        </p:txBody>
      </p:sp>
      <p:sp>
        <p:nvSpPr>
          <p:cNvPr id="4" name="Text Placeholder 3">
            <a:extLst>
              <a:ext uri="{FF2B5EF4-FFF2-40B4-BE49-F238E27FC236}">
                <a16:creationId xmlns:a16="http://schemas.microsoft.com/office/drawing/2014/main" id="{7D86AA1D-6895-4AFB-B6D5-69BEF146FB02}"/>
              </a:ext>
            </a:extLst>
          </p:cNvPr>
          <p:cNvSpPr>
            <a:spLocks noGrp="1"/>
          </p:cNvSpPr>
          <p:nvPr>
            <p:ph type="body" sz="quarter" idx="20"/>
          </p:nvPr>
        </p:nvSpPr>
        <p:spPr>
          <a:xfrm>
            <a:off x="380010" y="4505488"/>
            <a:ext cx="6197060" cy="486327"/>
          </a:xfrm>
        </p:spPr>
        <p:txBody>
          <a:bodyPr>
            <a:normAutofit lnSpcReduction="10000"/>
          </a:bodyPr>
          <a:lstStyle/>
          <a:p>
            <a:r>
              <a:rPr lang="en-US" sz="2600" b="0" dirty="0"/>
              <a:t>btjanis@mitre.org</a:t>
            </a:r>
          </a:p>
        </p:txBody>
      </p:sp>
      <p:sp>
        <p:nvSpPr>
          <p:cNvPr id="6" name="Text Placeholder 5">
            <a:extLst>
              <a:ext uri="{FF2B5EF4-FFF2-40B4-BE49-F238E27FC236}">
                <a16:creationId xmlns:a16="http://schemas.microsoft.com/office/drawing/2014/main" id="{470ECC70-DAFB-4E25-A75E-A41F7A57CE71}"/>
              </a:ext>
            </a:extLst>
          </p:cNvPr>
          <p:cNvSpPr>
            <a:spLocks noGrp="1"/>
          </p:cNvSpPr>
          <p:nvPr>
            <p:ph type="body" sz="quarter" idx="22"/>
          </p:nvPr>
        </p:nvSpPr>
        <p:spPr/>
        <p:txBody>
          <a:bodyPr>
            <a:normAutofit/>
          </a:bodyPr>
          <a:lstStyle/>
          <a:p>
            <a:r>
              <a:rPr lang="en-US" b="0" dirty="0"/>
              <a:t>linkedin.com/in/</a:t>
            </a:r>
            <a:r>
              <a:rPr lang="en-US" b="0" dirty="0" err="1"/>
              <a:t>benjanis</a:t>
            </a:r>
            <a:endParaRPr lang="en-US" b="0" dirty="0"/>
          </a:p>
        </p:txBody>
      </p:sp>
    </p:spTree>
    <p:extLst>
      <p:ext uri="{BB962C8B-B14F-4D97-AF65-F5344CB8AC3E}">
        <p14:creationId xmlns:p14="http://schemas.microsoft.com/office/powerpoint/2010/main" val="2852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E992316-1372-E04D-ADF8-61A0E49DEF1D}"/>
              </a:ext>
            </a:extLst>
          </p:cNvPr>
          <p:cNvSpPr>
            <a:spLocks noGrp="1"/>
          </p:cNvSpPr>
          <p:nvPr>
            <p:ph type="title"/>
          </p:nvPr>
        </p:nvSpPr>
        <p:spPr>
          <a:xfrm>
            <a:off x="457200" y="396281"/>
            <a:ext cx="11277600" cy="2154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0"/>
              </a:spcBef>
              <a:defRPr/>
            </a:pPr>
            <a:r>
              <a:rPr kumimoji="0" lang="en-US" sz="800" b="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Solving problems for a safer world</a:t>
            </a:r>
          </a:p>
        </p:txBody>
      </p:sp>
      <p:pic>
        <p:nvPicPr>
          <p:cNvPr id="9" name="Picture 8" descr="MITRE logo">
            <a:extLst>
              <a:ext uri="{FF2B5EF4-FFF2-40B4-BE49-F238E27FC236}">
                <a16:creationId xmlns:a16="http://schemas.microsoft.com/office/drawing/2014/main" id="{1199F490-0AA8-7345-9FFC-99A792347B9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403465" y="1520785"/>
            <a:ext cx="2774373" cy="1626791"/>
          </a:xfrm>
          <a:prstGeom prst="rect">
            <a:avLst/>
          </a:prstGeom>
        </p:spPr>
      </p:pic>
      <p:sp>
        <p:nvSpPr>
          <p:cNvPr id="3" name="Content Placeholder 2">
            <a:extLst>
              <a:ext uri="{FF2B5EF4-FFF2-40B4-BE49-F238E27FC236}">
                <a16:creationId xmlns:a16="http://schemas.microsoft.com/office/drawing/2014/main" id="{42B4C43F-5398-7B42-9C98-ABACC60BA567}"/>
              </a:ext>
            </a:extLst>
          </p:cNvPr>
          <p:cNvSpPr>
            <a:spLocks noGrp="1"/>
          </p:cNvSpPr>
          <p:nvPr>
            <p:ph sz="quarter" idx="12"/>
          </p:nvPr>
        </p:nvSpPr>
        <p:spPr>
          <a:xfrm>
            <a:off x="457200" y="6248400"/>
            <a:ext cx="11277600" cy="373693"/>
          </a:xfrm>
        </p:spPr>
        <p:txBody>
          <a:bodyPr>
            <a:normAutofit fontScale="92500" lnSpcReduction="20000"/>
          </a:bodyPr>
          <a:lstStyle/>
          <a:p>
            <a:pPr algn="ctr"/>
            <a:r>
              <a:rPr lang="en-US" sz="800">
                <a:solidFill>
                  <a:schemeClr val="bg1"/>
                </a:solidFill>
              </a:rPr>
              <a:t>© 2020 MITRE #20-2238 8-31-2020 </a:t>
            </a:r>
            <a:r>
              <a:rPr lang="en-US"/>
              <a:t> </a:t>
            </a:r>
          </a:p>
        </p:txBody>
      </p:sp>
    </p:spTree>
    <p:extLst>
      <p:ext uri="{BB962C8B-B14F-4D97-AF65-F5344CB8AC3E}">
        <p14:creationId xmlns:p14="http://schemas.microsoft.com/office/powerpoint/2010/main" val="14606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E10B3171-E327-BD48-9873-EFF0A8FF6813}"/>
              </a:ext>
            </a:extLst>
          </p:cNvPr>
          <p:cNvSpPr>
            <a:spLocks noGrp="1"/>
          </p:cNvSpPr>
          <p:nvPr>
            <p:ph type="title"/>
          </p:nvPr>
        </p:nvSpPr>
        <p:spPr>
          <a:xfrm>
            <a:off x="457200" y="381000"/>
            <a:ext cx="11277600" cy="1104900"/>
          </a:xfrm>
        </p:spPr>
        <p:txBody>
          <a:bodyPr/>
          <a:lstStyle/>
          <a:p>
            <a:r>
              <a:rPr lang="en-US"/>
              <a:t>Mission: </a:t>
            </a:r>
            <a:r>
              <a:rPr lang="en-US" err="1"/>
              <a:t>mitre's</a:t>
            </a:r>
            <a:r>
              <a:rPr lang="en-US"/>
              <a:t> mission-driven teams are dedicated to solving problems FOR A SAFER WORLD</a:t>
            </a:r>
          </a:p>
        </p:txBody>
      </p:sp>
      <p:sp>
        <p:nvSpPr>
          <p:cNvPr id="2" name="Slide Number Placeholder 1">
            <a:extLst>
              <a:ext uri="{FF2B5EF4-FFF2-40B4-BE49-F238E27FC236}">
                <a16:creationId xmlns:a16="http://schemas.microsoft.com/office/drawing/2014/main" id="{0DF6B7B1-927B-9D40-A6A7-AD5F9EC6CD92}"/>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623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930FE65-D984-AB44-AAA3-7B02391B1384}"/>
              </a:ext>
            </a:extLst>
          </p:cNvPr>
          <p:cNvSpPr>
            <a:spLocks noGrp="1"/>
          </p:cNvSpPr>
          <p:nvPr>
            <p:ph type="title"/>
          </p:nvPr>
        </p:nvSpPr>
        <p:spPr>
          <a:xfrm>
            <a:off x="457200" y="381000"/>
            <a:ext cx="11277600" cy="3655423"/>
          </a:xfrm>
        </p:spPr>
        <p:txBody>
          <a:bodyPr anchor="t"/>
          <a:lstStyle/>
          <a:p>
            <a:r>
              <a:rPr lang="en-US" dirty="0"/>
              <a:t>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a:t>
            </a:r>
          </a:p>
        </p:txBody>
      </p:sp>
      <p:sp>
        <p:nvSpPr>
          <p:cNvPr id="2" name="Slide Number Placeholder 1">
            <a:extLst>
              <a:ext uri="{FF2B5EF4-FFF2-40B4-BE49-F238E27FC236}">
                <a16:creationId xmlns:a16="http://schemas.microsoft.com/office/drawing/2014/main" id="{B80ADD1E-B938-E34A-807C-FAD2A0DAD78D}"/>
              </a:ext>
            </a:extLst>
          </p:cNvPr>
          <p:cNvSpPr txBox="1">
            <a:spLocks/>
          </p:cNvSpPr>
          <p:nvPr/>
        </p:nvSpPr>
        <p:spPr>
          <a:xfrm>
            <a:off x="10934700" y="6487280"/>
            <a:ext cx="800100" cy="251853"/>
          </a:xfrm>
          <a:prstGeom prst="rect">
            <a:avLst/>
          </a:prstGeom>
        </p:spPr>
        <p:txBody>
          <a:bodyPr lIns="0" r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7BCA0022-12A7-BF4C-A30C-5CD19050853E}"/>
              </a:ext>
            </a:extLst>
          </p:cNvPr>
          <p:cNvSpPr>
            <a:spLocks noGrp="1"/>
          </p:cNvSpPr>
          <p:nvPr>
            <p:ph type="title"/>
          </p:nvPr>
        </p:nvSpPr>
        <p:spPr/>
        <p:txBody>
          <a:bodyPr/>
          <a:lstStyle/>
          <a:p>
            <a:r>
              <a:rPr lang="en-US"/>
              <a:t>MITRE touches your life Every day</a:t>
            </a:r>
          </a:p>
        </p:txBody>
      </p:sp>
      <p:sp>
        <p:nvSpPr>
          <p:cNvPr id="2" name="Slide Number Placeholder 1">
            <a:extLst>
              <a:ext uri="{FF2B5EF4-FFF2-40B4-BE49-F238E27FC236}">
                <a16:creationId xmlns:a16="http://schemas.microsoft.com/office/drawing/2014/main" id="{C7647599-7F4D-1241-AC32-B301DD8AC42F}"/>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88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19D1D-373E-7D42-8058-CFF22E0337B4}"/>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3" name="Title 2">
            <a:extLst>
              <a:ext uri="{FF2B5EF4-FFF2-40B4-BE49-F238E27FC236}">
                <a16:creationId xmlns:a16="http://schemas.microsoft.com/office/drawing/2014/main" id="{CA97BFC2-1FE0-B943-A6AD-FA4E42333780}"/>
              </a:ext>
            </a:extLst>
          </p:cNvPr>
          <p:cNvSpPr>
            <a:spLocks noGrp="1"/>
          </p:cNvSpPr>
          <p:nvPr>
            <p:ph type="title"/>
          </p:nvPr>
        </p:nvSpPr>
        <p:spPr>
          <a:xfrm>
            <a:off x="457200" y="3082331"/>
            <a:ext cx="11277600" cy="693337"/>
          </a:xfrm>
        </p:spPr>
        <p:txBody>
          <a:bodyPr/>
          <a:lstStyle/>
          <a:p>
            <a:pPr algn="ctr"/>
            <a:r>
              <a:rPr lang="en-US" dirty="0"/>
              <a:t>What is a Side-Channel?</a:t>
            </a:r>
          </a:p>
        </p:txBody>
      </p:sp>
    </p:spTree>
    <p:extLst>
      <p:ext uri="{BB962C8B-B14F-4D97-AF65-F5344CB8AC3E}">
        <p14:creationId xmlns:p14="http://schemas.microsoft.com/office/powerpoint/2010/main" val="30906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CCD110-A89B-E4AC-C8A4-3778AE161F09}"/>
              </a:ext>
            </a:extLst>
          </p:cNvPr>
          <p:cNvSpPr/>
          <p:nvPr/>
        </p:nvSpPr>
        <p:spPr>
          <a:xfrm>
            <a:off x="-356650" y="2586469"/>
            <a:ext cx="6452650" cy="2855249"/>
          </a:xfrm>
          <a:prstGeom prst="rect">
            <a:avLst/>
          </a:prstGeom>
          <a:solidFill>
            <a:schemeClr val="accent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92AC340-D81F-65C5-835E-D6C9CC77CC97}"/>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3" name="Title 2">
            <a:extLst>
              <a:ext uri="{FF2B5EF4-FFF2-40B4-BE49-F238E27FC236}">
                <a16:creationId xmlns:a16="http://schemas.microsoft.com/office/drawing/2014/main" id="{9D64B3EF-A3D6-C349-3838-B4A2FB428FC4}"/>
              </a:ext>
            </a:extLst>
          </p:cNvPr>
          <p:cNvSpPr>
            <a:spLocks noGrp="1"/>
          </p:cNvSpPr>
          <p:nvPr>
            <p:ph type="title"/>
          </p:nvPr>
        </p:nvSpPr>
        <p:spPr/>
        <p:txBody>
          <a:bodyPr/>
          <a:lstStyle/>
          <a:p>
            <a:r>
              <a:rPr lang="en-US" dirty="0"/>
              <a:t>Side-Channel Example: Store Backroom</a:t>
            </a:r>
          </a:p>
        </p:txBody>
      </p:sp>
      <p:pic>
        <p:nvPicPr>
          <p:cNvPr id="11" name="Graphic 10" descr="Door Closed outline">
            <a:extLst>
              <a:ext uri="{FF2B5EF4-FFF2-40B4-BE49-F238E27FC236}">
                <a16:creationId xmlns:a16="http://schemas.microsoft.com/office/drawing/2014/main" id="{B9309401-E7F1-1A66-EA02-5FEE067FD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5111" y="3455656"/>
            <a:ext cx="2433674" cy="2233751"/>
          </a:xfrm>
          <a:prstGeom prst="rect">
            <a:avLst/>
          </a:prstGeom>
          <a:scene3d>
            <a:camera prst="isometricOffAxis2Left"/>
            <a:lightRig rig="threePt" dir="t"/>
          </a:scene3d>
        </p:spPr>
      </p:pic>
      <p:sp>
        <p:nvSpPr>
          <p:cNvPr id="12" name="Cube 11">
            <a:extLst>
              <a:ext uri="{FF2B5EF4-FFF2-40B4-BE49-F238E27FC236}">
                <a16:creationId xmlns:a16="http://schemas.microsoft.com/office/drawing/2014/main" id="{9C8668C1-F098-B177-76CF-1AC10845DC99}"/>
              </a:ext>
            </a:extLst>
          </p:cNvPr>
          <p:cNvSpPr/>
          <p:nvPr/>
        </p:nvSpPr>
        <p:spPr>
          <a:xfrm>
            <a:off x="-417572" y="4677993"/>
            <a:ext cx="3928237" cy="1358938"/>
          </a:xfrm>
          <a:prstGeom prst="cube">
            <a:avLst/>
          </a:prstGeom>
          <a:solidFill>
            <a:schemeClr val="accent1"/>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iling Box Archive outline">
            <a:extLst>
              <a:ext uri="{FF2B5EF4-FFF2-40B4-BE49-F238E27FC236}">
                <a16:creationId xmlns:a16="http://schemas.microsoft.com/office/drawing/2014/main" id="{CDE0DF8B-0896-E6BE-11FC-5BC9AAAEF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3126" y="4677993"/>
            <a:ext cx="914400" cy="914400"/>
          </a:xfrm>
          <a:prstGeom prst="rect">
            <a:avLst/>
          </a:prstGeom>
        </p:spPr>
      </p:pic>
      <p:pic>
        <p:nvPicPr>
          <p:cNvPr id="16" name="Graphic 15" descr="Filing Box Archive with solid fill">
            <a:extLst>
              <a:ext uri="{FF2B5EF4-FFF2-40B4-BE49-F238E27FC236}">
                <a16:creationId xmlns:a16="http://schemas.microsoft.com/office/drawing/2014/main" id="{40E10056-E851-CB97-73CC-DCD4C6ABA4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4677993"/>
            <a:ext cx="914400" cy="914400"/>
          </a:xfrm>
          <a:prstGeom prst="rect">
            <a:avLst/>
          </a:prstGeom>
        </p:spPr>
      </p:pic>
      <p:pic>
        <p:nvPicPr>
          <p:cNvPr id="18" name="Graphic 17" descr="Box trolley with solid fill">
            <a:extLst>
              <a:ext uri="{FF2B5EF4-FFF2-40B4-BE49-F238E27FC236}">
                <a16:creationId xmlns:a16="http://schemas.microsoft.com/office/drawing/2014/main" id="{A5DB50E2-B755-D366-0261-1C8BA04241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380423" y="3716801"/>
            <a:ext cx="1922383" cy="1922383"/>
          </a:xfrm>
          <a:prstGeom prst="rect">
            <a:avLst/>
          </a:prstGeom>
        </p:spPr>
      </p:pic>
      <p:pic>
        <p:nvPicPr>
          <p:cNvPr id="19" name="Graphic 18" descr="Filing Box Archive with solid fill">
            <a:extLst>
              <a:ext uri="{FF2B5EF4-FFF2-40B4-BE49-F238E27FC236}">
                <a16:creationId xmlns:a16="http://schemas.microsoft.com/office/drawing/2014/main" id="{C8050A4F-CEA9-BA9D-A618-300C6B6A0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20400" y="4677993"/>
            <a:ext cx="914400" cy="914400"/>
          </a:xfrm>
          <a:prstGeom prst="rect">
            <a:avLst/>
          </a:prstGeom>
        </p:spPr>
      </p:pic>
      <p:pic>
        <p:nvPicPr>
          <p:cNvPr id="20" name="Graphic 19" descr="Filing Box Archive outline">
            <a:extLst>
              <a:ext uri="{FF2B5EF4-FFF2-40B4-BE49-F238E27FC236}">
                <a16:creationId xmlns:a16="http://schemas.microsoft.com/office/drawing/2014/main" id="{1797A71B-EEED-DACC-99C3-BE9922FFE5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445" y="4014093"/>
            <a:ext cx="914400" cy="914400"/>
          </a:xfrm>
          <a:prstGeom prst="rect">
            <a:avLst/>
          </a:prstGeom>
        </p:spPr>
      </p:pic>
      <p:pic>
        <p:nvPicPr>
          <p:cNvPr id="21" name="Graphic 20" descr="Filing Box Archive outline">
            <a:extLst>
              <a:ext uri="{FF2B5EF4-FFF2-40B4-BE49-F238E27FC236}">
                <a16:creationId xmlns:a16="http://schemas.microsoft.com/office/drawing/2014/main" id="{3027C288-B3B8-C0D3-7B9E-D0E5A91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1082" y="4004337"/>
            <a:ext cx="914400" cy="914400"/>
          </a:xfrm>
          <a:prstGeom prst="rect">
            <a:avLst/>
          </a:prstGeom>
        </p:spPr>
      </p:pic>
      <p:pic>
        <p:nvPicPr>
          <p:cNvPr id="22" name="Graphic 21" descr="Filing Box Archive with solid fill">
            <a:extLst>
              <a:ext uri="{FF2B5EF4-FFF2-40B4-BE49-F238E27FC236}">
                <a16:creationId xmlns:a16="http://schemas.microsoft.com/office/drawing/2014/main" id="{428F063B-DF6F-C4A1-E3A3-4135CA4D8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3330681"/>
            <a:ext cx="914400" cy="914400"/>
          </a:xfrm>
          <a:prstGeom prst="rect">
            <a:avLst/>
          </a:prstGeom>
        </p:spPr>
      </p:pic>
      <p:pic>
        <p:nvPicPr>
          <p:cNvPr id="23" name="Graphic 22" descr="Filing Box Archive with solid fill">
            <a:extLst>
              <a:ext uri="{FF2B5EF4-FFF2-40B4-BE49-F238E27FC236}">
                <a16:creationId xmlns:a16="http://schemas.microsoft.com/office/drawing/2014/main" id="{DACBF61A-647C-CFCA-BC5F-9E99B1048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5912" y="4001055"/>
            <a:ext cx="914400" cy="914400"/>
          </a:xfrm>
          <a:prstGeom prst="rect">
            <a:avLst/>
          </a:prstGeom>
        </p:spPr>
      </p:pic>
      <p:pic>
        <p:nvPicPr>
          <p:cNvPr id="24" name="Graphic 23" descr="Filing Box Archive with solid fill">
            <a:extLst>
              <a:ext uri="{FF2B5EF4-FFF2-40B4-BE49-F238E27FC236}">
                <a16:creationId xmlns:a16="http://schemas.microsoft.com/office/drawing/2014/main" id="{FABE2F9B-460F-D5AC-3544-C46DD7344D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84489" y="4677993"/>
            <a:ext cx="914400" cy="914400"/>
          </a:xfrm>
          <a:prstGeom prst="rect">
            <a:avLst/>
          </a:prstGeom>
        </p:spPr>
      </p:pic>
      <p:pic>
        <p:nvPicPr>
          <p:cNvPr id="25" name="Graphic 24" descr="Filing Box Archive outline">
            <a:extLst>
              <a:ext uri="{FF2B5EF4-FFF2-40B4-BE49-F238E27FC236}">
                <a16:creationId xmlns:a16="http://schemas.microsoft.com/office/drawing/2014/main" id="{48EA8A1C-DD1A-AE60-5007-61E098356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8638" y="3320296"/>
            <a:ext cx="914400" cy="914400"/>
          </a:xfrm>
          <a:prstGeom prst="rect">
            <a:avLst/>
          </a:prstGeom>
        </p:spPr>
      </p:pic>
      <p:sp>
        <p:nvSpPr>
          <p:cNvPr id="26" name="TextBox 25">
            <a:extLst>
              <a:ext uri="{FF2B5EF4-FFF2-40B4-BE49-F238E27FC236}">
                <a16:creationId xmlns:a16="http://schemas.microsoft.com/office/drawing/2014/main" id="{EF7C667C-949D-FC51-C670-3F4ACF1ABF9E}"/>
              </a:ext>
            </a:extLst>
          </p:cNvPr>
          <p:cNvSpPr txBox="1"/>
          <p:nvPr/>
        </p:nvSpPr>
        <p:spPr>
          <a:xfrm>
            <a:off x="6650182" y="1363287"/>
            <a:ext cx="3839513" cy="1200329"/>
          </a:xfrm>
          <a:prstGeom prst="rect">
            <a:avLst/>
          </a:prstGeom>
          <a:ln>
            <a:noFill/>
          </a:ln>
        </p:spPr>
        <p:txBody>
          <a:bodyPr vert="horz" wrap="none" lIns="91440" tIns="45720" rIns="91440" bIns="45720" rtlCol="0">
            <a:spAutoFit/>
          </a:bodyPr>
          <a:lstStyle/>
          <a:p>
            <a:pPr algn="l"/>
            <a:r>
              <a:rPr lang="en-US" dirty="0"/>
              <a:t>How is the backroom organized?</a:t>
            </a:r>
          </a:p>
          <a:p>
            <a:pPr algn="l"/>
            <a:r>
              <a:rPr lang="en-US" dirty="0"/>
              <a:t>Where are different items located?</a:t>
            </a:r>
          </a:p>
          <a:p>
            <a:pPr algn="l"/>
            <a:r>
              <a:rPr lang="en-US" dirty="0"/>
              <a:t>What shelves are items stored on?</a:t>
            </a:r>
          </a:p>
          <a:p>
            <a:pPr algn="l"/>
            <a:r>
              <a:rPr lang="en-US" dirty="0"/>
              <a:t>How many items per bulk box?</a:t>
            </a:r>
          </a:p>
        </p:txBody>
      </p:sp>
      <p:sp>
        <p:nvSpPr>
          <p:cNvPr id="27" name="TextBox 26">
            <a:extLst>
              <a:ext uri="{FF2B5EF4-FFF2-40B4-BE49-F238E27FC236}">
                <a16:creationId xmlns:a16="http://schemas.microsoft.com/office/drawing/2014/main" id="{93756C4F-9DC6-E7E7-9A8B-94472CDA6EA8}"/>
              </a:ext>
            </a:extLst>
          </p:cNvPr>
          <p:cNvSpPr txBox="1"/>
          <p:nvPr/>
        </p:nvSpPr>
        <p:spPr>
          <a:xfrm>
            <a:off x="2409641" y="3286647"/>
            <a:ext cx="1864613" cy="369332"/>
          </a:xfrm>
          <a:prstGeom prst="rect">
            <a:avLst/>
          </a:prstGeom>
          <a:ln>
            <a:noFill/>
          </a:ln>
          <a:scene3d>
            <a:camera prst="isometricOffAxis2Left"/>
            <a:lightRig rig="threePt" dir="t"/>
          </a:scene3d>
        </p:spPr>
        <p:txBody>
          <a:bodyPr vert="horz" wrap="none" lIns="91440" tIns="45720" rIns="91440" bIns="45720" rtlCol="0">
            <a:spAutoFit/>
          </a:bodyPr>
          <a:lstStyle/>
          <a:p>
            <a:pPr algn="l"/>
            <a:r>
              <a:rPr lang="en-US" dirty="0">
                <a:solidFill>
                  <a:schemeClr val="bg1"/>
                </a:solidFill>
              </a:rPr>
              <a:t>Employees Only</a:t>
            </a:r>
          </a:p>
        </p:txBody>
      </p:sp>
      <p:sp>
        <p:nvSpPr>
          <p:cNvPr id="28" name="TextBox 27">
            <a:extLst>
              <a:ext uri="{FF2B5EF4-FFF2-40B4-BE49-F238E27FC236}">
                <a16:creationId xmlns:a16="http://schemas.microsoft.com/office/drawing/2014/main" id="{05F13DB4-6DE8-129F-2742-C52C35D62C40}"/>
              </a:ext>
            </a:extLst>
          </p:cNvPr>
          <p:cNvSpPr txBox="1"/>
          <p:nvPr/>
        </p:nvSpPr>
        <p:spPr>
          <a:xfrm>
            <a:off x="1566285" y="1363545"/>
            <a:ext cx="4814138" cy="646331"/>
          </a:xfrm>
          <a:prstGeom prst="rect">
            <a:avLst/>
          </a:prstGeom>
          <a:ln>
            <a:noFill/>
          </a:ln>
        </p:spPr>
        <p:txBody>
          <a:bodyPr vert="horz" wrap="none" lIns="91440" tIns="45720" rIns="91440" bIns="45720" rtlCol="0">
            <a:spAutoFit/>
          </a:bodyPr>
          <a:lstStyle/>
          <a:p>
            <a:pPr algn="l"/>
            <a:r>
              <a:rPr lang="en-US" dirty="0"/>
              <a:t>By only asking employees for items in the</a:t>
            </a:r>
          </a:p>
          <a:p>
            <a:pPr algn="l"/>
            <a:r>
              <a:rPr lang="en-US" dirty="0"/>
              <a:t>back and without going in yourself, figure out:</a:t>
            </a:r>
          </a:p>
        </p:txBody>
      </p:sp>
    </p:spTree>
    <p:extLst>
      <p:ext uri="{BB962C8B-B14F-4D97-AF65-F5344CB8AC3E}">
        <p14:creationId xmlns:p14="http://schemas.microsoft.com/office/powerpoint/2010/main" val="42332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A94B4-F651-0A45-BF4F-1EBDB3A704BD}"/>
              </a:ext>
            </a:extLst>
          </p:cNvPr>
          <p:cNvSpPr>
            <a:spLocks noGrp="1"/>
          </p:cNvSpPr>
          <p:nvPr>
            <p:ph type="sldNum" sz="quarter" idx="11"/>
          </p:nvPr>
        </p:nvSpPr>
        <p:spPr/>
        <p:txBody>
          <a:bodyPr/>
          <a:lstStyle/>
          <a:p>
            <a:fld id="{4740AEA5-A348-2949-9B8B-EA763C54C64D}" type="slidenum">
              <a:rPr lang="en-US" smtClean="0"/>
              <a:t>8</a:t>
            </a:fld>
            <a:endParaRPr lang="en-US"/>
          </a:p>
        </p:txBody>
      </p:sp>
      <p:sp>
        <p:nvSpPr>
          <p:cNvPr id="2" name="Title 1">
            <a:extLst>
              <a:ext uri="{FF2B5EF4-FFF2-40B4-BE49-F238E27FC236}">
                <a16:creationId xmlns:a16="http://schemas.microsoft.com/office/drawing/2014/main" id="{8451726D-DA08-0D4E-A7E8-C454D476C4E9}"/>
              </a:ext>
            </a:extLst>
          </p:cNvPr>
          <p:cNvSpPr>
            <a:spLocks noGrp="1"/>
          </p:cNvSpPr>
          <p:nvPr>
            <p:ph type="title"/>
          </p:nvPr>
        </p:nvSpPr>
        <p:spPr/>
        <p:txBody>
          <a:bodyPr/>
          <a:lstStyle/>
          <a:p>
            <a:r>
              <a:rPr lang="en-US" dirty="0"/>
              <a:t>Side-Channel Analogy</a:t>
            </a:r>
            <a:br>
              <a:rPr lang="en-US" dirty="0"/>
            </a:br>
            <a:endParaRPr lang="en-US" dirty="0"/>
          </a:p>
        </p:txBody>
      </p:sp>
      <p:pic>
        <p:nvPicPr>
          <p:cNvPr id="9" name="Picture 2" descr="http://www.business-opportunities.biz/wp-content/uploads/2012/05/safecracking.jpg">
            <a:extLst>
              <a:ext uri="{FF2B5EF4-FFF2-40B4-BE49-F238E27FC236}">
                <a16:creationId xmlns:a16="http://schemas.microsoft.com/office/drawing/2014/main" id="{0EB4B24E-7971-5745-A28C-388B63846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7" y="2656473"/>
            <a:ext cx="3458009" cy="274813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a:extLst>
              <a:ext uri="{FF2B5EF4-FFF2-40B4-BE49-F238E27FC236}">
                <a16:creationId xmlns:a16="http://schemas.microsoft.com/office/drawing/2014/main" id="{9D78336F-6919-8040-8ED2-596BA6AE0639}"/>
              </a:ext>
            </a:extLst>
          </p:cNvPr>
          <p:cNvSpPr/>
          <p:nvPr/>
        </p:nvSpPr>
        <p:spPr>
          <a:xfrm>
            <a:off x="2926325" y="1978557"/>
            <a:ext cx="1828800" cy="691835"/>
          </a:xfrm>
          <a:prstGeom prst="cloudCallout">
            <a:avLst>
              <a:gd name="adj1" fmla="val 811"/>
              <a:gd name="adj2" fmla="val 9826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33" b="1">
                <a:solidFill>
                  <a:schemeClr val="tx1"/>
                </a:solidFill>
              </a:rPr>
              <a:t>Combo</a:t>
            </a:r>
            <a:endParaRPr lang="en-US" sz="2667" b="1">
              <a:solidFill>
                <a:schemeClr val="tx1"/>
              </a:solidFill>
            </a:endParaRPr>
          </a:p>
        </p:txBody>
      </p:sp>
      <p:grpSp>
        <p:nvGrpSpPr>
          <p:cNvPr id="22" name="Group 21">
            <a:extLst>
              <a:ext uri="{FF2B5EF4-FFF2-40B4-BE49-F238E27FC236}">
                <a16:creationId xmlns:a16="http://schemas.microsoft.com/office/drawing/2014/main" id="{84FE921D-65A4-2D4B-882A-67B9D2005C7C}"/>
              </a:ext>
            </a:extLst>
          </p:cNvPr>
          <p:cNvGrpSpPr/>
          <p:nvPr/>
        </p:nvGrpSpPr>
        <p:grpSpPr>
          <a:xfrm>
            <a:off x="1047011" y="2163349"/>
            <a:ext cx="10829871" cy="3376959"/>
            <a:chOff x="785258" y="1622511"/>
            <a:chExt cx="8122403" cy="2532719"/>
          </a:xfrm>
        </p:grpSpPr>
        <p:grpSp>
          <p:nvGrpSpPr>
            <p:cNvPr id="8" name="Group 7">
              <a:extLst>
                <a:ext uri="{FF2B5EF4-FFF2-40B4-BE49-F238E27FC236}">
                  <a16:creationId xmlns:a16="http://schemas.microsoft.com/office/drawing/2014/main" id="{076F847F-EA01-8945-A87D-7E6DFEE55B59}"/>
                </a:ext>
              </a:extLst>
            </p:cNvPr>
            <p:cNvGrpSpPr/>
            <p:nvPr/>
          </p:nvGrpSpPr>
          <p:grpSpPr>
            <a:xfrm>
              <a:off x="6503936" y="2767585"/>
              <a:ext cx="1174178" cy="987350"/>
              <a:chOff x="5868610" y="5749696"/>
              <a:chExt cx="1174178" cy="987350"/>
            </a:xfrm>
          </p:grpSpPr>
          <p:pic>
            <p:nvPicPr>
              <p:cNvPr id="20" name="Picture 10" descr="http://tmi.yokogawa.com/images/uploaded/700924_2.jpg">
                <a:extLst>
                  <a:ext uri="{FF2B5EF4-FFF2-40B4-BE49-F238E27FC236}">
                    <a16:creationId xmlns:a16="http://schemas.microsoft.com/office/drawing/2014/main" id="{6B59437B-3715-7043-B7FE-68009A709002}"/>
                  </a:ext>
                </a:extLst>
              </p:cNvPr>
              <p:cNvPicPr>
                <a:picLocks noChangeAspect="1" noChangeArrowheads="1"/>
              </p:cNvPicPr>
              <p:nvPr/>
            </p:nvPicPr>
            <p:blipFill rotWithShape="1">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b="-294"/>
              <a:stretch/>
            </p:blipFill>
            <p:spPr bwMode="auto">
              <a:xfrm rot="8280542" flipV="1">
                <a:off x="5868610" y="5998528"/>
                <a:ext cx="1073689" cy="7385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798661-C8DA-504D-9567-B0C4102BC11E}"/>
                  </a:ext>
                </a:extLst>
              </p:cNvPr>
              <p:cNvSpPr/>
              <p:nvPr/>
            </p:nvSpPr>
            <p:spPr>
              <a:xfrm>
                <a:off x="6120307" y="5749696"/>
                <a:ext cx="922481" cy="439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9">
              <a:extLst>
                <a:ext uri="{FF2B5EF4-FFF2-40B4-BE49-F238E27FC236}">
                  <a16:creationId xmlns:a16="http://schemas.microsoft.com/office/drawing/2014/main" id="{F9E3B0F3-202F-804B-99CD-C8B5E6D05411}"/>
                </a:ext>
              </a:extLst>
            </p:cNvPr>
            <p:cNvSpPr txBox="1"/>
            <p:nvPr/>
          </p:nvSpPr>
          <p:spPr>
            <a:xfrm>
              <a:off x="785258" y="3839807"/>
              <a:ext cx="2723933"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Acoustic Side-Channel</a:t>
              </a:r>
            </a:p>
          </p:txBody>
        </p:sp>
        <p:pic>
          <p:nvPicPr>
            <p:cNvPr id="13" name="Picture 2" descr="http://www.tek.com/sites/tek.com/files/imagecache/node_productseriespage_product_largeimage/media/image/mso5000-angle-lrg.jpg">
              <a:extLst>
                <a:ext uri="{FF2B5EF4-FFF2-40B4-BE49-F238E27FC236}">
                  <a16:creationId xmlns:a16="http://schemas.microsoft.com/office/drawing/2014/main" id="{FB2121D1-434A-BA47-BDF7-C3C3E854268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7738" y="2412689"/>
              <a:ext cx="1340752" cy="9417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AB54D6-2BB0-8C42-B284-E44655E4D17D}"/>
                </a:ext>
              </a:extLst>
            </p:cNvPr>
            <p:cNvSpPr txBox="1"/>
            <p:nvPr/>
          </p:nvSpPr>
          <p:spPr>
            <a:xfrm>
              <a:off x="5922033" y="3839807"/>
              <a:ext cx="2985628"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Power Side-Channel</a:t>
              </a:r>
            </a:p>
          </p:txBody>
        </p:sp>
        <p:sp>
          <p:nvSpPr>
            <p:cNvPr id="16" name="Cloud Callout 15">
              <a:extLst>
                <a:ext uri="{FF2B5EF4-FFF2-40B4-BE49-F238E27FC236}">
                  <a16:creationId xmlns:a16="http://schemas.microsoft.com/office/drawing/2014/main" id="{50CFCF48-EAA7-A644-A268-C63A042944AC}"/>
                </a:ext>
              </a:extLst>
            </p:cNvPr>
            <p:cNvSpPr/>
            <p:nvPr/>
          </p:nvSpPr>
          <p:spPr>
            <a:xfrm>
              <a:off x="6853413" y="1622511"/>
              <a:ext cx="1764543" cy="486626"/>
            </a:xfrm>
            <a:prstGeom prst="cloudCallout">
              <a:avLst>
                <a:gd name="adj1" fmla="val 10613"/>
                <a:gd name="adj2" fmla="val 93715"/>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67" b="1">
                  <a:solidFill>
                    <a:schemeClr val="tx1"/>
                  </a:solidFill>
                </a:rPr>
                <a:t>Crypto Keys</a:t>
              </a:r>
            </a:p>
          </p:txBody>
        </p:sp>
        <p:pic>
          <p:nvPicPr>
            <p:cNvPr id="17" name="Picture 2" descr="http://www.flylogic.net/chippics/decap/dspic30f6013_large.jpg">
              <a:extLst>
                <a:ext uri="{FF2B5EF4-FFF2-40B4-BE49-F238E27FC236}">
                  <a16:creationId xmlns:a16="http://schemas.microsoft.com/office/drawing/2014/main" id="{D8A38C69-FCA8-C946-B7E3-14BFB362837C}"/>
                </a:ext>
              </a:extLst>
            </p:cNvPr>
            <p:cNvPicPr>
              <a:picLocks noChangeAspect="1" noChangeArrowheads="1"/>
            </p:cNvPicPr>
            <p:nvPr/>
          </p:nvPicPr>
          <p:blipFill rotWithShape="1">
            <a:blip r:embed="rId6"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p:blipFill>
          <p:spPr bwMode="auto">
            <a:xfrm>
              <a:off x="5974005" y="2504117"/>
              <a:ext cx="896373" cy="811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best.com/cliparts/dc8/d46/dc8d46Rce.jpeg">
              <a:extLst>
                <a:ext uri="{FF2B5EF4-FFF2-40B4-BE49-F238E27FC236}">
                  <a16:creationId xmlns:a16="http://schemas.microsoft.com/office/drawing/2014/main" id="{DEBC6547-129E-F548-B48D-3EF5E2A7B87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259781" y="3662224"/>
              <a:ext cx="269900" cy="1982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upload.wikimedia.org/wikipedia/commons/thumb/e/ee/Resistor_symbol_America.svg/2000px-Resistor_symbol_America.svg.png">
              <a:extLst>
                <a:ext uri="{FF2B5EF4-FFF2-40B4-BE49-F238E27FC236}">
                  <a16:creationId xmlns:a16="http://schemas.microsoft.com/office/drawing/2014/main" id="{2BABCDBD-A78E-4C4B-A867-0797124B1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6129987" y="3275752"/>
              <a:ext cx="532542" cy="44057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76A106D3-E633-B044-9056-D4F522A29A78}"/>
              </a:ext>
            </a:extLst>
          </p:cNvPr>
          <p:cNvSpPr/>
          <p:nvPr/>
        </p:nvSpPr>
        <p:spPr>
          <a:xfrm>
            <a:off x="128239" y="5985639"/>
            <a:ext cx="11935522" cy="400110"/>
          </a:xfrm>
          <a:prstGeom prst="rect">
            <a:avLst/>
          </a:prstGeom>
          <a:solidFill>
            <a:srgbClr val="FFC000"/>
          </a:solidFill>
          <a:ln>
            <a:solidFill>
              <a:schemeClr val="tx1"/>
            </a:solidFill>
          </a:ln>
        </p:spPr>
        <p:txBody>
          <a:bodyPr wrap="square">
            <a:spAutoFit/>
          </a:bodyPr>
          <a:lstStyle/>
          <a:p>
            <a:pPr algn="ctr"/>
            <a:r>
              <a:rPr lang="en-US" sz="2000" dirty="0"/>
              <a:t>Side-channel analysis (SCA) leverage </a:t>
            </a:r>
            <a:r>
              <a:rPr lang="en-US" sz="2000" i="1" dirty="0"/>
              <a:t>unavoidable side-effects </a:t>
            </a:r>
            <a:r>
              <a:rPr lang="en-US" sz="2000" dirty="0"/>
              <a:t>of performing computation</a:t>
            </a:r>
          </a:p>
        </p:txBody>
      </p:sp>
    </p:spTree>
    <p:extLst>
      <p:ext uri="{BB962C8B-B14F-4D97-AF65-F5344CB8AC3E}">
        <p14:creationId xmlns:p14="http://schemas.microsoft.com/office/powerpoint/2010/main" val="278370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a:extLst>
              <a:ext uri="{FF2B5EF4-FFF2-40B4-BE49-F238E27FC236}">
                <a16:creationId xmlns:a16="http://schemas.microsoft.com/office/drawing/2014/main" id="{6A812A9F-9724-1A45-932C-A2F11A7E4E3E}"/>
              </a:ext>
            </a:extLst>
          </p:cNvPr>
          <p:cNvSpPr>
            <a:spLocks noGrp="1"/>
          </p:cNvSpPr>
          <p:nvPr>
            <p:ph type="sldNum" sz="quarter" idx="11"/>
          </p:nvPr>
        </p:nvSpPr>
        <p:spPr/>
        <p:txBody>
          <a:bodyPr/>
          <a:lstStyle/>
          <a:p>
            <a:fld id="{4740AEA5-A348-2949-9B8B-EA763C54C64D}" type="slidenum">
              <a:rPr lang="en-US" smtClean="0"/>
              <a:t>9</a:t>
            </a:fld>
            <a:endParaRPr lang="en-US"/>
          </a:p>
        </p:txBody>
      </p:sp>
      <p:sp>
        <p:nvSpPr>
          <p:cNvPr id="2" name="Title 1">
            <a:extLst>
              <a:ext uri="{FF2B5EF4-FFF2-40B4-BE49-F238E27FC236}">
                <a16:creationId xmlns:a16="http://schemas.microsoft.com/office/drawing/2014/main" id="{35738908-B4D4-4B78-B610-A0A7362AFAC0}"/>
              </a:ext>
            </a:extLst>
          </p:cNvPr>
          <p:cNvSpPr>
            <a:spLocks noGrp="1"/>
          </p:cNvSpPr>
          <p:nvPr>
            <p:ph type="title"/>
          </p:nvPr>
        </p:nvSpPr>
        <p:spPr/>
        <p:txBody>
          <a:bodyPr/>
          <a:lstStyle/>
          <a:p>
            <a:r>
              <a:rPr lang="en-US"/>
              <a:t>Side-Channel Attacks</a:t>
            </a:r>
          </a:p>
        </p:txBody>
      </p:sp>
      <p:sp>
        <p:nvSpPr>
          <p:cNvPr id="8" name="Text Placeholder 7">
            <a:extLst>
              <a:ext uri="{FF2B5EF4-FFF2-40B4-BE49-F238E27FC236}">
                <a16:creationId xmlns:a16="http://schemas.microsoft.com/office/drawing/2014/main" id="{CEBE7BFD-E60D-47CE-A189-1704F071CAD5}"/>
              </a:ext>
            </a:extLst>
          </p:cNvPr>
          <p:cNvSpPr>
            <a:spLocks noGrp="1"/>
          </p:cNvSpPr>
          <p:nvPr>
            <p:ph type="body" sz="quarter" idx="4294967295"/>
          </p:nvPr>
        </p:nvSpPr>
        <p:spPr>
          <a:xfrm>
            <a:off x="570591" y="1400008"/>
            <a:ext cx="6827830" cy="2139669"/>
          </a:xfrm>
        </p:spPr>
        <p:txBody>
          <a:bodyPr/>
          <a:lstStyle/>
          <a:p>
            <a:r>
              <a:rPr lang="en-US" sz="2400" dirty="0"/>
              <a:t>SCA commonly used to:</a:t>
            </a:r>
          </a:p>
          <a:p>
            <a:pPr lvl="1"/>
            <a:r>
              <a:rPr lang="en-US" sz="1867" dirty="0"/>
              <a:t>Reverse engineer system operation</a:t>
            </a:r>
          </a:p>
          <a:p>
            <a:pPr lvl="1"/>
            <a:r>
              <a:rPr lang="en-US" sz="1867" dirty="0"/>
              <a:t>Extract information (e.g., keys)</a:t>
            </a:r>
          </a:p>
          <a:p>
            <a:pPr lvl="1"/>
            <a:r>
              <a:rPr lang="en-US" sz="1867" dirty="0"/>
              <a:t>Monitor and validate system behavior</a:t>
            </a:r>
          </a:p>
        </p:txBody>
      </p:sp>
      <p:grpSp>
        <p:nvGrpSpPr>
          <p:cNvPr id="4" name="Group 3">
            <a:extLst>
              <a:ext uri="{FF2B5EF4-FFF2-40B4-BE49-F238E27FC236}">
                <a16:creationId xmlns:a16="http://schemas.microsoft.com/office/drawing/2014/main" id="{8B82BB2E-69A1-4A7F-8C74-60A238E4EB18}"/>
              </a:ext>
            </a:extLst>
          </p:cNvPr>
          <p:cNvGrpSpPr/>
          <p:nvPr/>
        </p:nvGrpSpPr>
        <p:grpSpPr>
          <a:xfrm>
            <a:off x="5736153" y="4161276"/>
            <a:ext cx="1908019" cy="1413125"/>
            <a:chOff x="2850076" y="2214058"/>
            <a:chExt cx="2532774" cy="1875836"/>
          </a:xfrm>
        </p:grpSpPr>
        <p:pic>
          <p:nvPicPr>
            <p:cNvPr id="6" name="Picture 5">
              <a:extLst>
                <a:ext uri="{FF2B5EF4-FFF2-40B4-BE49-F238E27FC236}">
                  <a16:creationId xmlns:a16="http://schemas.microsoft.com/office/drawing/2014/main" id="{D434C16F-F87A-4A7A-AD83-59B157DCD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126" y="2441129"/>
              <a:ext cx="1590675" cy="1475351"/>
            </a:xfrm>
            <a:prstGeom prst="rect">
              <a:avLst/>
            </a:prstGeom>
          </p:spPr>
        </p:pic>
        <p:pic>
          <p:nvPicPr>
            <p:cNvPr id="7" name="Picture 6">
              <a:extLst>
                <a:ext uri="{FF2B5EF4-FFF2-40B4-BE49-F238E27FC236}">
                  <a16:creationId xmlns:a16="http://schemas.microsoft.com/office/drawing/2014/main" id="{138DD473-E90F-4CF0-8080-71E1C657FA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0076" y="2214058"/>
              <a:ext cx="2532774" cy="1875836"/>
            </a:xfrm>
            <a:prstGeom prst="rect">
              <a:avLst/>
            </a:prstGeom>
          </p:spPr>
        </p:pic>
      </p:grpSp>
      <p:sp>
        <p:nvSpPr>
          <p:cNvPr id="9" name="TextBox 8">
            <a:extLst>
              <a:ext uri="{FF2B5EF4-FFF2-40B4-BE49-F238E27FC236}">
                <a16:creationId xmlns:a16="http://schemas.microsoft.com/office/drawing/2014/main" id="{5AE4AB6F-114F-4B93-93CF-0887F3CEC50E}"/>
              </a:ext>
            </a:extLst>
          </p:cNvPr>
          <p:cNvSpPr txBox="1"/>
          <p:nvPr/>
        </p:nvSpPr>
        <p:spPr>
          <a:xfrm>
            <a:off x="2481109" y="5634432"/>
            <a:ext cx="2717732"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Instantaneous Power</a:t>
            </a:r>
          </a:p>
        </p:txBody>
      </p:sp>
      <p:sp>
        <p:nvSpPr>
          <p:cNvPr id="10" name="TextBox 9">
            <a:extLst>
              <a:ext uri="{FF2B5EF4-FFF2-40B4-BE49-F238E27FC236}">
                <a16:creationId xmlns:a16="http://schemas.microsoft.com/office/drawing/2014/main" id="{9DA25150-14DB-4127-9169-99B318FD3DCF}"/>
              </a:ext>
            </a:extLst>
          </p:cNvPr>
          <p:cNvSpPr txBox="1"/>
          <p:nvPr/>
        </p:nvSpPr>
        <p:spPr>
          <a:xfrm>
            <a:off x="369047" y="4538544"/>
            <a:ext cx="2014078"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Execution Time</a:t>
            </a:r>
          </a:p>
        </p:txBody>
      </p:sp>
      <p:sp>
        <p:nvSpPr>
          <p:cNvPr id="11" name="TextBox 10">
            <a:extLst>
              <a:ext uri="{FF2B5EF4-FFF2-40B4-BE49-F238E27FC236}">
                <a16:creationId xmlns:a16="http://schemas.microsoft.com/office/drawing/2014/main" id="{07098CD3-F8D9-48B3-B2FD-6965C1AD5A05}"/>
              </a:ext>
            </a:extLst>
          </p:cNvPr>
          <p:cNvSpPr txBox="1"/>
          <p:nvPr/>
        </p:nvSpPr>
        <p:spPr>
          <a:xfrm>
            <a:off x="10231940" y="3726173"/>
            <a:ext cx="1152880"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Thermal</a:t>
            </a:r>
          </a:p>
        </p:txBody>
      </p:sp>
      <p:sp>
        <p:nvSpPr>
          <p:cNvPr id="12" name="TextBox 11">
            <a:extLst>
              <a:ext uri="{FF2B5EF4-FFF2-40B4-BE49-F238E27FC236}">
                <a16:creationId xmlns:a16="http://schemas.microsoft.com/office/drawing/2014/main" id="{1D9143C4-F527-4F36-8696-5ACA0583EF60}"/>
              </a:ext>
            </a:extLst>
          </p:cNvPr>
          <p:cNvSpPr txBox="1"/>
          <p:nvPr/>
        </p:nvSpPr>
        <p:spPr>
          <a:xfrm>
            <a:off x="7532568" y="5574401"/>
            <a:ext cx="2501006"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Acoustic Vibrations</a:t>
            </a:r>
          </a:p>
        </p:txBody>
      </p:sp>
      <p:sp>
        <p:nvSpPr>
          <p:cNvPr id="13" name="TextBox 12">
            <a:extLst>
              <a:ext uri="{FF2B5EF4-FFF2-40B4-BE49-F238E27FC236}">
                <a16:creationId xmlns:a16="http://schemas.microsoft.com/office/drawing/2014/main" id="{E861107D-F244-454E-B9AC-359352BEBBA3}"/>
              </a:ext>
            </a:extLst>
          </p:cNvPr>
          <p:cNvSpPr txBox="1"/>
          <p:nvPr/>
        </p:nvSpPr>
        <p:spPr>
          <a:xfrm>
            <a:off x="5929619" y="3726173"/>
            <a:ext cx="1803699"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EM Radiation</a:t>
            </a:r>
          </a:p>
        </p:txBody>
      </p:sp>
      <p:sp>
        <p:nvSpPr>
          <p:cNvPr id="14" name="Rectangle 13">
            <a:extLst>
              <a:ext uri="{FF2B5EF4-FFF2-40B4-BE49-F238E27FC236}">
                <a16:creationId xmlns:a16="http://schemas.microsoft.com/office/drawing/2014/main" id="{C415879A-ABBA-4CE3-A8A2-ACD890EF0AF8}"/>
              </a:ext>
            </a:extLst>
          </p:cNvPr>
          <p:cNvSpPr/>
          <p:nvPr/>
        </p:nvSpPr>
        <p:spPr>
          <a:xfrm>
            <a:off x="5358453" y="5661871"/>
            <a:ext cx="2039968" cy="830997"/>
          </a:xfrm>
          <a:prstGeom prst="rect">
            <a:avLst/>
          </a:prstGeom>
        </p:spPr>
        <p:txBody>
          <a:bodyPr wrap="square">
            <a:spAutoFit/>
          </a:bodyPr>
          <a:lstStyle/>
          <a:p>
            <a:r>
              <a:rPr lang="en-US" sz="800" i="1">
                <a:solidFill>
                  <a:schemeClr val="bg2">
                    <a:lumMod val="75000"/>
                  </a:schemeClr>
                </a:solidFill>
              </a:rPr>
              <a:t>http://www.itp.net/573498-intel-core-i7-920</a:t>
            </a:r>
          </a:p>
          <a:p>
            <a:endParaRPr lang="en-US" sz="800" i="1">
              <a:solidFill>
                <a:schemeClr val="bg2">
                  <a:lumMod val="75000"/>
                </a:schemeClr>
              </a:solidFill>
              <a:hlinkClick r:id="rId5"/>
            </a:endParaRPr>
          </a:p>
          <a:p>
            <a:r>
              <a:rPr lang="en-US" sz="800" i="1">
                <a:solidFill>
                  <a:schemeClr val="bg2">
                    <a:lumMod val="75000"/>
                  </a:schemeClr>
                </a:solidFill>
              </a:rPr>
              <a:t>https://www.kisspng.com/png-light-electromagnetic-spectrum-electromagnetic-rad-1233022/  </a:t>
            </a:r>
          </a:p>
        </p:txBody>
      </p:sp>
      <p:sp>
        <p:nvSpPr>
          <p:cNvPr id="15" name="Rectangle 14">
            <a:extLst>
              <a:ext uri="{FF2B5EF4-FFF2-40B4-BE49-F238E27FC236}">
                <a16:creationId xmlns:a16="http://schemas.microsoft.com/office/drawing/2014/main" id="{3A76416B-D3BE-453A-8FC2-34877FD0CA6A}"/>
              </a:ext>
            </a:extLst>
          </p:cNvPr>
          <p:cNvSpPr/>
          <p:nvPr/>
        </p:nvSpPr>
        <p:spPr>
          <a:xfrm>
            <a:off x="7671781" y="5976968"/>
            <a:ext cx="2291081"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https://commons.wikimedia.org/wiki/File:1989_Loma_Prieta_earthquake_seismogram.jpg</a:t>
            </a:r>
            <a:endParaRPr lang="en-US" sz="800" i="1">
              <a:solidFill>
                <a:schemeClr val="bg2">
                  <a:lumMod val="75000"/>
                </a:schemeClr>
              </a:solidFill>
            </a:endParaRPr>
          </a:p>
        </p:txBody>
      </p:sp>
      <p:pic>
        <p:nvPicPr>
          <p:cNvPr id="16" name="Picture 2" descr="Image result for seismograph">
            <a:extLst>
              <a:ext uri="{FF2B5EF4-FFF2-40B4-BE49-F238E27FC236}">
                <a16:creationId xmlns:a16="http://schemas.microsoft.com/office/drawing/2014/main" id="{0D58B8E3-4705-449F-B8EC-8F387B585058}"/>
              </a:ext>
            </a:extLst>
          </p:cNvPr>
          <p:cNvPicPr>
            <a:picLocks noChangeAspect="1" noChangeArrowheads="1"/>
          </p:cNvPicPr>
          <p:nvPr/>
        </p:nvPicPr>
        <p:blipFill rotWithShape="1">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t="8622" b="28318"/>
          <a:stretch/>
        </p:blipFill>
        <p:spPr bwMode="auto">
          <a:xfrm>
            <a:off x="8047959" y="4996066"/>
            <a:ext cx="1442592" cy="606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hermometer">
            <a:extLst>
              <a:ext uri="{FF2B5EF4-FFF2-40B4-BE49-F238E27FC236}">
                <a16:creationId xmlns:a16="http://schemas.microsoft.com/office/drawing/2014/main" id="{C2216029-48AF-4C0F-B25A-24DCA7B3F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30617" y="4290272"/>
            <a:ext cx="667201" cy="1334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A82AD6-D7B3-4667-BE40-B10DE34CA55A}"/>
              </a:ext>
            </a:extLst>
          </p:cNvPr>
          <p:cNvSpPr/>
          <p:nvPr/>
        </p:nvSpPr>
        <p:spPr>
          <a:xfrm>
            <a:off x="10149207" y="5668329"/>
            <a:ext cx="2006828"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https://pixabay.com/en/thermometer-temperature-rainbow-305319/</a:t>
            </a:r>
          </a:p>
        </p:txBody>
      </p:sp>
      <p:pic>
        <p:nvPicPr>
          <p:cNvPr id="19" name="Picture 2" descr="Image result for stopwatch clipart">
            <a:extLst>
              <a:ext uri="{FF2B5EF4-FFF2-40B4-BE49-F238E27FC236}">
                <a16:creationId xmlns:a16="http://schemas.microsoft.com/office/drawing/2014/main" id="{7325C4E3-18EB-4A57-A095-F1258379C4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473" y="4983526"/>
            <a:ext cx="797283" cy="9934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950E2E-20B1-435B-A3CE-F6554E50787E}"/>
              </a:ext>
            </a:extLst>
          </p:cNvPr>
          <p:cNvSpPr txBox="1"/>
          <p:nvPr/>
        </p:nvSpPr>
        <p:spPr>
          <a:xfrm>
            <a:off x="288642" y="5957975"/>
            <a:ext cx="1907625" cy="461665"/>
          </a:xfrm>
          <a:prstGeom prst="rect">
            <a:avLst/>
          </a:prstGeom>
          <a:noFill/>
        </p:spPr>
        <p:txBody>
          <a:bodyPr wrap="square" rtlCol="0">
            <a:spAutoFit/>
          </a:bodyPr>
          <a:lstStyle/>
          <a:p>
            <a:pPr>
              <a:spcAft>
                <a:spcPts val="800"/>
              </a:spcAft>
            </a:pPr>
            <a:r>
              <a:rPr lang="en-US" sz="800" i="1">
                <a:solidFill>
                  <a:schemeClr val="bg2">
                    <a:lumMod val="75000"/>
                  </a:schemeClr>
                </a:solidFill>
                <a:ea typeface="Verdana" pitchFamily="34" charset="0"/>
                <a:cs typeface="Verdana" pitchFamily="34" charset="0"/>
              </a:rPr>
              <a:t>https://commons.wikimedia.org/wiki/File:Dtjohnnymonkey-Stopwatch-no-shading.svg</a:t>
            </a:r>
          </a:p>
        </p:txBody>
      </p:sp>
      <p:sp>
        <p:nvSpPr>
          <p:cNvPr id="21" name="Lightning Bolt 20">
            <a:extLst>
              <a:ext uri="{FF2B5EF4-FFF2-40B4-BE49-F238E27FC236}">
                <a16:creationId xmlns:a16="http://schemas.microsoft.com/office/drawing/2014/main" id="{28B502AC-5B6A-4F85-9D85-B5CC07E09C78}"/>
              </a:ext>
            </a:extLst>
          </p:cNvPr>
          <p:cNvSpPr/>
          <p:nvPr/>
        </p:nvSpPr>
        <p:spPr>
          <a:xfrm>
            <a:off x="3547185" y="5040251"/>
            <a:ext cx="671203" cy="615555"/>
          </a:xfrm>
          <a:prstGeom prst="lightningBolt">
            <a:avLst/>
          </a:prstGeom>
          <a:solidFill>
            <a:srgbClr val="FFE101"/>
          </a:solidFill>
          <a:ln w="6350">
            <a:solidFill>
              <a:schemeClr val="tx1">
                <a:lumMod val="50000"/>
                <a:lumOff val="50000"/>
              </a:schemeClr>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014891477"/>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MITRE_CORPORATE_2020-SectionedTemplat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6832011D-15C9-184B-ABF4-105E57525765}"/>
    </a:ext>
  </a:extLst>
</a:theme>
</file>

<file path=ppt/theme/theme6.xml><?xml version="1.0" encoding="utf-8"?>
<a:theme xmlns:a="http://schemas.openxmlformats.org/drawingml/2006/main" name="4_Office Them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95E5B52F-67E8-FC4C-B108-56F103CF63F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16E29B562E2044B4760E12CF2C1D59" ma:contentTypeVersion="11" ma:contentTypeDescription="Create a new document." ma:contentTypeScope="" ma:versionID="3460c3140070c45d57e3ce42e46e0a75">
  <xsd:schema xmlns:xsd="http://www.w3.org/2001/XMLSchema" xmlns:xs="http://www.w3.org/2001/XMLSchema" xmlns:p="http://schemas.microsoft.com/office/2006/metadata/properties" xmlns:ns3="b76adf87-f316-4c98-a64a-949386c4ea04" xmlns:ns4="63051f0e-f590-416c-890d-b8035e29f50a" targetNamespace="http://schemas.microsoft.com/office/2006/metadata/properties" ma:root="true" ma:fieldsID="a318958e8932dff8f86cb3342798be4c" ns3:_="" ns4:_="">
    <xsd:import namespace="b76adf87-f316-4c98-a64a-949386c4ea04"/>
    <xsd:import namespace="63051f0e-f590-416c-890d-b8035e29f5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adf87-f316-4c98-a64a-949386c4ea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051f0e-f590-416c-890d-b8035e29f5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9DC15-61A0-49F9-A544-3B3E1A8C84B9}">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63051f0e-f590-416c-890d-b8035e29f50a"/>
    <ds:schemaRef ds:uri="http://schemas.openxmlformats.org/package/2006/metadata/core-properties"/>
    <ds:schemaRef ds:uri="http://schemas.microsoft.com/office/infopath/2007/PartnerControls"/>
    <ds:schemaRef ds:uri="b76adf87-f316-4c98-a64a-949386c4ea04"/>
  </ds:schemaRefs>
</ds:datastoreItem>
</file>

<file path=customXml/itemProps2.xml><?xml version="1.0" encoding="utf-8"?>
<ds:datastoreItem xmlns:ds="http://schemas.openxmlformats.org/officeDocument/2006/customXml" ds:itemID="{BE5B599D-71A1-489F-ABFC-84733B50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6adf87-f316-4c98-a64a-949386c4ea04"/>
    <ds:schemaRef ds:uri="63051f0e-f590-416c-890d-b8035e29f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C9113F-CB43-405F-B3A7-7833D193A0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MITRE_PPT_template_16x9_2020_v6</Template>
  <TotalTime>24135</TotalTime>
  <Words>882</Words>
  <Application>Microsoft Macintosh PowerPoint</Application>
  <PresentationFormat>Widescreen</PresentationFormat>
  <Paragraphs>119</Paragraphs>
  <Slides>15</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Regular</vt:lpstr>
      <vt:lpstr>Calibri</vt:lpstr>
      <vt:lpstr>Consolas</vt:lpstr>
      <vt:lpstr>Courier New</vt:lpstr>
      <vt:lpstr>Franklin Gothic Demi</vt:lpstr>
      <vt:lpstr>Wingdings</vt:lpstr>
      <vt:lpstr>Office Theme</vt:lpstr>
      <vt:lpstr>3_Office Theme</vt:lpstr>
      <vt:lpstr>1_Office Theme</vt:lpstr>
      <vt:lpstr>2_Office Theme</vt:lpstr>
      <vt:lpstr>MITRE_CORPORATE_2020-SectionedTemplate</vt:lpstr>
      <vt:lpstr>4_Office Theme</vt:lpstr>
      <vt:lpstr>Side Channel Analysis</vt:lpstr>
      <vt:lpstr>Solving problems for a safer world</vt:lpstr>
      <vt:lpstr>Mission: mitre's mission-driven teams are dedicated to solving problems FOR A SAFER WORLD</vt:lpstr>
      <vt:lpstr>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vt:lpstr>
      <vt:lpstr>MITRE touches your life Every day</vt:lpstr>
      <vt:lpstr>What is a Side-Channel?</vt:lpstr>
      <vt:lpstr>Side-Channel Example: Store Backroom</vt:lpstr>
      <vt:lpstr>Side-Channel Analogy </vt:lpstr>
      <vt:lpstr>Side-Channel Attacks</vt:lpstr>
      <vt:lpstr>Side-Channel Capture</vt:lpstr>
      <vt:lpstr>Side-Channel Workshop: PIN Lock</vt:lpstr>
      <vt:lpstr>Side-Channel Workshop: strcmp</vt:lpstr>
      <vt:lpstr>Side-Channel Workshop: strcmp</vt:lpstr>
      <vt:lpstr>Side-Channel Workshop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eCTF</dc:title>
  <dc:subject/>
  <dc:creator>Ben Janis</dc:creator>
  <cp:keywords/>
  <dc:description/>
  <cp:lastModifiedBy>Ben Janis</cp:lastModifiedBy>
  <cp:revision>11</cp:revision>
  <cp:lastPrinted>2020-03-06T14:31:16Z</cp:lastPrinted>
  <dcterms:created xsi:type="dcterms:W3CDTF">2020-09-30T17:27:12Z</dcterms:created>
  <dcterms:modified xsi:type="dcterms:W3CDTF">2022-06-24T12:12:11Z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0x010100C316E29B562E2044B4760E12CF2C1D59</vt:lpwstr>
  </property>
</Properties>
</file>