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31" r:id="rId5"/>
  </p:sldMasterIdLst>
  <p:notesMasterIdLst>
    <p:notesMasterId r:id="rId20"/>
  </p:notesMasterIdLst>
  <p:sldIdLst>
    <p:sldId id="257" r:id="rId6"/>
    <p:sldId id="327" r:id="rId7"/>
    <p:sldId id="312" r:id="rId8"/>
    <p:sldId id="328" r:id="rId9"/>
    <p:sldId id="331" r:id="rId10"/>
    <p:sldId id="320" r:id="rId11"/>
    <p:sldId id="321" r:id="rId12"/>
    <p:sldId id="322" r:id="rId13"/>
    <p:sldId id="323" r:id="rId14"/>
    <p:sldId id="324" r:id="rId15"/>
    <p:sldId id="325" r:id="rId16"/>
    <p:sldId id="313" r:id="rId17"/>
    <p:sldId id="326" r:id="rId18"/>
    <p:sldId id="330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7AF10-077F-4C89-A53A-85262A8354D0}" v="687" dt="2022-05-19T09:21:31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5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5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6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Alle BMS Basisfunktionen</a:t>
            </a:r>
          </a:p>
          <a:p>
            <a:r>
              <a:rPr lang="de-DE"/>
              <a:t>Alles Sicherheitsanforderungen (</a:t>
            </a:r>
            <a:r>
              <a:rPr lang="de-DE" err="1"/>
              <a:t>Gafahrenanalyse</a:t>
            </a:r>
            <a:r>
              <a:rPr lang="de-DE"/>
              <a:t>) im </a:t>
            </a:r>
            <a:r>
              <a:rPr lang="de-DE" err="1"/>
              <a:t>Safety-Managemant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Grenzwerte für BMS festgelegt</a:t>
            </a:r>
          </a:p>
          <a:p>
            <a:pPr marL="171450" indent="-171450">
              <a:buFontTx/>
              <a:buChar char="-"/>
            </a:pPr>
            <a:r>
              <a:rPr lang="de-DE"/>
              <a:t>Überwachungsintervalle festgelegt</a:t>
            </a:r>
          </a:p>
          <a:p>
            <a:pPr marL="171450" indent="-171450">
              <a:buFontTx/>
              <a:buChar char="-"/>
            </a:pPr>
            <a:r>
              <a:rPr lang="de-DE"/>
              <a:t>Was und wie schnell reagiert werden muss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0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  <a:p>
            <a:r>
              <a:rPr lang="de-DE"/>
              <a:t>BDU=</a:t>
            </a:r>
          </a:p>
          <a:p>
            <a:r>
              <a:rPr lang="de-DE"/>
              <a:t>VCU= Vehicle </a:t>
            </a:r>
            <a:r>
              <a:rPr lang="de-DE" err="1"/>
              <a:t>Controll</a:t>
            </a:r>
            <a:r>
              <a:rPr lang="de-DE"/>
              <a:t> Unit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7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60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2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7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D59D-45EB-41EE-9CE7-446AA4BF6B70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80F3-D7C1-4EE2-8E31-431BF41891AA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6D0CF-C9B1-4ED2-A1F3-B8FF519D356A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1BDE-2590-47E7-AC31-C2D968851B9B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04A0-482F-4133-A642-594AB41BD1CC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9599-CF51-40AA-BCBF-F6ECC4205D49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47A2-447F-409B-AD7F-1549F86541C4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AE640-9889-4452-9967-8821820DE12F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948E-73EE-4A95-96E5-C97E927751F0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64F08-F9FF-45C3-B5DB-DAAB532A18D3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EC14C-0554-4C81-B078-1BC863E40799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2BBE-2B92-4495-86B6-425837E30F42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B43E57-89E0-4572-A2BA-3D2A8FF7F419}" type="datetimeFigureOut">
              <a:rPr lang="de-DE"/>
              <a:pPr>
                <a:defRPr/>
              </a:pPr>
              <a:t>20.05.2022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7088" y="1785010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u="sng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Requirements</a:t>
            </a:r>
            <a:r>
              <a:rPr lang="de-DE" sz="4000" u="sng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u="sng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 u="sng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D8EA2-BCBC-4B1B-A8B6-EAA28E765765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1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27088" y="3645024"/>
            <a:ext cx="36004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Ersteller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766718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766568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Datum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16.05.2022</a:t>
            </a:r>
            <a:endParaRPr lang="de-DE" sz="105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39752" y="438420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5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Informationsdarstellung</a:t>
            </a:r>
          </a:p>
          <a:p>
            <a:pPr algn="ctr"/>
            <a:r>
              <a:rPr lang="de-DE"/>
              <a:t>auf</a:t>
            </a:r>
          </a:p>
          <a:p>
            <a:pPr algn="ctr"/>
            <a:r>
              <a:rPr lang="de-DE"/>
              <a:t>Display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Daten der Sensoren werden für die Darstellung auf dem Display aufbereitet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85800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52279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Display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CDA671-6597-3158-463D-F90FB5828AC2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BMS-401</a:t>
            </a:r>
          </a:p>
        </p:txBody>
      </p:sp>
    </p:spTree>
    <p:extLst>
      <p:ext uri="{BB962C8B-B14F-4D97-AF65-F5344CB8AC3E}">
        <p14:creationId xmlns:p14="http://schemas.microsoft.com/office/powerpoint/2010/main" val="36455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6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Vehicle Control Unit</a:t>
            </a:r>
          </a:p>
          <a:p>
            <a:pPr algn="ctr"/>
            <a:r>
              <a:rPr lang="de-DE"/>
              <a:t>(VCU)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>
            <a:cxnSpLocks/>
          </p:cNvCxnSpPr>
          <p:nvPr/>
        </p:nvCxnSpPr>
        <p:spPr>
          <a:xfrm>
            <a:off x="1131188" y="287523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VCU verarbeitet die Informationen des </a:t>
            </a:r>
            <a:r>
              <a:rPr lang="de-DE" sz="1600" err="1"/>
              <a:t>Safety</a:t>
            </a:r>
            <a:r>
              <a:rPr lang="de-DE" sz="1600"/>
              <a:t> Controllers und gibt diese an das VCU Display und an den Inverter weiter.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092220" y="2590557"/>
            <a:ext cx="1743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von </a:t>
            </a:r>
            <a:r>
              <a:rPr lang="de-DE" sz="1600" err="1">
                <a:solidFill>
                  <a:srgbClr val="0070C0"/>
                </a:solidFill>
              </a:rPr>
              <a:t>Safety</a:t>
            </a:r>
            <a:r>
              <a:rPr lang="de-DE" sz="160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Display (VCU)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>
            <a:cxnSpLocks/>
          </p:cNvCxnSpPr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Inverter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BMS-101 bis BMS-111</a:t>
            </a:r>
          </a:p>
        </p:txBody>
      </p:sp>
    </p:spTree>
    <p:extLst>
      <p:ext uri="{BB962C8B-B14F-4D97-AF65-F5344CB8AC3E}">
        <p14:creationId xmlns:p14="http://schemas.microsoft.com/office/powerpoint/2010/main" val="236801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9ABA64-3363-6B79-8EF6-9422A7070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444" y="1593544"/>
            <a:ext cx="3271056" cy="1044838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A8A70F-5AC3-3FB0-F91D-EB73290E601F}"/>
              </a:ext>
            </a:extLst>
          </p:cNvPr>
          <p:cNvCxnSpPr/>
          <p:nvPr/>
        </p:nvCxnSpPr>
        <p:spPr>
          <a:xfrm>
            <a:off x="143508" y="2656565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D2D8386-C8AA-7E66-DE45-F1E5C5A0C795}"/>
              </a:ext>
            </a:extLst>
          </p:cNvPr>
          <p:cNvCxnSpPr/>
          <p:nvPr/>
        </p:nvCxnSpPr>
        <p:spPr>
          <a:xfrm>
            <a:off x="143508" y="3861048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990F9-6EA5-89A9-EF08-039F1724F062}"/>
              </a:ext>
            </a:extLst>
          </p:cNvPr>
          <p:cNvCxnSpPr/>
          <p:nvPr/>
        </p:nvCxnSpPr>
        <p:spPr>
          <a:xfrm>
            <a:off x="143508" y="5085184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32ADE64-7257-822A-CEE3-89AB117008F3}"/>
              </a:ext>
            </a:extLst>
          </p:cNvPr>
          <p:cNvSpPr txBox="1"/>
          <p:nvPr/>
        </p:nvSpPr>
        <p:spPr>
          <a:xfrm>
            <a:off x="179512" y="1931297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Sicherheits-Schicht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368781-2A25-DF4A-999A-725AB6360056}"/>
              </a:ext>
            </a:extLst>
          </p:cNvPr>
          <p:cNvSpPr txBox="1"/>
          <p:nvPr/>
        </p:nvSpPr>
        <p:spPr>
          <a:xfrm>
            <a:off x="143508" y="305966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Cell</a:t>
            </a:r>
            <a:r>
              <a:rPr lang="de-DE"/>
              <a:t>-</a:t>
            </a:r>
            <a:r>
              <a:rPr lang="de-DE" err="1"/>
              <a:t>Balancing</a:t>
            </a:r>
            <a:r>
              <a:rPr lang="de-DE"/>
              <a:t>-Schicht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C0CBA9-9D7F-A876-8221-5E489D75A9D6}"/>
              </a:ext>
            </a:extLst>
          </p:cNvPr>
          <p:cNvSpPr txBox="1"/>
          <p:nvPr/>
        </p:nvSpPr>
        <p:spPr>
          <a:xfrm>
            <a:off x="179512" y="42609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Informations-Schicht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B8406F-D5BD-49A7-CA6A-2D1F12F9B7B4}"/>
              </a:ext>
            </a:extLst>
          </p:cNvPr>
          <p:cNvSpPr txBox="1"/>
          <p:nvPr/>
        </p:nvSpPr>
        <p:spPr>
          <a:xfrm>
            <a:off x="179512" y="548509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Vehicle-Control-Unit-Schicht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FCDA3DF-28C4-8D58-5857-C5BCB54EB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788" y="2780928"/>
            <a:ext cx="3322711" cy="9561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BA4ECF-445C-3C73-F4D8-3BD3A6AA98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006" y="1610730"/>
            <a:ext cx="3519438" cy="101050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ADFF31B-82F4-C439-E036-B71FDFF45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3864"/>
            <a:ext cx="3312368" cy="96411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8EF6AFD-9706-E584-1F23-0F1874988C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215" y="4024176"/>
            <a:ext cx="3316632" cy="96835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69B30B1-1759-29BC-AF94-9306628900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788" y="5246939"/>
            <a:ext cx="3312368" cy="9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37310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C43D45-4FD9-0BB9-E62D-9C3547DD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7" y="1611029"/>
            <a:ext cx="7345966" cy="380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A91DFD6-25BB-1831-2C3C-3C6E7081A83E}"/>
              </a:ext>
            </a:extLst>
          </p:cNvPr>
          <p:cNvSpPr/>
          <p:nvPr/>
        </p:nvSpPr>
        <p:spPr>
          <a:xfrm>
            <a:off x="3707904" y="5877272"/>
            <a:ext cx="1728191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Basic Software</a:t>
            </a:r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23071E10-14AB-441A-410B-DDBC3FE9473C}"/>
              </a:ext>
            </a:extLst>
          </p:cNvPr>
          <p:cNvSpPr/>
          <p:nvPr/>
        </p:nvSpPr>
        <p:spPr>
          <a:xfrm rot="16200000">
            <a:off x="3808930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BA7FF95-6388-B571-54DD-FC11E246F4ED}"/>
              </a:ext>
            </a:extLst>
          </p:cNvPr>
          <p:cNvSpPr/>
          <p:nvPr/>
        </p:nvSpPr>
        <p:spPr>
          <a:xfrm rot="16200000">
            <a:off x="4562068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718E5D37-A6BB-C2BF-637D-F9D6154D4E01}"/>
              </a:ext>
            </a:extLst>
          </p:cNvPr>
          <p:cNvSpPr/>
          <p:nvPr/>
        </p:nvSpPr>
        <p:spPr>
          <a:xfrm rot="16200000">
            <a:off x="4185499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3FB5ED2-046A-22CE-1E87-206DD5982018}"/>
              </a:ext>
            </a:extLst>
          </p:cNvPr>
          <p:cNvSpPr/>
          <p:nvPr/>
        </p:nvSpPr>
        <p:spPr>
          <a:xfrm rot="16200000">
            <a:off x="4938638" y="5567438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7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76C5-662F-4258-9BD0-0BCEEE36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Schnittstellen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E094A0A-F476-4E7E-9AC3-09E89E6E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03214"/>
              </p:ext>
            </p:extLst>
          </p:nvPr>
        </p:nvGraphicFramePr>
        <p:xfrm>
          <a:off x="984249" y="2338011"/>
          <a:ext cx="7702551" cy="1143000"/>
        </p:xfrm>
        <a:graphic>
          <a:graphicData uri="http://schemas.openxmlformats.org/drawingml/2006/table">
            <a:tbl>
              <a:tblPr/>
              <a:tblGrid>
                <a:gridCol w="1104259">
                  <a:extLst>
                    <a:ext uri="{9D8B030D-6E8A-4147-A177-3AD203B41FA5}">
                      <a16:colId xmlns:a16="http://schemas.microsoft.com/office/drawing/2014/main" val="286849742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1563442054"/>
                    </a:ext>
                  </a:extLst>
                </a:gridCol>
                <a:gridCol w="831603">
                  <a:extLst>
                    <a:ext uri="{9D8B030D-6E8A-4147-A177-3AD203B41FA5}">
                      <a16:colId xmlns:a16="http://schemas.microsoft.com/office/drawing/2014/main" val="325956245"/>
                    </a:ext>
                  </a:extLst>
                </a:gridCol>
                <a:gridCol w="1554143">
                  <a:extLst>
                    <a:ext uri="{9D8B030D-6E8A-4147-A177-3AD203B41FA5}">
                      <a16:colId xmlns:a16="http://schemas.microsoft.com/office/drawing/2014/main" val="3832523331"/>
                    </a:ext>
                  </a:extLst>
                </a:gridCol>
                <a:gridCol w="1635940">
                  <a:extLst>
                    <a:ext uri="{9D8B030D-6E8A-4147-A177-3AD203B41FA5}">
                      <a16:colId xmlns:a16="http://schemas.microsoft.com/office/drawing/2014/main" val="1399093461"/>
                    </a:ext>
                  </a:extLst>
                </a:gridCol>
                <a:gridCol w="1417815">
                  <a:extLst>
                    <a:ext uri="{9D8B030D-6E8A-4147-A177-3AD203B41FA5}">
                      <a16:colId xmlns:a16="http://schemas.microsoft.com/office/drawing/2014/main" val="3844412750"/>
                    </a:ext>
                  </a:extLst>
                </a:gridCol>
              </a:tblGrid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Spannung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 Strom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 Spannung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43485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getCellVoltage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getCellTemp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getPackCurrent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getPackVoltage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setBalancing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744624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Rückgabewert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59980"/>
                  </a:ext>
                </a:extLst>
              </a:tr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90955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60897-B318-446C-B649-AD150213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25DB4-D2E3-4A33-815C-2D461733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66E31-E611-4FDD-9686-D07E5077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4A42941C-C4F5-49D5-9B39-B6501F99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03252"/>
              </p:ext>
            </p:extLst>
          </p:nvPr>
        </p:nvGraphicFramePr>
        <p:xfrm>
          <a:off x="984249" y="4090110"/>
          <a:ext cx="7702551" cy="1143000"/>
        </p:xfrm>
        <a:graphic>
          <a:graphicData uri="http://schemas.openxmlformats.org/drawingml/2006/table">
            <a:tbl>
              <a:tblPr/>
              <a:tblGrid>
                <a:gridCol w="1104259">
                  <a:extLst>
                    <a:ext uri="{9D8B030D-6E8A-4147-A177-3AD203B41FA5}">
                      <a16:colId xmlns:a16="http://schemas.microsoft.com/office/drawing/2014/main" val="2544913828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1194933455"/>
                    </a:ext>
                  </a:extLst>
                </a:gridCol>
                <a:gridCol w="831603">
                  <a:extLst>
                    <a:ext uri="{9D8B030D-6E8A-4147-A177-3AD203B41FA5}">
                      <a16:colId xmlns:a16="http://schemas.microsoft.com/office/drawing/2014/main" val="1123760190"/>
                    </a:ext>
                  </a:extLst>
                </a:gridCol>
                <a:gridCol w="1554143">
                  <a:extLst>
                    <a:ext uri="{9D8B030D-6E8A-4147-A177-3AD203B41FA5}">
                      <a16:colId xmlns:a16="http://schemas.microsoft.com/office/drawing/2014/main" val="3667912976"/>
                    </a:ext>
                  </a:extLst>
                </a:gridCol>
                <a:gridCol w="1635940">
                  <a:extLst>
                    <a:ext uri="{9D8B030D-6E8A-4147-A177-3AD203B41FA5}">
                      <a16:colId xmlns:a16="http://schemas.microsoft.com/office/drawing/2014/main" val="4223963071"/>
                    </a:ext>
                  </a:extLst>
                </a:gridCol>
                <a:gridCol w="1417815">
                  <a:extLst>
                    <a:ext uri="{9D8B030D-6E8A-4147-A177-3AD203B41FA5}">
                      <a16:colId xmlns:a16="http://schemas.microsoft.com/office/drawing/2014/main" val="880482066"/>
                    </a:ext>
                  </a:extLst>
                </a:gridCol>
              </a:tblGrid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 VCU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Schütze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Überspannung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Unterspannung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Übertemperatur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294546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setBDU_Activation</a:t>
                      </a:r>
                      <a:endParaRPr lang="de-DE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setWarningOverVoltage</a:t>
                      </a:r>
                      <a:endParaRPr lang="de-DE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setWarningUndervoltage</a:t>
                      </a:r>
                      <a:endParaRPr lang="de-DE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setWarningOvertemp</a:t>
                      </a:r>
                      <a:endParaRPr lang="de-DE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40102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Rückgabewert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436932"/>
                  </a:ext>
                </a:extLst>
              </a:tr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5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3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Gliederung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131DE49-C727-4F53-8CDD-E1BDAE9BD77A}"/>
              </a:ext>
            </a:extLst>
          </p:cNvPr>
          <p:cNvSpPr txBox="1"/>
          <p:nvPr/>
        </p:nvSpPr>
        <p:spPr>
          <a:xfrm>
            <a:off x="827584" y="2149703"/>
            <a:ext cx="748883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err="1"/>
              <a:t>Reqirements</a:t>
            </a:r>
            <a:endParaRPr lang="de-DE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/>
              <a:t>Unsere Änderungen und Ergänzungen</a:t>
            </a:r>
          </a:p>
          <a:p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Komponenten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Software Architektur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/>
              <a:t>Schichtmodell</a:t>
            </a:r>
          </a:p>
        </p:txBody>
      </p:sp>
    </p:spTree>
    <p:extLst>
      <p:ext uri="{BB962C8B-B14F-4D97-AF65-F5344CB8AC3E}">
        <p14:creationId xmlns:p14="http://schemas.microsoft.com/office/powerpoint/2010/main" val="21308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Requirements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30018"/>
              </p:ext>
            </p:extLst>
          </p:nvPr>
        </p:nvGraphicFramePr>
        <p:xfrm>
          <a:off x="323529" y="1876256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50°C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ms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Requirements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0614"/>
              </p:ext>
            </p:extLst>
          </p:nvPr>
        </p:nvGraphicFramePr>
        <p:xfrm>
          <a:off x="323529" y="1876256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Zelltemperaturen über 50°C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9B716-822A-4591-AB21-9D0008657C5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Requirements</a:t>
            </a:r>
            <a:endParaRPr lang="de-DE" sz="400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DD1EABC-33F3-4186-BA26-E1E31506B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242249"/>
              </p:ext>
            </p:extLst>
          </p:nvPr>
        </p:nvGraphicFramePr>
        <p:xfrm>
          <a:off x="539750" y="2346158"/>
          <a:ext cx="8229600" cy="3530275"/>
        </p:xfrm>
        <a:graphic>
          <a:graphicData uri="http://schemas.openxmlformats.org/drawingml/2006/table">
            <a:tbl>
              <a:tblPr/>
              <a:tblGrid>
                <a:gridCol w="482203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4649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18121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16989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50°C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ms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Spannungsdifferenz länger als 1 Minute größer als als 0.2V ist soll so lange gebalanct werden bis die differenz für mindestens 5 Minuten kleiner als 0.2V 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16989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1872C-FEF2-4FCD-AC74-CD82BD2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F8FB9-6BBB-488C-BBF8-D40E046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003A1-0286-42BD-BC84-78B538B7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C4AE27-B547-4096-B8EB-B3D62C216E00}"/>
              </a:ext>
            </a:extLst>
          </p:cNvPr>
          <p:cNvSpPr txBox="1"/>
          <p:nvPr/>
        </p:nvSpPr>
        <p:spPr>
          <a:xfrm>
            <a:off x="539751" y="179270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Requirements</a:t>
            </a:r>
            <a:r>
              <a:rPr lang="de-DE"/>
              <a:t> nach erster Abstimmung mit markierten Änderungen</a:t>
            </a:r>
          </a:p>
        </p:txBody>
      </p:sp>
    </p:spTree>
    <p:extLst>
      <p:ext uri="{BB962C8B-B14F-4D97-AF65-F5344CB8AC3E}">
        <p14:creationId xmlns:p14="http://schemas.microsoft.com/office/powerpoint/2010/main" val="35969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1</a:t>
            </a:r>
          </a:p>
          <a:p>
            <a:pPr algn="ctr"/>
            <a:endParaRPr lang="de-DE" sz="1400"/>
          </a:p>
          <a:p>
            <a:pPr algn="ctr"/>
            <a:r>
              <a:rPr lang="de-DE" err="1"/>
              <a:t>Safety</a:t>
            </a:r>
            <a:r>
              <a:rPr lang="de-DE"/>
              <a:t> Controller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31188" y="220877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31188" y="277758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31188" y="325086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Der </a:t>
            </a:r>
            <a:r>
              <a:rPr lang="de-DE" sz="1600" err="1"/>
              <a:t>Safety</a:t>
            </a:r>
            <a:r>
              <a:rPr lang="de-DE" sz="1600"/>
              <a:t> Controller überwacht alle Batterieparameter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Sobald die vorgegebenen Grenzwerte überschritten werden muss der Controller innerhalb 50ms reagieren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Der </a:t>
            </a:r>
            <a:r>
              <a:rPr lang="de-DE" sz="1600" err="1"/>
              <a:t>Safety</a:t>
            </a:r>
            <a:r>
              <a:rPr lang="de-DE" sz="1600"/>
              <a:t> Controller muss dann gegeben falls die Schütze trennen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31188" y="190138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31188" y="244237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31188" y="288556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Ansteuerung Schützte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an VCU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BMS-101 bis BMS-111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31029-8746-DB53-113D-998A9EECF5A5}"/>
              </a:ext>
            </a:extLst>
          </p:cNvPr>
          <p:cNvCxnSpPr/>
          <p:nvPr/>
        </p:nvCxnSpPr>
        <p:spPr>
          <a:xfrm>
            <a:off x="1131188" y="372062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8DAE128-799A-0EB2-C293-52896FB2A9E5}"/>
              </a:ext>
            </a:extLst>
          </p:cNvPr>
          <p:cNvSpPr txBox="1"/>
          <p:nvPr/>
        </p:nvSpPr>
        <p:spPr>
          <a:xfrm>
            <a:off x="1049425" y="3450850"/>
            <a:ext cx="159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Fehlerdiagnose</a:t>
            </a:r>
          </a:p>
        </p:txBody>
      </p:sp>
    </p:spTree>
    <p:extLst>
      <p:ext uri="{BB962C8B-B14F-4D97-AF65-F5344CB8AC3E}">
        <p14:creationId xmlns:p14="http://schemas.microsoft.com/office/powerpoint/2010/main" val="3662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2</a:t>
            </a:r>
          </a:p>
          <a:p>
            <a:pPr algn="ctr"/>
            <a:endParaRPr lang="de-DE" sz="1400"/>
          </a:p>
          <a:p>
            <a:pPr algn="ctr"/>
            <a:r>
              <a:rPr lang="de-DE" err="1"/>
              <a:t>Cell-Balancing</a:t>
            </a:r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9360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Das </a:t>
            </a:r>
            <a:r>
              <a:rPr lang="de-DE" sz="1600" err="1"/>
              <a:t>Cell-Balancing</a:t>
            </a:r>
            <a:r>
              <a:rPr lang="de-DE" sz="1600"/>
              <a:t> überwacht die Zellparameter und teilt diese Parameter mit der Basis Software (BSW)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Dem Auseinanderdriften der Zellspannungen soll mittels Ansteuerung des dafür zuständigen Aktors (Transistor) entgegengewirkt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7891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5839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Ansteuerung (Transistoren) für </a:t>
            </a:r>
            <a:r>
              <a:rPr lang="de-DE" sz="1600" err="1">
                <a:solidFill>
                  <a:srgbClr val="FF0000"/>
                </a:solidFill>
              </a:rPr>
              <a:t>Balancing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an BSW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BMS-201 bis BMS-202</a:t>
            </a:r>
          </a:p>
        </p:txBody>
      </p:sp>
    </p:spTree>
    <p:extLst>
      <p:ext uri="{BB962C8B-B14F-4D97-AF65-F5344CB8AC3E}">
        <p14:creationId xmlns:p14="http://schemas.microsoft.com/office/powerpoint/2010/main" val="20472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37310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3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Fehlerdiagnose</a:t>
            </a:r>
          </a:p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Komponente soll das System auf Kabelbrüche und Kurzschlüsse untersuchen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Bei erkannten Fehler soll ein Nachricht an den </a:t>
            </a:r>
            <a:r>
              <a:rPr lang="de-DE" sz="1600" err="1"/>
              <a:t>Safety</a:t>
            </a:r>
            <a:r>
              <a:rPr lang="de-DE" sz="1600"/>
              <a:t> Controller gesendet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10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55021" y="288006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26048" y="2595389"/>
            <a:ext cx="183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an </a:t>
            </a:r>
            <a:r>
              <a:rPr lang="de-DE" sz="1600" err="1">
                <a:solidFill>
                  <a:srgbClr val="0070C0"/>
                </a:solidFill>
              </a:rPr>
              <a:t>Safety</a:t>
            </a:r>
            <a:r>
              <a:rPr lang="de-DE" sz="160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BMS-301</a:t>
            </a:r>
          </a:p>
        </p:txBody>
      </p:sp>
    </p:spTree>
    <p:extLst>
      <p:ext uri="{BB962C8B-B14F-4D97-AF65-F5344CB8AC3E}">
        <p14:creationId xmlns:p14="http://schemas.microsoft.com/office/powerpoint/2010/main" val="30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4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Parameterberechnung </a:t>
            </a:r>
          </a:p>
          <a:p>
            <a:pPr algn="ctr"/>
            <a:r>
              <a:rPr lang="de-DE"/>
              <a:t>und</a:t>
            </a:r>
          </a:p>
          <a:p>
            <a:pPr algn="ctr"/>
            <a:r>
              <a:rPr lang="de-DE"/>
              <a:t>Aufbereitung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Daten der Sensoren werden für die Darstellung auf dem Display aufbereitet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Daten werden für Weiterverarbeitung aufbereitet (Parse-Funktion)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B312783-02EE-5A3A-A619-9B3594BCD13C}"/>
              </a:ext>
            </a:extLst>
          </p:cNvPr>
          <p:cNvCxnSpPr/>
          <p:nvPr/>
        </p:nvCxnSpPr>
        <p:spPr>
          <a:xfrm>
            <a:off x="5940152" y="2353945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F3E9BA8-D616-0283-6441-4EDD7BCE5CE7}"/>
              </a:ext>
            </a:extLst>
          </p:cNvPr>
          <p:cNvCxnSpPr/>
          <p:nvPr/>
        </p:nvCxnSpPr>
        <p:spPr>
          <a:xfrm>
            <a:off x="5940152" y="3432937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884F74-6624-F0DC-3E60-C207719AB2A2}"/>
              </a:ext>
            </a:extLst>
          </p:cNvPr>
          <p:cNvSpPr txBox="1"/>
          <p:nvPr/>
        </p:nvSpPr>
        <p:spPr>
          <a:xfrm>
            <a:off x="5940152" y="205671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EDBC44-E12E-8864-E415-6C7F55EAB0FC}"/>
              </a:ext>
            </a:extLst>
          </p:cNvPr>
          <p:cNvSpPr txBox="1"/>
          <p:nvPr/>
        </p:nvSpPr>
        <p:spPr>
          <a:xfrm>
            <a:off x="5940152" y="30676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Batteriestrom</a:t>
            </a:r>
          </a:p>
        </p:txBody>
      </p:sp>
    </p:spTree>
    <p:extLst>
      <p:ext uri="{BB962C8B-B14F-4D97-AF65-F5344CB8AC3E}">
        <p14:creationId xmlns:p14="http://schemas.microsoft.com/office/powerpoint/2010/main" val="2482074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94F45-2E23-4321-884B-70609BDD8A2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cb03da72-cbb2-43d4-ab44-22c439ee9e73"/>
    <ds:schemaRef ds:uri="ad8f1922-f31f-471d-9bd3-92f5adc1fa6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1516</Words>
  <Application>Microsoft Office PowerPoint</Application>
  <PresentationFormat>Bildschirmpräsentation (4:3)</PresentationFormat>
  <Paragraphs>397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Larissa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Requirements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Schnittstellen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Henri Wilms</cp:lastModifiedBy>
  <cp:revision>2</cp:revision>
  <cp:lastPrinted>2014-09-08T07:59:55Z</cp:lastPrinted>
  <dcterms:created xsi:type="dcterms:W3CDTF">2012-12-01T10:20:56Z</dcterms:created>
  <dcterms:modified xsi:type="dcterms:W3CDTF">2022-05-20T07:36:44Z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