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  <p:sldMasterId id="2147483731" r:id="rId2"/>
  </p:sldMasterIdLst>
  <p:notesMasterIdLst>
    <p:notesMasterId r:id="rId19"/>
  </p:notesMasterIdLst>
  <p:sldIdLst>
    <p:sldId id="257" r:id="rId3"/>
    <p:sldId id="312" r:id="rId4"/>
    <p:sldId id="320" r:id="rId5"/>
    <p:sldId id="321" r:id="rId6"/>
    <p:sldId id="322" r:id="rId7"/>
    <p:sldId id="323" r:id="rId8"/>
    <p:sldId id="324" r:id="rId9"/>
    <p:sldId id="325" r:id="rId10"/>
    <p:sldId id="313" r:id="rId11"/>
    <p:sldId id="326" r:id="rId12"/>
    <p:sldId id="314" r:id="rId13"/>
    <p:sldId id="315" r:id="rId14"/>
    <p:sldId id="316" r:id="rId15"/>
    <p:sldId id="317" r:id="rId16"/>
    <p:sldId id="318" r:id="rId17"/>
    <p:sldId id="319" r:id="rId18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B3B1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4A0DAE-418E-4FE2-A9FE-B3BC6D9F5060}" v="279" dt="2022-05-13T21:57:33.001"/>
    <p1510:client id="{3DA7AF10-077F-4C89-A53A-85262A8354D0}" v="1" dt="2022-05-15T07:23:06.4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12" autoAdjust="0"/>
    <p:restoredTop sz="95025" autoAdjust="0"/>
  </p:normalViewPr>
  <p:slideViewPr>
    <p:cSldViewPr>
      <p:cViewPr varScale="1">
        <p:scale>
          <a:sx n="105" d="100"/>
          <a:sy n="105" d="100"/>
        </p:scale>
        <p:origin x="2226" y="108"/>
      </p:cViewPr>
      <p:guideLst>
        <p:guide orient="horz" pos="216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AB4C47F-C586-4901-926A-C856912AE988}" type="datetimeFigureOut">
              <a:rPr lang="de-DE"/>
              <a:pPr>
                <a:defRPr/>
              </a:pPr>
              <a:t>15.05.2022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A8F7F342-0716-4092-87FC-C89E60B0035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84675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dirty="0"/>
          </a:p>
        </p:txBody>
      </p:sp>
      <p:sp>
        <p:nvSpPr>
          <p:cNvPr id="15363" name="Foliennummernplatzhalt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9E4B919-2CCE-4311-8139-C00D4EB3AC48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de-DE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150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94A283-44BF-458C-B5B3-BDD8CDA99E11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DE"/>
              <a:t>Produktionsmanagement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DE"/>
              <a:t>WIB4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4EEDEF-1FAB-4A4A-8DCD-0D0D0381B262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6" descr="IPL_Logo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235825" y="404813"/>
            <a:ext cx="1387475" cy="7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DE"/>
              <a:t>Produktionsmanagement</a:t>
            </a:r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DE"/>
              <a:t>WIB4 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CEF5DF-C58D-42C5-896D-03E3C71F223E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A6D59D-45EB-41EE-9CE7-446AA4BF6B70}" type="datetimeFigureOut">
              <a:rPr lang="de-DE"/>
              <a:pPr>
                <a:defRPr/>
              </a:pPr>
              <a:t>15.05.2022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EFDF81-0B67-40A2-A4C9-E6F7ADD23D0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9380F3-D7C1-4EE2-8E31-431BF41891AA}" type="datetimeFigureOut">
              <a:rPr lang="de-DE"/>
              <a:pPr>
                <a:defRPr/>
              </a:pPr>
              <a:t>15.05.2022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04BAE0-8BC5-47AF-88DF-E5BBC2BF2A0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06D0CF-C9B1-4ED2-A1F3-B8FF519D356A}" type="datetimeFigureOut">
              <a:rPr lang="de-DE"/>
              <a:pPr>
                <a:defRPr/>
              </a:pPr>
              <a:t>15.05.2022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0B0454-D68C-4489-A79E-5C448361C298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DF1BDE-2590-47E7-AC31-C2D968851B9B}" type="datetimeFigureOut">
              <a:rPr lang="de-DE"/>
              <a:pPr>
                <a:defRPr/>
              </a:pPr>
              <a:t>15.05.2022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C22DC3-7D0A-4919-A1BA-166533B9C3C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A04A0-482F-4133-A642-594AB41BD1CC}" type="datetimeFigureOut">
              <a:rPr lang="de-DE"/>
              <a:pPr>
                <a:defRPr/>
              </a:pPr>
              <a:t>15.05.2022</a:t>
            </a:fld>
            <a:endParaRPr lang="de-DE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D1F7F8-8832-4D42-A800-9CC083D15A5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BA9599-CF51-40AA-BCBF-F6ECC4205D49}" type="datetimeFigureOut">
              <a:rPr lang="de-DE"/>
              <a:pPr>
                <a:defRPr/>
              </a:pPr>
              <a:t>15.05.2022</a:t>
            </a:fld>
            <a:endParaRPr lang="de-DE"/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8CCD3C-4B03-4EBF-8AC5-85572E5417E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A447A2-447F-409B-AD7F-1549F86541C4}" type="datetimeFigureOut">
              <a:rPr lang="de-DE"/>
              <a:pPr>
                <a:defRPr/>
              </a:pPr>
              <a:t>15.05.2022</a:t>
            </a:fld>
            <a:endParaRPr lang="de-DE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FA9847-8CBE-4365-8C89-76AB39BDAD5F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BAE640-9889-4452-9967-8821820DE12F}" type="datetimeFigureOut">
              <a:rPr lang="de-DE"/>
              <a:pPr>
                <a:defRPr/>
              </a:pPr>
              <a:t>15.05.2022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0482B1-4597-41D8-BA7C-A4544907956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9552" y="1628800"/>
            <a:ext cx="8229600" cy="4525963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DE"/>
              <a:t>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628ECD-1486-4417-BA78-D30482481923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67948E-73EE-4A95-96E5-C97E927751F0}" type="datetimeFigureOut">
              <a:rPr lang="de-DE"/>
              <a:pPr>
                <a:defRPr/>
              </a:pPr>
              <a:t>15.05.2022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79DDDA-548A-4AD0-A3CA-9FA1DA717D1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E64F08-F9FF-45C3-B5DB-DAAB532A18D3}" type="datetimeFigureOut">
              <a:rPr lang="de-DE"/>
              <a:pPr>
                <a:defRPr/>
              </a:pPr>
              <a:t>15.05.2022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A2FD12-D038-4611-B690-AE493577DF91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5EC14C-0554-4C81-B078-1BC863E40799}" type="datetimeFigureOut">
              <a:rPr lang="de-DE"/>
              <a:pPr>
                <a:defRPr/>
              </a:pPr>
              <a:t>15.05.2022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F747E8-C3D8-4DC7-85AF-8F5A0AE71398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592BBE-2B92-4495-86B6-425837E30F42}" type="datetimeFigureOut">
              <a:rPr lang="de-DE"/>
              <a:pPr>
                <a:defRPr/>
              </a:pPr>
              <a:t>15.05.2022</a:t>
            </a:fld>
            <a:endParaRPr lang="de-DE"/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B463C2-AAE2-49E5-B1ED-13993F2000C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EFCB6D-CDCF-469D-A49E-B836712025C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DE"/>
              <a:t>Produktionsmanagement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DE"/>
              <a:t>WIB4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6F3067-09BF-4E24-8B23-BC41FFC7CE58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DE"/>
              <a:t>Produktionsmanagement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DE"/>
              <a:t>WIB4 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C22B95-71EB-4C72-9263-2CD128226BB2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DE"/>
              <a:t>Produktionsmanagement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DE"/>
              <a:t>WIB4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241334-1715-48F5-86D8-C5F6937126F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DE"/>
              <a:t>Produktionsmanagement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DE"/>
              <a:t>WIB4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719FFB-0DB4-453C-B00B-2B511DC3CE45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DE"/>
              <a:t>Produktionsmanagement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DE"/>
              <a:t>WIB4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6C3DEB-B9F8-459C-9020-F845E4E9734D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DE"/>
              <a:t>Produktionsmanagement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DE"/>
              <a:t>WIB4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3005C1-8D62-4042-A4FD-2E5CFECC1E1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emf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6291263"/>
            <a:ext cx="9144000" cy="566737"/>
          </a:xfrm>
          <a:prstGeom prst="rect">
            <a:avLst/>
          </a:prstGeom>
          <a:solidFill>
            <a:srgbClr val="B3B1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FD43EEB-216E-4CB3-A0DC-E8E3CB1FEE4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6804248" y="420195"/>
            <a:ext cx="2148525" cy="851886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 userDrawn="1"/>
        </p:nvPicPr>
        <p:blipFill rotWithShape="1">
          <a:blip r:embed="rId14"/>
          <a:srcRect l="790" t="2" r="420" b="398"/>
          <a:stretch/>
        </p:blipFill>
        <p:spPr>
          <a:xfrm>
            <a:off x="0" y="1484785"/>
            <a:ext cx="9144000" cy="7200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6291263"/>
            <a:ext cx="9144000" cy="566737"/>
          </a:xfrm>
          <a:prstGeom prst="rect">
            <a:avLst/>
          </a:prstGeom>
          <a:solidFill>
            <a:srgbClr val="B3B1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13314" name="Titelplatzhalt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13315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FB43E57-89E0-4572-A2BA-3D2A8FF7F419}" type="datetimeFigureOut">
              <a:rPr lang="de-DE"/>
              <a:pPr>
                <a:defRPr/>
              </a:pPr>
              <a:t>15.05.2022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A680C80-78D2-4082-8983-1BE4C9035345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6804248" y="420195"/>
            <a:ext cx="2148525" cy="851886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 rotWithShape="1">
          <a:blip r:embed="rId15"/>
          <a:srcRect l="790" t="2" r="420" b="398"/>
          <a:stretch/>
        </p:blipFill>
        <p:spPr>
          <a:xfrm>
            <a:off x="0" y="1484785"/>
            <a:ext cx="9144000" cy="7200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3" r:id="rId2"/>
    <p:sldLayoutId id="2147483752" r:id="rId3"/>
    <p:sldLayoutId id="2147483751" r:id="rId4"/>
    <p:sldLayoutId id="2147483750" r:id="rId5"/>
    <p:sldLayoutId id="2147483749" r:id="rId6"/>
    <p:sldLayoutId id="2147483748" r:id="rId7"/>
    <p:sldLayoutId id="2147483747" r:id="rId8"/>
    <p:sldLayoutId id="2147483746" r:id="rId9"/>
    <p:sldLayoutId id="2147483745" r:id="rId10"/>
    <p:sldLayoutId id="2147483744" r:id="rId11"/>
    <p:sldLayoutId id="2147483743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feld 24"/>
          <p:cNvSpPr txBox="1"/>
          <p:nvPr/>
        </p:nvSpPr>
        <p:spPr>
          <a:xfrm>
            <a:off x="827088" y="1785010"/>
            <a:ext cx="7524750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+mn-cs"/>
              </a:rPr>
              <a:t>Titel</a:t>
            </a:r>
            <a:endParaRPr lang="de-DE" sz="36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6D8EA2-BCBC-4B1B-A8B6-EAA28E765765}" type="slidenum">
              <a:rPr lang="de-DE" sz="1600" b="1">
                <a:solidFill>
                  <a:schemeClr val="tx1">
                    <a:lumMod val="85000"/>
                    <a:lumOff val="15000"/>
                  </a:schemeClr>
                </a:solidFill>
              </a:rPr>
              <a:pPr>
                <a:defRPr/>
              </a:pPr>
              <a:t>1</a:t>
            </a:fld>
            <a:endParaRPr lang="de-DE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827088" y="3645024"/>
            <a:ext cx="3600450" cy="10156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+mn-cs"/>
              </a:rPr>
              <a:t>Ersteller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20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+mn-cs"/>
              </a:rPr>
              <a:t>Datum</a:t>
            </a:r>
            <a:endParaRPr lang="de-DE" sz="105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cs typeface="+mn-cs"/>
            </a:endParaRPr>
          </a:p>
        </p:txBody>
      </p:sp>
      <p:cxnSp>
        <p:nvCxnSpPr>
          <p:cNvPr id="3" name="Gerade Verbindung 2"/>
          <p:cNvCxnSpPr/>
          <p:nvPr/>
        </p:nvCxnSpPr>
        <p:spPr>
          <a:xfrm>
            <a:off x="923925" y="2636838"/>
            <a:ext cx="48006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2339752" y="438420"/>
            <a:ext cx="43204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4000" dirty="0"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Thema</a:t>
            </a:r>
            <a:endParaRPr lang="de-DE" sz="3600" dirty="0">
              <a:solidFill>
                <a:schemeClr val="bg1">
                  <a:lumMod val="75000"/>
                </a:schemeClr>
              </a:solidFill>
              <a:latin typeface="+mn-lt"/>
              <a:cs typeface="+mn-cs"/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176" y="503968"/>
            <a:ext cx="2979624" cy="2602615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219" y="386892"/>
            <a:ext cx="2148525" cy="851886"/>
          </a:xfrm>
          <a:prstGeom prst="rect">
            <a:avLst/>
          </a:prstGeom>
        </p:spPr>
      </p:pic>
      <p:sp>
        <p:nvSpPr>
          <p:cNvPr id="2" name="Rechteck 1"/>
          <p:cNvSpPr/>
          <p:nvPr/>
        </p:nvSpPr>
        <p:spPr>
          <a:xfrm>
            <a:off x="6732240" y="386892"/>
            <a:ext cx="504056" cy="1617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liennummernplatzhalter 1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DAF3A313-D66B-4357-A41A-5240B2F93707}" type="slidenum">
              <a:rPr lang="de-DE" sz="1600" b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10</a:t>
            </a:fld>
            <a:endParaRPr lang="de-DE" sz="1600" b="1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29701" name="Text Box 9"/>
          <p:cNvSpPr txBox="1">
            <a:spLocks noChangeArrowheads="1"/>
          </p:cNvSpPr>
          <p:nvPr/>
        </p:nvSpPr>
        <p:spPr bwMode="auto">
          <a:xfrm>
            <a:off x="-1065213" y="3305175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323529" y="438420"/>
            <a:ext cx="640871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4000" dirty="0"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BMS-Lab</a:t>
            </a:r>
            <a:endParaRPr lang="de-DE" sz="3600" dirty="0">
              <a:solidFill>
                <a:schemeClr val="bg1">
                  <a:lumMod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F5B03C12-B9B9-63E1-CC40-1A799E83544C}"/>
              </a:ext>
            </a:extLst>
          </p:cNvPr>
          <p:cNvSpPr txBox="1"/>
          <p:nvPr/>
        </p:nvSpPr>
        <p:spPr>
          <a:xfrm>
            <a:off x="755576" y="1700808"/>
            <a:ext cx="734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Architektur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5DC12FD-1065-378C-9AB4-1F343ED61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5143822"/>
            <a:ext cx="4896544" cy="880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776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liennummernplatzhalter 1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DAF3A313-D66B-4357-A41A-5240B2F93707}" type="slidenum">
              <a:rPr lang="de-DE" sz="1600" b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11</a:t>
            </a:fld>
            <a:endParaRPr lang="de-DE" sz="1600" b="1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29701" name="Text Box 9"/>
          <p:cNvSpPr txBox="1">
            <a:spLocks noChangeArrowheads="1"/>
          </p:cNvSpPr>
          <p:nvPr/>
        </p:nvSpPr>
        <p:spPr bwMode="auto">
          <a:xfrm>
            <a:off x="-1065213" y="3305175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323529" y="438420"/>
            <a:ext cx="640871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4000" dirty="0"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Thema</a:t>
            </a:r>
            <a:endParaRPr lang="de-DE" sz="3600" dirty="0">
              <a:solidFill>
                <a:schemeClr val="bg1">
                  <a:lumMod val="75000"/>
                </a:schemeClr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7484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liennummernplatzhalter 1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DAF3A313-D66B-4357-A41A-5240B2F93707}" type="slidenum">
              <a:rPr lang="de-DE" sz="1600" b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12</a:t>
            </a:fld>
            <a:endParaRPr lang="de-DE" sz="1600" b="1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29701" name="Text Box 9"/>
          <p:cNvSpPr txBox="1">
            <a:spLocks noChangeArrowheads="1"/>
          </p:cNvSpPr>
          <p:nvPr/>
        </p:nvSpPr>
        <p:spPr bwMode="auto">
          <a:xfrm>
            <a:off x="-1065213" y="3305175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323529" y="438420"/>
            <a:ext cx="640871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4000" dirty="0"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Thema</a:t>
            </a:r>
            <a:endParaRPr lang="de-DE" sz="3600" dirty="0">
              <a:solidFill>
                <a:schemeClr val="bg1">
                  <a:lumMod val="75000"/>
                </a:schemeClr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0442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liennummernplatzhalter 1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DAF3A313-D66B-4357-A41A-5240B2F93707}" type="slidenum">
              <a:rPr lang="de-DE" sz="1600" b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13</a:t>
            </a:fld>
            <a:endParaRPr lang="de-DE" sz="1600" b="1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29701" name="Text Box 9"/>
          <p:cNvSpPr txBox="1">
            <a:spLocks noChangeArrowheads="1"/>
          </p:cNvSpPr>
          <p:nvPr/>
        </p:nvSpPr>
        <p:spPr bwMode="auto">
          <a:xfrm>
            <a:off x="-1065213" y="3305175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323529" y="438420"/>
            <a:ext cx="640871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4000" dirty="0"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Thema</a:t>
            </a:r>
            <a:endParaRPr lang="de-DE" sz="3600" dirty="0">
              <a:solidFill>
                <a:schemeClr val="bg1">
                  <a:lumMod val="75000"/>
                </a:schemeClr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54537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liennummernplatzhalter 1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DAF3A313-D66B-4357-A41A-5240B2F93707}" type="slidenum">
              <a:rPr lang="de-DE" sz="1600" b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14</a:t>
            </a:fld>
            <a:endParaRPr lang="de-DE" sz="1600" b="1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29701" name="Text Box 9"/>
          <p:cNvSpPr txBox="1">
            <a:spLocks noChangeArrowheads="1"/>
          </p:cNvSpPr>
          <p:nvPr/>
        </p:nvSpPr>
        <p:spPr bwMode="auto">
          <a:xfrm>
            <a:off x="-1065213" y="3305175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323529" y="438420"/>
            <a:ext cx="640871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4000" dirty="0"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Thema</a:t>
            </a:r>
            <a:endParaRPr lang="de-DE" sz="3600" dirty="0">
              <a:solidFill>
                <a:schemeClr val="bg1">
                  <a:lumMod val="75000"/>
                </a:schemeClr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7434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liennummernplatzhalter 1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DAF3A313-D66B-4357-A41A-5240B2F93707}" type="slidenum">
              <a:rPr lang="de-DE" sz="1600" b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15</a:t>
            </a:fld>
            <a:endParaRPr lang="de-DE" sz="1600" b="1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29701" name="Text Box 9"/>
          <p:cNvSpPr txBox="1">
            <a:spLocks noChangeArrowheads="1"/>
          </p:cNvSpPr>
          <p:nvPr/>
        </p:nvSpPr>
        <p:spPr bwMode="auto">
          <a:xfrm>
            <a:off x="-1065213" y="3305175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323529" y="438420"/>
            <a:ext cx="640871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4000" dirty="0"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Thema</a:t>
            </a:r>
            <a:endParaRPr lang="de-DE" sz="3600" dirty="0">
              <a:solidFill>
                <a:schemeClr val="bg1">
                  <a:lumMod val="75000"/>
                </a:schemeClr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63293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liennummernplatzhalter 1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DAF3A313-D66B-4357-A41A-5240B2F93707}" type="slidenum">
              <a:rPr lang="de-DE" sz="1600" b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16</a:t>
            </a:fld>
            <a:endParaRPr lang="de-DE" sz="1600" b="1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29701" name="Text Box 9"/>
          <p:cNvSpPr txBox="1">
            <a:spLocks noChangeArrowheads="1"/>
          </p:cNvSpPr>
          <p:nvPr/>
        </p:nvSpPr>
        <p:spPr bwMode="auto">
          <a:xfrm>
            <a:off x="-1065213" y="3305175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323529" y="438420"/>
            <a:ext cx="640871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4000" dirty="0"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Thema</a:t>
            </a:r>
            <a:endParaRPr lang="de-DE" sz="3600" dirty="0">
              <a:solidFill>
                <a:schemeClr val="bg1">
                  <a:lumMod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1CC065BE-F83B-5FA9-7B39-0573E17EB876}"/>
              </a:ext>
            </a:extLst>
          </p:cNvPr>
          <p:cNvSpPr/>
          <p:nvPr/>
        </p:nvSpPr>
        <p:spPr>
          <a:xfrm>
            <a:off x="2771800" y="1949420"/>
            <a:ext cx="3168352" cy="18019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1400" dirty="0"/>
              <a:t>Komponente 1</a:t>
            </a:r>
          </a:p>
          <a:p>
            <a:pPr algn="ctr"/>
            <a:endParaRPr lang="de-DE" sz="1400" dirty="0"/>
          </a:p>
          <a:p>
            <a:pPr algn="ctr"/>
            <a:r>
              <a:rPr lang="de-DE" dirty="0" err="1"/>
              <a:t>Safety</a:t>
            </a:r>
            <a:r>
              <a:rPr lang="de-DE" dirty="0"/>
              <a:t> Controller</a:t>
            </a:r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91BA3094-3BA4-013B-481B-0DABF09A4152}"/>
              </a:ext>
            </a:extLst>
          </p:cNvPr>
          <p:cNvCxnSpPr/>
          <p:nvPr/>
        </p:nvCxnSpPr>
        <p:spPr>
          <a:xfrm>
            <a:off x="1115616" y="2348880"/>
            <a:ext cx="1656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B7FFF93C-CDCC-48D6-E929-70BB8B6410EB}"/>
              </a:ext>
            </a:extLst>
          </p:cNvPr>
          <p:cNvCxnSpPr/>
          <p:nvPr/>
        </p:nvCxnSpPr>
        <p:spPr>
          <a:xfrm>
            <a:off x="5940152" y="2802398"/>
            <a:ext cx="1656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C124C377-2057-A0A6-8E32-6F33B2193D21}"/>
              </a:ext>
            </a:extLst>
          </p:cNvPr>
          <p:cNvCxnSpPr/>
          <p:nvPr/>
        </p:nvCxnSpPr>
        <p:spPr>
          <a:xfrm>
            <a:off x="1115616" y="2852936"/>
            <a:ext cx="1656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E2F33017-C1AE-A4D4-B921-74BA6C73FF2D}"/>
              </a:ext>
            </a:extLst>
          </p:cNvPr>
          <p:cNvCxnSpPr/>
          <p:nvPr/>
        </p:nvCxnSpPr>
        <p:spPr>
          <a:xfrm>
            <a:off x="1115616" y="3427872"/>
            <a:ext cx="1656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hteck 4">
            <a:extLst>
              <a:ext uri="{FF2B5EF4-FFF2-40B4-BE49-F238E27FC236}">
                <a16:creationId xmlns:a16="http://schemas.microsoft.com/office/drawing/2014/main" id="{EC55813B-9ECD-C501-358F-AD763F37CE95}"/>
              </a:ext>
            </a:extLst>
          </p:cNvPr>
          <p:cNvSpPr/>
          <p:nvPr/>
        </p:nvSpPr>
        <p:spPr>
          <a:xfrm>
            <a:off x="4702288" y="3427878"/>
            <a:ext cx="1224136" cy="323450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Alle 100 </a:t>
            </a:r>
            <a:r>
              <a:rPr lang="de-DE" sz="1200" dirty="0" err="1"/>
              <a:t>ms</a:t>
            </a:r>
            <a:endParaRPr lang="de-DE" sz="120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D3DC2DF-4E59-1E95-3859-AE3E4C24DC6A}"/>
              </a:ext>
            </a:extLst>
          </p:cNvPr>
          <p:cNvSpPr txBox="1"/>
          <p:nvPr/>
        </p:nvSpPr>
        <p:spPr>
          <a:xfrm>
            <a:off x="971600" y="4262611"/>
            <a:ext cx="698477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Eins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Zwei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Drei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F1A5FCA-9F96-B7B0-1BAA-4F389CC0A5F0}"/>
              </a:ext>
            </a:extLst>
          </p:cNvPr>
          <p:cNvSpPr txBox="1"/>
          <p:nvPr/>
        </p:nvSpPr>
        <p:spPr>
          <a:xfrm>
            <a:off x="1115616" y="1988840"/>
            <a:ext cx="1512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Eingang 1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69F5CF58-7841-E5D9-2817-CCF50676B00E}"/>
              </a:ext>
            </a:extLst>
          </p:cNvPr>
          <p:cNvSpPr txBox="1"/>
          <p:nvPr/>
        </p:nvSpPr>
        <p:spPr>
          <a:xfrm>
            <a:off x="1115616" y="2517726"/>
            <a:ext cx="1512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Eingang 1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A7471095-CEF3-2F9F-8B89-69DC19DACAE2}"/>
              </a:ext>
            </a:extLst>
          </p:cNvPr>
          <p:cNvSpPr txBox="1"/>
          <p:nvPr/>
        </p:nvSpPr>
        <p:spPr>
          <a:xfrm>
            <a:off x="1115616" y="3062566"/>
            <a:ext cx="1512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Eingang 1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6D03D6D3-8D89-86D6-22C6-EB2D0D390FD1}"/>
              </a:ext>
            </a:extLst>
          </p:cNvPr>
          <p:cNvSpPr txBox="1"/>
          <p:nvPr/>
        </p:nvSpPr>
        <p:spPr>
          <a:xfrm>
            <a:off x="6105128" y="2433066"/>
            <a:ext cx="1512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Ausgang 1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6AB53ED0-9355-F510-BB7D-B1F2132E81EE}"/>
              </a:ext>
            </a:extLst>
          </p:cNvPr>
          <p:cNvSpPr txBox="1"/>
          <p:nvPr/>
        </p:nvSpPr>
        <p:spPr>
          <a:xfrm>
            <a:off x="1815932" y="1567825"/>
            <a:ext cx="5080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00B050"/>
                </a:solidFill>
              </a:rPr>
              <a:t>■  Sensor Eingang            </a:t>
            </a:r>
            <a:r>
              <a:rPr lang="de-DE" sz="1200" dirty="0">
                <a:solidFill>
                  <a:srgbClr val="FF0000"/>
                </a:solidFill>
              </a:rPr>
              <a:t>■  Aktor Ausgang           </a:t>
            </a:r>
            <a:r>
              <a:rPr lang="de-DE" sz="1200" dirty="0">
                <a:solidFill>
                  <a:srgbClr val="0070C0"/>
                </a:solidFill>
              </a:rPr>
              <a:t>■  Berechnete Daten</a:t>
            </a:r>
            <a:endParaRPr lang="de-DE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3961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liennummernplatzhalter 1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DAF3A313-D66B-4357-A41A-5240B2F93707}" type="slidenum">
              <a:rPr lang="de-DE" sz="1600" b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</a:t>
            </a:fld>
            <a:endParaRPr lang="de-DE" sz="1600" b="1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29701" name="Text Box 9"/>
          <p:cNvSpPr txBox="1">
            <a:spLocks noChangeArrowheads="1"/>
          </p:cNvSpPr>
          <p:nvPr/>
        </p:nvSpPr>
        <p:spPr bwMode="auto">
          <a:xfrm>
            <a:off x="-1065213" y="3305175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323529" y="438420"/>
            <a:ext cx="640871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4000" dirty="0"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BMS-Lab</a:t>
            </a:r>
            <a:endParaRPr lang="de-DE" sz="3600" dirty="0">
              <a:solidFill>
                <a:schemeClr val="bg1">
                  <a:lumMod val="75000"/>
                </a:schemeClr>
              </a:solidFill>
              <a:latin typeface="+mn-lt"/>
              <a:cs typeface="+mn-cs"/>
            </a:endParaRP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0EAD8744-9A20-3849-6585-48FDA5B989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602244"/>
              </p:ext>
            </p:extLst>
          </p:nvPr>
        </p:nvGraphicFramePr>
        <p:xfrm>
          <a:off x="323529" y="2276872"/>
          <a:ext cx="8568951" cy="3744413"/>
        </p:xfrm>
        <a:graphic>
          <a:graphicData uri="http://schemas.openxmlformats.org/drawingml/2006/table">
            <a:tbl>
              <a:tblPr/>
              <a:tblGrid>
                <a:gridCol w="524630">
                  <a:extLst>
                    <a:ext uri="{9D8B030D-6E8A-4147-A177-3AD203B41FA5}">
                      <a16:colId xmlns:a16="http://schemas.microsoft.com/office/drawing/2014/main" val="1877899779"/>
                    </a:ext>
                  </a:extLst>
                </a:gridCol>
                <a:gridCol w="568349">
                  <a:extLst>
                    <a:ext uri="{9D8B030D-6E8A-4147-A177-3AD203B41FA5}">
                      <a16:colId xmlns:a16="http://schemas.microsoft.com/office/drawing/2014/main" val="1018962982"/>
                    </a:ext>
                  </a:extLst>
                </a:gridCol>
                <a:gridCol w="7475972">
                  <a:extLst>
                    <a:ext uri="{9D8B030D-6E8A-4147-A177-3AD203B41FA5}">
                      <a16:colId xmlns:a16="http://schemas.microsoft.com/office/drawing/2014/main" val="583714656"/>
                    </a:ext>
                  </a:extLst>
                </a:gridCol>
              </a:tblGrid>
              <a:tr h="203904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6298" marR="6298" marT="62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 </a:t>
                      </a:r>
                    </a:p>
                  </a:txBody>
                  <a:tcPr marL="6298" marR="6298" marT="6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Anforderungs-Beschreibung</a:t>
                      </a:r>
                    </a:p>
                  </a:txBody>
                  <a:tcPr marL="6298" marR="6298" marT="6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039575"/>
                  </a:ext>
                </a:extLst>
              </a:tr>
              <a:tr h="194635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BMS-100</a:t>
                      </a:r>
                    </a:p>
                  </a:txBody>
                  <a:tcPr marL="6298" marR="6298" marT="62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Überschrift</a:t>
                      </a:r>
                    </a:p>
                  </a:txBody>
                  <a:tcPr marL="6298" marR="6298" marT="6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Safety Management</a:t>
                      </a:r>
                    </a:p>
                  </a:txBody>
                  <a:tcPr marL="6298" marR="6298" marT="6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060634"/>
                  </a:ext>
                </a:extLst>
              </a:tr>
              <a:tr h="185367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BMS-101</a:t>
                      </a:r>
                    </a:p>
                  </a:txBody>
                  <a:tcPr marL="6298" marR="6298" marT="62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Anforderung</a:t>
                      </a:r>
                    </a:p>
                  </a:txBody>
                  <a:tcPr marL="6298" marR="6298" marT="6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Das BMS muss die Spannung aller Zellen überwachen und mindestens alle 100 </a:t>
                      </a:r>
                      <a:r>
                        <a:rPr lang="de-DE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</a:t>
                      </a:r>
                      <a:r>
                        <a:rPr lang="de-DE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messen.</a:t>
                      </a:r>
                    </a:p>
                  </a:txBody>
                  <a:tcPr marL="6298" marR="6298" marT="6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906565"/>
                  </a:ext>
                </a:extLst>
              </a:tr>
              <a:tr h="185367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BMS-102</a:t>
                      </a:r>
                    </a:p>
                  </a:txBody>
                  <a:tcPr marL="6298" marR="6298" marT="62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Anforderung</a:t>
                      </a:r>
                    </a:p>
                  </a:txBody>
                  <a:tcPr marL="6298" marR="6298" marT="6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Das BMS muss bei Überschreitung einer oder mehrerer Zellspannungen über 4.2 V ein geeignetes Signal an die VCU senden.</a:t>
                      </a:r>
                    </a:p>
                  </a:txBody>
                  <a:tcPr marL="6298" marR="6298" marT="6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6967454"/>
                  </a:ext>
                </a:extLst>
              </a:tr>
              <a:tr h="185367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BMS-103</a:t>
                      </a:r>
                    </a:p>
                  </a:txBody>
                  <a:tcPr marL="6298" marR="6298" marT="62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Anforderung</a:t>
                      </a:r>
                    </a:p>
                  </a:txBody>
                  <a:tcPr marL="6298" marR="6298" marT="6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Das BMS muss bei Unterschreitung einer oder mehrerer Zellspannungen unter 2.5 V ein geeignetes Signal an die VCU senden.</a:t>
                      </a:r>
                    </a:p>
                  </a:txBody>
                  <a:tcPr marL="6298" marR="6298" marT="6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9893114"/>
                  </a:ext>
                </a:extLst>
              </a:tr>
              <a:tr h="185367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BMS-104</a:t>
                      </a:r>
                    </a:p>
                  </a:txBody>
                  <a:tcPr marL="6298" marR="6298" marT="62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Anforderung</a:t>
                      </a:r>
                    </a:p>
                  </a:txBody>
                  <a:tcPr marL="6298" marR="6298" marT="6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Das BMS muss die Temperatur aller Zellen überwachen und mindestes alle 100 ms messen.</a:t>
                      </a:r>
                    </a:p>
                  </a:txBody>
                  <a:tcPr marL="6298" marR="6298" marT="6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7035644"/>
                  </a:ext>
                </a:extLst>
              </a:tr>
              <a:tr h="185367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BMS-105</a:t>
                      </a:r>
                    </a:p>
                  </a:txBody>
                  <a:tcPr marL="6298" marR="6298" marT="62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Anforderung</a:t>
                      </a:r>
                    </a:p>
                  </a:txBody>
                  <a:tcPr marL="6298" marR="6298" marT="6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Das BMS muss bei Überschreitung einer oder mehrerer Zelltemperaturen über 50°C ein geeignetes Signal an die VCU senden.</a:t>
                      </a:r>
                    </a:p>
                  </a:txBody>
                  <a:tcPr marL="6298" marR="6298" marT="6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7165571"/>
                  </a:ext>
                </a:extLst>
              </a:tr>
              <a:tr h="185367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BMS-106</a:t>
                      </a:r>
                    </a:p>
                  </a:txBody>
                  <a:tcPr marL="6298" marR="6298" marT="62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Anforderung</a:t>
                      </a:r>
                    </a:p>
                  </a:txBody>
                  <a:tcPr marL="6298" marR="6298" marT="6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Das BMS muss bei Unterschreitung einer oder mehrerer Zelltemperaturen unter 15°C ein geeignetes Signal an die VCU senden.</a:t>
                      </a:r>
                    </a:p>
                  </a:txBody>
                  <a:tcPr marL="6298" marR="6298" marT="6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7290078"/>
                  </a:ext>
                </a:extLst>
              </a:tr>
              <a:tr h="185367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BMS-107</a:t>
                      </a:r>
                    </a:p>
                  </a:txBody>
                  <a:tcPr marL="6298" marR="6298" marT="62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Anforderung</a:t>
                      </a:r>
                    </a:p>
                  </a:txBody>
                  <a:tcPr marL="6298" marR="6298" marT="6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Das BMS muss den Strom der Traktionsbatterie überwachen und mindestens alle 100 ms messen.</a:t>
                      </a:r>
                    </a:p>
                  </a:txBody>
                  <a:tcPr marL="6298" marR="6298" marT="6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9528706"/>
                  </a:ext>
                </a:extLst>
              </a:tr>
              <a:tr h="185367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BMS-108</a:t>
                      </a:r>
                    </a:p>
                  </a:txBody>
                  <a:tcPr marL="6298" marR="6298" marT="62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Anforderung</a:t>
                      </a:r>
                    </a:p>
                  </a:txBody>
                  <a:tcPr marL="6298" marR="6298" marT="6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Das BMS muss bei Überschreitung des Batteriestroms (400A) länger als 2 min ein geeignetes Signal an die VCU senden.</a:t>
                      </a:r>
                    </a:p>
                  </a:txBody>
                  <a:tcPr marL="6298" marR="6298" marT="6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8026624"/>
                  </a:ext>
                </a:extLst>
              </a:tr>
              <a:tr h="185367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BMS-109</a:t>
                      </a:r>
                    </a:p>
                  </a:txBody>
                  <a:tcPr marL="6298" marR="6298" marT="62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Anforderung</a:t>
                      </a:r>
                    </a:p>
                  </a:txBody>
                  <a:tcPr marL="6298" marR="6298" marT="6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Das BMS bei andauernder Überschreitung eines oder mehrerer der Grenzwerte die Batterie abschalten, d.h. die Schütze öffnen (BDU).</a:t>
                      </a:r>
                    </a:p>
                  </a:txBody>
                  <a:tcPr marL="6298" marR="6298" marT="6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2892805"/>
                  </a:ext>
                </a:extLst>
              </a:tr>
              <a:tr h="185367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BMS-110</a:t>
                      </a:r>
                    </a:p>
                  </a:txBody>
                  <a:tcPr marL="6298" marR="6298" marT="62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Anforderung</a:t>
                      </a:r>
                    </a:p>
                  </a:txBody>
                  <a:tcPr marL="6298" marR="6298" marT="6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Auf ein Überschreiten der genannten Grenzen muss spätestens innerhalb 50 ms reagiert werden.</a:t>
                      </a:r>
                    </a:p>
                  </a:txBody>
                  <a:tcPr marL="6298" marR="6298" marT="6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4412323"/>
                  </a:ext>
                </a:extLst>
              </a:tr>
              <a:tr h="185367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BMS-111</a:t>
                      </a:r>
                    </a:p>
                  </a:txBody>
                  <a:tcPr marL="6298" marR="6298" marT="62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Anforderung</a:t>
                      </a:r>
                    </a:p>
                  </a:txBody>
                  <a:tcPr marL="6298" marR="6298" marT="6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 diesem Projekt ist keine Betrachtung der ISO 26262 und damit keine ASIL Klassifizierung notwendig.</a:t>
                      </a:r>
                    </a:p>
                  </a:txBody>
                  <a:tcPr marL="6298" marR="6298" marT="6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9115585"/>
                  </a:ext>
                </a:extLst>
              </a:tr>
              <a:tr h="185367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BMS-200</a:t>
                      </a:r>
                    </a:p>
                  </a:txBody>
                  <a:tcPr marL="6298" marR="6298" marT="62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Überschrift</a:t>
                      </a:r>
                    </a:p>
                  </a:txBody>
                  <a:tcPr marL="6298" marR="6298" marT="6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Cell-Balancing</a:t>
                      </a:r>
                    </a:p>
                  </a:txBody>
                  <a:tcPr marL="6298" marR="6298" marT="6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246773"/>
                  </a:ext>
                </a:extLst>
              </a:tr>
              <a:tr h="185367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BMS-201</a:t>
                      </a:r>
                    </a:p>
                  </a:txBody>
                  <a:tcPr marL="6298" marR="6298" marT="62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Anforderung</a:t>
                      </a:r>
                    </a:p>
                  </a:txBody>
                  <a:tcPr marL="6298" marR="6298" marT="6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Das BMS soll einem auseinanderdriften der Zellspannungen entgegen wirken, d.h. die Zellen müssen gebalanced werden.</a:t>
                      </a:r>
                    </a:p>
                  </a:txBody>
                  <a:tcPr marL="6298" marR="6298" marT="6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2813104"/>
                  </a:ext>
                </a:extLst>
              </a:tr>
              <a:tr h="185367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BMS-202</a:t>
                      </a:r>
                    </a:p>
                  </a:txBody>
                  <a:tcPr marL="6298" marR="6298" marT="62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Anforderung</a:t>
                      </a:r>
                    </a:p>
                  </a:txBody>
                  <a:tcPr marL="6298" marR="6298" marT="6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Die Anforderung des Balancings soll einmal pro Sekunde an die BSW gesendet werden.</a:t>
                      </a:r>
                    </a:p>
                  </a:txBody>
                  <a:tcPr marL="6298" marR="6298" marT="6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1247801"/>
                  </a:ext>
                </a:extLst>
              </a:tr>
              <a:tr h="185367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BMS-300</a:t>
                      </a:r>
                    </a:p>
                  </a:txBody>
                  <a:tcPr marL="6298" marR="6298" marT="62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Überschrift</a:t>
                      </a:r>
                    </a:p>
                  </a:txBody>
                  <a:tcPr marL="6298" marR="6298" marT="6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Fehlerdiagnose</a:t>
                      </a:r>
                    </a:p>
                  </a:txBody>
                  <a:tcPr marL="6298" marR="6298" marT="6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6675053"/>
                  </a:ext>
                </a:extLst>
              </a:tr>
              <a:tr h="185367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BMS-301</a:t>
                      </a:r>
                    </a:p>
                  </a:txBody>
                  <a:tcPr marL="6298" marR="6298" marT="62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Anforderung</a:t>
                      </a:r>
                    </a:p>
                  </a:txBody>
                  <a:tcPr marL="6298" marR="6298" marT="6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Das BMS soll die Zellspannungen und Temperaturen auf Fehler wie Kabelbrüche und Kurzschlüsse hin untersuchen. Dazu ist ein Konzept auszuarbeiten und vorzuschlagen</a:t>
                      </a:r>
                    </a:p>
                  </a:txBody>
                  <a:tcPr marL="6298" marR="6298" marT="6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586376"/>
                  </a:ext>
                </a:extLst>
              </a:tr>
              <a:tr h="185367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BMS-400</a:t>
                      </a:r>
                    </a:p>
                  </a:txBody>
                  <a:tcPr marL="6298" marR="6298" marT="62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Überschrift</a:t>
                      </a:r>
                    </a:p>
                  </a:txBody>
                  <a:tcPr marL="6298" marR="6298" marT="6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Informationsdarstellung auf Display</a:t>
                      </a:r>
                    </a:p>
                  </a:txBody>
                  <a:tcPr marL="6298" marR="6298" marT="6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6050059"/>
                  </a:ext>
                </a:extLst>
              </a:tr>
              <a:tr h="194635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BMS-401</a:t>
                      </a:r>
                    </a:p>
                  </a:txBody>
                  <a:tcPr marL="6298" marR="6298" marT="629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Anforderung</a:t>
                      </a:r>
                    </a:p>
                  </a:txBody>
                  <a:tcPr marL="6298" marR="6298" marT="6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Das BMS soll alle notwendigen Informationen auf dem Display darstellen. Dazu ist ein Konzept auszuarbeiten und vorzuschlagen</a:t>
                      </a:r>
                    </a:p>
                  </a:txBody>
                  <a:tcPr marL="6298" marR="6298" marT="62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4352620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9AF0C981-951B-F4AA-C20A-3A548EF8B65D}"/>
              </a:ext>
            </a:extLst>
          </p:cNvPr>
          <p:cNvSpPr txBox="1"/>
          <p:nvPr/>
        </p:nvSpPr>
        <p:spPr>
          <a:xfrm>
            <a:off x="323529" y="1628800"/>
            <a:ext cx="864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Requirements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6470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liennummernplatzhalter 1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DAF3A313-D66B-4357-A41A-5240B2F93707}" type="slidenum">
              <a:rPr lang="de-DE" sz="1600" b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</a:t>
            </a:fld>
            <a:endParaRPr lang="de-DE" sz="1600" b="1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29701" name="Text Box 9"/>
          <p:cNvSpPr txBox="1">
            <a:spLocks noChangeArrowheads="1"/>
          </p:cNvSpPr>
          <p:nvPr/>
        </p:nvSpPr>
        <p:spPr bwMode="auto">
          <a:xfrm>
            <a:off x="-1065213" y="3305175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323529" y="438420"/>
            <a:ext cx="640871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4000" dirty="0"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BMS-Lab</a:t>
            </a:r>
            <a:endParaRPr lang="de-DE" sz="3600" dirty="0">
              <a:solidFill>
                <a:schemeClr val="bg1">
                  <a:lumMod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1CC065BE-F83B-5FA9-7B39-0573E17EB876}"/>
              </a:ext>
            </a:extLst>
          </p:cNvPr>
          <p:cNvSpPr/>
          <p:nvPr/>
        </p:nvSpPr>
        <p:spPr>
          <a:xfrm>
            <a:off x="2771800" y="1949420"/>
            <a:ext cx="3168352" cy="18019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1400" dirty="0"/>
              <a:t>Komponente 1</a:t>
            </a:r>
          </a:p>
          <a:p>
            <a:pPr algn="ctr"/>
            <a:endParaRPr lang="de-DE" sz="1400" dirty="0"/>
          </a:p>
          <a:p>
            <a:pPr algn="ctr"/>
            <a:r>
              <a:rPr lang="de-DE" dirty="0" err="1"/>
              <a:t>Safety</a:t>
            </a:r>
            <a:r>
              <a:rPr lang="de-DE" dirty="0"/>
              <a:t> Controller</a:t>
            </a:r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91BA3094-3BA4-013B-481B-0DABF09A4152}"/>
              </a:ext>
            </a:extLst>
          </p:cNvPr>
          <p:cNvCxnSpPr/>
          <p:nvPr/>
        </p:nvCxnSpPr>
        <p:spPr>
          <a:xfrm>
            <a:off x="1131188" y="2208774"/>
            <a:ext cx="1656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B7FFF93C-CDCC-48D6-E929-70BB8B6410EB}"/>
              </a:ext>
            </a:extLst>
          </p:cNvPr>
          <p:cNvCxnSpPr>
            <a:cxnSpLocks/>
          </p:cNvCxnSpPr>
          <p:nvPr/>
        </p:nvCxnSpPr>
        <p:spPr>
          <a:xfrm>
            <a:off x="5968908" y="2385944"/>
            <a:ext cx="1656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C124C377-2057-A0A6-8E32-6F33B2193D21}"/>
              </a:ext>
            </a:extLst>
          </p:cNvPr>
          <p:cNvCxnSpPr/>
          <p:nvPr/>
        </p:nvCxnSpPr>
        <p:spPr>
          <a:xfrm>
            <a:off x="1131188" y="2777584"/>
            <a:ext cx="1656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E2F33017-C1AE-A4D4-B921-74BA6C73FF2D}"/>
              </a:ext>
            </a:extLst>
          </p:cNvPr>
          <p:cNvCxnSpPr/>
          <p:nvPr/>
        </p:nvCxnSpPr>
        <p:spPr>
          <a:xfrm>
            <a:off x="1131188" y="3250866"/>
            <a:ext cx="1656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hteck 4">
            <a:extLst>
              <a:ext uri="{FF2B5EF4-FFF2-40B4-BE49-F238E27FC236}">
                <a16:creationId xmlns:a16="http://schemas.microsoft.com/office/drawing/2014/main" id="{EC55813B-9ECD-C501-358F-AD763F37CE95}"/>
              </a:ext>
            </a:extLst>
          </p:cNvPr>
          <p:cNvSpPr/>
          <p:nvPr/>
        </p:nvSpPr>
        <p:spPr>
          <a:xfrm>
            <a:off x="4702288" y="3427878"/>
            <a:ext cx="1224136" cy="323450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10x pro Sekunde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D3DC2DF-4E59-1E95-3859-AE3E4C24DC6A}"/>
              </a:ext>
            </a:extLst>
          </p:cNvPr>
          <p:cNvSpPr txBox="1"/>
          <p:nvPr/>
        </p:nvSpPr>
        <p:spPr>
          <a:xfrm>
            <a:off x="971600" y="4262611"/>
            <a:ext cx="69847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Der </a:t>
            </a:r>
            <a:r>
              <a:rPr lang="de-DE" sz="1600" dirty="0" err="1"/>
              <a:t>Safety</a:t>
            </a:r>
            <a:r>
              <a:rPr lang="de-DE" sz="1600" dirty="0"/>
              <a:t> Controller überwacht alle Batterieparameter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Sobald die vorgegebenen Grenzwerte überschritten werden muss der Controller innerhalb 50ms reagieren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Über die BDU müssen die Schütze getrennt werden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F1A5FCA-9F96-B7B0-1BAA-4F389CC0A5F0}"/>
              </a:ext>
            </a:extLst>
          </p:cNvPr>
          <p:cNvSpPr txBox="1"/>
          <p:nvPr/>
        </p:nvSpPr>
        <p:spPr>
          <a:xfrm>
            <a:off x="1131188" y="1901382"/>
            <a:ext cx="1512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00B050"/>
                </a:solidFill>
              </a:rPr>
              <a:t>Batterie-/ Zellspannung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69F5CF58-7841-E5D9-2817-CCF50676B00E}"/>
              </a:ext>
            </a:extLst>
          </p:cNvPr>
          <p:cNvSpPr txBox="1"/>
          <p:nvPr/>
        </p:nvSpPr>
        <p:spPr>
          <a:xfrm>
            <a:off x="1131188" y="2442374"/>
            <a:ext cx="1512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00B050"/>
                </a:solidFill>
              </a:rPr>
              <a:t>Zelltemperatur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A7471095-CEF3-2F9F-8B89-69DC19DACAE2}"/>
              </a:ext>
            </a:extLst>
          </p:cNvPr>
          <p:cNvSpPr txBox="1"/>
          <p:nvPr/>
        </p:nvSpPr>
        <p:spPr>
          <a:xfrm>
            <a:off x="1131188" y="2885560"/>
            <a:ext cx="1512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00B050"/>
                </a:solidFill>
              </a:rPr>
              <a:t>Batteriestrom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6D03D6D3-8D89-86D6-22C6-EB2D0D390FD1}"/>
              </a:ext>
            </a:extLst>
          </p:cNvPr>
          <p:cNvSpPr txBox="1"/>
          <p:nvPr/>
        </p:nvSpPr>
        <p:spPr>
          <a:xfrm>
            <a:off x="6139936" y="2101272"/>
            <a:ext cx="1512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FF0000"/>
                </a:solidFill>
              </a:rPr>
              <a:t>Ansteuerung Schützte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6AB53ED0-9355-F510-BB7D-B1F2132E81EE}"/>
              </a:ext>
            </a:extLst>
          </p:cNvPr>
          <p:cNvSpPr txBox="1"/>
          <p:nvPr/>
        </p:nvSpPr>
        <p:spPr>
          <a:xfrm>
            <a:off x="1815932" y="1567825"/>
            <a:ext cx="5080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00B050"/>
                </a:solidFill>
              </a:rPr>
              <a:t>■  Sensor Eingang            </a:t>
            </a:r>
            <a:r>
              <a:rPr lang="de-DE" sz="1200" dirty="0">
                <a:solidFill>
                  <a:srgbClr val="FF0000"/>
                </a:solidFill>
              </a:rPr>
              <a:t>■  Aktor Ausgang           </a:t>
            </a:r>
            <a:r>
              <a:rPr lang="de-DE" sz="1200" dirty="0">
                <a:solidFill>
                  <a:srgbClr val="0070C0"/>
                </a:solidFill>
              </a:rPr>
              <a:t>■  Berechnete Daten</a:t>
            </a:r>
            <a:endParaRPr lang="de-DE" sz="1200" dirty="0">
              <a:solidFill>
                <a:srgbClr val="FF0000"/>
              </a:solidFill>
            </a:endParaRP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3E4F3910-5F06-519B-9C8B-41AC497D4F2B}"/>
              </a:ext>
            </a:extLst>
          </p:cNvPr>
          <p:cNvCxnSpPr/>
          <p:nvPr/>
        </p:nvCxnSpPr>
        <p:spPr>
          <a:xfrm>
            <a:off x="5963188" y="3224489"/>
            <a:ext cx="1656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9D8BD886-8B52-2117-C533-892FAE6E474E}"/>
              </a:ext>
            </a:extLst>
          </p:cNvPr>
          <p:cNvSpPr txBox="1"/>
          <p:nvPr/>
        </p:nvSpPr>
        <p:spPr>
          <a:xfrm>
            <a:off x="6134216" y="2939817"/>
            <a:ext cx="1512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0070C0"/>
                </a:solidFill>
              </a:rPr>
              <a:t>Nachricht an VCU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F7897167-2F51-A62F-0A64-8C0DE3E5D474}"/>
              </a:ext>
            </a:extLst>
          </p:cNvPr>
          <p:cNvSpPr/>
          <p:nvPr/>
        </p:nvSpPr>
        <p:spPr>
          <a:xfrm>
            <a:off x="2787372" y="3297903"/>
            <a:ext cx="1914916" cy="45337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sz="1200" dirty="0" err="1"/>
              <a:t>Requirements</a:t>
            </a:r>
            <a:r>
              <a:rPr lang="de-DE" sz="1200" dirty="0"/>
              <a:t>:</a:t>
            </a:r>
          </a:p>
          <a:p>
            <a:r>
              <a:rPr lang="de-DE" sz="1200" dirty="0"/>
              <a:t>BMS-101 bis BMS-111</a:t>
            </a: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02831029-8746-DB53-113D-998A9EECF5A5}"/>
              </a:ext>
            </a:extLst>
          </p:cNvPr>
          <p:cNvCxnSpPr/>
          <p:nvPr/>
        </p:nvCxnSpPr>
        <p:spPr>
          <a:xfrm>
            <a:off x="1131188" y="3720621"/>
            <a:ext cx="1656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A8DAE128-799A-0EB2-C293-52896FB2A9E5}"/>
              </a:ext>
            </a:extLst>
          </p:cNvPr>
          <p:cNvSpPr txBox="1"/>
          <p:nvPr/>
        </p:nvSpPr>
        <p:spPr>
          <a:xfrm>
            <a:off x="1049425" y="3450850"/>
            <a:ext cx="15939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0070C0"/>
                </a:solidFill>
              </a:rPr>
              <a:t>Nachricht Fehlerdiagnose</a:t>
            </a:r>
          </a:p>
        </p:txBody>
      </p:sp>
    </p:spTree>
    <p:extLst>
      <p:ext uri="{BB962C8B-B14F-4D97-AF65-F5344CB8AC3E}">
        <p14:creationId xmlns:p14="http://schemas.microsoft.com/office/powerpoint/2010/main" val="366280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liennummernplatzhalter 1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DAF3A313-D66B-4357-A41A-5240B2F93707}" type="slidenum">
              <a:rPr lang="de-DE" sz="1600" b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4</a:t>
            </a:fld>
            <a:endParaRPr lang="de-DE" sz="1600" b="1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29701" name="Text Box 9"/>
          <p:cNvSpPr txBox="1">
            <a:spLocks noChangeArrowheads="1"/>
          </p:cNvSpPr>
          <p:nvPr/>
        </p:nvSpPr>
        <p:spPr bwMode="auto">
          <a:xfrm>
            <a:off x="-1065213" y="3305175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323529" y="438420"/>
            <a:ext cx="640871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4000" dirty="0"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BMS-Lab</a:t>
            </a:r>
            <a:endParaRPr lang="de-DE" sz="3600" dirty="0">
              <a:solidFill>
                <a:schemeClr val="bg1">
                  <a:lumMod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1CC065BE-F83B-5FA9-7B39-0573E17EB876}"/>
              </a:ext>
            </a:extLst>
          </p:cNvPr>
          <p:cNvSpPr/>
          <p:nvPr/>
        </p:nvSpPr>
        <p:spPr>
          <a:xfrm>
            <a:off x="2771800" y="1949420"/>
            <a:ext cx="3168352" cy="18019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1400" dirty="0"/>
              <a:t>Komponente 2</a:t>
            </a:r>
          </a:p>
          <a:p>
            <a:pPr algn="ctr"/>
            <a:endParaRPr lang="de-DE" sz="1400" dirty="0"/>
          </a:p>
          <a:p>
            <a:pPr algn="ctr"/>
            <a:r>
              <a:rPr lang="de-DE" dirty="0" err="1"/>
              <a:t>Cell-Balancing</a:t>
            </a:r>
            <a:endParaRPr lang="de-DE" dirty="0"/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91BA3094-3BA4-013B-481B-0DABF09A4152}"/>
              </a:ext>
            </a:extLst>
          </p:cNvPr>
          <p:cNvCxnSpPr/>
          <p:nvPr/>
        </p:nvCxnSpPr>
        <p:spPr>
          <a:xfrm>
            <a:off x="1115616" y="2348880"/>
            <a:ext cx="1656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B7FFF93C-CDCC-48D6-E929-70BB8B6410EB}"/>
              </a:ext>
            </a:extLst>
          </p:cNvPr>
          <p:cNvCxnSpPr>
            <a:cxnSpLocks/>
          </p:cNvCxnSpPr>
          <p:nvPr/>
        </p:nvCxnSpPr>
        <p:spPr>
          <a:xfrm>
            <a:off x="5968908" y="2385944"/>
            <a:ext cx="1656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C124C377-2057-A0A6-8E32-6F33B2193D21}"/>
              </a:ext>
            </a:extLst>
          </p:cNvPr>
          <p:cNvCxnSpPr/>
          <p:nvPr/>
        </p:nvCxnSpPr>
        <p:spPr>
          <a:xfrm>
            <a:off x="1115616" y="2993608"/>
            <a:ext cx="1656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E2F33017-C1AE-A4D4-B921-74BA6C73FF2D}"/>
              </a:ext>
            </a:extLst>
          </p:cNvPr>
          <p:cNvCxnSpPr/>
          <p:nvPr/>
        </p:nvCxnSpPr>
        <p:spPr>
          <a:xfrm>
            <a:off x="1115616" y="3427872"/>
            <a:ext cx="1656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hteck 4">
            <a:extLst>
              <a:ext uri="{FF2B5EF4-FFF2-40B4-BE49-F238E27FC236}">
                <a16:creationId xmlns:a16="http://schemas.microsoft.com/office/drawing/2014/main" id="{EC55813B-9ECD-C501-358F-AD763F37CE95}"/>
              </a:ext>
            </a:extLst>
          </p:cNvPr>
          <p:cNvSpPr/>
          <p:nvPr/>
        </p:nvSpPr>
        <p:spPr>
          <a:xfrm>
            <a:off x="4702288" y="3427878"/>
            <a:ext cx="1224136" cy="323450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1x pro Sekunde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D3DC2DF-4E59-1E95-3859-AE3E4C24DC6A}"/>
              </a:ext>
            </a:extLst>
          </p:cNvPr>
          <p:cNvSpPr txBox="1"/>
          <p:nvPr/>
        </p:nvSpPr>
        <p:spPr>
          <a:xfrm>
            <a:off x="971600" y="4262611"/>
            <a:ext cx="69847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Das </a:t>
            </a:r>
            <a:r>
              <a:rPr lang="de-DE" sz="1600" dirty="0" err="1"/>
              <a:t>Cell-Balancing</a:t>
            </a:r>
            <a:r>
              <a:rPr lang="de-DE" sz="1600" dirty="0"/>
              <a:t> überwacht die Zellparameter und teilt diese Parameter mit der Basis Software (BSW)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Dem Auseinanderdriften der Zellspannungen soll mittels Ansteuerung des dafür zuständigen Aktors (Transistor) entgegengewirkt werden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F1A5FCA-9F96-B7B0-1BAA-4F389CC0A5F0}"/>
              </a:ext>
            </a:extLst>
          </p:cNvPr>
          <p:cNvSpPr txBox="1"/>
          <p:nvPr/>
        </p:nvSpPr>
        <p:spPr>
          <a:xfrm>
            <a:off x="1115616" y="2078918"/>
            <a:ext cx="1512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00B050"/>
                </a:solidFill>
              </a:rPr>
              <a:t>Batterie-/ Zellspannung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69F5CF58-7841-E5D9-2817-CCF50676B00E}"/>
              </a:ext>
            </a:extLst>
          </p:cNvPr>
          <p:cNvSpPr txBox="1"/>
          <p:nvPr/>
        </p:nvSpPr>
        <p:spPr>
          <a:xfrm>
            <a:off x="1115616" y="2658398"/>
            <a:ext cx="1512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00B050"/>
                </a:solidFill>
              </a:rPr>
              <a:t>Zelltemperatur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A7471095-CEF3-2F9F-8B89-69DC19DACAE2}"/>
              </a:ext>
            </a:extLst>
          </p:cNvPr>
          <p:cNvSpPr txBox="1"/>
          <p:nvPr/>
        </p:nvSpPr>
        <p:spPr>
          <a:xfrm>
            <a:off x="1115616" y="3062566"/>
            <a:ext cx="1512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00B050"/>
                </a:solidFill>
              </a:rPr>
              <a:t>Batteriestrom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6D03D6D3-8D89-86D6-22C6-EB2D0D390FD1}"/>
              </a:ext>
            </a:extLst>
          </p:cNvPr>
          <p:cNvSpPr txBox="1"/>
          <p:nvPr/>
        </p:nvSpPr>
        <p:spPr>
          <a:xfrm>
            <a:off x="6139936" y="2101272"/>
            <a:ext cx="15121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FF0000"/>
                </a:solidFill>
              </a:rPr>
              <a:t>Ansteuerung (Transistoren) für </a:t>
            </a:r>
            <a:r>
              <a:rPr lang="de-DE" sz="1600" dirty="0" err="1">
                <a:solidFill>
                  <a:srgbClr val="FF0000"/>
                </a:solidFill>
              </a:rPr>
              <a:t>Balancing</a:t>
            </a:r>
            <a:endParaRPr lang="de-DE" sz="1600" dirty="0">
              <a:solidFill>
                <a:srgbClr val="FF0000"/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6AB53ED0-9355-F510-BB7D-B1F2132E81EE}"/>
              </a:ext>
            </a:extLst>
          </p:cNvPr>
          <p:cNvSpPr txBox="1"/>
          <p:nvPr/>
        </p:nvSpPr>
        <p:spPr>
          <a:xfrm>
            <a:off x="1815932" y="1567825"/>
            <a:ext cx="5080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00B050"/>
                </a:solidFill>
              </a:rPr>
              <a:t>■  Sensor Eingang            </a:t>
            </a:r>
            <a:r>
              <a:rPr lang="de-DE" sz="1200" dirty="0">
                <a:solidFill>
                  <a:srgbClr val="FF0000"/>
                </a:solidFill>
              </a:rPr>
              <a:t>■  Aktor Ausgang           </a:t>
            </a:r>
            <a:r>
              <a:rPr lang="de-DE" sz="1200" dirty="0">
                <a:solidFill>
                  <a:srgbClr val="0070C0"/>
                </a:solidFill>
              </a:rPr>
              <a:t>■  Berechnete Daten</a:t>
            </a:r>
            <a:endParaRPr lang="de-DE" sz="1200" dirty="0">
              <a:solidFill>
                <a:srgbClr val="FF0000"/>
              </a:solidFill>
            </a:endParaRP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3E4F3910-5F06-519B-9C8B-41AC497D4F2B}"/>
              </a:ext>
            </a:extLst>
          </p:cNvPr>
          <p:cNvCxnSpPr/>
          <p:nvPr/>
        </p:nvCxnSpPr>
        <p:spPr>
          <a:xfrm>
            <a:off x="5963188" y="3224489"/>
            <a:ext cx="1656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9D8BD886-8B52-2117-C533-892FAE6E474E}"/>
              </a:ext>
            </a:extLst>
          </p:cNvPr>
          <p:cNvSpPr txBox="1"/>
          <p:nvPr/>
        </p:nvSpPr>
        <p:spPr>
          <a:xfrm>
            <a:off x="6134216" y="2939817"/>
            <a:ext cx="1512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0070C0"/>
                </a:solidFill>
              </a:rPr>
              <a:t>Nachricht an BSW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F7897167-2F51-A62F-0A64-8C0DE3E5D474}"/>
              </a:ext>
            </a:extLst>
          </p:cNvPr>
          <p:cNvSpPr/>
          <p:nvPr/>
        </p:nvSpPr>
        <p:spPr>
          <a:xfrm>
            <a:off x="2787372" y="3297903"/>
            <a:ext cx="1914916" cy="45337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sz="1200" dirty="0" err="1"/>
              <a:t>Requirements</a:t>
            </a:r>
            <a:r>
              <a:rPr lang="de-DE" sz="1200" dirty="0"/>
              <a:t>:</a:t>
            </a:r>
          </a:p>
          <a:p>
            <a:r>
              <a:rPr lang="de-DE" sz="1200" dirty="0"/>
              <a:t>BMS-201bis BMS-202</a:t>
            </a:r>
          </a:p>
        </p:txBody>
      </p:sp>
    </p:spTree>
    <p:extLst>
      <p:ext uri="{BB962C8B-B14F-4D97-AF65-F5344CB8AC3E}">
        <p14:creationId xmlns:p14="http://schemas.microsoft.com/office/powerpoint/2010/main" val="2047235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liennummernplatzhalter 1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DAF3A313-D66B-4357-A41A-5240B2F93707}" type="slidenum">
              <a:rPr lang="de-DE" sz="1600" b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5</a:t>
            </a:fld>
            <a:endParaRPr lang="de-DE" sz="1600" b="1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29701" name="Text Box 9"/>
          <p:cNvSpPr txBox="1">
            <a:spLocks noChangeArrowheads="1"/>
          </p:cNvSpPr>
          <p:nvPr/>
        </p:nvSpPr>
        <p:spPr bwMode="auto">
          <a:xfrm>
            <a:off x="-1065213" y="3305175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323529" y="438420"/>
            <a:ext cx="640871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4000" dirty="0"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BMS-Lab</a:t>
            </a:r>
            <a:endParaRPr lang="de-DE" sz="3600" dirty="0">
              <a:solidFill>
                <a:schemeClr val="bg1">
                  <a:lumMod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1CC065BE-F83B-5FA9-7B39-0573E17EB876}"/>
              </a:ext>
            </a:extLst>
          </p:cNvPr>
          <p:cNvSpPr/>
          <p:nvPr/>
        </p:nvSpPr>
        <p:spPr>
          <a:xfrm>
            <a:off x="2771800" y="1949420"/>
            <a:ext cx="3168352" cy="18019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1400" dirty="0"/>
              <a:t>Komponente 3</a:t>
            </a:r>
          </a:p>
          <a:p>
            <a:pPr algn="ctr"/>
            <a:endParaRPr lang="de-DE" sz="1400" dirty="0"/>
          </a:p>
          <a:p>
            <a:pPr algn="ctr"/>
            <a:r>
              <a:rPr lang="de-DE" dirty="0"/>
              <a:t>Fehlerdiagnose</a:t>
            </a:r>
          </a:p>
          <a:p>
            <a:pPr algn="ctr"/>
            <a:endParaRPr lang="de-DE" dirty="0"/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91BA3094-3BA4-013B-481B-0DABF09A4152}"/>
              </a:ext>
            </a:extLst>
          </p:cNvPr>
          <p:cNvCxnSpPr/>
          <p:nvPr/>
        </p:nvCxnSpPr>
        <p:spPr>
          <a:xfrm>
            <a:off x="1115616" y="2348880"/>
            <a:ext cx="1656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C124C377-2057-A0A6-8E32-6F33B2193D21}"/>
              </a:ext>
            </a:extLst>
          </p:cNvPr>
          <p:cNvCxnSpPr/>
          <p:nvPr/>
        </p:nvCxnSpPr>
        <p:spPr>
          <a:xfrm>
            <a:off x="1115616" y="2972122"/>
            <a:ext cx="1656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E2F33017-C1AE-A4D4-B921-74BA6C73FF2D}"/>
              </a:ext>
            </a:extLst>
          </p:cNvPr>
          <p:cNvCxnSpPr/>
          <p:nvPr/>
        </p:nvCxnSpPr>
        <p:spPr>
          <a:xfrm>
            <a:off x="1115616" y="3427872"/>
            <a:ext cx="1656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hteck 4">
            <a:extLst>
              <a:ext uri="{FF2B5EF4-FFF2-40B4-BE49-F238E27FC236}">
                <a16:creationId xmlns:a16="http://schemas.microsoft.com/office/drawing/2014/main" id="{EC55813B-9ECD-C501-358F-AD763F37CE95}"/>
              </a:ext>
            </a:extLst>
          </p:cNvPr>
          <p:cNvSpPr/>
          <p:nvPr/>
        </p:nvSpPr>
        <p:spPr>
          <a:xfrm>
            <a:off x="4702288" y="3427878"/>
            <a:ext cx="1224136" cy="323450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1x pro Sekunde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D3DC2DF-4E59-1E95-3859-AE3E4C24DC6A}"/>
              </a:ext>
            </a:extLst>
          </p:cNvPr>
          <p:cNvSpPr txBox="1"/>
          <p:nvPr/>
        </p:nvSpPr>
        <p:spPr>
          <a:xfrm>
            <a:off x="971600" y="4262611"/>
            <a:ext cx="69847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Die Komponente soll das System auf Kabelbrüche und Kurzschlüsse untersuchen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Bei erkannten Fehler soll ein Nachricht an den </a:t>
            </a:r>
            <a:r>
              <a:rPr lang="de-DE" sz="1600" dirty="0" err="1"/>
              <a:t>Safety</a:t>
            </a:r>
            <a:r>
              <a:rPr lang="de-DE" sz="1600" dirty="0"/>
              <a:t> Controller gesendet werden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highlight>
                  <a:srgbClr val="FFFF00"/>
                </a:highlight>
              </a:rPr>
              <a:t>Konzeptausarbeitung optional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F1A5FCA-9F96-B7B0-1BAA-4F389CC0A5F0}"/>
              </a:ext>
            </a:extLst>
          </p:cNvPr>
          <p:cNvSpPr txBox="1"/>
          <p:nvPr/>
        </p:nvSpPr>
        <p:spPr>
          <a:xfrm>
            <a:off x="1115616" y="2041017"/>
            <a:ext cx="1512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00B050"/>
                </a:solidFill>
              </a:rPr>
              <a:t>Batterie-/ Zellspannung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69F5CF58-7841-E5D9-2817-CCF50676B00E}"/>
              </a:ext>
            </a:extLst>
          </p:cNvPr>
          <p:cNvSpPr txBox="1"/>
          <p:nvPr/>
        </p:nvSpPr>
        <p:spPr>
          <a:xfrm>
            <a:off x="1115616" y="2636912"/>
            <a:ext cx="1512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00B050"/>
                </a:solidFill>
              </a:rPr>
              <a:t>Zelltemperatur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A7471095-CEF3-2F9F-8B89-69DC19DACAE2}"/>
              </a:ext>
            </a:extLst>
          </p:cNvPr>
          <p:cNvSpPr txBox="1"/>
          <p:nvPr/>
        </p:nvSpPr>
        <p:spPr>
          <a:xfrm>
            <a:off x="1115616" y="3062566"/>
            <a:ext cx="1512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00B050"/>
                </a:solidFill>
              </a:rPr>
              <a:t>Batteriestrom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6AB53ED0-9355-F510-BB7D-B1F2132E81EE}"/>
              </a:ext>
            </a:extLst>
          </p:cNvPr>
          <p:cNvSpPr txBox="1"/>
          <p:nvPr/>
        </p:nvSpPr>
        <p:spPr>
          <a:xfrm>
            <a:off x="1815932" y="1567825"/>
            <a:ext cx="5080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00B050"/>
                </a:solidFill>
              </a:rPr>
              <a:t>■  Sensor Eingang            </a:t>
            </a:r>
            <a:r>
              <a:rPr lang="de-DE" sz="1200" dirty="0">
                <a:solidFill>
                  <a:srgbClr val="FF0000"/>
                </a:solidFill>
              </a:rPr>
              <a:t>■  Aktor Ausgang           </a:t>
            </a:r>
            <a:r>
              <a:rPr lang="de-DE" sz="1200" dirty="0">
                <a:solidFill>
                  <a:srgbClr val="0070C0"/>
                </a:solidFill>
              </a:rPr>
              <a:t>■  Berechnete Daten</a:t>
            </a:r>
            <a:endParaRPr lang="de-DE" sz="1200" dirty="0">
              <a:solidFill>
                <a:srgbClr val="FF0000"/>
              </a:solidFill>
            </a:endParaRP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3E4F3910-5F06-519B-9C8B-41AC497D4F2B}"/>
              </a:ext>
            </a:extLst>
          </p:cNvPr>
          <p:cNvCxnSpPr/>
          <p:nvPr/>
        </p:nvCxnSpPr>
        <p:spPr>
          <a:xfrm>
            <a:off x="5955021" y="2880061"/>
            <a:ext cx="1656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9D8BD886-8B52-2117-C533-892FAE6E474E}"/>
              </a:ext>
            </a:extLst>
          </p:cNvPr>
          <p:cNvSpPr txBox="1"/>
          <p:nvPr/>
        </p:nvSpPr>
        <p:spPr>
          <a:xfrm>
            <a:off x="6126048" y="2595389"/>
            <a:ext cx="18303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0070C0"/>
                </a:solidFill>
              </a:rPr>
              <a:t>Nachricht an </a:t>
            </a:r>
            <a:r>
              <a:rPr lang="de-DE" sz="1600" dirty="0" err="1">
                <a:solidFill>
                  <a:srgbClr val="0070C0"/>
                </a:solidFill>
              </a:rPr>
              <a:t>Safety</a:t>
            </a:r>
            <a:r>
              <a:rPr lang="de-DE" sz="1600" dirty="0">
                <a:solidFill>
                  <a:srgbClr val="0070C0"/>
                </a:solidFill>
              </a:rPr>
              <a:t> Controller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F7897167-2F51-A62F-0A64-8C0DE3E5D474}"/>
              </a:ext>
            </a:extLst>
          </p:cNvPr>
          <p:cNvSpPr/>
          <p:nvPr/>
        </p:nvSpPr>
        <p:spPr>
          <a:xfrm>
            <a:off x="2787372" y="3297903"/>
            <a:ext cx="1914916" cy="45337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sz="1200" dirty="0" err="1"/>
              <a:t>Requirements</a:t>
            </a:r>
            <a:r>
              <a:rPr lang="de-DE" sz="1200" dirty="0"/>
              <a:t>:</a:t>
            </a:r>
          </a:p>
          <a:p>
            <a:r>
              <a:rPr lang="de-DE" sz="1200" dirty="0"/>
              <a:t>BMS-301</a:t>
            </a:r>
          </a:p>
        </p:txBody>
      </p:sp>
    </p:spTree>
    <p:extLst>
      <p:ext uri="{BB962C8B-B14F-4D97-AF65-F5344CB8AC3E}">
        <p14:creationId xmlns:p14="http://schemas.microsoft.com/office/powerpoint/2010/main" val="308941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liennummernplatzhalter 1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DAF3A313-D66B-4357-A41A-5240B2F93707}" type="slidenum">
              <a:rPr lang="de-DE" sz="1600" b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6</a:t>
            </a:fld>
            <a:endParaRPr lang="de-DE" sz="1600" b="1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29701" name="Text Box 9"/>
          <p:cNvSpPr txBox="1">
            <a:spLocks noChangeArrowheads="1"/>
          </p:cNvSpPr>
          <p:nvPr/>
        </p:nvSpPr>
        <p:spPr bwMode="auto">
          <a:xfrm>
            <a:off x="-1065213" y="3305175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323529" y="438420"/>
            <a:ext cx="640871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4000" dirty="0"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BMS-Lab</a:t>
            </a:r>
            <a:endParaRPr lang="de-DE" sz="3600" dirty="0">
              <a:solidFill>
                <a:schemeClr val="bg1">
                  <a:lumMod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1CC065BE-F83B-5FA9-7B39-0573E17EB876}"/>
              </a:ext>
            </a:extLst>
          </p:cNvPr>
          <p:cNvSpPr/>
          <p:nvPr/>
        </p:nvSpPr>
        <p:spPr>
          <a:xfrm>
            <a:off x="2771800" y="1949420"/>
            <a:ext cx="3168352" cy="18019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1400" dirty="0"/>
              <a:t>Komponente 4</a:t>
            </a:r>
          </a:p>
          <a:p>
            <a:pPr algn="ctr"/>
            <a:endParaRPr lang="de-DE" sz="1400" dirty="0"/>
          </a:p>
          <a:p>
            <a:pPr algn="ctr"/>
            <a:r>
              <a:rPr lang="de-DE" dirty="0"/>
              <a:t>Parameterberechnung </a:t>
            </a:r>
          </a:p>
          <a:p>
            <a:pPr algn="ctr"/>
            <a:r>
              <a:rPr lang="de-DE" dirty="0"/>
              <a:t>und</a:t>
            </a:r>
          </a:p>
          <a:p>
            <a:pPr algn="ctr"/>
            <a:r>
              <a:rPr lang="de-DE" dirty="0"/>
              <a:t>Aufbereitung</a:t>
            </a:r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91BA3094-3BA4-013B-481B-0DABF09A4152}"/>
              </a:ext>
            </a:extLst>
          </p:cNvPr>
          <p:cNvCxnSpPr/>
          <p:nvPr/>
        </p:nvCxnSpPr>
        <p:spPr>
          <a:xfrm>
            <a:off x="1115616" y="2348880"/>
            <a:ext cx="1656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C124C377-2057-A0A6-8E32-6F33B2193D21}"/>
              </a:ext>
            </a:extLst>
          </p:cNvPr>
          <p:cNvCxnSpPr/>
          <p:nvPr/>
        </p:nvCxnSpPr>
        <p:spPr>
          <a:xfrm>
            <a:off x="1115616" y="2972122"/>
            <a:ext cx="1656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E2F33017-C1AE-A4D4-B921-74BA6C73FF2D}"/>
              </a:ext>
            </a:extLst>
          </p:cNvPr>
          <p:cNvCxnSpPr/>
          <p:nvPr/>
        </p:nvCxnSpPr>
        <p:spPr>
          <a:xfrm>
            <a:off x="1115616" y="3427872"/>
            <a:ext cx="1656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hteck 4">
            <a:extLst>
              <a:ext uri="{FF2B5EF4-FFF2-40B4-BE49-F238E27FC236}">
                <a16:creationId xmlns:a16="http://schemas.microsoft.com/office/drawing/2014/main" id="{EC55813B-9ECD-C501-358F-AD763F37CE95}"/>
              </a:ext>
            </a:extLst>
          </p:cNvPr>
          <p:cNvSpPr/>
          <p:nvPr/>
        </p:nvSpPr>
        <p:spPr>
          <a:xfrm>
            <a:off x="4702288" y="3427878"/>
            <a:ext cx="1224136" cy="323450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1x pro Sekunde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D3DC2DF-4E59-1E95-3859-AE3E4C24DC6A}"/>
              </a:ext>
            </a:extLst>
          </p:cNvPr>
          <p:cNvSpPr txBox="1"/>
          <p:nvPr/>
        </p:nvSpPr>
        <p:spPr>
          <a:xfrm>
            <a:off x="971600" y="4262611"/>
            <a:ext cx="6984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Die Daten der Sensoren werden für die Darstellung auf dem Display aufbereitet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F1A5FCA-9F96-B7B0-1BAA-4F389CC0A5F0}"/>
              </a:ext>
            </a:extLst>
          </p:cNvPr>
          <p:cNvSpPr txBox="1"/>
          <p:nvPr/>
        </p:nvSpPr>
        <p:spPr>
          <a:xfrm>
            <a:off x="1115616" y="2040071"/>
            <a:ext cx="1512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00B050"/>
                </a:solidFill>
              </a:rPr>
              <a:t>Batterie-/ Zellspannung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69F5CF58-7841-E5D9-2817-CCF50676B00E}"/>
              </a:ext>
            </a:extLst>
          </p:cNvPr>
          <p:cNvSpPr txBox="1"/>
          <p:nvPr/>
        </p:nvSpPr>
        <p:spPr>
          <a:xfrm>
            <a:off x="1115616" y="2636912"/>
            <a:ext cx="1512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00B050"/>
                </a:solidFill>
              </a:rPr>
              <a:t>Zelltemperatur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A7471095-CEF3-2F9F-8B89-69DC19DACAE2}"/>
              </a:ext>
            </a:extLst>
          </p:cNvPr>
          <p:cNvSpPr txBox="1"/>
          <p:nvPr/>
        </p:nvSpPr>
        <p:spPr>
          <a:xfrm>
            <a:off x="1115616" y="3062566"/>
            <a:ext cx="1512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00B050"/>
                </a:solidFill>
              </a:rPr>
              <a:t>Batteriestrom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6AB53ED0-9355-F510-BB7D-B1F2132E81EE}"/>
              </a:ext>
            </a:extLst>
          </p:cNvPr>
          <p:cNvSpPr txBox="1"/>
          <p:nvPr/>
        </p:nvSpPr>
        <p:spPr>
          <a:xfrm>
            <a:off x="1815932" y="1567825"/>
            <a:ext cx="5080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00B050"/>
                </a:solidFill>
              </a:rPr>
              <a:t>■  Sensor Eingang            </a:t>
            </a:r>
            <a:r>
              <a:rPr lang="de-DE" sz="1200" dirty="0">
                <a:solidFill>
                  <a:srgbClr val="FF0000"/>
                </a:solidFill>
              </a:rPr>
              <a:t>■  Aktor Ausgang           </a:t>
            </a:r>
            <a:r>
              <a:rPr lang="de-DE" sz="1200" dirty="0">
                <a:solidFill>
                  <a:srgbClr val="0070C0"/>
                </a:solidFill>
              </a:rPr>
              <a:t>■  Berechnete Daten</a:t>
            </a:r>
            <a:endParaRPr lang="de-DE" sz="1200" dirty="0">
              <a:solidFill>
                <a:srgbClr val="FF0000"/>
              </a:solidFill>
            </a:endParaRP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BB312783-02EE-5A3A-A619-9B3594BCD13C}"/>
              </a:ext>
            </a:extLst>
          </p:cNvPr>
          <p:cNvCxnSpPr/>
          <p:nvPr/>
        </p:nvCxnSpPr>
        <p:spPr>
          <a:xfrm>
            <a:off x="5940152" y="2353945"/>
            <a:ext cx="1656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7769E909-74B4-49AA-1A2A-68CB85930B35}"/>
              </a:ext>
            </a:extLst>
          </p:cNvPr>
          <p:cNvCxnSpPr/>
          <p:nvPr/>
        </p:nvCxnSpPr>
        <p:spPr>
          <a:xfrm>
            <a:off x="5940152" y="2972122"/>
            <a:ext cx="1656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5F3E9BA8-D616-0283-6441-4EDD7BCE5CE7}"/>
              </a:ext>
            </a:extLst>
          </p:cNvPr>
          <p:cNvCxnSpPr/>
          <p:nvPr/>
        </p:nvCxnSpPr>
        <p:spPr>
          <a:xfrm>
            <a:off x="5940152" y="3432937"/>
            <a:ext cx="1656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DD884F74-6624-F0DC-3E60-C207719AB2A2}"/>
              </a:ext>
            </a:extLst>
          </p:cNvPr>
          <p:cNvSpPr txBox="1"/>
          <p:nvPr/>
        </p:nvSpPr>
        <p:spPr>
          <a:xfrm>
            <a:off x="5940152" y="2056719"/>
            <a:ext cx="1512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0070C0"/>
                </a:solidFill>
              </a:rPr>
              <a:t>Batterie-/ Zellspannung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8C9474E3-94B9-B51A-9840-326513F005F0}"/>
              </a:ext>
            </a:extLst>
          </p:cNvPr>
          <p:cNvSpPr txBox="1"/>
          <p:nvPr/>
        </p:nvSpPr>
        <p:spPr>
          <a:xfrm>
            <a:off x="5940152" y="2636912"/>
            <a:ext cx="1512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0070C0"/>
                </a:solidFill>
              </a:rPr>
              <a:t>Zelltemperatur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7AEDBC44-E12E-8864-E415-6C7F55EAB0FC}"/>
              </a:ext>
            </a:extLst>
          </p:cNvPr>
          <p:cNvSpPr txBox="1"/>
          <p:nvPr/>
        </p:nvSpPr>
        <p:spPr>
          <a:xfrm>
            <a:off x="5940152" y="3067631"/>
            <a:ext cx="1512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0070C0"/>
                </a:solidFill>
              </a:rPr>
              <a:t>Batteriestrom</a:t>
            </a:r>
          </a:p>
        </p:txBody>
      </p:sp>
    </p:spTree>
    <p:extLst>
      <p:ext uri="{BB962C8B-B14F-4D97-AF65-F5344CB8AC3E}">
        <p14:creationId xmlns:p14="http://schemas.microsoft.com/office/powerpoint/2010/main" val="248207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liennummernplatzhalter 1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DAF3A313-D66B-4357-A41A-5240B2F93707}" type="slidenum">
              <a:rPr lang="de-DE" sz="1600" b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7</a:t>
            </a:fld>
            <a:endParaRPr lang="de-DE" sz="1600" b="1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29701" name="Text Box 9"/>
          <p:cNvSpPr txBox="1">
            <a:spLocks noChangeArrowheads="1"/>
          </p:cNvSpPr>
          <p:nvPr/>
        </p:nvSpPr>
        <p:spPr bwMode="auto">
          <a:xfrm>
            <a:off x="-1065213" y="3305175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323529" y="438420"/>
            <a:ext cx="640871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4000" dirty="0"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BMS-Lab</a:t>
            </a:r>
            <a:endParaRPr lang="de-DE" sz="3600" dirty="0">
              <a:solidFill>
                <a:schemeClr val="bg1">
                  <a:lumMod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1CC065BE-F83B-5FA9-7B39-0573E17EB876}"/>
              </a:ext>
            </a:extLst>
          </p:cNvPr>
          <p:cNvSpPr/>
          <p:nvPr/>
        </p:nvSpPr>
        <p:spPr>
          <a:xfrm>
            <a:off x="2771800" y="1949420"/>
            <a:ext cx="3168352" cy="18019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1400" dirty="0"/>
              <a:t>Komponente 5</a:t>
            </a:r>
          </a:p>
          <a:p>
            <a:pPr algn="ctr"/>
            <a:endParaRPr lang="de-DE" sz="1400" dirty="0"/>
          </a:p>
          <a:p>
            <a:pPr algn="ctr"/>
            <a:r>
              <a:rPr lang="de-DE" dirty="0"/>
              <a:t>Informationsdarstellung</a:t>
            </a:r>
          </a:p>
          <a:p>
            <a:pPr algn="ctr"/>
            <a:r>
              <a:rPr lang="de-DE" dirty="0"/>
              <a:t>auf</a:t>
            </a:r>
          </a:p>
          <a:p>
            <a:pPr algn="ctr"/>
            <a:r>
              <a:rPr lang="de-DE" dirty="0"/>
              <a:t>Display</a:t>
            </a:r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91BA3094-3BA4-013B-481B-0DABF09A4152}"/>
              </a:ext>
            </a:extLst>
          </p:cNvPr>
          <p:cNvCxnSpPr/>
          <p:nvPr/>
        </p:nvCxnSpPr>
        <p:spPr>
          <a:xfrm>
            <a:off x="1115616" y="2348880"/>
            <a:ext cx="1656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C124C377-2057-A0A6-8E32-6F33B2193D21}"/>
              </a:ext>
            </a:extLst>
          </p:cNvPr>
          <p:cNvCxnSpPr/>
          <p:nvPr/>
        </p:nvCxnSpPr>
        <p:spPr>
          <a:xfrm>
            <a:off x="1115616" y="2972122"/>
            <a:ext cx="1656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E2F33017-C1AE-A4D4-B921-74BA6C73FF2D}"/>
              </a:ext>
            </a:extLst>
          </p:cNvPr>
          <p:cNvCxnSpPr/>
          <p:nvPr/>
        </p:nvCxnSpPr>
        <p:spPr>
          <a:xfrm>
            <a:off x="1115616" y="3427872"/>
            <a:ext cx="1656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hteck 4">
            <a:extLst>
              <a:ext uri="{FF2B5EF4-FFF2-40B4-BE49-F238E27FC236}">
                <a16:creationId xmlns:a16="http://schemas.microsoft.com/office/drawing/2014/main" id="{EC55813B-9ECD-C501-358F-AD763F37CE95}"/>
              </a:ext>
            </a:extLst>
          </p:cNvPr>
          <p:cNvSpPr/>
          <p:nvPr/>
        </p:nvSpPr>
        <p:spPr>
          <a:xfrm>
            <a:off x="4702288" y="3427878"/>
            <a:ext cx="1224136" cy="323450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1x pro Sekunde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D3DC2DF-4E59-1E95-3859-AE3E4C24DC6A}"/>
              </a:ext>
            </a:extLst>
          </p:cNvPr>
          <p:cNvSpPr txBox="1"/>
          <p:nvPr/>
        </p:nvSpPr>
        <p:spPr>
          <a:xfrm>
            <a:off x="971600" y="4262611"/>
            <a:ext cx="6984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Die Daten der Sensoren werden für die Darstellung auf dem Display aufbereitet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F1A5FCA-9F96-B7B0-1BAA-4F389CC0A5F0}"/>
              </a:ext>
            </a:extLst>
          </p:cNvPr>
          <p:cNvSpPr txBox="1"/>
          <p:nvPr/>
        </p:nvSpPr>
        <p:spPr>
          <a:xfrm>
            <a:off x="1115616" y="2040071"/>
            <a:ext cx="1512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0070C0"/>
                </a:solidFill>
              </a:rPr>
              <a:t>Batterie-/ Zellspannung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69F5CF58-7841-E5D9-2817-CCF50676B00E}"/>
              </a:ext>
            </a:extLst>
          </p:cNvPr>
          <p:cNvSpPr txBox="1"/>
          <p:nvPr/>
        </p:nvSpPr>
        <p:spPr>
          <a:xfrm>
            <a:off x="1115616" y="2636912"/>
            <a:ext cx="1512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0070C0"/>
                </a:solidFill>
              </a:rPr>
              <a:t>Zelltemperatur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A7471095-CEF3-2F9F-8B89-69DC19DACAE2}"/>
              </a:ext>
            </a:extLst>
          </p:cNvPr>
          <p:cNvSpPr txBox="1"/>
          <p:nvPr/>
        </p:nvSpPr>
        <p:spPr>
          <a:xfrm>
            <a:off x="1115616" y="3062566"/>
            <a:ext cx="1512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0070C0"/>
                </a:solidFill>
              </a:rPr>
              <a:t>Batteriestrom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6AB53ED0-9355-F510-BB7D-B1F2132E81EE}"/>
              </a:ext>
            </a:extLst>
          </p:cNvPr>
          <p:cNvSpPr txBox="1"/>
          <p:nvPr/>
        </p:nvSpPr>
        <p:spPr>
          <a:xfrm>
            <a:off x="1815932" y="1567825"/>
            <a:ext cx="5080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00B050"/>
                </a:solidFill>
              </a:rPr>
              <a:t>■  Sensor Eingang            </a:t>
            </a:r>
            <a:r>
              <a:rPr lang="de-DE" sz="1200" dirty="0">
                <a:solidFill>
                  <a:srgbClr val="FF0000"/>
                </a:solidFill>
              </a:rPr>
              <a:t>■  Aktor Ausgang           </a:t>
            </a:r>
            <a:r>
              <a:rPr lang="de-DE" sz="1200" dirty="0">
                <a:solidFill>
                  <a:srgbClr val="0070C0"/>
                </a:solidFill>
              </a:rPr>
              <a:t>■  Berechnete Daten</a:t>
            </a:r>
            <a:endParaRPr lang="de-DE" sz="1200" dirty="0">
              <a:solidFill>
                <a:srgbClr val="FF0000"/>
              </a:solidFill>
            </a:endParaRP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7769E909-74B4-49AA-1A2A-68CB85930B35}"/>
              </a:ext>
            </a:extLst>
          </p:cNvPr>
          <p:cNvCxnSpPr/>
          <p:nvPr/>
        </p:nvCxnSpPr>
        <p:spPr>
          <a:xfrm>
            <a:off x="5940152" y="2858001"/>
            <a:ext cx="1656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feld 24">
            <a:extLst>
              <a:ext uri="{FF2B5EF4-FFF2-40B4-BE49-F238E27FC236}">
                <a16:creationId xmlns:a16="http://schemas.microsoft.com/office/drawing/2014/main" id="{8C9474E3-94B9-B51A-9840-326513F005F0}"/>
              </a:ext>
            </a:extLst>
          </p:cNvPr>
          <p:cNvSpPr txBox="1"/>
          <p:nvPr/>
        </p:nvSpPr>
        <p:spPr>
          <a:xfrm>
            <a:off x="5940152" y="2522791"/>
            <a:ext cx="1512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FF0000"/>
                </a:solidFill>
              </a:rPr>
              <a:t>Display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7DCDA671-6597-3158-463D-F90FB5828AC2}"/>
              </a:ext>
            </a:extLst>
          </p:cNvPr>
          <p:cNvSpPr/>
          <p:nvPr/>
        </p:nvSpPr>
        <p:spPr>
          <a:xfrm>
            <a:off x="2787372" y="3297903"/>
            <a:ext cx="1914916" cy="45337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sz="1200" dirty="0" err="1"/>
              <a:t>Requirements</a:t>
            </a:r>
            <a:r>
              <a:rPr lang="de-DE" sz="1200" dirty="0"/>
              <a:t>:</a:t>
            </a:r>
          </a:p>
          <a:p>
            <a:r>
              <a:rPr lang="de-DE" sz="1200" dirty="0"/>
              <a:t>BMS-401</a:t>
            </a:r>
          </a:p>
        </p:txBody>
      </p:sp>
    </p:spTree>
    <p:extLst>
      <p:ext uri="{BB962C8B-B14F-4D97-AF65-F5344CB8AC3E}">
        <p14:creationId xmlns:p14="http://schemas.microsoft.com/office/powerpoint/2010/main" val="3645526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liennummernplatzhalter 1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DAF3A313-D66B-4357-A41A-5240B2F93707}" type="slidenum">
              <a:rPr lang="de-DE" sz="1600" b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8</a:t>
            </a:fld>
            <a:endParaRPr lang="de-DE" sz="1600" b="1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29701" name="Text Box 9"/>
          <p:cNvSpPr txBox="1">
            <a:spLocks noChangeArrowheads="1"/>
          </p:cNvSpPr>
          <p:nvPr/>
        </p:nvSpPr>
        <p:spPr bwMode="auto">
          <a:xfrm>
            <a:off x="-1065213" y="3305175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323529" y="438420"/>
            <a:ext cx="640871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4000" dirty="0"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BMS-Lab</a:t>
            </a:r>
            <a:endParaRPr lang="de-DE" sz="3600" dirty="0">
              <a:solidFill>
                <a:schemeClr val="bg1">
                  <a:lumMod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1CC065BE-F83B-5FA9-7B39-0573E17EB876}"/>
              </a:ext>
            </a:extLst>
          </p:cNvPr>
          <p:cNvSpPr/>
          <p:nvPr/>
        </p:nvSpPr>
        <p:spPr>
          <a:xfrm>
            <a:off x="2771800" y="1949420"/>
            <a:ext cx="3168352" cy="18019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1400" dirty="0"/>
              <a:t>Komponente 6</a:t>
            </a:r>
          </a:p>
          <a:p>
            <a:pPr algn="ctr"/>
            <a:endParaRPr lang="de-DE" sz="1400" dirty="0"/>
          </a:p>
          <a:p>
            <a:pPr algn="ctr"/>
            <a:r>
              <a:rPr lang="de-DE" dirty="0"/>
              <a:t>Vehicle Control Unit</a:t>
            </a:r>
          </a:p>
          <a:p>
            <a:pPr algn="ctr"/>
            <a:r>
              <a:rPr lang="de-DE" dirty="0"/>
              <a:t>(VCU)</a:t>
            </a:r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91BA3094-3BA4-013B-481B-0DABF09A4152}"/>
              </a:ext>
            </a:extLst>
          </p:cNvPr>
          <p:cNvCxnSpPr>
            <a:cxnSpLocks/>
          </p:cNvCxnSpPr>
          <p:nvPr/>
        </p:nvCxnSpPr>
        <p:spPr>
          <a:xfrm>
            <a:off x="1131188" y="2875231"/>
            <a:ext cx="1656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B7FFF93C-CDCC-48D6-E929-70BB8B6410EB}"/>
              </a:ext>
            </a:extLst>
          </p:cNvPr>
          <p:cNvCxnSpPr>
            <a:cxnSpLocks/>
          </p:cNvCxnSpPr>
          <p:nvPr/>
        </p:nvCxnSpPr>
        <p:spPr>
          <a:xfrm>
            <a:off x="5968908" y="2385944"/>
            <a:ext cx="1656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hteck 4">
            <a:extLst>
              <a:ext uri="{FF2B5EF4-FFF2-40B4-BE49-F238E27FC236}">
                <a16:creationId xmlns:a16="http://schemas.microsoft.com/office/drawing/2014/main" id="{EC55813B-9ECD-C501-358F-AD763F37CE95}"/>
              </a:ext>
            </a:extLst>
          </p:cNvPr>
          <p:cNvSpPr/>
          <p:nvPr/>
        </p:nvSpPr>
        <p:spPr>
          <a:xfrm>
            <a:off x="4702288" y="3427878"/>
            <a:ext cx="1224136" cy="323450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10x pro Sekunde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D3DC2DF-4E59-1E95-3859-AE3E4C24DC6A}"/>
              </a:ext>
            </a:extLst>
          </p:cNvPr>
          <p:cNvSpPr txBox="1"/>
          <p:nvPr/>
        </p:nvSpPr>
        <p:spPr>
          <a:xfrm>
            <a:off x="971600" y="4262611"/>
            <a:ext cx="69847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Die VCU verarbeitet die Informationen des </a:t>
            </a:r>
            <a:r>
              <a:rPr lang="de-DE" sz="1600" dirty="0" err="1"/>
              <a:t>Safety</a:t>
            </a:r>
            <a:r>
              <a:rPr lang="de-DE" sz="1600" dirty="0"/>
              <a:t> Controllers und gibt diese an das VCU Display und an den Inverter weiter.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highlight>
                  <a:srgbClr val="FFFF00"/>
                </a:highlight>
              </a:rPr>
              <a:t>Optional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F1A5FCA-9F96-B7B0-1BAA-4F389CC0A5F0}"/>
              </a:ext>
            </a:extLst>
          </p:cNvPr>
          <p:cNvSpPr txBox="1"/>
          <p:nvPr/>
        </p:nvSpPr>
        <p:spPr>
          <a:xfrm>
            <a:off x="1092220" y="2590557"/>
            <a:ext cx="1743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0070C0"/>
                </a:solidFill>
              </a:rPr>
              <a:t>Nachricht von </a:t>
            </a:r>
            <a:r>
              <a:rPr lang="de-DE" sz="1600" dirty="0" err="1">
                <a:solidFill>
                  <a:srgbClr val="0070C0"/>
                </a:solidFill>
              </a:rPr>
              <a:t>Safety</a:t>
            </a:r>
            <a:r>
              <a:rPr lang="de-DE" sz="1600" dirty="0">
                <a:solidFill>
                  <a:srgbClr val="0070C0"/>
                </a:solidFill>
              </a:rPr>
              <a:t> Controller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6D03D6D3-8D89-86D6-22C6-EB2D0D390FD1}"/>
              </a:ext>
            </a:extLst>
          </p:cNvPr>
          <p:cNvSpPr txBox="1"/>
          <p:nvPr/>
        </p:nvSpPr>
        <p:spPr>
          <a:xfrm>
            <a:off x="6139936" y="2101272"/>
            <a:ext cx="1512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FF0000"/>
                </a:solidFill>
              </a:rPr>
              <a:t>Display (VCU)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6AB53ED0-9355-F510-BB7D-B1F2132E81EE}"/>
              </a:ext>
            </a:extLst>
          </p:cNvPr>
          <p:cNvSpPr txBox="1"/>
          <p:nvPr/>
        </p:nvSpPr>
        <p:spPr>
          <a:xfrm>
            <a:off x="1815932" y="1567825"/>
            <a:ext cx="5080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00B050"/>
                </a:solidFill>
              </a:rPr>
              <a:t>■  Sensor Eingang            </a:t>
            </a:r>
            <a:r>
              <a:rPr lang="de-DE" sz="1200" dirty="0">
                <a:solidFill>
                  <a:srgbClr val="FF0000"/>
                </a:solidFill>
              </a:rPr>
              <a:t>■  Aktor Ausgang           </a:t>
            </a:r>
            <a:r>
              <a:rPr lang="de-DE" sz="1200" dirty="0">
                <a:solidFill>
                  <a:srgbClr val="0070C0"/>
                </a:solidFill>
              </a:rPr>
              <a:t>■  Berechnete Daten</a:t>
            </a:r>
            <a:endParaRPr lang="de-DE" sz="1200" dirty="0">
              <a:solidFill>
                <a:srgbClr val="FF0000"/>
              </a:solidFill>
            </a:endParaRP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3E4F3910-5F06-519B-9C8B-41AC497D4F2B}"/>
              </a:ext>
            </a:extLst>
          </p:cNvPr>
          <p:cNvCxnSpPr>
            <a:cxnSpLocks/>
          </p:cNvCxnSpPr>
          <p:nvPr/>
        </p:nvCxnSpPr>
        <p:spPr>
          <a:xfrm>
            <a:off x="5963188" y="3224489"/>
            <a:ext cx="1656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9D8BD886-8B52-2117-C533-892FAE6E474E}"/>
              </a:ext>
            </a:extLst>
          </p:cNvPr>
          <p:cNvSpPr txBox="1"/>
          <p:nvPr/>
        </p:nvSpPr>
        <p:spPr>
          <a:xfrm>
            <a:off x="6134216" y="2939817"/>
            <a:ext cx="1512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FF0000"/>
                </a:solidFill>
              </a:rPr>
              <a:t>Inverter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F7897167-2F51-A62F-0A64-8C0DE3E5D474}"/>
              </a:ext>
            </a:extLst>
          </p:cNvPr>
          <p:cNvSpPr/>
          <p:nvPr/>
        </p:nvSpPr>
        <p:spPr>
          <a:xfrm>
            <a:off x="2787372" y="3297903"/>
            <a:ext cx="1914916" cy="45337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sz="1200" dirty="0" err="1"/>
              <a:t>Requirements</a:t>
            </a:r>
            <a:r>
              <a:rPr lang="de-DE" sz="1200" dirty="0"/>
              <a:t>:</a:t>
            </a:r>
          </a:p>
          <a:p>
            <a:r>
              <a:rPr lang="de-DE" sz="1200" dirty="0"/>
              <a:t>BMS-101 bis BMS-111</a:t>
            </a:r>
          </a:p>
        </p:txBody>
      </p:sp>
    </p:spTree>
    <p:extLst>
      <p:ext uri="{BB962C8B-B14F-4D97-AF65-F5344CB8AC3E}">
        <p14:creationId xmlns:p14="http://schemas.microsoft.com/office/powerpoint/2010/main" val="2368014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liennummernplatzhalter 17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DAF3A313-D66B-4357-A41A-5240B2F93707}" type="slidenum">
              <a:rPr lang="de-DE" sz="1600" b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9</a:t>
            </a:fld>
            <a:endParaRPr lang="de-DE" sz="1600" b="1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29701" name="Text Box 9"/>
          <p:cNvSpPr txBox="1">
            <a:spLocks noChangeArrowheads="1"/>
          </p:cNvSpPr>
          <p:nvPr/>
        </p:nvSpPr>
        <p:spPr bwMode="auto">
          <a:xfrm>
            <a:off x="-1065213" y="3305175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323529" y="438420"/>
            <a:ext cx="640871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4000" dirty="0"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BMS-Lab</a:t>
            </a:r>
            <a:endParaRPr lang="de-DE" sz="3600" dirty="0">
              <a:solidFill>
                <a:schemeClr val="bg1">
                  <a:lumMod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F5B03C12-B9B9-63E1-CC40-1A799E83544C}"/>
              </a:ext>
            </a:extLst>
          </p:cNvPr>
          <p:cNvSpPr txBox="1"/>
          <p:nvPr/>
        </p:nvSpPr>
        <p:spPr>
          <a:xfrm>
            <a:off x="539552" y="1146306"/>
            <a:ext cx="734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Architektur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F9ABA64-3363-6B79-8EF6-9422A7070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0444" y="1593544"/>
            <a:ext cx="3271056" cy="1044838"/>
          </a:xfrm>
          <a:prstGeom prst="rect">
            <a:avLst/>
          </a:prstGeom>
        </p:spPr>
      </p:pic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FAA8A70F-5AC3-3FB0-F91D-EB73290E601F}"/>
              </a:ext>
            </a:extLst>
          </p:cNvPr>
          <p:cNvCxnSpPr/>
          <p:nvPr/>
        </p:nvCxnSpPr>
        <p:spPr>
          <a:xfrm>
            <a:off x="143508" y="2656565"/>
            <a:ext cx="8856984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6D2D8386-C8AA-7E66-DE45-F1E5C5A0C795}"/>
              </a:ext>
            </a:extLst>
          </p:cNvPr>
          <p:cNvCxnSpPr/>
          <p:nvPr/>
        </p:nvCxnSpPr>
        <p:spPr>
          <a:xfrm>
            <a:off x="143508" y="3861048"/>
            <a:ext cx="8856984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EA0990F9-6EA5-89A9-EF08-039F1724F062}"/>
              </a:ext>
            </a:extLst>
          </p:cNvPr>
          <p:cNvCxnSpPr/>
          <p:nvPr/>
        </p:nvCxnSpPr>
        <p:spPr>
          <a:xfrm>
            <a:off x="143508" y="5085184"/>
            <a:ext cx="8856984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A32ADE64-7257-822A-CEE3-89AB117008F3}"/>
              </a:ext>
            </a:extLst>
          </p:cNvPr>
          <p:cNvSpPr txBox="1"/>
          <p:nvPr/>
        </p:nvSpPr>
        <p:spPr>
          <a:xfrm>
            <a:off x="179513" y="1886039"/>
            <a:ext cx="2160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Sicherheits-Schicht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76368781-2A25-DF4A-999A-725AB6360056}"/>
              </a:ext>
            </a:extLst>
          </p:cNvPr>
          <p:cNvSpPr txBox="1"/>
          <p:nvPr/>
        </p:nvSpPr>
        <p:spPr>
          <a:xfrm>
            <a:off x="179513" y="3056476"/>
            <a:ext cx="3024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Cell</a:t>
            </a:r>
            <a:r>
              <a:rPr lang="de-DE" dirty="0"/>
              <a:t>-</a:t>
            </a:r>
            <a:r>
              <a:rPr lang="de-DE" dirty="0" err="1"/>
              <a:t>Balancing</a:t>
            </a:r>
            <a:r>
              <a:rPr lang="de-DE" dirty="0"/>
              <a:t>-Schicht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7DC0CBA9-9D7F-A876-8221-5E489D75A9D6}"/>
              </a:ext>
            </a:extLst>
          </p:cNvPr>
          <p:cNvSpPr txBox="1"/>
          <p:nvPr/>
        </p:nvSpPr>
        <p:spPr>
          <a:xfrm>
            <a:off x="179512" y="4260958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Informations-Schicht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6BB8406F-D5BD-49A7-CA6A-2D1F12F9B7B4}"/>
              </a:ext>
            </a:extLst>
          </p:cNvPr>
          <p:cNvSpPr txBox="1"/>
          <p:nvPr/>
        </p:nvSpPr>
        <p:spPr>
          <a:xfrm>
            <a:off x="179512" y="5485093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Vehicle-Control-Unit-Schicht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5FCDA3DF-28C4-8D58-5857-C5BCB54EB9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9788" y="2782156"/>
            <a:ext cx="3322711" cy="972500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EEBA4ECF-445C-3C73-F4D8-3BD3A6AA98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8564" y="1650387"/>
            <a:ext cx="3168436" cy="907203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7ADFF31B-82F4-C439-E036-B71FDFF455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1760" y="4003864"/>
            <a:ext cx="3312368" cy="964118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08EF6AFD-9706-E584-1F23-0F1874988C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40215" y="4017092"/>
            <a:ext cx="3316632" cy="982528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E69B30B1-1759-29BC-AF94-9306628900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49788" y="5234845"/>
            <a:ext cx="3312368" cy="988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547026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enutzerdefiniertes 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705</Words>
  <Application>Microsoft Office PowerPoint</Application>
  <PresentationFormat>Bildschirmpräsentation (4:3)</PresentationFormat>
  <Paragraphs>202</Paragraphs>
  <Slides>16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16</vt:i4>
      </vt:variant>
    </vt:vector>
  </HeadingPairs>
  <TitlesOfParts>
    <vt:vector size="20" baseType="lpstr">
      <vt:lpstr>Arial</vt:lpstr>
      <vt:lpstr>Calibri</vt:lpstr>
      <vt:lpstr>Larissa</vt:lpstr>
      <vt:lpstr>Benutzerdefiniertes Design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toto</dc:creator>
  <cp:lastModifiedBy>Henri Wilms</cp:lastModifiedBy>
  <cp:revision>352</cp:revision>
  <cp:lastPrinted>2014-09-08T07:59:55Z</cp:lastPrinted>
  <dcterms:created xsi:type="dcterms:W3CDTF">2012-12-01T10:20:56Z</dcterms:created>
  <dcterms:modified xsi:type="dcterms:W3CDTF">2022-05-15T07:23:06Z</dcterms:modified>
</cp:coreProperties>
</file>