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9"/>
  </p:notesMasterIdLst>
  <p:handoutMasterIdLst>
    <p:handoutMasterId r:id="rId20"/>
  </p:handoutMasterIdLst>
  <p:sldIdLst>
    <p:sldId id="256" r:id="rId2"/>
    <p:sldId id="257" r:id="rId3"/>
    <p:sldId id="259" r:id="rId4"/>
    <p:sldId id="258" r:id="rId5"/>
    <p:sldId id="260" r:id="rId6"/>
    <p:sldId id="261" r:id="rId7"/>
    <p:sldId id="266" r:id="rId8"/>
    <p:sldId id="262" r:id="rId9"/>
    <p:sldId id="267" r:id="rId10"/>
    <p:sldId id="263" r:id="rId11"/>
    <p:sldId id="264" r:id="rId12"/>
    <p:sldId id="268" r:id="rId13"/>
    <p:sldId id="269" r:id="rId14"/>
    <p:sldId id="270" r:id="rId15"/>
    <p:sldId id="271" r:id="rId16"/>
    <p:sldId id="265" r:id="rId17"/>
    <p:sldId id="273" r:id="rId18"/>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0"/>
        <a:cs typeface="+mn-cs"/>
      </a:defRPr>
    </a:lvl5pPr>
    <a:lvl6pPr marL="2286000" algn="l" defTabSz="457200" rtl="0" eaLnBrk="1" latinLnBrk="0" hangingPunct="1">
      <a:defRPr kern="1200">
        <a:solidFill>
          <a:schemeClr val="tx1"/>
        </a:solidFill>
        <a:latin typeface="Verdana" charset="0"/>
        <a:ea typeface="ＭＳ Ｐゴシック" charset="0"/>
        <a:cs typeface="+mn-cs"/>
      </a:defRPr>
    </a:lvl6pPr>
    <a:lvl7pPr marL="2743200" algn="l" defTabSz="457200" rtl="0" eaLnBrk="1" latinLnBrk="0" hangingPunct="1">
      <a:defRPr kern="1200">
        <a:solidFill>
          <a:schemeClr val="tx1"/>
        </a:solidFill>
        <a:latin typeface="Verdana" charset="0"/>
        <a:ea typeface="ＭＳ Ｐゴシック" charset="0"/>
        <a:cs typeface="+mn-cs"/>
      </a:defRPr>
    </a:lvl7pPr>
    <a:lvl8pPr marL="3200400" algn="l" defTabSz="457200" rtl="0" eaLnBrk="1" latinLnBrk="0" hangingPunct="1">
      <a:defRPr kern="1200">
        <a:solidFill>
          <a:schemeClr val="tx1"/>
        </a:solidFill>
        <a:latin typeface="Verdana" charset="0"/>
        <a:ea typeface="ＭＳ Ｐゴシック" charset="0"/>
        <a:cs typeface="+mn-cs"/>
      </a:defRPr>
    </a:lvl8pPr>
    <a:lvl9pPr marL="3657600" algn="l" defTabSz="457200" rtl="0" eaLnBrk="1" latinLnBrk="0" hangingPunct="1">
      <a:defRPr kern="1200">
        <a:solidFill>
          <a:schemeClr val="tx1"/>
        </a:solidFill>
        <a:latin typeface="Verdana" charset="0"/>
        <a:ea typeface="ＭＳ Ｐゴシック" charset="0"/>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EUBERT"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8C0000"/>
    <a:srgbClr val="626000"/>
    <a:srgbClr val="FF9933"/>
    <a:srgbClr val="669900"/>
    <a:srgbClr val="FF9900"/>
    <a:srgbClr val="00245B"/>
    <a:srgbClr val="A9A7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84" autoAdjust="0"/>
    <p:restoredTop sz="64438" autoAdjust="0"/>
  </p:normalViewPr>
  <p:slideViewPr>
    <p:cSldViewPr>
      <p:cViewPr varScale="1">
        <p:scale>
          <a:sx n="74" d="100"/>
          <a:sy n="74" d="100"/>
        </p:scale>
        <p:origin x="-29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none" lIns="94757" tIns="47378" rIns="94757" bIns="47378" numCol="1" anchor="t" anchorCtr="0" compatLnSpc="1">
            <a:prstTxWarp prst="textNoShape">
              <a:avLst/>
            </a:prstTxWarp>
          </a:bodyPr>
          <a:lstStyle>
            <a:lvl1pPr defTabSz="947738" eaLnBrk="1" hangingPunct="1">
              <a:defRPr sz="1200">
                <a:solidFill>
                  <a:srgbClr val="00245B"/>
                </a:solidFill>
              </a:defRPr>
            </a:lvl1pPr>
          </a:lstStyle>
          <a:p>
            <a:endParaRPr lang="de-DE"/>
          </a:p>
        </p:txBody>
      </p:sp>
      <p:sp>
        <p:nvSpPr>
          <p:cNvPr id="50179"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none" lIns="94757" tIns="47378" rIns="94757" bIns="47378" numCol="1" anchor="t" anchorCtr="0" compatLnSpc="1">
            <a:prstTxWarp prst="textNoShape">
              <a:avLst/>
            </a:prstTxWarp>
          </a:bodyPr>
          <a:lstStyle>
            <a:lvl1pPr algn="r" defTabSz="947738" eaLnBrk="1" hangingPunct="1">
              <a:defRPr sz="1200">
                <a:solidFill>
                  <a:srgbClr val="00245B"/>
                </a:solidFill>
              </a:defRPr>
            </a:lvl1pPr>
          </a:lstStyle>
          <a:p>
            <a:endParaRPr lang="de-DE"/>
          </a:p>
        </p:txBody>
      </p:sp>
      <p:sp>
        <p:nvSpPr>
          <p:cNvPr id="50180"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none" lIns="94757" tIns="47378" rIns="94757" bIns="47378" numCol="1" anchor="b" anchorCtr="0" compatLnSpc="1">
            <a:prstTxWarp prst="textNoShape">
              <a:avLst/>
            </a:prstTxWarp>
          </a:bodyPr>
          <a:lstStyle>
            <a:lvl1pPr defTabSz="947738" eaLnBrk="1" hangingPunct="1">
              <a:defRPr sz="1200">
                <a:solidFill>
                  <a:srgbClr val="00245B"/>
                </a:solidFill>
              </a:defRPr>
            </a:lvl1pPr>
          </a:lstStyle>
          <a:p>
            <a:endParaRPr lang="de-DE"/>
          </a:p>
        </p:txBody>
      </p:sp>
      <p:sp>
        <p:nvSpPr>
          <p:cNvPr id="50181"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none" lIns="94757" tIns="47378" rIns="94757" bIns="47378" numCol="1" anchor="b" anchorCtr="0" compatLnSpc="1">
            <a:prstTxWarp prst="textNoShape">
              <a:avLst/>
            </a:prstTxWarp>
          </a:bodyPr>
          <a:lstStyle>
            <a:lvl1pPr algn="r" defTabSz="947738" eaLnBrk="1" hangingPunct="1">
              <a:defRPr sz="1200">
                <a:solidFill>
                  <a:srgbClr val="00245B"/>
                </a:solidFill>
              </a:defRPr>
            </a:lvl1pPr>
          </a:lstStyle>
          <a:p>
            <a:fld id="{A7EFB00D-299E-9D4C-8DC0-422694A42963}" type="slidenum">
              <a:rPr lang="de-DE"/>
              <a:pPr/>
              <a:t>‹#›</a:t>
            </a:fld>
            <a:endParaRPr lang="de-DE"/>
          </a:p>
        </p:txBody>
      </p:sp>
    </p:spTree>
    <p:extLst>
      <p:ext uri="{BB962C8B-B14F-4D97-AF65-F5344CB8AC3E}">
        <p14:creationId xmlns:p14="http://schemas.microsoft.com/office/powerpoint/2010/main" val="68568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757" tIns="47378" rIns="94757" bIns="47378" numCol="1" anchor="t" anchorCtr="0" compatLnSpc="1">
            <a:prstTxWarp prst="textNoShape">
              <a:avLst/>
            </a:prstTxWarp>
          </a:bodyPr>
          <a:lstStyle>
            <a:lvl1pPr defTabSz="947738" eaLnBrk="1" hangingPunct="1">
              <a:defRPr sz="1200"/>
            </a:lvl1pPr>
          </a:lstStyle>
          <a:p>
            <a:endParaRPr lang="de-DE"/>
          </a:p>
        </p:txBody>
      </p:sp>
      <p:sp>
        <p:nvSpPr>
          <p:cNvPr id="34819"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757" tIns="47378" rIns="94757" bIns="47378" numCol="1" anchor="t" anchorCtr="0" compatLnSpc="1">
            <a:prstTxWarp prst="textNoShape">
              <a:avLst/>
            </a:prstTxWarp>
          </a:bodyPr>
          <a:lstStyle>
            <a:lvl1pPr algn="r" defTabSz="947738" eaLnBrk="1" hangingPunct="1">
              <a:defRPr sz="1200"/>
            </a:lvl1pPr>
          </a:lstStyle>
          <a:p>
            <a:endParaRPr lang="de-DE"/>
          </a:p>
        </p:txBody>
      </p:sp>
      <p:sp>
        <p:nvSpPr>
          <p:cNvPr id="34820" name="Rectangle 4"/>
          <p:cNvSpPr>
            <a:spLocks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757" tIns="47378" rIns="94757" bIns="47378" numCol="1" anchor="t" anchorCtr="0" compatLnSpc="1">
            <a:prstTxWarp prst="textNoShape">
              <a:avLst/>
            </a:prstTxWarp>
          </a:bodyPr>
          <a:lstStyle/>
          <a:p>
            <a:pPr lvl="0"/>
            <a:r>
              <a:rPr lang="de-DE"/>
              <a:t>Klicken Sie, um die Formate des Vorlagentextes zu bearbeiten</a:t>
            </a:r>
          </a:p>
          <a:p>
            <a:pPr lvl="1"/>
            <a:r>
              <a:rPr lang="de-DE"/>
              <a:t>Zweite Ebene</a:t>
            </a:r>
          </a:p>
          <a:p>
            <a:pPr lvl="2"/>
            <a:r>
              <a:rPr lang="de-DE"/>
              <a:t>Dritte Ebene</a:t>
            </a:r>
          </a:p>
          <a:p>
            <a:pPr lvl="3"/>
            <a:r>
              <a:rPr lang="de-DE"/>
              <a:t>Vierte Ebene</a:t>
            </a:r>
          </a:p>
          <a:p>
            <a:pPr lvl="4"/>
            <a:r>
              <a:rPr lang="de-DE"/>
              <a:t>Fünfte Ebene</a:t>
            </a:r>
          </a:p>
        </p:txBody>
      </p:sp>
      <p:sp>
        <p:nvSpPr>
          <p:cNvPr id="34822"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757" tIns="47378" rIns="94757" bIns="47378" numCol="1" anchor="b" anchorCtr="0" compatLnSpc="1">
            <a:prstTxWarp prst="textNoShape">
              <a:avLst/>
            </a:prstTxWarp>
          </a:bodyPr>
          <a:lstStyle>
            <a:lvl1pPr defTabSz="947738" eaLnBrk="1" hangingPunct="1">
              <a:defRPr sz="1200">
                <a:latin typeface="Times New Roman" charset="0"/>
              </a:defRPr>
            </a:lvl1pPr>
          </a:lstStyle>
          <a:p>
            <a:endParaRPr lang="de-DE"/>
          </a:p>
        </p:txBody>
      </p:sp>
      <p:sp>
        <p:nvSpPr>
          <p:cNvPr id="34823"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4757" tIns="47378" rIns="94757" bIns="47378" numCol="1" anchor="b" anchorCtr="0" compatLnSpc="1">
            <a:prstTxWarp prst="textNoShape">
              <a:avLst/>
            </a:prstTxWarp>
          </a:bodyPr>
          <a:lstStyle>
            <a:lvl1pPr algn="r" defTabSz="947738" eaLnBrk="1" hangingPunct="1">
              <a:defRPr sz="1200">
                <a:latin typeface="Times New Roman" charset="0"/>
              </a:defRPr>
            </a:lvl1pPr>
          </a:lstStyle>
          <a:p>
            <a:fld id="{36C0F4B3-324B-184C-B7D7-B71343ED7D26}" type="slidenum">
              <a:rPr lang="de-DE"/>
              <a:pPr/>
              <a:t>‹#›</a:t>
            </a:fld>
            <a:endParaRPr lang="de-DE"/>
          </a:p>
        </p:txBody>
      </p:sp>
    </p:spTree>
    <p:extLst>
      <p:ext uri="{BB962C8B-B14F-4D97-AF65-F5344CB8AC3E}">
        <p14:creationId xmlns:p14="http://schemas.microsoft.com/office/powerpoint/2010/main" val="31316516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Verdana" charset="0"/>
        <a:ea typeface="ＭＳ Ｐゴシック" charset="0"/>
        <a:cs typeface="+mn-cs"/>
      </a:defRPr>
    </a:lvl1pPr>
    <a:lvl2pPr marL="457200" algn="l" rtl="0" fontAlgn="base">
      <a:spcBef>
        <a:spcPct val="30000"/>
      </a:spcBef>
      <a:spcAft>
        <a:spcPct val="0"/>
      </a:spcAft>
      <a:defRPr kumimoji="1" sz="1200" kern="1200">
        <a:solidFill>
          <a:schemeClr val="tx1"/>
        </a:solidFill>
        <a:latin typeface="Verdana" charset="0"/>
        <a:ea typeface="ＭＳ Ｐゴシック" charset="0"/>
        <a:cs typeface="+mn-cs"/>
      </a:defRPr>
    </a:lvl2pPr>
    <a:lvl3pPr marL="914400" algn="l" rtl="0" fontAlgn="base">
      <a:spcBef>
        <a:spcPct val="30000"/>
      </a:spcBef>
      <a:spcAft>
        <a:spcPct val="0"/>
      </a:spcAft>
      <a:defRPr kumimoji="1" sz="1200" kern="1200">
        <a:solidFill>
          <a:schemeClr val="tx1"/>
        </a:solidFill>
        <a:latin typeface="Verdana" charset="0"/>
        <a:ea typeface="ＭＳ Ｐゴシック" charset="0"/>
        <a:cs typeface="+mn-cs"/>
      </a:defRPr>
    </a:lvl3pPr>
    <a:lvl4pPr marL="1371600" algn="l" rtl="0" fontAlgn="base">
      <a:spcBef>
        <a:spcPct val="30000"/>
      </a:spcBef>
      <a:spcAft>
        <a:spcPct val="0"/>
      </a:spcAft>
      <a:defRPr kumimoji="1" sz="1200" kern="1200">
        <a:solidFill>
          <a:schemeClr val="tx1"/>
        </a:solidFill>
        <a:latin typeface="Verdana" charset="0"/>
        <a:ea typeface="ＭＳ Ｐゴシック" charset="0"/>
        <a:cs typeface="+mn-cs"/>
      </a:defRPr>
    </a:lvl4pPr>
    <a:lvl5pPr marL="1828800" algn="l" rtl="0" fontAlgn="base">
      <a:spcBef>
        <a:spcPct val="30000"/>
      </a:spcBef>
      <a:spcAft>
        <a:spcPct val="0"/>
      </a:spcAft>
      <a:defRPr kumimoji="1" sz="1200" kern="1200">
        <a:solidFill>
          <a:schemeClr val="tx1"/>
        </a:solidFill>
        <a:latin typeface="Verdana"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developing company has the option to develop something internally or reuse components</a:t>
            </a:r>
            <a:r>
              <a:rPr lang="en-US" baseline="0" dirty="0" smtClean="0"/>
              <a:t> built by others.</a:t>
            </a:r>
          </a:p>
          <a:p>
            <a:endParaRPr lang="en-US" baseline="0" dirty="0" smtClean="0"/>
          </a:p>
          <a:p>
            <a:r>
              <a:rPr lang="en-US" baseline="0" dirty="0" smtClean="0"/>
              <a:t>What are the benefits?</a:t>
            </a:r>
          </a:p>
          <a:p>
            <a:endParaRPr lang="en-US" baseline="0" dirty="0" smtClean="0"/>
          </a:p>
          <a:p>
            <a:r>
              <a:rPr lang="en-US" baseline="0" dirty="0" smtClean="0"/>
              <a:t>What do you need to be aware of?</a:t>
            </a:r>
          </a:p>
          <a:p>
            <a:endParaRPr lang="en-US" baseline="0" dirty="0" smtClean="0"/>
          </a:p>
          <a:p>
            <a:r>
              <a:rPr lang="en-US" baseline="0" dirty="0" smtClean="0"/>
              <a:t>How can obstacles be overcome?</a:t>
            </a:r>
          </a:p>
        </p:txBody>
      </p:sp>
      <p:sp>
        <p:nvSpPr>
          <p:cNvPr id="4" name="Slide Number Placeholder 3"/>
          <p:cNvSpPr>
            <a:spLocks noGrp="1"/>
          </p:cNvSpPr>
          <p:nvPr>
            <p:ph type="sldNum" sz="quarter" idx="10"/>
          </p:nvPr>
        </p:nvSpPr>
        <p:spPr/>
        <p:txBody>
          <a:bodyPr/>
          <a:lstStyle/>
          <a:p>
            <a:fld id="{36C0F4B3-324B-184C-B7D7-B71343ED7D26}" type="slidenum">
              <a:rPr lang="de-DE" smtClean="0"/>
              <a:pPr/>
              <a:t>1</a:t>
            </a:fld>
            <a:endParaRPr lang="de-DE"/>
          </a:p>
        </p:txBody>
      </p:sp>
    </p:spTree>
    <p:extLst>
      <p:ext uri="{BB962C8B-B14F-4D97-AF65-F5344CB8AC3E}">
        <p14:creationId xmlns:p14="http://schemas.microsoft.com/office/powerpoint/2010/main" val="2318171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Copyleft</a:t>
            </a:r>
            <a:r>
              <a:rPr lang="en-US" dirty="0" smtClean="0"/>
              <a:t>: </a:t>
            </a:r>
            <a:r>
              <a:rPr kumimoji="1" lang="en-US" sz="1200" kern="1200" dirty="0" smtClean="0">
                <a:solidFill>
                  <a:schemeClr val="tx1"/>
                </a:solidFill>
                <a:latin typeface="Verdana" charset="0"/>
                <a:ea typeface="ＭＳ Ｐゴシック" charset="0"/>
                <a:cs typeface="+mn-cs"/>
              </a:rPr>
              <a:t>all derivative works be distributed under the terms of the same license</a:t>
            </a:r>
            <a:endParaRPr lang="en-US" dirty="0"/>
          </a:p>
        </p:txBody>
      </p:sp>
      <p:sp>
        <p:nvSpPr>
          <p:cNvPr id="4" name="Slide Number Placeholder 3"/>
          <p:cNvSpPr>
            <a:spLocks noGrp="1"/>
          </p:cNvSpPr>
          <p:nvPr>
            <p:ph type="sldNum" sz="quarter" idx="10"/>
          </p:nvPr>
        </p:nvSpPr>
        <p:spPr/>
        <p:txBody>
          <a:bodyPr/>
          <a:lstStyle/>
          <a:p>
            <a:fld id="{36C0F4B3-324B-184C-B7D7-B71343ED7D26}" type="slidenum">
              <a:rPr lang="de-DE" smtClean="0"/>
              <a:pPr/>
              <a:t>11</a:t>
            </a:fld>
            <a:endParaRPr lang="de-DE"/>
          </a:p>
        </p:txBody>
      </p:sp>
    </p:spTree>
    <p:extLst>
      <p:ext uri="{BB962C8B-B14F-4D97-AF65-F5344CB8AC3E}">
        <p14:creationId xmlns:p14="http://schemas.microsoft.com/office/powerpoint/2010/main" val="573993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C0F4B3-324B-184C-B7D7-B71343ED7D26}" type="slidenum">
              <a:rPr lang="de-DE" smtClean="0"/>
              <a:pPr/>
              <a:t>14</a:t>
            </a:fld>
            <a:endParaRPr lang="de-DE"/>
          </a:p>
        </p:txBody>
      </p:sp>
    </p:spTree>
    <p:extLst>
      <p:ext uri="{BB962C8B-B14F-4D97-AF65-F5344CB8AC3E}">
        <p14:creationId xmlns:p14="http://schemas.microsoft.com/office/powerpoint/2010/main" val="123309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Verdana" charset="0"/>
              <a:ea typeface="ＭＳ Ｐゴシック" charset="0"/>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Verdana" charset="0"/>
              <a:ea typeface="ＭＳ Ｐゴシック" charset="0"/>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Verdana" charset="0"/>
                <a:ea typeface="ＭＳ Ｐゴシック" charset="0"/>
                <a:cs typeface="+mn-cs"/>
              </a:rPr>
              <a:t>Companies that give the GPL as an important reason to reveal code, do not share more. These companies seem to be reluctant to share code in the first place and only do so when compelled to by a license. </a:t>
            </a:r>
            <a:endParaRPr lang="en-US" dirty="0" smtClean="0"/>
          </a:p>
          <a:p>
            <a:endParaRPr lang="en-US" dirty="0"/>
          </a:p>
        </p:txBody>
      </p:sp>
      <p:sp>
        <p:nvSpPr>
          <p:cNvPr id="4" name="Slide Number Placeholder 3"/>
          <p:cNvSpPr>
            <a:spLocks noGrp="1"/>
          </p:cNvSpPr>
          <p:nvPr>
            <p:ph type="sldNum" sz="quarter" idx="10"/>
          </p:nvPr>
        </p:nvSpPr>
        <p:spPr/>
        <p:txBody>
          <a:bodyPr/>
          <a:lstStyle/>
          <a:p>
            <a:fld id="{36C0F4B3-324B-184C-B7D7-B71343ED7D26}" type="slidenum">
              <a:rPr lang="de-DE" smtClean="0"/>
              <a:pPr/>
              <a:t>15</a:t>
            </a:fld>
            <a:endParaRPr lang="de-DE"/>
          </a:p>
        </p:txBody>
      </p:sp>
    </p:spTree>
    <p:extLst>
      <p:ext uri="{BB962C8B-B14F-4D97-AF65-F5344CB8AC3E}">
        <p14:creationId xmlns:p14="http://schemas.microsoft.com/office/powerpoint/2010/main" val="3578611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dirty="0" smtClean="0"/>
              <a:t>Is </a:t>
            </a:r>
            <a:r>
              <a:rPr kumimoji="1" lang="en-US" sz="1200" kern="1200" dirty="0" smtClean="0">
                <a:solidFill>
                  <a:schemeClr val="tx1"/>
                </a:solidFill>
                <a:effectLst/>
                <a:latin typeface="Verdana" charset="0"/>
                <a:ea typeface="ＭＳ Ｐゴシック" charset="0"/>
                <a:cs typeface="+mn-cs"/>
              </a:rPr>
              <a:t>community-based development is viable?</a:t>
            </a:r>
          </a:p>
          <a:p>
            <a:pPr marL="171450" indent="-171450">
              <a:buFontTx/>
              <a:buChar char="-"/>
            </a:pPr>
            <a:r>
              <a:rPr lang="en-US" dirty="0" smtClean="0"/>
              <a:t>Long time commitment!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6C0F4B3-324B-184C-B7D7-B71343ED7D26}" type="slidenum">
              <a:rPr lang="de-DE" smtClean="0"/>
              <a:pPr/>
              <a:t>16</a:t>
            </a:fld>
            <a:endParaRPr lang="de-DE"/>
          </a:p>
        </p:txBody>
      </p:sp>
    </p:spTree>
    <p:extLst>
      <p:ext uri="{BB962C8B-B14F-4D97-AF65-F5344CB8AC3E}">
        <p14:creationId xmlns:p14="http://schemas.microsoft.com/office/powerpoint/2010/main" val="215652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Case study and survey will</a:t>
            </a:r>
            <a:r>
              <a:rPr lang="en-US" baseline="0" dirty="0" smtClean="0"/>
              <a:t> show how other companies applied this model.</a:t>
            </a:r>
            <a:endParaRPr lang="en-US" dirty="0"/>
          </a:p>
        </p:txBody>
      </p:sp>
      <p:sp>
        <p:nvSpPr>
          <p:cNvPr id="4" name="Slide Number Placeholder 3"/>
          <p:cNvSpPr>
            <a:spLocks noGrp="1"/>
          </p:cNvSpPr>
          <p:nvPr>
            <p:ph type="sldNum" sz="quarter" idx="10"/>
          </p:nvPr>
        </p:nvSpPr>
        <p:spPr/>
        <p:txBody>
          <a:bodyPr/>
          <a:lstStyle/>
          <a:p>
            <a:fld id="{36C0F4B3-324B-184C-B7D7-B71343ED7D26}" type="slidenum">
              <a:rPr lang="de-DE" smtClean="0"/>
              <a:pPr/>
              <a:t>2</a:t>
            </a:fld>
            <a:endParaRPr lang="de-DE"/>
          </a:p>
        </p:txBody>
      </p:sp>
    </p:spTree>
    <p:extLst>
      <p:ext uri="{BB962C8B-B14F-4D97-AF65-F5344CB8AC3E}">
        <p14:creationId xmlns:p14="http://schemas.microsoft.com/office/powerpoint/2010/main" val="383732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a:t>
            </a:r>
            <a:r>
              <a:rPr lang="en-US" baseline="0" dirty="0" smtClean="0"/>
              <a:t> just purchased Android Inc. but Android was not released for another 3 years.</a:t>
            </a:r>
          </a:p>
          <a:p>
            <a:endParaRPr lang="en-US" dirty="0"/>
          </a:p>
        </p:txBody>
      </p:sp>
      <p:sp>
        <p:nvSpPr>
          <p:cNvPr id="4" name="Slide Number Placeholder 3"/>
          <p:cNvSpPr>
            <a:spLocks noGrp="1"/>
          </p:cNvSpPr>
          <p:nvPr>
            <p:ph type="sldNum" sz="quarter" idx="10"/>
          </p:nvPr>
        </p:nvSpPr>
        <p:spPr/>
        <p:txBody>
          <a:bodyPr/>
          <a:lstStyle/>
          <a:p>
            <a:fld id="{36C0F4B3-324B-184C-B7D7-B71343ED7D26}" type="slidenum">
              <a:rPr lang="de-DE" smtClean="0"/>
              <a:pPr/>
              <a:t>3</a:t>
            </a:fld>
            <a:endParaRPr lang="de-DE"/>
          </a:p>
        </p:txBody>
      </p:sp>
    </p:spTree>
    <p:extLst>
      <p:ext uri="{BB962C8B-B14F-4D97-AF65-F5344CB8AC3E}">
        <p14:creationId xmlns:p14="http://schemas.microsoft.com/office/powerpoint/2010/main" val="114315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 of these components, Nokia had to decide, what to chose?</a:t>
            </a:r>
            <a:endParaRPr lang="en-US" dirty="0"/>
          </a:p>
        </p:txBody>
      </p:sp>
      <p:sp>
        <p:nvSpPr>
          <p:cNvPr id="4" name="Slide Number Placeholder 3"/>
          <p:cNvSpPr>
            <a:spLocks noGrp="1"/>
          </p:cNvSpPr>
          <p:nvPr>
            <p:ph type="sldNum" sz="quarter" idx="10"/>
          </p:nvPr>
        </p:nvSpPr>
        <p:spPr/>
        <p:txBody>
          <a:bodyPr/>
          <a:lstStyle/>
          <a:p>
            <a:fld id="{36C0F4B3-324B-184C-B7D7-B71343ED7D26}" type="slidenum">
              <a:rPr lang="de-DE" smtClean="0"/>
              <a:pPr/>
              <a:t>5</a:t>
            </a:fld>
            <a:endParaRPr lang="de-DE"/>
          </a:p>
        </p:txBody>
      </p:sp>
    </p:spTree>
    <p:extLst>
      <p:ext uri="{BB962C8B-B14F-4D97-AF65-F5344CB8AC3E}">
        <p14:creationId xmlns:p14="http://schemas.microsoft.com/office/powerpoint/2010/main" val="655116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sz="1200" b="1" kern="1200" dirty="0" smtClean="0">
                <a:solidFill>
                  <a:schemeClr val="tx1"/>
                </a:solidFill>
                <a:effectLst/>
                <a:latin typeface="Verdana" charset="0"/>
                <a:ea typeface="ＭＳ Ｐゴシック" charset="0"/>
                <a:cs typeface="+mn-cs"/>
              </a:rPr>
              <a:t>Shared development</a:t>
            </a:r>
            <a:endParaRPr kumimoji="1" lang="en-US" sz="1200" b="0" kern="1200" dirty="0" smtClean="0">
              <a:solidFill>
                <a:schemeClr val="tx1"/>
              </a:solidFill>
              <a:effectLst/>
              <a:latin typeface="Verdana" charset="0"/>
              <a:ea typeface="ＭＳ Ｐゴシック" charset="0"/>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sz="1200" b="1" kern="1200" dirty="0" smtClean="0">
                <a:solidFill>
                  <a:schemeClr val="tx1"/>
                </a:solidFill>
                <a:effectLst/>
                <a:latin typeface="Verdana" charset="0"/>
                <a:ea typeface="ＭＳ Ｐゴシック" charset="0"/>
                <a:cs typeface="+mn-cs"/>
              </a:rPr>
              <a:t>Faster time-to-market </a:t>
            </a:r>
            <a:r>
              <a:rPr kumimoji="1" lang="en-US" sz="1200" kern="1200" dirty="0" smtClean="0">
                <a:solidFill>
                  <a:schemeClr val="tx1"/>
                </a:solidFill>
                <a:effectLst/>
                <a:latin typeface="Verdana" charset="0"/>
                <a:ea typeface="ＭＳ Ｐゴシック" charset="0"/>
                <a:cs typeface="+mn-cs"/>
              </a:rPr>
              <a:t>The use of modular open source software allowed Nokia to develop an operating system in a short time. By collaborating with outside volunteers and contributors Nokia acted as a system integrator coordinating a loosely coupled network of component providers. </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sz="1200" b="1" kern="1200" dirty="0" smtClean="0">
                <a:solidFill>
                  <a:schemeClr val="tx1"/>
                </a:solidFill>
                <a:effectLst/>
                <a:latin typeface="Verdana" charset="0"/>
                <a:ea typeface="ＭＳ Ｐゴシック" charset="0"/>
                <a:cs typeface="+mn-cs"/>
              </a:rPr>
              <a:t>Learning from others’ contributions </a:t>
            </a:r>
            <a:r>
              <a:rPr kumimoji="1" lang="en-US" sz="1200" kern="1200" dirty="0" smtClean="0">
                <a:solidFill>
                  <a:schemeClr val="tx1"/>
                </a:solidFill>
                <a:effectLst/>
                <a:latin typeface="Verdana" charset="0"/>
                <a:ea typeface="ＭＳ Ｐゴシック" charset="0"/>
                <a:cs typeface="+mn-cs"/>
              </a:rPr>
              <a:t>This effect goes both ways as you can learn from the contributions of the community as well as learn in the process of creating something that you share. Nokia had started the Internet Tablet as a research project and had a lot of intimate knowledge of the whole architecture. Knowledge gaps were addressed by either outsourcing small tasks to individuals or companies experienced in open source software development. With this dual approach Nokia learned from the contributions as it had to integrate them into the final product. </a:t>
            </a:r>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Verdana" charset="0"/>
                <a:ea typeface="ＭＳ Ｐゴシック" charset="0"/>
                <a:cs typeface="+mn-cs"/>
              </a:rPr>
              <a:t>GTK</a:t>
            </a:r>
            <a:r>
              <a:rPr kumimoji="1" lang="en-US" sz="1200" kern="1200" baseline="0" dirty="0" smtClean="0">
                <a:solidFill>
                  <a:schemeClr val="tx1"/>
                </a:solidFill>
                <a:effectLst/>
                <a:latin typeface="Verdana" charset="0"/>
                <a:ea typeface="ＭＳ Ｐゴシック" charset="0"/>
                <a:cs typeface="+mn-cs"/>
              </a:rPr>
              <a:t> fork story.</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6C0F4B3-324B-184C-B7D7-B71343ED7D26}" type="slidenum">
              <a:rPr lang="de-DE" smtClean="0"/>
              <a:pPr/>
              <a:t>6</a:t>
            </a:fld>
            <a:endParaRPr lang="de-DE"/>
          </a:p>
        </p:txBody>
      </p:sp>
    </p:spTree>
    <p:extLst>
      <p:ext uri="{BB962C8B-B14F-4D97-AF65-F5344CB8AC3E}">
        <p14:creationId xmlns:p14="http://schemas.microsoft.com/office/powerpoint/2010/main" val="3283908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kern="1200" dirty="0" smtClean="0">
                <a:solidFill>
                  <a:schemeClr val="tx1"/>
                </a:solidFill>
                <a:effectLst/>
                <a:latin typeface="Verdana" charset="0"/>
                <a:ea typeface="ＭＳ Ｐゴシック" charset="0"/>
                <a:cs typeface="+mn-cs"/>
              </a:rPr>
              <a:t>Reputation gain </a:t>
            </a:r>
          </a:p>
          <a:p>
            <a:pPr marL="171450" indent="-171450">
              <a:buFontTx/>
              <a:buChar char="-"/>
            </a:pPr>
            <a:r>
              <a:rPr kumimoji="1" lang="en-US" sz="1200" kern="1200" dirty="0" smtClean="0">
                <a:solidFill>
                  <a:schemeClr val="tx1"/>
                </a:solidFill>
                <a:effectLst/>
                <a:latin typeface="Verdana" charset="0"/>
                <a:ea typeface="ＭＳ Ｐゴシック" charset="0"/>
                <a:cs typeface="+mn-cs"/>
              </a:rPr>
              <a:t>A positive reputation can be gained from a commitment to open source. </a:t>
            </a:r>
          </a:p>
          <a:p>
            <a:pPr marL="171450" indent="-171450">
              <a:buFontTx/>
              <a:buChar char="-"/>
            </a:pPr>
            <a:r>
              <a:rPr kumimoji="1" lang="en-US" sz="1200" kern="1200" dirty="0" smtClean="0">
                <a:solidFill>
                  <a:schemeClr val="tx1"/>
                </a:solidFill>
                <a:effectLst/>
                <a:latin typeface="Verdana" charset="0"/>
                <a:ea typeface="ＭＳ Ｐゴシック" charset="0"/>
                <a:cs typeface="+mn-cs"/>
              </a:rPr>
              <a:t>Volunteers contributing to the </a:t>
            </a:r>
            <a:r>
              <a:rPr kumimoji="1" lang="en-US" sz="1200" kern="1200" dirty="0" err="1" smtClean="0">
                <a:solidFill>
                  <a:schemeClr val="tx1"/>
                </a:solidFill>
                <a:effectLst/>
                <a:latin typeface="Verdana" charset="0"/>
                <a:ea typeface="ＭＳ Ｐゴシック" charset="0"/>
                <a:cs typeface="+mn-cs"/>
              </a:rPr>
              <a:t>Maemo</a:t>
            </a:r>
            <a:r>
              <a:rPr kumimoji="1" lang="en-US" sz="1200" kern="1200" dirty="0" smtClean="0">
                <a:solidFill>
                  <a:schemeClr val="tx1"/>
                </a:solidFill>
                <a:effectLst/>
                <a:latin typeface="Verdana" charset="0"/>
                <a:ea typeface="ＭＳ Ｐゴシック" charset="0"/>
                <a:cs typeface="+mn-cs"/>
              </a:rPr>
              <a:t> platform reported growing attachment to Nokia. </a:t>
            </a:r>
          </a:p>
          <a:p>
            <a:pPr marL="171450" indent="-171450">
              <a:buFontTx/>
              <a:buChar char="-"/>
            </a:pPr>
            <a:r>
              <a:rPr kumimoji="1" lang="en-US" sz="1200" kern="1200" dirty="0" smtClean="0">
                <a:solidFill>
                  <a:schemeClr val="tx1"/>
                </a:solidFill>
                <a:effectLst/>
                <a:latin typeface="Verdana" charset="0"/>
                <a:ea typeface="ＭＳ Ｐゴシック" charset="0"/>
                <a:cs typeface="+mn-cs"/>
              </a:rPr>
              <a:t>economical effect as these volunteers bought the device knowing that they were buying into an ecosystem which they could improve and create applications for. </a:t>
            </a:r>
            <a:endParaRPr lang="en-US" dirty="0" smtClean="0"/>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sz="1200" b="1" kern="1200" dirty="0" smtClean="0">
                <a:solidFill>
                  <a:schemeClr val="tx1"/>
                </a:solidFill>
                <a:effectLst/>
                <a:latin typeface="Verdana" charset="0"/>
                <a:ea typeface="ＭＳ Ｐゴシック" charset="0"/>
                <a:cs typeface="+mn-cs"/>
              </a:rPr>
              <a:t>Widespread adoption </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kumimoji="1" lang="en-US" sz="1200" kern="1200" dirty="0" smtClean="0">
                <a:solidFill>
                  <a:schemeClr val="tx1"/>
                </a:solidFill>
                <a:effectLst/>
                <a:latin typeface="Verdana" charset="0"/>
                <a:ea typeface="ＭＳ Ｐゴシック" charset="0"/>
                <a:cs typeface="+mn-cs"/>
              </a:rPr>
              <a:t>The public availability of the innovation can lead to a fast and wide adoption, </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kumimoji="1" lang="en-US" sz="1200" kern="1200" dirty="0" smtClean="0">
                <a:solidFill>
                  <a:schemeClr val="tx1"/>
                </a:solidFill>
                <a:effectLst/>
                <a:latin typeface="Verdana" charset="0"/>
                <a:ea typeface="ＭＳ Ｐゴシック" charset="0"/>
                <a:cs typeface="+mn-cs"/>
              </a:rPr>
              <a:t>accelerated by network effects that may establish a dominant design. </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kumimoji="1" lang="en-US" sz="1200" kern="1200" dirty="0" smtClean="0">
                <a:solidFill>
                  <a:schemeClr val="tx1"/>
                </a:solidFill>
                <a:effectLst/>
                <a:latin typeface="Verdana" charset="0"/>
                <a:ea typeface="ＭＳ Ｐゴシック" charset="0"/>
                <a:cs typeface="+mn-cs"/>
              </a:rPr>
              <a:t>contributors to the</a:t>
            </a:r>
            <a:r>
              <a:rPr kumimoji="1" lang="en-US" sz="1200" kern="1200" baseline="0" dirty="0" smtClean="0">
                <a:solidFill>
                  <a:schemeClr val="tx1"/>
                </a:solidFill>
                <a:effectLst/>
                <a:latin typeface="Verdana" charset="0"/>
                <a:ea typeface="ＭＳ Ｐゴシック" charset="0"/>
                <a:cs typeface="+mn-cs"/>
              </a:rPr>
              <a:t> OSS</a:t>
            </a:r>
            <a:r>
              <a:rPr kumimoji="1" lang="en-US" sz="1200" kern="1200" dirty="0" smtClean="0">
                <a:solidFill>
                  <a:schemeClr val="tx1"/>
                </a:solidFill>
                <a:effectLst/>
                <a:latin typeface="Verdana" charset="0"/>
                <a:ea typeface="ＭＳ Ｐゴシック" charset="0"/>
                <a:cs typeface="+mn-cs"/>
              </a:rPr>
              <a:t> projects had no entry barrier to participate in the development of applications for the tablet. Nokia created GNOME Embedded Platform.</a:t>
            </a: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sz="1200" kern="1200" dirty="0" smtClean="0">
              <a:solidFill>
                <a:schemeClr val="tx1"/>
              </a:solidFill>
              <a:effectLst/>
              <a:latin typeface="Verdana" charset="0"/>
              <a:ea typeface="ＭＳ Ｐゴシック" charset="0"/>
              <a:cs typeface="+mn-cs"/>
            </a:endParaRPr>
          </a:p>
          <a:p>
            <a:r>
              <a:rPr kumimoji="1" lang="en-US" sz="1200" b="0" kern="1200" dirty="0" smtClean="0">
                <a:solidFill>
                  <a:schemeClr val="tx1"/>
                </a:solidFill>
                <a:effectLst/>
                <a:latin typeface="Verdana" charset="0"/>
                <a:ea typeface="ＭＳ Ｐゴシック" charset="0"/>
                <a:cs typeface="+mn-cs"/>
              </a:rPr>
              <a:t>Number</a:t>
            </a:r>
            <a:r>
              <a:rPr kumimoji="1" lang="en-US" sz="1200" b="0" kern="1200" baseline="0" dirty="0" smtClean="0">
                <a:solidFill>
                  <a:schemeClr val="tx1"/>
                </a:solidFill>
                <a:effectLst/>
                <a:latin typeface="Verdana" charset="0"/>
                <a:ea typeface="ＭＳ Ｐゴシック" charset="0"/>
                <a:cs typeface="+mn-cs"/>
              </a:rPr>
              <a:t> one: </a:t>
            </a:r>
            <a:r>
              <a:rPr kumimoji="1" lang="en-US" sz="1200" b="1" kern="1200" baseline="0" dirty="0" smtClean="0">
                <a:solidFill>
                  <a:schemeClr val="tx1"/>
                </a:solidFill>
                <a:effectLst/>
                <a:latin typeface="Verdana" charset="0"/>
                <a:ea typeface="ＭＳ Ｐゴシック" charset="0"/>
                <a:cs typeface="+mn-cs"/>
              </a:rPr>
              <a:t>Reputation gain</a:t>
            </a:r>
            <a:r>
              <a:rPr kumimoji="1" lang="en-US" sz="1200" b="1" kern="1200" dirty="0" smtClean="0">
                <a:solidFill>
                  <a:schemeClr val="tx1"/>
                </a:solidFill>
                <a:effectLst/>
                <a:latin typeface="Verdana" charset="0"/>
                <a:ea typeface="ＭＳ Ｐゴシック" charset="0"/>
                <a:cs typeface="+mn-cs"/>
              </a:rPr>
              <a:t> </a:t>
            </a:r>
            <a:r>
              <a:rPr kumimoji="1" lang="en-US" sz="1200" b="0" kern="1200" dirty="0" smtClean="0">
                <a:solidFill>
                  <a:schemeClr val="tx1"/>
                </a:solidFill>
                <a:effectLst/>
                <a:latin typeface="Verdana" charset="0"/>
                <a:ea typeface="ＭＳ Ｐゴシック" charset="0"/>
                <a:cs typeface="+mn-cs"/>
              </a:rPr>
              <a:t>B</a:t>
            </a:r>
            <a:r>
              <a:rPr kumimoji="1" lang="en-US" sz="1200" kern="1200" dirty="0" smtClean="0">
                <a:solidFill>
                  <a:schemeClr val="tx1"/>
                </a:solidFill>
                <a:effectLst/>
                <a:latin typeface="Verdana" charset="0"/>
                <a:ea typeface="ＭＳ Ｐゴシック" charset="0"/>
                <a:cs typeface="+mn-cs"/>
              </a:rPr>
              <a:t>eing labeled “open source friendly”</a:t>
            </a:r>
            <a:r>
              <a:rPr kumimoji="1" lang="en-US" sz="1200" kern="1200" baseline="0" dirty="0" smtClean="0">
                <a:solidFill>
                  <a:schemeClr val="tx1"/>
                </a:solidFill>
                <a:effectLst/>
                <a:latin typeface="Verdana" charset="0"/>
                <a:ea typeface="ＭＳ Ｐゴシック" charset="0"/>
                <a:cs typeface="+mn-cs"/>
              </a:rPr>
              <a:t> </a:t>
            </a:r>
            <a:r>
              <a:rPr kumimoji="1" lang="en-US" sz="1200" kern="1200" dirty="0" smtClean="0">
                <a:solidFill>
                  <a:schemeClr val="tx1"/>
                </a:solidFill>
                <a:effectLst/>
                <a:latin typeface="Verdana" charset="0"/>
                <a:ea typeface="ＭＳ Ｐゴシック" charset="0"/>
                <a:cs typeface="+mn-cs"/>
              </a:rPr>
              <a:t>attracted developers who contributed to the platform, helped it grow and become increasingly appealing to other developers. </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endParaRPr lang="en-US" b="1" dirty="0"/>
          </a:p>
        </p:txBody>
      </p:sp>
      <p:sp>
        <p:nvSpPr>
          <p:cNvPr id="4" name="Slide Number Placeholder 3"/>
          <p:cNvSpPr>
            <a:spLocks noGrp="1"/>
          </p:cNvSpPr>
          <p:nvPr>
            <p:ph type="sldNum" sz="quarter" idx="10"/>
          </p:nvPr>
        </p:nvSpPr>
        <p:spPr/>
        <p:txBody>
          <a:bodyPr/>
          <a:lstStyle/>
          <a:p>
            <a:fld id="{36C0F4B3-324B-184C-B7D7-B71343ED7D26}" type="slidenum">
              <a:rPr lang="de-DE" smtClean="0"/>
              <a:pPr/>
              <a:t>7</a:t>
            </a:fld>
            <a:endParaRPr lang="de-DE"/>
          </a:p>
        </p:txBody>
      </p:sp>
    </p:spTree>
    <p:extLst>
      <p:ext uri="{BB962C8B-B14F-4D97-AF65-F5344CB8AC3E}">
        <p14:creationId xmlns:p14="http://schemas.microsoft.com/office/powerpoint/2010/main" val="3283908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kern="1200" dirty="0" smtClean="0">
                <a:solidFill>
                  <a:schemeClr val="tx1"/>
                </a:solidFill>
                <a:effectLst/>
                <a:latin typeface="Verdana" charset="0"/>
                <a:ea typeface="ＭＳ Ｐゴシック" charset="0"/>
                <a:cs typeface="+mn-cs"/>
              </a:rPr>
              <a:t>Lack of differentiation</a:t>
            </a:r>
          </a:p>
          <a:p>
            <a:pPr marL="171450" indent="-171450">
              <a:buFontTx/>
              <a:buChar char="-"/>
            </a:pPr>
            <a:r>
              <a:rPr kumimoji="1" lang="en-US" sz="1200" kern="1200" baseline="0" dirty="0" smtClean="0">
                <a:solidFill>
                  <a:schemeClr val="tx1"/>
                </a:solidFill>
                <a:effectLst/>
                <a:latin typeface="Verdana" charset="0"/>
                <a:ea typeface="ＭＳ Ｐゴシック" charset="0"/>
                <a:cs typeface="+mn-cs"/>
              </a:rPr>
              <a:t>Nothing can stop a competitor to use the same architecture, same OSS, creating a clone</a:t>
            </a:r>
          </a:p>
          <a:p>
            <a:pPr marL="171450" indent="-171450">
              <a:buFontTx/>
              <a:buChar char="-"/>
            </a:pPr>
            <a:r>
              <a:rPr kumimoji="1" lang="en-US" sz="1200" kern="1200" baseline="0" dirty="0" smtClean="0">
                <a:solidFill>
                  <a:schemeClr val="tx1"/>
                </a:solidFill>
                <a:effectLst/>
                <a:latin typeface="Verdana" charset="0"/>
                <a:ea typeface="ＭＳ Ｐゴシック" charset="0"/>
                <a:cs typeface="+mn-cs"/>
              </a:rPr>
              <a:t>Strategy: selective revealing, architecture designed so that top and bottom layer are kept proprietary, middleware shared, middle part is generic</a:t>
            </a:r>
          </a:p>
          <a:p>
            <a:pPr marL="171450" indent="-171450">
              <a:buFontTx/>
              <a:buChar char="-"/>
            </a:pPr>
            <a:endParaRPr kumimoji="1" lang="en-US" sz="1200" kern="1200" baseline="0" dirty="0" smtClean="0">
              <a:solidFill>
                <a:schemeClr val="tx1"/>
              </a:solidFill>
              <a:effectLst/>
              <a:latin typeface="Verdana" charset="0"/>
              <a:ea typeface="ＭＳ Ｐゴシック" charset="0"/>
              <a:cs typeface="+mn-cs"/>
            </a:endParaRPr>
          </a:p>
          <a:p>
            <a:pPr marL="0" indent="0">
              <a:buFontTx/>
              <a:buNone/>
            </a:pPr>
            <a:r>
              <a:rPr kumimoji="1" lang="en-US" sz="1200" b="1" kern="1200" baseline="0" dirty="0" smtClean="0">
                <a:solidFill>
                  <a:schemeClr val="tx1"/>
                </a:solidFill>
                <a:effectLst/>
                <a:latin typeface="Verdana" charset="0"/>
                <a:ea typeface="ＭＳ Ｐゴシック" charset="0"/>
                <a:cs typeface="+mn-cs"/>
              </a:rPr>
              <a:t>Losing business secrets</a:t>
            </a:r>
          </a:p>
          <a:p>
            <a:pPr marL="171450" indent="-171450">
              <a:buFontTx/>
              <a:buChar char="-"/>
            </a:pPr>
            <a:r>
              <a:rPr kumimoji="1" lang="en-US" sz="1200" kern="1200" baseline="0" dirty="0" smtClean="0">
                <a:solidFill>
                  <a:schemeClr val="tx1"/>
                </a:solidFill>
                <a:effectLst/>
                <a:latin typeface="Verdana" charset="0"/>
                <a:ea typeface="ＭＳ Ｐゴシック" charset="0"/>
                <a:cs typeface="+mn-cs"/>
              </a:rPr>
              <a:t>What is a business secret, what ends up in the source code?</a:t>
            </a:r>
          </a:p>
          <a:p>
            <a:pPr marL="171450" indent="-171450">
              <a:buFontTx/>
              <a:buChar char="-"/>
            </a:pPr>
            <a:r>
              <a:rPr kumimoji="1" lang="en-US" sz="1200" kern="1200" baseline="0" dirty="0" smtClean="0">
                <a:solidFill>
                  <a:schemeClr val="tx1"/>
                </a:solidFill>
                <a:effectLst/>
                <a:latin typeface="Verdana" charset="0"/>
                <a:ea typeface="ＭＳ Ｐゴシック" charset="0"/>
                <a:cs typeface="+mn-cs"/>
              </a:rPr>
              <a:t>Strategy: modular approach, separation of concerns</a:t>
            </a:r>
          </a:p>
        </p:txBody>
      </p:sp>
      <p:sp>
        <p:nvSpPr>
          <p:cNvPr id="4" name="Slide Number Placeholder 3"/>
          <p:cNvSpPr>
            <a:spLocks noGrp="1"/>
          </p:cNvSpPr>
          <p:nvPr>
            <p:ph type="sldNum" sz="quarter" idx="10"/>
          </p:nvPr>
        </p:nvSpPr>
        <p:spPr/>
        <p:txBody>
          <a:bodyPr/>
          <a:lstStyle/>
          <a:p>
            <a:fld id="{36C0F4B3-324B-184C-B7D7-B71343ED7D26}" type="slidenum">
              <a:rPr lang="de-DE" smtClean="0"/>
              <a:pPr/>
              <a:t>8</a:t>
            </a:fld>
            <a:endParaRPr lang="de-DE"/>
          </a:p>
        </p:txBody>
      </p:sp>
    </p:spTree>
    <p:extLst>
      <p:ext uri="{BB962C8B-B14F-4D97-AF65-F5344CB8AC3E}">
        <p14:creationId xmlns:p14="http://schemas.microsoft.com/office/powerpoint/2010/main" val="265029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kumimoji="1" lang="en-US" sz="1200" b="1" kern="1200" baseline="0" dirty="0" smtClean="0">
                <a:solidFill>
                  <a:schemeClr val="tx1"/>
                </a:solidFill>
                <a:effectLst/>
                <a:latin typeface="Verdana" charset="0"/>
                <a:ea typeface="ＭＳ Ｐゴシック" charset="0"/>
                <a:cs typeface="+mn-cs"/>
              </a:rPr>
              <a:t>Giving up control</a:t>
            </a:r>
          </a:p>
          <a:p>
            <a:pPr marL="171450" indent="-171450">
              <a:buFontTx/>
              <a:buChar char="-"/>
            </a:pPr>
            <a:r>
              <a:rPr kumimoji="1" lang="en-US" sz="1200" kern="1200" baseline="0" dirty="0" smtClean="0">
                <a:solidFill>
                  <a:schemeClr val="tx1"/>
                </a:solidFill>
                <a:effectLst/>
                <a:latin typeface="Verdana" charset="0"/>
                <a:ea typeface="ＭＳ Ｐゴシック" charset="0"/>
                <a:cs typeface="+mn-cs"/>
              </a:rPr>
              <a:t>Costs increases when dependency on external sources increases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kumimoji="1" lang="en-US" sz="1200" kern="1200" dirty="0" smtClean="0">
                <a:solidFill>
                  <a:schemeClr val="tx1"/>
                </a:solidFill>
                <a:effectLst/>
                <a:latin typeface="Verdana" charset="0"/>
                <a:ea typeface="ＭＳ Ｐゴシック" charset="0"/>
                <a:cs typeface="+mn-cs"/>
              </a:rPr>
              <a:t>Choosing open source projects for the core of one’s product means giving up control over the direction of the development. </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kumimoji="1" lang="en-US" sz="1200" kern="1200" dirty="0" smtClean="0">
                <a:solidFill>
                  <a:schemeClr val="tx1"/>
                </a:solidFill>
                <a:effectLst/>
                <a:latin typeface="Verdana" charset="0"/>
                <a:ea typeface="ＭＳ Ｐゴシック" charset="0"/>
                <a:cs typeface="+mn-cs"/>
              </a:rPr>
              <a:t>A thin line: Nokia poured money in the development of the GTK,</a:t>
            </a:r>
            <a:r>
              <a:rPr kumimoji="1" lang="en-US" sz="1200" kern="1200" baseline="0" dirty="0" smtClean="0">
                <a:solidFill>
                  <a:schemeClr val="tx1"/>
                </a:solidFill>
                <a:effectLst/>
                <a:latin typeface="Verdana" charset="0"/>
                <a:ea typeface="ＭＳ Ｐゴシック" charset="0"/>
                <a:cs typeface="+mn-cs"/>
              </a:rPr>
              <a:t> improving it a lot for mobile devices, </a:t>
            </a:r>
            <a:r>
              <a:rPr kumimoji="1" lang="en-US" sz="1200" kern="1200" dirty="0" smtClean="0">
                <a:solidFill>
                  <a:schemeClr val="tx1"/>
                </a:solidFill>
                <a:effectLst/>
                <a:latin typeface="Verdana" charset="0"/>
                <a:ea typeface="ＭＳ Ｐゴシック" charset="0"/>
                <a:cs typeface="+mn-cs"/>
              </a:rPr>
              <a:t>community members felt being pushed out,</a:t>
            </a:r>
            <a:r>
              <a:rPr kumimoji="1" lang="en-US" sz="1200" kern="1200" baseline="0" dirty="0" smtClean="0">
                <a:solidFill>
                  <a:schemeClr val="tx1"/>
                </a:solidFill>
                <a:effectLst/>
                <a:latin typeface="Verdana" charset="0"/>
                <a:ea typeface="ＭＳ Ｐゴシック" charset="0"/>
                <a:cs typeface="+mn-cs"/>
              </a:rPr>
              <a:t> not given write access to Nokia’s repo, got more and more difficult to apply upstream patches</a:t>
            </a:r>
            <a:endParaRPr lang="en-US" dirty="0" smtClean="0"/>
          </a:p>
          <a:p>
            <a:pPr marL="171450" indent="-171450">
              <a:buFontTx/>
              <a:buChar char="-"/>
            </a:pPr>
            <a:endParaRPr kumimoji="1" lang="en-US" sz="1200" kern="1200" baseline="0" dirty="0" smtClean="0">
              <a:solidFill>
                <a:schemeClr val="tx1"/>
              </a:solidFill>
              <a:effectLst/>
              <a:latin typeface="Verdana" charset="0"/>
              <a:ea typeface="ＭＳ Ｐゴシック" charset="0"/>
              <a:cs typeface="+mn-cs"/>
            </a:endParaRPr>
          </a:p>
          <a:p>
            <a:pPr marL="0" indent="0">
              <a:buFontTx/>
              <a:buNone/>
            </a:pPr>
            <a:r>
              <a:rPr kumimoji="1" lang="en-US" sz="1200" b="1" kern="1200" dirty="0" smtClean="0">
                <a:solidFill>
                  <a:schemeClr val="tx1"/>
                </a:solidFill>
                <a:effectLst/>
                <a:latin typeface="Verdana" charset="0"/>
                <a:ea typeface="ＭＳ Ｐゴシック" charset="0"/>
                <a:cs typeface="+mn-cs"/>
              </a:rPr>
              <a:t>Organizational inertia </a:t>
            </a:r>
            <a:endParaRPr kumimoji="1" lang="en-US" sz="1200" b="1" kern="1200" baseline="0" dirty="0" smtClean="0">
              <a:solidFill>
                <a:schemeClr val="tx1"/>
              </a:solidFill>
              <a:effectLst/>
              <a:latin typeface="Verdana" charset="0"/>
              <a:ea typeface="ＭＳ Ｐゴシック" charset="0"/>
              <a:cs typeface="+mn-cs"/>
            </a:endParaRPr>
          </a:p>
          <a:p>
            <a:pPr marL="171450" indent="-171450">
              <a:buFontTx/>
              <a:buChar char="-"/>
            </a:pPr>
            <a:r>
              <a:rPr kumimoji="1" lang="en-US" sz="1200" kern="1200" baseline="0" dirty="0" smtClean="0">
                <a:solidFill>
                  <a:schemeClr val="tx1"/>
                </a:solidFill>
                <a:effectLst/>
                <a:latin typeface="Verdana" charset="0"/>
                <a:ea typeface="ＭＳ Ｐゴシック" charset="0"/>
                <a:cs typeface="+mn-cs"/>
              </a:rPr>
              <a:t>Platform software might include 3</a:t>
            </a:r>
            <a:r>
              <a:rPr kumimoji="1" lang="en-US" sz="1200" kern="1200" baseline="30000" dirty="0" smtClean="0">
                <a:solidFill>
                  <a:schemeClr val="tx1"/>
                </a:solidFill>
                <a:effectLst/>
                <a:latin typeface="Verdana" charset="0"/>
                <a:ea typeface="ＭＳ Ｐゴシック" charset="0"/>
                <a:cs typeface="+mn-cs"/>
              </a:rPr>
              <a:t>rd</a:t>
            </a:r>
            <a:r>
              <a:rPr kumimoji="1" lang="en-US" sz="1200" kern="1200" baseline="0" dirty="0" smtClean="0">
                <a:solidFill>
                  <a:schemeClr val="tx1"/>
                </a:solidFill>
                <a:effectLst/>
                <a:latin typeface="Verdana" charset="0"/>
                <a:ea typeface="ＭＳ Ｐゴシック" charset="0"/>
                <a:cs typeface="+mn-cs"/>
              </a:rPr>
              <a:t> party software. Can it be shared with the public?</a:t>
            </a:r>
          </a:p>
          <a:p>
            <a:pPr marL="171450" indent="-171450">
              <a:buFontTx/>
              <a:buChar char="-"/>
            </a:pPr>
            <a:r>
              <a:rPr kumimoji="1" lang="en-US" sz="1200" kern="1200" baseline="0" dirty="0" smtClean="0">
                <a:solidFill>
                  <a:schemeClr val="tx1"/>
                </a:solidFill>
                <a:effectLst/>
                <a:latin typeface="Verdana" charset="0"/>
                <a:ea typeface="ＭＳ Ｐゴシック" charset="0"/>
                <a:cs typeface="+mn-cs"/>
              </a:rPr>
              <a:t>Regarding collaboration worlds collide: Nokia had internal bug-tracker, could not access public IRC channel, infrastructure was duplicated</a:t>
            </a:r>
          </a:p>
          <a:p>
            <a:pPr marL="171450" indent="-171450">
              <a:buFontTx/>
              <a:buChar char="-"/>
            </a:pPr>
            <a:endParaRPr kumimoji="1" lang="en-US" sz="1200" kern="1200" baseline="0" dirty="0" smtClean="0">
              <a:solidFill>
                <a:schemeClr val="tx1"/>
              </a:solidFill>
              <a:effectLst/>
              <a:latin typeface="Verdana" charset="0"/>
              <a:ea typeface="ＭＳ Ｐゴシック" charset="0"/>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sz="1200" kern="1200" baseline="0" dirty="0" smtClean="0">
                <a:solidFill>
                  <a:schemeClr val="tx1"/>
                </a:solidFill>
                <a:effectLst/>
                <a:latin typeface="Verdana" charset="0"/>
                <a:ea typeface="ＭＳ Ｐゴシック" charset="0"/>
                <a:cs typeface="+mn-cs"/>
              </a:rPr>
              <a:t>Number one cost: </a:t>
            </a:r>
            <a:r>
              <a:rPr kumimoji="1" lang="en-US" sz="1200" b="1" kern="1200" dirty="0" smtClean="0">
                <a:solidFill>
                  <a:schemeClr val="tx1"/>
                </a:solidFill>
                <a:effectLst/>
                <a:latin typeface="Verdana" charset="0"/>
                <a:ea typeface="ＭＳ Ｐゴシック" charset="0"/>
                <a:cs typeface="+mn-cs"/>
              </a:rPr>
              <a:t>Organizational inertia</a:t>
            </a:r>
            <a:r>
              <a:rPr kumimoji="1" lang="en-US" sz="1200" b="0" kern="1200" baseline="0" dirty="0" smtClean="0">
                <a:solidFill>
                  <a:schemeClr val="tx1"/>
                </a:solidFill>
                <a:effectLst/>
                <a:latin typeface="Verdana" charset="0"/>
                <a:ea typeface="ＭＳ Ｐゴシック" charset="0"/>
                <a:cs typeface="+mn-cs"/>
              </a:rPr>
              <a:t> </a:t>
            </a:r>
            <a:r>
              <a:rPr kumimoji="1" lang="en-US" sz="1200" kern="1200" dirty="0" smtClean="0">
                <a:solidFill>
                  <a:schemeClr val="tx1"/>
                </a:solidFill>
                <a:effectLst/>
                <a:latin typeface="Verdana" charset="0"/>
                <a:ea typeface="ＭＳ Ｐゴシック" charset="0"/>
                <a:cs typeface="+mn-cs"/>
              </a:rPr>
              <a:t>time-consuming processes simply proved inadequate to collaborate with a very flexible community, resulting in frustration on both sides</a:t>
            </a:r>
            <a:endParaRPr kumimoji="1" lang="en-US" sz="1200" b="1" kern="1200" baseline="0" dirty="0" smtClean="0">
              <a:solidFill>
                <a:schemeClr val="tx1"/>
              </a:solidFill>
              <a:effectLst/>
              <a:latin typeface="Verdana" charset="0"/>
              <a:ea typeface="ＭＳ Ｐゴシック" charset="0"/>
              <a:cs typeface="+mn-cs"/>
            </a:endParaRPr>
          </a:p>
          <a:p>
            <a:pPr marL="0" indent="0">
              <a:buFontTx/>
              <a:buNone/>
            </a:pPr>
            <a:endParaRPr kumimoji="1" lang="en-US" sz="1200" kern="1200" baseline="0" dirty="0" smtClean="0">
              <a:solidFill>
                <a:schemeClr val="tx1"/>
              </a:solidFill>
              <a:effectLst/>
              <a:latin typeface="Verdana" charset="0"/>
              <a:ea typeface="ＭＳ Ｐゴシック" charset="0"/>
              <a:cs typeface="+mn-cs"/>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6C0F4B3-324B-184C-B7D7-B71343ED7D26}" type="slidenum">
              <a:rPr lang="de-DE" smtClean="0"/>
              <a:pPr/>
              <a:t>9</a:t>
            </a:fld>
            <a:endParaRPr lang="de-DE"/>
          </a:p>
        </p:txBody>
      </p:sp>
    </p:spTree>
    <p:extLst>
      <p:ext uri="{BB962C8B-B14F-4D97-AF65-F5344CB8AC3E}">
        <p14:creationId xmlns:p14="http://schemas.microsoft.com/office/powerpoint/2010/main" val="265029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Survey</a:t>
            </a:r>
            <a:r>
              <a:rPr lang="en-US" baseline="0" dirty="0" smtClean="0"/>
              <a:t> of embedded Linux developers: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kumimoji="1" lang="en-US" sz="1200" kern="1200" dirty="0" smtClean="0">
                <a:solidFill>
                  <a:schemeClr val="tx1"/>
                </a:solidFill>
                <a:effectLst/>
                <a:latin typeface="Verdana" charset="0"/>
                <a:ea typeface="ＭＳ Ｐゴシック" charset="0"/>
                <a:cs typeface="+mn-cs"/>
              </a:rPr>
              <a:t>one of three most widely used operating systems for embedded devices ranging from VCRs to mobile phones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kumimoji="1" lang="en-US" sz="1200" kern="1200" dirty="0" smtClean="0">
                <a:solidFill>
                  <a:schemeClr val="tx1"/>
                </a:solidFill>
                <a:effectLst/>
                <a:latin typeface="Verdana" charset="0"/>
                <a:ea typeface="ＭＳ Ｐゴシック" charset="0"/>
                <a:cs typeface="+mn-cs"/>
              </a:rPr>
              <a:t>device types are so different from one to another that no standard version of embedded Linux exists</a:t>
            </a:r>
          </a:p>
          <a:p>
            <a:pPr marL="171450" marR="0" indent="-171450" algn="l" defTabSz="914400" rtl="0" eaLnBrk="1" fontAlgn="base" latinLnBrk="0" hangingPunct="1">
              <a:lnSpc>
                <a:spcPct val="100000"/>
              </a:lnSpc>
              <a:spcBef>
                <a:spcPct val="30000"/>
              </a:spcBef>
              <a:spcAft>
                <a:spcPct val="0"/>
              </a:spcAft>
              <a:buClrTx/>
              <a:buSzTx/>
              <a:buFontTx/>
              <a:buChar char="-"/>
              <a:tabLst/>
              <a:defRPr/>
            </a:pPr>
            <a:r>
              <a:rPr kumimoji="1" lang="en-US" sz="1200" kern="1200" dirty="0" smtClean="0">
                <a:solidFill>
                  <a:schemeClr val="tx1"/>
                </a:solidFill>
                <a:effectLst/>
                <a:latin typeface="Verdana" charset="0"/>
                <a:ea typeface="ＭＳ Ｐゴシック" charset="0"/>
                <a:cs typeface="+mn-cs"/>
              </a:rPr>
              <a:t>Instead, developing for embedded Linux refers to the activity of extending or writing modules that make Linux more suitable for the respective device type. </a:t>
            </a:r>
            <a:endParaRPr lang="en-US" dirty="0" smtClean="0"/>
          </a:p>
          <a:p>
            <a:endParaRPr lang="en-US" dirty="0"/>
          </a:p>
        </p:txBody>
      </p:sp>
      <p:sp>
        <p:nvSpPr>
          <p:cNvPr id="4" name="Slide Number Placeholder 3"/>
          <p:cNvSpPr>
            <a:spLocks noGrp="1"/>
          </p:cNvSpPr>
          <p:nvPr>
            <p:ph type="sldNum" sz="quarter" idx="10"/>
          </p:nvPr>
        </p:nvSpPr>
        <p:spPr/>
        <p:txBody>
          <a:bodyPr/>
          <a:lstStyle/>
          <a:p>
            <a:fld id="{36C0F4B3-324B-184C-B7D7-B71343ED7D26}" type="slidenum">
              <a:rPr lang="de-DE" smtClean="0"/>
              <a:pPr/>
              <a:t>10</a:t>
            </a:fld>
            <a:endParaRPr lang="de-DE"/>
          </a:p>
        </p:txBody>
      </p:sp>
    </p:spTree>
    <p:extLst>
      <p:ext uri="{BB962C8B-B14F-4D97-AF65-F5344CB8AC3E}">
        <p14:creationId xmlns:p14="http://schemas.microsoft.com/office/powerpoint/2010/main" val="41690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8736" name="Rectangle 32"/>
          <p:cNvSpPr>
            <a:spLocks noChangeArrowheads="1"/>
          </p:cNvSpPr>
          <p:nvPr/>
        </p:nvSpPr>
        <p:spPr bwMode="auto">
          <a:xfrm>
            <a:off x="3671888" y="1150938"/>
            <a:ext cx="5221287" cy="2101850"/>
          </a:xfrm>
          <a:prstGeom prst="rect">
            <a:avLst/>
          </a:prstGeom>
          <a:solidFill>
            <a:srgbClr val="A9A79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de-DE"/>
          </a:p>
        </p:txBody>
      </p:sp>
      <p:pic>
        <p:nvPicPr>
          <p:cNvPr id="328733" name="Picture 29" descr="Panoram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50938"/>
            <a:ext cx="3152775"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710" name="Rectangle 6"/>
          <p:cNvSpPr>
            <a:spLocks noChangeArrowheads="1"/>
          </p:cNvSpPr>
          <p:nvPr/>
        </p:nvSpPr>
        <p:spPr bwMode="auto">
          <a:xfrm>
            <a:off x="4464050" y="2636838"/>
            <a:ext cx="6445250" cy="8636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eaLnBrk="1" hangingPunct="1"/>
            <a:endParaRPr lang="de-DE" sz="2400"/>
          </a:p>
        </p:txBody>
      </p:sp>
      <p:sp>
        <p:nvSpPr>
          <p:cNvPr id="328711" name="Rectangle 7"/>
          <p:cNvSpPr>
            <a:spLocks noChangeArrowheads="1"/>
          </p:cNvSpPr>
          <p:nvPr/>
        </p:nvSpPr>
        <p:spPr bwMode="auto">
          <a:xfrm>
            <a:off x="4429125" y="5715000"/>
            <a:ext cx="6445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eaLnBrk="1" hangingPunct="1"/>
            <a:endParaRPr lang="de-DE" sz="2400"/>
          </a:p>
        </p:txBody>
      </p:sp>
      <p:sp>
        <p:nvSpPr>
          <p:cNvPr id="328713" name="Rectangle 9"/>
          <p:cNvSpPr>
            <a:spLocks noChangeArrowheads="1"/>
          </p:cNvSpPr>
          <p:nvPr/>
        </p:nvSpPr>
        <p:spPr bwMode="auto">
          <a:xfrm>
            <a:off x="4464050" y="2636838"/>
            <a:ext cx="6445250" cy="8636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eaLnBrk="1" hangingPunct="1"/>
            <a:endParaRPr lang="de-DE" sz="2400"/>
          </a:p>
        </p:txBody>
      </p:sp>
      <p:sp>
        <p:nvSpPr>
          <p:cNvPr id="328725" name="Rectangle 21"/>
          <p:cNvSpPr>
            <a:spLocks noGrp="1" noChangeArrowheads="1"/>
          </p:cNvSpPr>
          <p:nvPr>
            <p:ph type="ctrTitle"/>
          </p:nvPr>
        </p:nvSpPr>
        <p:spPr>
          <a:xfrm>
            <a:off x="539750" y="3598863"/>
            <a:ext cx="8353425" cy="973137"/>
          </a:xfrm>
        </p:spPr>
        <p:txBody>
          <a:bodyPr anchor="t"/>
          <a:lstStyle>
            <a:lvl1pPr>
              <a:lnSpc>
                <a:spcPct val="120000"/>
              </a:lnSpc>
              <a:defRPr/>
            </a:lvl1pPr>
          </a:lstStyle>
          <a:p>
            <a:pPr lvl="0"/>
            <a:r>
              <a:rPr lang="de-DE" noProof="0" smtClean="0"/>
              <a:t>Mastertitelformat bearbeiten</a:t>
            </a:r>
          </a:p>
        </p:txBody>
      </p:sp>
      <p:sp>
        <p:nvSpPr>
          <p:cNvPr id="328726" name="Rectangle 22"/>
          <p:cNvSpPr>
            <a:spLocks noGrp="1" noChangeArrowheads="1"/>
          </p:cNvSpPr>
          <p:nvPr>
            <p:ph type="subTitle" idx="1"/>
          </p:nvPr>
        </p:nvSpPr>
        <p:spPr>
          <a:xfrm>
            <a:off x="539750" y="4857750"/>
            <a:ext cx="8353425" cy="1458913"/>
          </a:xfrm>
        </p:spPr>
        <p:txBody>
          <a:bodyPr/>
          <a:lstStyle>
            <a:lvl1pPr>
              <a:lnSpc>
                <a:spcPct val="112000"/>
              </a:lnSpc>
              <a:defRPr/>
            </a:lvl1pPr>
          </a:lstStyle>
          <a:p>
            <a:pPr lvl="0"/>
            <a:r>
              <a:rPr lang="de-DE" noProof="0" smtClean="0"/>
              <a:t>Master-Untertitelformat bearbeiten</a:t>
            </a:r>
          </a:p>
        </p:txBody>
      </p:sp>
      <p:pic>
        <p:nvPicPr>
          <p:cNvPr id="328728" name="Picture 24" descr="Logo_RGB_300d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98438"/>
            <a:ext cx="2946400" cy="7794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Footer Placeholder 3"/>
          <p:cNvSpPr>
            <a:spLocks noGrp="1"/>
          </p:cNvSpPr>
          <p:nvPr>
            <p:ph type="ftr" sz="quarter" idx="10"/>
          </p:nvPr>
        </p:nvSpPr>
        <p:spPr/>
        <p:txBody>
          <a:bodyPr/>
          <a:lstStyle>
            <a:lvl1pPr>
              <a:defRPr/>
            </a:lvl1pPr>
          </a:lstStyle>
          <a:p>
            <a:r>
              <a:rPr lang="de-DE"/>
              <a:t>Fachbereich, Titel, Datum</a:t>
            </a:r>
          </a:p>
        </p:txBody>
      </p:sp>
    </p:spTree>
    <p:extLst>
      <p:ext uri="{BB962C8B-B14F-4D97-AF65-F5344CB8AC3E}">
        <p14:creationId xmlns:p14="http://schemas.microsoft.com/office/powerpoint/2010/main" val="932221726"/>
      </p:ext>
    </p:extLst>
  </p:cSld>
  <p:clrMapOvr>
    <a:masterClrMapping/>
  </p:clrMapOvr>
  <p:transition xmlns:p14="http://schemas.microsoft.com/office/powerpoint/2010/mai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533400"/>
            <a:ext cx="2087562" cy="5783263"/>
          </a:xfrm>
        </p:spPr>
        <p:txBody>
          <a:bodyPr vert="eaVert"/>
          <a:lstStyle/>
          <a:p>
            <a:r>
              <a:rPr lang="de-DE" smtClean="0"/>
              <a:t>Click to edit Master title style</a:t>
            </a:r>
            <a:endParaRPr lang="en-US"/>
          </a:p>
        </p:txBody>
      </p:sp>
      <p:sp>
        <p:nvSpPr>
          <p:cNvPr id="3" name="Vertical Text Placeholder 2"/>
          <p:cNvSpPr>
            <a:spLocks noGrp="1"/>
          </p:cNvSpPr>
          <p:nvPr>
            <p:ph type="body" orient="vert" idx="1"/>
          </p:nvPr>
        </p:nvSpPr>
        <p:spPr>
          <a:xfrm>
            <a:off x="539750" y="533400"/>
            <a:ext cx="6113463" cy="5783263"/>
          </a:xfrm>
        </p:spPr>
        <p:txBody>
          <a:bodyPr vert="eaVert"/>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Footer Placeholder 3"/>
          <p:cNvSpPr>
            <a:spLocks noGrp="1"/>
          </p:cNvSpPr>
          <p:nvPr>
            <p:ph type="ftr" sz="quarter" idx="10"/>
          </p:nvPr>
        </p:nvSpPr>
        <p:spPr/>
        <p:txBody>
          <a:bodyPr/>
          <a:lstStyle>
            <a:lvl1pPr>
              <a:defRPr/>
            </a:lvl1pPr>
          </a:lstStyle>
          <a:p>
            <a:r>
              <a:rPr lang="de-DE"/>
              <a:t>Fachbereich, Titel, Datum</a:t>
            </a:r>
          </a:p>
        </p:txBody>
      </p:sp>
    </p:spTree>
    <p:extLst>
      <p:ext uri="{BB962C8B-B14F-4D97-AF65-F5344CB8AC3E}">
        <p14:creationId xmlns:p14="http://schemas.microsoft.com/office/powerpoint/2010/main" val="211705857"/>
      </p:ext>
    </p:extLst>
  </p:cSld>
  <p:clrMapOvr>
    <a:masterClrMapping/>
  </p:clrMapOvr>
  <p:transition xmlns:p14="http://schemas.microsoft.com/office/powerpoint/2010/mai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Content Placeholder 2"/>
          <p:cNvSpPr>
            <a:spLocks noGrp="1"/>
          </p:cNvSpPr>
          <p:nvPr>
            <p:ph idx="1"/>
          </p:nvPr>
        </p:nvSpPr>
        <p:spPr/>
        <p:txBody>
          <a:body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Footer Placeholder 3"/>
          <p:cNvSpPr>
            <a:spLocks noGrp="1"/>
          </p:cNvSpPr>
          <p:nvPr>
            <p:ph type="ftr" sz="quarter" idx="10"/>
          </p:nvPr>
        </p:nvSpPr>
        <p:spPr/>
        <p:txBody>
          <a:bodyPr/>
          <a:lstStyle>
            <a:lvl1pPr>
              <a:defRPr/>
            </a:lvl1pPr>
          </a:lstStyle>
          <a:p>
            <a:r>
              <a:rPr lang="de-DE" dirty="0" smtClean="0"/>
              <a:t>Institut für Informatik, </a:t>
            </a:r>
            <a:r>
              <a:rPr lang="de-DE" dirty="0" err="1" smtClean="0"/>
              <a:t>FLOSSing</a:t>
            </a:r>
            <a:r>
              <a:rPr lang="de-DE" dirty="0" smtClean="0"/>
              <a:t> </a:t>
            </a:r>
            <a:r>
              <a:rPr lang="de-DE" dirty="0" err="1" smtClean="0"/>
              <a:t>proprietary</a:t>
            </a:r>
            <a:r>
              <a:rPr lang="de-DE" dirty="0" smtClean="0"/>
              <a:t> </a:t>
            </a:r>
            <a:r>
              <a:rPr lang="de-DE" dirty="0" err="1" smtClean="0"/>
              <a:t>code</a:t>
            </a:r>
            <a:r>
              <a:rPr lang="de-DE" dirty="0" smtClean="0"/>
              <a:t>, 2011-12-08</a:t>
            </a:r>
            <a:endParaRPr lang="de-DE" dirty="0"/>
          </a:p>
        </p:txBody>
      </p:sp>
    </p:spTree>
    <p:extLst>
      <p:ext uri="{BB962C8B-B14F-4D97-AF65-F5344CB8AC3E}">
        <p14:creationId xmlns:p14="http://schemas.microsoft.com/office/powerpoint/2010/main" val="3937472817"/>
      </p:ext>
    </p:extLst>
  </p:cSld>
  <p:clrMapOvr>
    <a:masterClrMapping/>
  </p:clrMapOvr>
  <p:transition xmlns:p14="http://schemas.microsoft.com/office/powerpoint/2010/mai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e-D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Click to edit Master text styles</a:t>
            </a:r>
          </a:p>
        </p:txBody>
      </p:sp>
      <p:sp>
        <p:nvSpPr>
          <p:cNvPr id="4" name="Footer Placeholder 3"/>
          <p:cNvSpPr>
            <a:spLocks noGrp="1"/>
          </p:cNvSpPr>
          <p:nvPr>
            <p:ph type="ftr" sz="quarter" idx="10"/>
          </p:nvPr>
        </p:nvSpPr>
        <p:spPr/>
        <p:txBody>
          <a:bodyPr/>
          <a:lstStyle>
            <a:lvl1pPr>
              <a:defRPr/>
            </a:lvl1pPr>
          </a:lstStyle>
          <a:p>
            <a:r>
              <a:rPr lang="de-DE"/>
              <a:t>Fachbereich, Titel, Datum</a:t>
            </a:r>
          </a:p>
        </p:txBody>
      </p:sp>
    </p:spTree>
    <p:extLst>
      <p:ext uri="{BB962C8B-B14F-4D97-AF65-F5344CB8AC3E}">
        <p14:creationId xmlns:p14="http://schemas.microsoft.com/office/powerpoint/2010/main" val="3073821081"/>
      </p:ext>
    </p:extLst>
  </p:cSld>
  <p:clrMapOvr>
    <a:masterClrMapping/>
  </p:clrMapOvr>
  <p:transition xmlns:p14="http://schemas.microsoft.com/office/powerpoint/2010/mai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Content Placeholder 2"/>
          <p:cNvSpPr>
            <a:spLocks noGrp="1"/>
          </p:cNvSpPr>
          <p:nvPr>
            <p:ph sz="half" idx="1"/>
          </p:nvPr>
        </p:nvSpPr>
        <p:spPr>
          <a:xfrm>
            <a:off x="539750" y="1150938"/>
            <a:ext cx="4100513"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Content Placeholder 3"/>
          <p:cNvSpPr>
            <a:spLocks noGrp="1"/>
          </p:cNvSpPr>
          <p:nvPr>
            <p:ph sz="half" idx="2"/>
          </p:nvPr>
        </p:nvSpPr>
        <p:spPr>
          <a:xfrm>
            <a:off x="4792663" y="1150938"/>
            <a:ext cx="4100512"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5" name="Footer Placeholder 4"/>
          <p:cNvSpPr>
            <a:spLocks noGrp="1"/>
          </p:cNvSpPr>
          <p:nvPr>
            <p:ph type="ftr" sz="quarter" idx="10"/>
          </p:nvPr>
        </p:nvSpPr>
        <p:spPr/>
        <p:txBody>
          <a:bodyPr/>
          <a:lstStyle>
            <a:lvl1pPr>
              <a:defRPr/>
            </a:lvl1pPr>
          </a:lstStyle>
          <a:p>
            <a:r>
              <a:rPr lang="de-DE"/>
              <a:t>Fachbereich, Titel, Datum</a:t>
            </a:r>
          </a:p>
        </p:txBody>
      </p:sp>
    </p:spTree>
    <p:extLst>
      <p:ext uri="{BB962C8B-B14F-4D97-AF65-F5344CB8AC3E}">
        <p14:creationId xmlns:p14="http://schemas.microsoft.com/office/powerpoint/2010/main" val="3930754861"/>
      </p:ext>
    </p:extLst>
  </p:cSld>
  <p:clrMapOvr>
    <a:masterClrMapping/>
  </p:clrMapOvr>
  <p:transition xmlns:p14="http://schemas.microsoft.com/office/powerpoint/2010/mai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de-D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7" name="Footer Placeholder 6"/>
          <p:cNvSpPr>
            <a:spLocks noGrp="1"/>
          </p:cNvSpPr>
          <p:nvPr>
            <p:ph type="ftr" sz="quarter" idx="10"/>
          </p:nvPr>
        </p:nvSpPr>
        <p:spPr/>
        <p:txBody>
          <a:bodyPr/>
          <a:lstStyle>
            <a:lvl1pPr>
              <a:defRPr/>
            </a:lvl1pPr>
          </a:lstStyle>
          <a:p>
            <a:r>
              <a:rPr lang="de-DE"/>
              <a:t>Fachbereich, Titel, Datum</a:t>
            </a:r>
          </a:p>
        </p:txBody>
      </p:sp>
    </p:spTree>
    <p:extLst>
      <p:ext uri="{BB962C8B-B14F-4D97-AF65-F5344CB8AC3E}">
        <p14:creationId xmlns:p14="http://schemas.microsoft.com/office/powerpoint/2010/main" val="1078231893"/>
      </p:ext>
    </p:extLst>
  </p:cSld>
  <p:clrMapOvr>
    <a:masterClrMapping/>
  </p:clrMapOvr>
  <p:transition xmlns:p14="http://schemas.microsoft.com/office/powerpoint/2010/mai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de-DE"/>
              <a:t>Fachbereich, Titel, Datum</a:t>
            </a:r>
          </a:p>
        </p:txBody>
      </p:sp>
    </p:spTree>
    <p:extLst>
      <p:ext uri="{BB962C8B-B14F-4D97-AF65-F5344CB8AC3E}">
        <p14:creationId xmlns:p14="http://schemas.microsoft.com/office/powerpoint/2010/main" val="3888132406"/>
      </p:ext>
    </p:extLst>
  </p:cSld>
  <p:clrMapOvr>
    <a:masterClrMapping/>
  </p:clrMapOvr>
  <p:transition xmlns:p14="http://schemas.microsoft.com/office/powerpoint/2010/mai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de-DE"/>
              <a:t>Fachbereich, Titel, Datum</a:t>
            </a:r>
          </a:p>
        </p:txBody>
      </p:sp>
    </p:spTree>
    <p:extLst>
      <p:ext uri="{BB962C8B-B14F-4D97-AF65-F5344CB8AC3E}">
        <p14:creationId xmlns:p14="http://schemas.microsoft.com/office/powerpoint/2010/main" val="1918990213"/>
      </p:ext>
    </p:extLst>
  </p:cSld>
  <p:clrMapOvr>
    <a:masterClrMapping/>
  </p:clrMapOvr>
  <p:transition xmlns:p14="http://schemas.microsoft.com/office/powerpoint/2010/mai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de-D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Click to edit Master text styles</a:t>
            </a:r>
          </a:p>
          <a:p>
            <a:pPr lvl="1"/>
            <a:r>
              <a:rPr lang="de-DE" smtClean="0"/>
              <a:t>Second level</a:t>
            </a:r>
          </a:p>
          <a:p>
            <a:pPr lvl="2"/>
            <a:r>
              <a:rPr lang="de-DE" smtClean="0"/>
              <a:t>Third level</a:t>
            </a:r>
          </a:p>
          <a:p>
            <a:pPr lvl="3"/>
            <a:r>
              <a:rPr lang="de-DE" smtClean="0"/>
              <a:t>Fourth level</a:t>
            </a:r>
          </a:p>
          <a:p>
            <a:pPr lvl="4"/>
            <a:r>
              <a:rPr lang="de-D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t>Fachbereich, Titel, Datum</a:t>
            </a:r>
          </a:p>
        </p:txBody>
      </p:sp>
    </p:spTree>
    <p:extLst>
      <p:ext uri="{BB962C8B-B14F-4D97-AF65-F5344CB8AC3E}">
        <p14:creationId xmlns:p14="http://schemas.microsoft.com/office/powerpoint/2010/main" val="571500400"/>
      </p:ext>
    </p:extLst>
  </p:cSld>
  <p:clrMapOvr>
    <a:masterClrMapping/>
  </p:clrMapOvr>
  <p:transition xmlns:p14="http://schemas.microsoft.com/office/powerpoint/2010/mai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de-D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Click to edit Master text styles</a:t>
            </a:r>
          </a:p>
        </p:txBody>
      </p:sp>
      <p:sp>
        <p:nvSpPr>
          <p:cNvPr id="5" name="Footer Placeholder 4"/>
          <p:cNvSpPr>
            <a:spLocks noGrp="1"/>
          </p:cNvSpPr>
          <p:nvPr>
            <p:ph type="ftr" sz="quarter" idx="10"/>
          </p:nvPr>
        </p:nvSpPr>
        <p:spPr/>
        <p:txBody>
          <a:bodyPr/>
          <a:lstStyle>
            <a:lvl1pPr>
              <a:defRPr/>
            </a:lvl1pPr>
          </a:lstStyle>
          <a:p>
            <a:r>
              <a:rPr lang="de-DE"/>
              <a:t>Fachbereich, Titel, Datum</a:t>
            </a:r>
          </a:p>
        </p:txBody>
      </p:sp>
    </p:spTree>
    <p:extLst>
      <p:ext uri="{BB962C8B-B14F-4D97-AF65-F5344CB8AC3E}">
        <p14:creationId xmlns:p14="http://schemas.microsoft.com/office/powerpoint/2010/main" val="1673007942"/>
      </p:ext>
    </p:extLst>
  </p:cSld>
  <p:clrMapOvr>
    <a:masterClrMapping/>
  </p:clrMapOvr>
  <p:transition xmlns:p14="http://schemas.microsoft.com/office/powerpoint/2010/main" spd="slow"/>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27702" name="Picture 22" descr="Logo_RGB_300dpi"/>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2238" y="76200"/>
            <a:ext cx="2443162" cy="646113"/>
          </a:xfrm>
          <a:prstGeom prst="rect">
            <a:avLst/>
          </a:prstGeom>
          <a:noFill/>
          <a:extLst>
            <a:ext uri="{909E8E84-426E-40dd-AFC4-6F175D3DCCD1}">
              <a14:hiddenFill xmlns:a14="http://schemas.microsoft.com/office/drawing/2010/main">
                <a:solidFill>
                  <a:srgbClr val="FFFFFF"/>
                </a:solidFill>
              </a14:hiddenFill>
            </a:ext>
          </a:extLst>
        </p:spPr>
      </p:pic>
      <p:sp>
        <p:nvSpPr>
          <p:cNvPr id="327682" name="Rectangle 2"/>
          <p:cNvSpPr>
            <a:spLocks noGrp="1" noChangeArrowheads="1"/>
          </p:cNvSpPr>
          <p:nvPr>
            <p:ph type="body" idx="1"/>
          </p:nvPr>
        </p:nvSpPr>
        <p:spPr bwMode="auto">
          <a:xfrm>
            <a:off x="539750" y="1150938"/>
            <a:ext cx="8353425"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27685" name="Rectangle 5"/>
          <p:cNvSpPr>
            <a:spLocks noGrp="1" noChangeArrowheads="1"/>
          </p:cNvSpPr>
          <p:nvPr>
            <p:ph type="title"/>
          </p:nvPr>
        </p:nvSpPr>
        <p:spPr bwMode="auto">
          <a:xfrm>
            <a:off x="539750" y="533400"/>
            <a:ext cx="7232650" cy="33337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p>
            <a:pPr lvl="0"/>
            <a:r>
              <a:rPr lang="de-DE"/>
              <a:t>Mastertitelformat bearbeiten</a:t>
            </a:r>
          </a:p>
        </p:txBody>
      </p:sp>
      <p:sp>
        <p:nvSpPr>
          <p:cNvPr id="327686" name="Rectangle 6"/>
          <p:cNvSpPr>
            <a:spLocks noChangeArrowheads="1"/>
          </p:cNvSpPr>
          <p:nvPr/>
        </p:nvSpPr>
        <p:spPr bwMode="auto">
          <a:xfrm>
            <a:off x="7524750" y="6551613"/>
            <a:ext cx="1227138"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r" eaLnBrk="1" hangingPunct="1"/>
            <a:fld id="{9FE301E0-A94A-B240-88BD-7054C9FD99E3}" type="slidenum">
              <a:rPr lang="de-DE" sz="800">
                <a:solidFill>
                  <a:srgbClr val="00245B"/>
                </a:solidFill>
              </a:rPr>
              <a:pPr algn="r" eaLnBrk="1" hangingPunct="1"/>
              <a:t>‹#›</a:t>
            </a:fld>
            <a:endParaRPr lang="de-DE" sz="800">
              <a:solidFill>
                <a:srgbClr val="00245B"/>
              </a:solidFill>
            </a:endParaRPr>
          </a:p>
        </p:txBody>
      </p:sp>
      <p:sp>
        <p:nvSpPr>
          <p:cNvPr id="327688" name="Rectangle 8"/>
          <p:cNvSpPr>
            <a:spLocks noGrp="1" noChangeArrowheads="1"/>
          </p:cNvSpPr>
          <p:nvPr>
            <p:ph type="ftr" sz="quarter" idx="3"/>
          </p:nvPr>
        </p:nvSpPr>
        <p:spPr bwMode="auto">
          <a:xfrm>
            <a:off x="539750" y="6543675"/>
            <a:ext cx="597693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45720" rIns="0" bIns="45720" numCol="1" anchor="t" anchorCtr="0" compatLnSpc="1">
            <a:prstTxWarp prst="textNoShape">
              <a:avLst/>
            </a:prstTxWarp>
          </a:bodyPr>
          <a:lstStyle>
            <a:lvl1pPr eaLnBrk="1" hangingPunct="1">
              <a:defRPr sz="800">
                <a:solidFill>
                  <a:srgbClr val="00245B"/>
                </a:solidFill>
              </a:defRPr>
            </a:lvl1pPr>
          </a:lstStyle>
          <a:p>
            <a:r>
              <a:rPr lang="de-DE" dirty="0" smtClean="0"/>
              <a:t>Institut für Informatik, </a:t>
            </a:r>
            <a:r>
              <a:rPr lang="de-DE" dirty="0" err="1" smtClean="0"/>
              <a:t>FLOSSing</a:t>
            </a:r>
            <a:r>
              <a:rPr lang="de-DE" dirty="0" smtClean="0"/>
              <a:t> </a:t>
            </a:r>
            <a:r>
              <a:rPr lang="de-DE" dirty="0" err="1" smtClean="0"/>
              <a:t>proprietary</a:t>
            </a:r>
            <a:r>
              <a:rPr lang="de-DE" dirty="0" smtClean="0"/>
              <a:t> </a:t>
            </a:r>
            <a:r>
              <a:rPr lang="de-DE" dirty="0" err="1" smtClean="0"/>
              <a:t>code</a:t>
            </a:r>
            <a:r>
              <a:rPr lang="de-DE" dirty="0" smtClean="0"/>
              <a:t>, 2011-12-08</a:t>
            </a:r>
            <a:endParaRPr lang="de-DE" dirty="0"/>
          </a:p>
        </p:txBody>
      </p:sp>
      <p:sp>
        <p:nvSpPr>
          <p:cNvPr id="327697" name="Line 17"/>
          <p:cNvSpPr>
            <a:spLocks noChangeShapeType="1"/>
          </p:cNvSpPr>
          <p:nvPr/>
        </p:nvSpPr>
        <p:spPr bwMode="auto">
          <a:xfrm>
            <a:off x="0" y="906463"/>
            <a:ext cx="91440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7698" name="Line 18"/>
          <p:cNvSpPr>
            <a:spLocks noChangeShapeType="1"/>
          </p:cNvSpPr>
          <p:nvPr/>
        </p:nvSpPr>
        <p:spPr bwMode="auto">
          <a:xfrm>
            <a:off x="0" y="6477000"/>
            <a:ext cx="91440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xmlns:p14="http://schemas.microsoft.com/office/powerpoint/2010/main" spd="slow"/>
  <p:timing>
    <p:tnLst>
      <p:par>
        <p:cTn xmlns:p14="http://schemas.microsoft.com/office/powerpoint/2010/main" id="1" dur="indefinite" restart="never" nodeType="tmRoot"/>
      </p:par>
    </p:tnLst>
  </p:timing>
  <p:hf sldNum="0" hdr="0" dt="0"/>
  <p:txStyles>
    <p:titleStyle>
      <a:lvl1pPr algn="l" rtl="0" fontAlgn="base">
        <a:lnSpc>
          <a:spcPct val="85000"/>
        </a:lnSpc>
        <a:spcBef>
          <a:spcPct val="0"/>
        </a:spcBef>
        <a:spcAft>
          <a:spcPct val="0"/>
        </a:spcAft>
        <a:defRPr sz="2000">
          <a:solidFill>
            <a:schemeClr val="tx2"/>
          </a:solidFill>
          <a:latin typeface="+mj-lt"/>
          <a:ea typeface="+mj-ea"/>
          <a:cs typeface="+mj-cs"/>
        </a:defRPr>
      </a:lvl1pPr>
      <a:lvl2pPr algn="l" rtl="0" fontAlgn="base">
        <a:lnSpc>
          <a:spcPct val="85000"/>
        </a:lnSpc>
        <a:spcBef>
          <a:spcPct val="0"/>
        </a:spcBef>
        <a:spcAft>
          <a:spcPct val="0"/>
        </a:spcAft>
        <a:defRPr sz="2000">
          <a:solidFill>
            <a:schemeClr val="tx2"/>
          </a:solidFill>
          <a:latin typeface="Verdana" charset="0"/>
          <a:ea typeface="ＭＳ Ｐゴシック" charset="0"/>
        </a:defRPr>
      </a:lvl2pPr>
      <a:lvl3pPr algn="l" rtl="0" fontAlgn="base">
        <a:lnSpc>
          <a:spcPct val="85000"/>
        </a:lnSpc>
        <a:spcBef>
          <a:spcPct val="0"/>
        </a:spcBef>
        <a:spcAft>
          <a:spcPct val="0"/>
        </a:spcAft>
        <a:defRPr sz="2000">
          <a:solidFill>
            <a:schemeClr val="tx2"/>
          </a:solidFill>
          <a:latin typeface="Verdana" charset="0"/>
          <a:ea typeface="ＭＳ Ｐゴシック" charset="0"/>
        </a:defRPr>
      </a:lvl3pPr>
      <a:lvl4pPr algn="l" rtl="0" fontAlgn="base">
        <a:lnSpc>
          <a:spcPct val="85000"/>
        </a:lnSpc>
        <a:spcBef>
          <a:spcPct val="0"/>
        </a:spcBef>
        <a:spcAft>
          <a:spcPct val="0"/>
        </a:spcAft>
        <a:defRPr sz="2000">
          <a:solidFill>
            <a:schemeClr val="tx2"/>
          </a:solidFill>
          <a:latin typeface="Verdana" charset="0"/>
          <a:ea typeface="ＭＳ Ｐゴシック" charset="0"/>
        </a:defRPr>
      </a:lvl4pPr>
      <a:lvl5pPr algn="l" rtl="0" fontAlgn="base">
        <a:lnSpc>
          <a:spcPct val="85000"/>
        </a:lnSpc>
        <a:spcBef>
          <a:spcPct val="0"/>
        </a:spcBef>
        <a:spcAft>
          <a:spcPct val="0"/>
        </a:spcAft>
        <a:defRPr sz="2000">
          <a:solidFill>
            <a:schemeClr val="tx2"/>
          </a:solidFill>
          <a:latin typeface="Verdana" charset="0"/>
          <a:ea typeface="ＭＳ Ｐゴシック" charset="0"/>
        </a:defRPr>
      </a:lvl5pPr>
      <a:lvl6pPr marL="457200" algn="l" rtl="0" fontAlgn="base">
        <a:lnSpc>
          <a:spcPct val="85000"/>
        </a:lnSpc>
        <a:spcBef>
          <a:spcPct val="0"/>
        </a:spcBef>
        <a:spcAft>
          <a:spcPct val="0"/>
        </a:spcAft>
        <a:defRPr sz="2000">
          <a:solidFill>
            <a:schemeClr val="tx2"/>
          </a:solidFill>
          <a:latin typeface="Verdana" charset="0"/>
          <a:ea typeface="ＭＳ Ｐゴシック" charset="0"/>
        </a:defRPr>
      </a:lvl6pPr>
      <a:lvl7pPr marL="914400" algn="l" rtl="0" fontAlgn="base">
        <a:lnSpc>
          <a:spcPct val="85000"/>
        </a:lnSpc>
        <a:spcBef>
          <a:spcPct val="0"/>
        </a:spcBef>
        <a:spcAft>
          <a:spcPct val="0"/>
        </a:spcAft>
        <a:defRPr sz="2000">
          <a:solidFill>
            <a:schemeClr val="tx2"/>
          </a:solidFill>
          <a:latin typeface="Verdana" charset="0"/>
          <a:ea typeface="ＭＳ Ｐゴシック" charset="0"/>
        </a:defRPr>
      </a:lvl7pPr>
      <a:lvl8pPr marL="1371600" algn="l" rtl="0" fontAlgn="base">
        <a:lnSpc>
          <a:spcPct val="85000"/>
        </a:lnSpc>
        <a:spcBef>
          <a:spcPct val="0"/>
        </a:spcBef>
        <a:spcAft>
          <a:spcPct val="0"/>
        </a:spcAft>
        <a:defRPr sz="2000">
          <a:solidFill>
            <a:schemeClr val="tx2"/>
          </a:solidFill>
          <a:latin typeface="Verdana" charset="0"/>
          <a:ea typeface="ＭＳ Ｐゴシック" charset="0"/>
        </a:defRPr>
      </a:lvl8pPr>
      <a:lvl9pPr marL="1828800" algn="l" rtl="0" fontAlgn="base">
        <a:lnSpc>
          <a:spcPct val="85000"/>
        </a:lnSpc>
        <a:spcBef>
          <a:spcPct val="0"/>
        </a:spcBef>
        <a:spcAft>
          <a:spcPct val="0"/>
        </a:spcAft>
        <a:defRPr sz="2000">
          <a:solidFill>
            <a:schemeClr val="tx2"/>
          </a:solidFill>
          <a:latin typeface="Verdana" charset="0"/>
          <a:ea typeface="ＭＳ Ｐゴシック" charset="0"/>
        </a:defRPr>
      </a:lvl9pPr>
    </p:titleStyle>
    <p:bodyStyle>
      <a:lvl1pPr algn="l" rtl="0" fontAlgn="base">
        <a:lnSpc>
          <a:spcPct val="102000"/>
        </a:lnSpc>
        <a:spcBef>
          <a:spcPts val="500"/>
        </a:spcBef>
        <a:spcAft>
          <a:spcPct val="0"/>
        </a:spcAft>
        <a:buClr>
          <a:srgbClr val="4D4D4D"/>
        </a:buClr>
        <a:defRPr sz="2000">
          <a:solidFill>
            <a:schemeClr val="tx1"/>
          </a:solidFill>
          <a:latin typeface="+mn-lt"/>
          <a:ea typeface="+mn-ea"/>
          <a:cs typeface="+mn-cs"/>
        </a:defRPr>
      </a:lvl1pPr>
      <a:lvl2pPr marL="355600" indent="-176213" algn="l" rtl="0" fontAlgn="base">
        <a:lnSpc>
          <a:spcPct val="102000"/>
        </a:lnSpc>
        <a:spcBef>
          <a:spcPts val="500"/>
        </a:spcBef>
        <a:spcAft>
          <a:spcPct val="0"/>
        </a:spcAft>
        <a:buClr>
          <a:srgbClr val="4D4D4D"/>
        </a:buClr>
        <a:buSzPct val="90000"/>
        <a:buChar char="-"/>
        <a:defRPr sz="1800">
          <a:solidFill>
            <a:schemeClr val="tx1"/>
          </a:solidFill>
          <a:latin typeface="+mn-lt"/>
          <a:ea typeface="+mn-ea"/>
        </a:defRPr>
      </a:lvl2pPr>
      <a:lvl3pPr marL="723900" indent="-188913" algn="l" rtl="0" fontAlgn="base">
        <a:lnSpc>
          <a:spcPct val="102000"/>
        </a:lnSpc>
        <a:spcBef>
          <a:spcPts val="500"/>
        </a:spcBef>
        <a:spcAft>
          <a:spcPct val="0"/>
        </a:spcAft>
        <a:buClr>
          <a:srgbClr val="4D4D4D"/>
        </a:buClr>
        <a:buSzPct val="90000"/>
        <a:buChar char="-"/>
        <a:defRPr sz="1600">
          <a:solidFill>
            <a:schemeClr val="tx1"/>
          </a:solidFill>
          <a:latin typeface="+mn-lt"/>
          <a:ea typeface="+mn-ea"/>
        </a:defRPr>
      </a:lvl3pPr>
      <a:lvl4pPr marL="1079500" indent="-176213" algn="l" rtl="0" fontAlgn="base">
        <a:lnSpc>
          <a:spcPct val="102000"/>
        </a:lnSpc>
        <a:spcBef>
          <a:spcPts val="500"/>
        </a:spcBef>
        <a:spcAft>
          <a:spcPct val="0"/>
        </a:spcAft>
        <a:buClr>
          <a:srgbClr val="4D4D4D"/>
        </a:buClr>
        <a:buSzPct val="90000"/>
        <a:buChar char="-"/>
        <a:defRPr sz="1600">
          <a:solidFill>
            <a:schemeClr val="tx1"/>
          </a:solidFill>
          <a:latin typeface="+mn-lt"/>
          <a:ea typeface="+mn-ea"/>
        </a:defRPr>
      </a:lvl4pPr>
      <a:lvl5pPr marL="1435100" indent="-176213" algn="l" rtl="0" fontAlgn="base">
        <a:lnSpc>
          <a:spcPct val="102000"/>
        </a:lnSpc>
        <a:spcBef>
          <a:spcPts val="500"/>
        </a:spcBef>
        <a:spcAft>
          <a:spcPct val="0"/>
        </a:spcAft>
        <a:buClr>
          <a:schemeClr val="tx1"/>
        </a:buClr>
        <a:buSzPct val="90000"/>
        <a:buChar char="-"/>
        <a:defRPr sz="1600">
          <a:solidFill>
            <a:schemeClr val="tx1"/>
          </a:solidFill>
          <a:latin typeface="+mn-lt"/>
          <a:ea typeface="+mn-ea"/>
        </a:defRPr>
      </a:lvl5pPr>
      <a:lvl6pPr marL="1892300" indent="-176213" algn="l" rtl="0" fontAlgn="base">
        <a:lnSpc>
          <a:spcPct val="102000"/>
        </a:lnSpc>
        <a:spcBef>
          <a:spcPts val="500"/>
        </a:spcBef>
        <a:spcAft>
          <a:spcPct val="0"/>
        </a:spcAft>
        <a:buClr>
          <a:schemeClr val="tx1"/>
        </a:buClr>
        <a:buSzPct val="90000"/>
        <a:buChar char="-"/>
        <a:defRPr sz="1400">
          <a:solidFill>
            <a:schemeClr val="tx1"/>
          </a:solidFill>
          <a:latin typeface="+mn-lt"/>
          <a:ea typeface="+mn-ea"/>
        </a:defRPr>
      </a:lvl6pPr>
      <a:lvl7pPr marL="2349500" indent="-176213" algn="l" rtl="0" fontAlgn="base">
        <a:lnSpc>
          <a:spcPct val="102000"/>
        </a:lnSpc>
        <a:spcBef>
          <a:spcPts val="500"/>
        </a:spcBef>
        <a:spcAft>
          <a:spcPct val="0"/>
        </a:spcAft>
        <a:buClr>
          <a:schemeClr val="tx1"/>
        </a:buClr>
        <a:buSzPct val="90000"/>
        <a:buChar char="-"/>
        <a:defRPr sz="1400">
          <a:solidFill>
            <a:schemeClr val="tx1"/>
          </a:solidFill>
          <a:latin typeface="+mn-lt"/>
          <a:ea typeface="+mn-ea"/>
        </a:defRPr>
      </a:lvl7pPr>
      <a:lvl8pPr marL="2806700" indent="-176213" algn="l" rtl="0" fontAlgn="base">
        <a:lnSpc>
          <a:spcPct val="102000"/>
        </a:lnSpc>
        <a:spcBef>
          <a:spcPts val="500"/>
        </a:spcBef>
        <a:spcAft>
          <a:spcPct val="0"/>
        </a:spcAft>
        <a:buClr>
          <a:schemeClr val="tx1"/>
        </a:buClr>
        <a:buSzPct val="90000"/>
        <a:buChar char="-"/>
        <a:defRPr sz="1400">
          <a:solidFill>
            <a:schemeClr val="tx1"/>
          </a:solidFill>
          <a:latin typeface="+mn-lt"/>
          <a:ea typeface="+mn-ea"/>
        </a:defRPr>
      </a:lvl8pPr>
      <a:lvl9pPr marL="3263900" indent="-176213" algn="l" rtl="0" fontAlgn="base">
        <a:lnSpc>
          <a:spcPct val="102000"/>
        </a:lnSpc>
        <a:spcBef>
          <a:spcPts val="500"/>
        </a:spcBef>
        <a:spcAft>
          <a:spcPct val="0"/>
        </a:spcAft>
        <a:buClr>
          <a:schemeClr val="tx1"/>
        </a:buClr>
        <a:buSzPct val="90000"/>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ctrTitle"/>
          </p:nvPr>
        </p:nvSpPr>
        <p:spPr/>
        <p:txBody>
          <a:bodyPr/>
          <a:lstStyle/>
          <a:p>
            <a:r>
              <a:rPr lang="en-US" sz="2800" dirty="0" err="1" smtClean="0"/>
              <a:t>FLOSSing</a:t>
            </a:r>
            <a:r>
              <a:rPr lang="en-US" sz="2800" dirty="0" smtClean="0"/>
              <a:t> proprietary code</a:t>
            </a:r>
            <a:endParaRPr lang="en-US" sz="2800" dirty="0"/>
          </a:p>
        </p:txBody>
      </p:sp>
      <p:sp>
        <p:nvSpPr>
          <p:cNvPr id="354307" name="Rectangle 3"/>
          <p:cNvSpPr>
            <a:spLocks noGrp="1" noChangeArrowheads="1"/>
          </p:cNvSpPr>
          <p:nvPr>
            <p:ph type="subTitle" idx="1"/>
          </p:nvPr>
        </p:nvSpPr>
        <p:spPr/>
        <p:txBody>
          <a:bodyPr/>
          <a:lstStyle/>
          <a:p>
            <a:r>
              <a:rPr lang="en-US" b="1" dirty="0">
                <a:solidFill>
                  <a:schemeClr val="tx1"/>
                </a:solidFill>
                <a:latin typeface="+mn-lt"/>
                <a:ea typeface="+mn-ea"/>
                <a:cs typeface="+mn-cs"/>
              </a:rPr>
              <a:t>Enlisting the help of the FLOSS community </a:t>
            </a:r>
            <a:r>
              <a:rPr lang="en-US" b="1" dirty="0" smtClean="0">
                <a:solidFill>
                  <a:schemeClr val="tx1"/>
                </a:solidFill>
                <a:latin typeface="+mn-lt"/>
                <a:ea typeface="+mn-ea"/>
                <a:cs typeface="+mn-cs"/>
              </a:rPr>
              <a:t/>
            </a:r>
            <a:br>
              <a:rPr lang="en-US" b="1" dirty="0" smtClean="0">
                <a:solidFill>
                  <a:schemeClr val="tx1"/>
                </a:solidFill>
                <a:latin typeface="+mn-lt"/>
                <a:ea typeface="+mn-ea"/>
                <a:cs typeface="+mn-cs"/>
              </a:rPr>
            </a:br>
            <a:r>
              <a:rPr lang="en-US" b="1" dirty="0" smtClean="0">
                <a:solidFill>
                  <a:schemeClr val="tx1"/>
                </a:solidFill>
                <a:latin typeface="+mn-lt"/>
                <a:ea typeface="+mn-ea"/>
                <a:cs typeface="+mn-cs"/>
              </a:rPr>
              <a:t>to </a:t>
            </a:r>
            <a:r>
              <a:rPr lang="en-US" b="1" dirty="0">
                <a:solidFill>
                  <a:schemeClr val="tx1"/>
                </a:solidFill>
                <a:latin typeface="+mn-lt"/>
                <a:ea typeface="+mn-ea"/>
                <a:cs typeface="+mn-cs"/>
              </a:rPr>
              <a:t>build a commercial </a:t>
            </a:r>
            <a:r>
              <a:rPr lang="en-US" b="1" dirty="0" smtClean="0">
                <a:solidFill>
                  <a:schemeClr val="tx1"/>
                </a:solidFill>
                <a:latin typeface="+mn-lt"/>
                <a:ea typeface="+mn-ea"/>
                <a:cs typeface="+mn-cs"/>
              </a:rPr>
              <a:t>product</a:t>
            </a:r>
          </a:p>
          <a:p>
            <a:endParaRPr lang="en-US" b="1" dirty="0"/>
          </a:p>
          <a:p>
            <a:r>
              <a:rPr lang="en-US" sz="1400" b="1" dirty="0" smtClean="0"/>
              <a:t>David Kaltschmidt</a:t>
            </a:r>
            <a:endParaRPr lang="de-DE" sz="1400"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Generalizing</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Was Nokia unique?</a:t>
            </a:r>
          </a:p>
          <a:p>
            <a:pPr marL="342900" indent="-342900">
              <a:buFont typeface="Arial"/>
              <a:buChar char="•"/>
            </a:pPr>
            <a:r>
              <a:rPr lang="en-US" dirty="0" smtClean="0"/>
              <a:t>Survey of embedded Linux developers: </a:t>
            </a:r>
            <a:br>
              <a:rPr lang="en-US" dirty="0" smtClean="0"/>
            </a:br>
            <a:r>
              <a:rPr lang="en-US" dirty="0" smtClean="0"/>
              <a:t>What are conditions under which openness is feasible? </a:t>
            </a:r>
          </a:p>
          <a:p>
            <a:endParaRPr lang="en-US" dirty="0" smtClean="0"/>
          </a:p>
          <a:p>
            <a:r>
              <a:rPr lang="en-US" dirty="0" smtClean="0"/>
              <a:t>Issues:</a:t>
            </a:r>
          </a:p>
          <a:p>
            <a:pPr marL="342900" indent="-342900">
              <a:buFont typeface="Arial"/>
              <a:buChar char="•"/>
            </a:pPr>
            <a:r>
              <a:rPr lang="en-US" dirty="0"/>
              <a:t>V</a:t>
            </a:r>
            <a:r>
              <a:rPr lang="en-US" dirty="0" smtClean="0"/>
              <a:t>oluntary vs. forced openness (GPL)</a:t>
            </a:r>
          </a:p>
          <a:p>
            <a:pPr marL="342900" indent="-342900">
              <a:buFont typeface="Arial"/>
              <a:buChar char="•"/>
            </a:pPr>
            <a:r>
              <a:rPr lang="en-US" dirty="0"/>
              <a:t>S</a:t>
            </a:r>
            <a:r>
              <a:rPr lang="en-US" dirty="0" smtClean="0"/>
              <a:t>elective revealing</a:t>
            </a:r>
          </a:p>
          <a:p>
            <a:pPr marL="342900" indent="-342900">
              <a:buFont typeface="Arial"/>
              <a:buChar char="•"/>
            </a:pPr>
            <a:r>
              <a:rPr lang="en-US" dirty="0" smtClean="0"/>
              <a:t>Proportion open vs. closed source</a:t>
            </a:r>
          </a:p>
          <a:p>
            <a:pPr marL="342900" indent="-342900">
              <a:buFont typeface="Arial"/>
              <a:buChar char="•"/>
            </a:pPr>
            <a:r>
              <a:rPr lang="en-US" dirty="0"/>
              <a:t>T</a:t>
            </a:r>
            <a:r>
              <a:rPr lang="en-US" dirty="0" smtClean="0"/>
              <a:t>ype of code</a:t>
            </a:r>
          </a:p>
          <a:p>
            <a:pPr marL="342900" indent="-342900">
              <a:buFont typeface="Arial"/>
              <a:buChar char="•"/>
            </a:pPr>
            <a:r>
              <a:rPr lang="en-US" dirty="0" smtClean="0"/>
              <a:t>Reasons to reveal</a:t>
            </a:r>
          </a:p>
          <a:p>
            <a:pPr marL="342900" indent="-342900">
              <a:buFont typeface="Arial"/>
              <a:buChar char="•"/>
            </a:pPr>
            <a:r>
              <a:rPr lang="en-US" dirty="0" smtClean="0"/>
              <a:t>Revealing behavior</a:t>
            </a:r>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Tree>
    <p:extLst>
      <p:ext uri="{BB962C8B-B14F-4D97-AF65-F5344CB8AC3E}">
        <p14:creationId xmlns:p14="http://schemas.microsoft.com/office/powerpoint/2010/main" val="328290415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Licenses</a:t>
            </a:r>
            <a:endParaRPr lang="en-US" dirty="0"/>
          </a:p>
        </p:txBody>
      </p:sp>
      <p:sp>
        <p:nvSpPr>
          <p:cNvPr id="3" name="Content Placeholder 2"/>
          <p:cNvSpPr>
            <a:spLocks noGrp="1"/>
          </p:cNvSpPr>
          <p:nvPr>
            <p:ph idx="1"/>
          </p:nvPr>
        </p:nvSpPr>
        <p:spPr/>
        <p:txBody>
          <a:bodyPr/>
          <a:lstStyle/>
          <a:p>
            <a:r>
              <a:rPr lang="en-US" dirty="0" smtClean="0"/>
              <a:t>GPL: </a:t>
            </a:r>
            <a:br>
              <a:rPr lang="en-US" dirty="0" smtClean="0"/>
            </a:br>
            <a:r>
              <a:rPr lang="en-US" dirty="0" smtClean="0"/>
              <a:t>Recipients of software have right to see source code, </a:t>
            </a:r>
            <a:r>
              <a:rPr lang="en-US" dirty="0" err="1" smtClean="0"/>
              <a:t>Copyleft</a:t>
            </a:r>
            <a:r>
              <a:rPr lang="en-US" dirty="0" smtClean="0"/>
              <a:t>, no cross-license linking</a:t>
            </a:r>
          </a:p>
          <a:p>
            <a:endParaRPr lang="en-US" dirty="0" smtClean="0"/>
          </a:p>
          <a:p>
            <a:r>
              <a:rPr lang="en-US" dirty="0" smtClean="0"/>
              <a:t>LGPL: </a:t>
            </a:r>
            <a:br>
              <a:rPr lang="en-US" dirty="0" smtClean="0"/>
            </a:br>
            <a:r>
              <a:rPr lang="en-US" dirty="0" err="1" smtClean="0"/>
              <a:t>Copyleft</a:t>
            </a:r>
            <a:r>
              <a:rPr lang="en-US" dirty="0" smtClean="0"/>
              <a:t> only applies to the library/software itself, can be linked, GPL-compatible</a:t>
            </a:r>
          </a:p>
          <a:p>
            <a:endParaRPr lang="en-US" dirty="0" smtClean="0"/>
          </a:p>
          <a:p>
            <a:r>
              <a:rPr lang="en-US" dirty="0" smtClean="0"/>
              <a:t>APL: </a:t>
            </a:r>
            <a:br>
              <a:rPr lang="en-US" dirty="0" smtClean="0"/>
            </a:br>
            <a:r>
              <a:rPr lang="en-US" dirty="0" smtClean="0"/>
              <a:t>Permissive, attribution, GPL-compatible, track modifications</a:t>
            </a:r>
          </a:p>
          <a:p>
            <a:endParaRPr lang="en-US" dirty="0" smtClean="0"/>
          </a:p>
          <a:p>
            <a:r>
              <a:rPr lang="en-US" dirty="0" smtClean="0"/>
              <a:t>MIT/BSD: </a:t>
            </a:r>
            <a:br>
              <a:rPr lang="en-US" dirty="0" smtClean="0"/>
            </a:br>
            <a:r>
              <a:rPr lang="en-US" dirty="0" smtClean="0"/>
              <a:t>Permissive, attribution, no </a:t>
            </a:r>
            <a:r>
              <a:rPr lang="en-US" dirty="0" err="1" smtClean="0"/>
              <a:t>copyleft</a:t>
            </a:r>
            <a:r>
              <a:rPr lang="en-US" dirty="0" smtClean="0"/>
              <a:t>, GPL-compatible</a:t>
            </a:r>
          </a:p>
          <a:p>
            <a:endParaRPr lang="en-US" dirty="0" smtClean="0"/>
          </a:p>
          <a:p>
            <a:endParaRPr lang="en-US" dirty="0"/>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Tree>
    <p:extLst>
      <p:ext uri="{BB962C8B-B14F-4D97-AF65-F5344CB8AC3E}">
        <p14:creationId xmlns:p14="http://schemas.microsoft.com/office/powerpoint/2010/main" val="243918675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protect software</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Release sources only upon request</a:t>
            </a:r>
          </a:p>
          <a:p>
            <a:pPr marL="698500" lvl="1" indent="-342900">
              <a:buFont typeface="Arial"/>
              <a:buChar char="•"/>
            </a:pPr>
            <a:r>
              <a:rPr lang="en-US" dirty="0" smtClean="0"/>
              <a:t>If no one asks, source code remains “secret”</a:t>
            </a:r>
          </a:p>
          <a:p>
            <a:pPr marL="342900" indent="-342900">
              <a:buFont typeface="Arial"/>
              <a:buChar char="•"/>
            </a:pPr>
            <a:r>
              <a:rPr lang="en-US" dirty="0" smtClean="0"/>
              <a:t>Lead time</a:t>
            </a:r>
          </a:p>
          <a:p>
            <a:pPr marL="698500" lvl="1" indent="-342900">
              <a:buFont typeface="Arial"/>
              <a:buChar char="•"/>
            </a:pPr>
            <a:r>
              <a:rPr lang="en-US" dirty="0" smtClean="0"/>
              <a:t>Distribution of code only when released/sold to customers (GPL)</a:t>
            </a:r>
          </a:p>
          <a:p>
            <a:pPr marL="342900" indent="-342900">
              <a:buFont typeface="Arial"/>
              <a:buChar char="•"/>
            </a:pPr>
            <a:r>
              <a:rPr lang="en-US" dirty="0" smtClean="0"/>
              <a:t>Software architecture</a:t>
            </a:r>
          </a:p>
          <a:p>
            <a:pPr marL="698500" lvl="1" indent="-342900">
              <a:buFont typeface="Arial"/>
              <a:buChar char="•"/>
            </a:pPr>
            <a:r>
              <a:rPr lang="en-US" dirty="0" smtClean="0"/>
              <a:t>Consider all licenses of the reused OSS</a:t>
            </a:r>
          </a:p>
          <a:p>
            <a:pPr marL="698500" lvl="1" indent="-342900">
              <a:buFont typeface="Arial"/>
              <a:buChar char="•"/>
            </a:pPr>
            <a:r>
              <a:rPr lang="en-US" dirty="0" smtClean="0"/>
              <a:t>Break up system into subsystems (a program in GPL terms)</a:t>
            </a:r>
          </a:p>
          <a:p>
            <a:pPr marL="698500" lvl="1" indent="-342900">
              <a:buFont typeface="Arial"/>
              <a:buChar char="•"/>
            </a:pPr>
            <a:endParaRPr lang="en-US" dirty="0" smtClean="0"/>
          </a:p>
          <a:p>
            <a:pPr marL="342900" indent="-342900">
              <a:buFont typeface="Arial"/>
              <a:buChar char="•"/>
            </a:pPr>
            <a:endParaRPr lang="en-US" dirty="0"/>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Tree>
    <p:extLst>
      <p:ext uri="{BB962C8B-B14F-4D97-AF65-F5344CB8AC3E}">
        <p14:creationId xmlns:p14="http://schemas.microsoft.com/office/powerpoint/2010/main" val="1974724080"/>
      </p:ext>
    </p:extLst>
  </p:cSld>
  <p:clrMapOvr>
    <a:masterClrMapping/>
  </p:clrMapOvr>
  <p:transition xmlns:p14="http://schemas.microsoft.com/office/powerpoint/2010/mai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results</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Percentage of shared code differs strongly for commercial firms: on average 49% of all code is shared, </a:t>
            </a:r>
            <a:br>
              <a:rPr lang="en-US" dirty="0" smtClean="0"/>
            </a:br>
            <a:r>
              <a:rPr lang="en-US" dirty="0" smtClean="0"/>
              <a:t>BUT </a:t>
            </a:r>
            <a:r>
              <a:rPr lang="el-GR" dirty="0" smtClean="0">
                <a:solidFill>
                  <a:schemeClr val="tx1"/>
                </a:solidFill>
                <a:latin typeface="+mn-lt"/>
                <a:ea typeface="+mn-ea"/>
                <a:cs typeface="+mn-cs"/>
              </a:rPr>
              <a:t>σ</a:t>
            </a:r>
            <a:r>
              <a:rPr lang="de-DE" dirty="0" smtClean="0">
                <a:solidFill>
                  <a:schemeClr val="tx1"/>
                </a:solidFill>
                <a:latin typeface="+mn-lt"/>
                <a:ea typeface="+mn-ea"/>
                <a:cs typeface="+mn-cs"/>
              </a:rPr>
              <a:t> = 35%, min = 1%, </a:t>
            </a:r>
            <a:r>
              <a:rPr lang="de-DE" dirty="0" err="1" smtClean="0">
                <a:solidFill>
                  <a:schemeClr val="tx1"/>
                </a:solidFill>
                <a:latin typeface="+mn-lt"/>
                <a:ea typeface="+mn-ea"/>
                <a:cs typeface="+mn-cs"/>
              </a:rPr>
              <a:t>max</a:t>
            </a:r>
            <a:r>
              <a:rPr lang="de-DE" dirty="0" smtClean="0">
                <a:solidFill>
                  <a:schemeClr val="tx1"/>
                </a:solidFill>
                <a:latin typeface="+mn-lt"/>
                <a:ea typeface="+mn-ea"/>
                <a:cs typeface="+mn-cs"/>
              </a:rPr>
              <a:t> = 100%</a:t>
            </a:r>
          </a:p>
          <a:p>
            <a:pPr marL="342900" indent="-342900">
              <a:buFont typeface="Arial"/>
              <a:buChar char="•"/>
            </a:pPr>
            <a:endParaRPr lang="de-DE" dirty="0" smtClean="0">
              <a:solidFill>
                <a:schemeClr val="tx1"/>
              </a:solidFill>
              <a:latin typeface="+mn-lt"/>
              <a:ea typeface="+mn-ea"/>
              <a:cs typeface="+mn-cs"/>
            </a:endParaRPr>
          </a:p>
          <a:p>
            <a:pPr marL="342900" indent="-342900">
              <a:buFont typeface="Arial"/>
              <a:buChar char="•"/>
            </a:pPr>
            <a:r>
              <a:rPr lang="en-US" dirty="0" smtClean="0"/>
              <a:t>49% share more than 5 years ago (2000)</a:t>
            </a:r>
          </a:p>
          <a:p>
            <a:pPr marL="342900" indent="-342900">
              <a:buFont typeface="Arial"/>
              <a:buChar char="•"/>
            </a:pPr>
            <a:endParaRPr lang="en-US" dirty="0"/>
          </a:p>
          <a:p>
            <a:pPr marL="342900" indent="-342900">
              <a:buFont typeface="Arial"/>
              <a:buChar char="•"/>
            </a:pPr>
            <a:r>
              <a:rPr lang="en-US" dirty="0"/>
              <a:t>G</a:t>
            </a:r>
            <a:r>
              <a:rPr lang="en-US" dirty="0" smtClean="0"/>
              <a:t>eneric code is shared by 63% of HW firms, 85% of SW firms</a:t>
            </a:r>
          </a:p>
          <a:p>
            <a:pPr marL="342900" indent="-342900">
              <a:buFont typeface="Arial"/>
              <a:buChar char="•"/>
            </a:pPr>
            <a:r>
              <a:rPr lang="en-US" dirty="0" smtClean="0"/>
              <a:t>Product specific code is shared by a third of firms</a:t>
            </a:r>
          </a:p>
          <a:p>
            <a:pPr marL="342900" indent="-342900">
              <a:buFont typeface="Arial"/>
              <a:buChar char="•"/>
            </a:pPr>
            <a:endParaRPr lang="en-US" dirty="0"/>
          </a:p>
          <a:p>
            <a:pPr marL="342900" indent="-342900">
              <a:buFont typeface="Arial"/>
              <a:buChar char="•"/>
            </a:pPr>
            <a:endParaRPr lang="en-US" dirty="0" smtClean="0"/>
          </a:p>
          <a:p>
            <a:pPr marL="342900" indent="-342900">
              <a:buFont typeface="Arial"/>
              <a:buChar char="•"/>
            </a:pPr>
            <a:endParaRPr lang="en-US" dirty="0"/>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Tree>
    <p:extLst>
      <p:ext uri="{BB962C8B-B14F-4D97-AF65-F5344CB8AC3E}">
        <p14:creationId xmlns:p14="http://schemas.microsoft.com/office/powerpoint/2010/main" val="737296842"/>
      </p:ext>
    </p:extLst>
  </p:cSld>
  <p:clrMapOvr>
    <a:masterClrMapping/>
  </p:clrMapOvr>
  <p:transition xmlns:p14="http://schemas.microsoft.com/office/powerpoint/2010/mai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to reveal</a:t>
            </a:r>
            <a:endParaRPr lang="en-US" dirty="0"/>
          </a:p>
        </p:txBody>
      </p:sp>
      <p:sp>
        <p:nvSpPr>
          <p:cNvPr id="3" name="Content Placeholder 2"/>
          <p:cNvSpPr>
            <a:spLocks noGrp="1"/>
          </p:cNvSpPr>
          <p:nvPr>
            <p:ph idx="1"/>
          </p:nvPr>
        </p:nvSpPr>
        <p:spPr>
          <a:xfrm>
            <a:off x="539750" y="1150938"/>
            <a:ext cx="8064697" cy="5165725"/>
          </a:xfrm>
        </p:spPr>
        <p:txBody>
          <a:bodyPr/>
          <a:lstStyle/>
          <a:p>
            <a:r>
              <a:rPr lang="en-US" dirty="0" smtClean="0"/>
              <a:t>For HW companies:</a:t>
            </a:r>
          </a:p>
          <a:p>
            <a:endParaRPr lang="en-US" dirty="0"/>
          </a:p>
          <a:p>
            <a:pPr marL="457200" indent="-457200">
              <a:buFont typeface="+mj-lt"/>
              <a:buAutoNum type="arabicPeriod"/>
            </a:pPr>
            <a:r>
              <a:rPr lang="en-US" dirty="0" smtClean="0"/>
              <a:t>GPL requires it</a:t>
            </a:r>
          </a:p>
          <a:p>
            <a:pPr marL="457200" indent="-457200">
              <a:buFont typeface="+mj-lt"/>
              <a:buAutoNum type="arabicPeriod"/>
            </a:pPr>
            <a:r>
              <a:rPr lang="en-US" dirty="0" smtClean="0"/>
              <a:t>Appear as good OSS player</a:t>
            </a:r>
          </a:p>
          <a:p>
            <a:pPr marL="457200" indent="-457200">
              <a:buFont typeface="+mj-lt"/>
              <a:buAutoNum type="arabicPeriod"/>
            </a:pPr>
            <a:r>
              <a:rPr lang="en-US" dirty="0" smtClean="0"/>
              <a:t>B</a:t>
            </a:r>
            <a:r>
              <a:rPr lang="en-US" dirty="0" smtClean="0">
                <a:solidFill>
                  <a:schemeClr val="tx1"/>
                </a:solidFill>
                <a:latin typeface="+mn-lt"/>
                <a:ea typeface="+mn-ea"/>
                <a:cs typeface="+mn-cs"/>
              </a:rPr>
              <a:t>ug </a:t>
            </a:r>
            <a:r>
              <a:rPr lang="en-US" dirty="0">
                <a:solidFill>
                  <a:schemeClr val="tx1"/>
                </a:solidFill>
                <a:latin typeface="+mn-lt"/>
                <a:ea typeface="+mn-ea"/>
                <a:cs typeface="+mn-cs"/>
              </a:rPr>
              <a:t>fixes by others </a:t>
            </a:r>
            <a:endParaRPr lang="en-US" dirty="0" smtClean="0">
              <a:solidFill>
                <a:schemeClr val="tx1"/>
              </a:solidFill>
              <a:latin typeface="+mn-lt"/>
              <a:ea typeface="+mn-ea"/>
              <a:cs typeface="+mn-cs"/>
            </a:endParaRPr>
          </a:p>
          <a:p>
            <a:pPr marL="457200" indent="-457200">
              <a:buFont typeface="+mj-lt"/>
              <a:buAutoNum type="arabicPeriod"/>
            </a:pPr>
            <a:r>
              <a:rPr lang="en-US" dirty="0" smtClean="0"/>
              <a:t>Advance development</a:t>
            </a:r>
          </a:p>
          <a:p>
            <a:pPr marL="457200" indent="-457200">
              <a:buFont typeface="+mj-lt"/>
              <a:buAutoNum type="arabicPeriod"/>
            </a:pPr>
            <a:r>
              <a:rPr lang="en-US" dirty="0" smtClean="0"/>
              <a:t>Reduced maintenance effort</a:t>
            </a:r>
          </a:p>
          <a:p>
            <a:pPr marL="457200" indent="-457200">
              <a:buFont typeface="+mj-lt"/>
              <a:buAutoNum type="arabicPeriod"/>
            </a:pPr>
            <a:r>
              <a:rPr lang="en-US" dirty="0" smtClean="0"/>
              <a:t>R</a:t>
            </a:r>
            <a:r>
              <a:rPr lang="en-US" dirty="0" smtClean="0">
                <a:solidFill>
                  <a:schemeClr val="tx1"/>
                </a:solidFill>
                <a:latin typeface="+mn-lt"/>
                <a:ea typeface="+mn-ea"/>
                <a:cs typeface="+mn-cs"/>
              </a:rPr>
              <a:t>evealing </a:t>
            </a:r>
            <a:r>
              <a:rPr lang="en-US" dirty="0">
                <a:solidFill>
                  <a:schemeClr val="tx1"/>
                </a:solidFill>
                <a:latin typeface="+mn-lt"/>
                <a:ea typeface="+mn-ea"/>
                <a:cs typeface="+mn-cs"/>
              </a:rPr>
              <a:t>good code improves </a:t>
            </a:r>
            <a:r>
              <a:rPr lang="en-US" dirty="0" smtClean="0">
                <a:solidFill>
                  <a:schemeClr val="tx1"/>
                </a:solidFill>
                <a:latin typeface="+mn-lt"/>
                <a:ea typeface="+mn-ea"/>
                <a:cs typeface="+mn-cs"/>
              </a:rPr>
              <a:t>technical </a:t>
            </a:r>
            <a:r>
              <a:rPr lang="en-US" dirty="0">
                <a:solidFill>
                  <a:schemeClr val="tx1"/>
                </a:solidFill>
                <a:latin typeface="+mn-lt"/>
                <a:ea typeface="+mn-ea"/>
                <a:cs typeface="+mn-cs"/>
              </a:rPr>
              <a:t>reputation </a:t>
            </a:r>
            <a:endParaRPr lang="en-US" dirty="0" smtClean="0"/>
          </a:p>
          <a:p>
            <a:endParaRPr lang="en-US" dirty="0"/>
          </a:p>
          <a:p>
            <a:r>
              <a:rPr lang="en-US" dirty="0" smtClean="0"/>
              <a:t>For SW companies same result, except “</a:t>
            </a:r>
            <a:r>
              <a:rPr lang="en-US" dirty="0">
                <a:solidFill>
                  <a:schemeClr val="tx1"/>
                </a:solidFill>
                <a:latin typeface="+mn-lt"/>
                <a:ea typeface="+mn-ea"/>
                <a:cs typeface="+mn-cs"/>
              </a:rPr>
              <a:t>revealing good code improves </a:t>
            </a:r>
            <a:r>
              <a:rPr lang="en-US" dirty="0" smtClean="0">
                <a:solidFill>
                  <a:schemeClr val="tx1"/>
                </a:solidFill>
                <a:latin typeface="+mn-lt"/>
                <a:ea typeface="+mn-ea"/>
                <a:cs typeface="+mn-cs"/>
              </a:rPr>
              <a:t>technical reputation</a:t>
            </a:r>
            <a:r>
              <a:rPr lang="en-US" dirty="0" smtClean="0"/>
              <a:t>“ ranked 3</a:t>
            </a:r>
            <a:r>
              <a:rPr lang="en-US" baseline="30000" dirty="0" smtClean="0"/>
              <a:t>rd</a:t>
            </a:r>
            <a:r>
              <a:rPr lang="en-US" dirty="0" smtClean="0"/>
              <a:t>.</a:t>
            </a:r>
          </a:p>
          <a:p>
            <a:endParaRPr lang="en-US" dirty="0"/>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Tree>
    <p:extLst>
      <p:ext uri="{BB962C8B-B14F-4D97-AF65-F5344CB8AC3E}">
        <p14:creationId xmlns:p14="http://schemas.microsoft.com/office/powerpoint/2010/main" val="425846826"/>
      </p:ext>
    </p:extLst>
  </p:cSld>
  <p:clrMapOvr>
    <a:masterClrMapping/>
  </p:clrMapOvr>
  <p:transition xmlns:p14="http://schemas.microsoft.com/office/powerpoint/2010/mai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Revealing behavior</a:t>
            </a:r>
            <a:endParaRPr lang="en-US" dirty="0"/>
          </a:p>
        </p:txBody>
      </p:sp>
      <p:sp>
        <p:nvSpPr>
          <p:cNvPr id="3" name="Content Placeholder 2"/>
          <p:cNvSpPr>
            <a:spLocks noGrp="1"/>
          </p:cNvSpPr>
          <p:nvPr>
            <p:ph idx="1"/>
          </p:nvPr>
        </p:nvSpPr>
        <p:spPr/>
        <p:txBody>
          <a:bodyPr/>
          <a:lstStyle/>
          <a:p>
            <a:r>
              <a:rPr lang="en-US" dirty="0" smtClean="0"/>
              <a:t>Other things being equal…</a:t>
            </a:r>
          </a:p>
          <a:p>
            <a:endParaRPr lang="en-US" dirty="0" smtClean="0"/>
          </a:p>
          <a:p>
            <a:pPr marL="342900" indent="-342900">
              <a:buFont typeface="Arial"/>
              <a:buChar char="•"/>
            </a:pPr>
            <a:r>
              <a:rPr lang="en-US" dirty="0" smtClean="0"/>
              <a:t>Small firms reveal more code</a:t>
            </a:r>
          </a:p>
          <a:p>
            <a:pPr marL="342900" indent="-342900">
              <a:buFont typeface="Arial"/>
              <a:buChar char="•"/>
            </a:pPr>
            <a:r>
              <a:rPr lang="en-US" dirty="0" smtClean="0"/>
              <a:t>Policies encouraging to reveal code do not lead to more code being shared</a:t>
            </a:r>
          </a:p>
          <a:p>
            <a:pPr marL="342900" indent="-342900">
              <a:buFont typeface="Arial"/>
              <a:buChar char="•"/>
            </a:pPr>
            <a:r>
              <a:rPr lang="en-US" dirty="0" smtClean="0"/>
              <a:t>SW firms reveal more than HW firms</a:t>
            </a:r>
          </a:p>
          <a:p>
            <a:pPr marL="342900" indent="-342900">
              <a:buFont typeface="Arial"/>
              <a:buChar char="•"/>
            </a:pPr>
            <a:r>
              <a:rPr lang="en-US" dirty="0" smtClean="0"/>
              <a:t>Longer experience with embedded Linux leads to higher share of code being revealed</a:t>
            </a:r>
          </a:p>
          <a:p>
            <a:pPr marL="342900" indent="-342900">
              <a:buFont typeface="Arial"/>
              <a:buChar char="•"/>
            </a:pPr>
            <a:r>
              <a:rPr lang="en-US" dirty="0" smtClean="0"/>
              <a:t>Expecting development support and reputation gain lead to higher share</a:t>
            </a:r>
          </a:p>
          <a:p>
            <a:pPr marL="342900" indent="-342900">
              <a:buFont typeface="Arial"/>
              <a:buChar char="•"/>
            </a:pPr>
            <a:r>
              <a:rPr lang="en-US" dirty="0" smtClean="0"/>
              <a:t>Sharing as Marketing does not lead to more code being shared</a:t>
            </a:r>
          </a:p>
          <a:p>
            <a:pPr marL="342900" indent="-342900">
              <a:buFont typeface="Arial"/>
              <a:buChar char="•"/>
            </a:pPr>
            <a:r>
              <a:rPr lang="en-US" dirty="0" smtClean="0"/>
              <a:t>GPL is not a motivator</a:t>
            </a:r>
          </a:p>
          <a:p>
            <a:pPr marL="342900" indent="-342900">
              <a:buFont typeface="Arial"/>
              <a:buChar char="•"/>
            </a:pPr>
            <a:endParaRPr lang="en-US" dirty="0" smtClean="0"/>
          </a:p>
          <a:p>
            <a:pPr marL="342900" indent="-342900">
              <a:buFont typeface="Arial"/>
              <a:buChar char="•"/>
            </a:pPr>
            <a:endParaRPr lang="en-US" dirty="0"/>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Tree>
    <p:extLst>
      <p:ext uri="{BB962C8B-B14F-4D97-AF65-F5344CB8AC3E}">
        <p14:creationId xmlns:p14="http://schemas.microsoft.com/office/powerpoint/2010/main" val="3511422857"/>
      </p:ext>
    </p:extLst>
  </p:cSld>
  <p:clrMapOvr>
    <a:masterClrMapping/>
  </p:clrMapOvr>
  <p:transition xmlns:p14="http://schemas.microsoft.com/office/powerpoint/2010/mai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and DONTs</a:t>
            </a:r>
            <a:endParaRPr lang="en-US" dirty="0"/>
          </a:p>
        </p:txBody>
      </p:sp>
      <p:sp>
        <p:nvSpPr>
          <p:cNvPr id="3" name="Content Placeholder 2"/>
          <p:cNvSpPr>
            <a:spLocks noGrp="1"/>
          </p:cNvSpPr>
          <p:nvPr>
            <p:ph idx="1"/>
          </p:nvPr>
        </p:nvSpPr>
        <p:spPr>
          <a:xfrm>
            <a:off x="539751" y="1150938"/>
            <a:ext cx="3888234" cy="5165725"/>
          </a:xfrm>
        </p:spPr>
        <p:txBody>
          <a:bodyPr/>
          <a:lstStyle/>
          <a:p>
            <a:r>
              <a:rPr lang="en-US" dirty="0" smtClean="0"/>
              <a:t>DO read the licenses</a:t>
            </a:r>
          </a:p>
          <a:p>
            <a:r>
              <a:rPr lang="en-US" dirty="0" smtClean="0"/>
              <a:t>DO identify generic parts</a:t>
            </a:r>
          </a:p>
          <a:p>
            <a:r>
              <a:rPr lang="en-US" dirty="0" smtClean="0"/>
              <a:t>DO improve your architecture for reuse</a:t>
            </a:r>
          </a:p>
          <a:p>
            <a:r>
              <a:rPr lang="en-US" dirty="0" smtClean="0"/>
              <a:t>DO trust the community</a:t>
            </a:r>
          </a:p>
          <a:p>
            <a:r>
              <a:rPr lang="en-US" dirty="0" smtClean="0"/>
              <a:t>DO respect its meritocracy</a:t>
            </a:r>
          </a:p>
          <a:p>
            <a:r>
              <a:rPr lang="en-US" dirty="0" smtClean="0"/>
              <a:t>DO lead by example</a:t>
            </a:r>
          </a:p>
        </p:txBody>
      </p:sp>
      <p:sp>
        <p:nvSpPr>
          <p:cNvPr id="4" name="Footer Placeholder 3"/>
          <p:cNvSpPr>
            <a:spLocks noGrp="1"/>
          </p:cNvSpPr>
          <p:nvPr>
            <p:ph type="ftr" sz="quarter" idx="10"/>
          </p:nvPr>
        </p:nvSpPr>
        <p:spPr/>
        <p:txBody>
          <a:bodyPr/>
          <a:lstStyle/>
          <a:p>
            <a:r>
              <a:rPr lang="de-DE" dirty="0" smtClean="0"/>
              <a:t>Institut für Informatik, </a:t>
            </a:r>
            <a:r>
              <a:rPr lang="de-DE" dirty="0" err="1" smtClean="0"/>
              <a:t>FLOSSing</a:t>
            </a:r>
            <a:r>
              <a:rPr lang="de-DE" dirty="0" smtClean="0"/>
              <a:t> </a:t>
            </a:r>
            <a:r>
              <a:rPr lang="de-DE" dirty="0" err="1" smtClean="0"/>
              <a:t>proprietary</a:t>
            </a:r>
            <a:r>
              <a:rPr lang="de-DE" dirty="0" smtClean="0"/>
              <a:t> </a:t>
            </a:r>
            <a:r>
              <a:rPr lang="de-DE" dirty="0" err="1" smtClean="0"/>
              <a:t>code</a:t>
            </a:r>
            <a:r>
              <a:rPr lang="de-DE" dirty="0" smtClean="0"/>
              <a:t>, 2011-12-08</a:t>
            </a:r>
            <a:endParaRPr lang="de-DE" dirty="0"/>
          </a:p>
        </p:txBody>
      </p:sp>
      <p:sp>
        <p:nvSpPr>
          <p:cNvPr id="5" name="Content Placeholder 2"/>
          <p:cNvSpPr txBox="1">
            <a:spLocks/>
          </p:cNvSpPr>
          <p:nvPr/>
        </p:nvSpPr>
        <p:spPr bwMode="auto">
          <a:xfrm>
            <a:off x="4932040" y="1150938"/>
            <a:ext cx="3888234"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l" rtl="0" fontAlgn="base">
              <a:lnSpc>
                <a:spcPct val="102000"/>
              </a:lnSpc>
              <a:spcBef>
                <a:spcPts val="500"/>
              </a:spcBef>
              <a:spcAft>
                <a:spcPct val="0"/>
              </a:spcAft>
              <a:buClr>
                <a:srgbClr val="4D4D4D"/>
              </a:buClr>
              <a:defRPr sz="2000">
                <a:solidFill>
                  <a:schemeClr val="tx1"/>
                </a:solidFill>
                <a:latin typeface="+mn-lt"/>
                <a:ea typeface="+mn-ea"/>
                <a:cs typeface="+mn-cs"/>
              </a:defRPr>
            </a:lvl1pPr>
            <a:lvl2pPr marL="355600" indent="-176213" algn="l" rtl="0" fontAlgn="base">
              <a:lnSpc>
                <a:spcPct val="102000"/>
              </a:lnSpc>
              <a:spcBef>
                <a:spcPts val="500"/>
              </a:spcBef>
              <a:spcAft>
                <a:spcPct val="0"/>
              </a:spcAft>
              <a:buClr>
                <a:srgbClr val="4D4D4D"/>
              </a:buClr>
              <a:buSzPct val="90000"/>
              <a:buChar char="-"/>
              <a:defRPr sz="1800">
                <a:solidFill>
                  <a:schemeClr val="tx1"/>
                </a:solidFill>
                <a:latin typeface="+mn-lt"/>
                <a:ea typeface="+mn-ea"/>
              </a:defRPr>
            </a:lvl2pPr>
            <a:lvl3pPr marL="723900" indent="-188913" algn="l" rtl="0" fontAlgn="base">
              <a:lnSpc>
                <a:spcPct val="102000"/>
              </a:lnSpc>
              <a:spcBef>
                <a:spcPts val="500"/>
              </a:spcBef>
              <a:spcAft>
                <a:spcPct val="0"/>
              </a:spcAft>
              <a:buClr>
                <a:srgbClr val="4D4D4D"/>
              </a:buClr>
              <a:buSzPct val="90000"/>
              <a:buChar char="-"/>
              <a:defRPr sz="1600">
                <a:solidFill>
                  <a:schemeClr val="tx1"/>
                </a:solidFill>
                <a:latin typeface="+mn-lt"/>
                <a:ea typeface="+mn-ea"/>
              </a:defRPr>
            </a:lvl3pPr>
            <a:lvl4pPr marL="1079500" indent="-176213" algn="l" rtl="0" fontAlgn="base">
              <a:lnSpc>
                <a:spcPct val="102000"/>
              </a:lnSpc>
              <a:spcBef>
                <a:spcPts val="500"/>
              </a:spcBef>
              <a:spcAft>
                <a:spcPct val="0"/>
              </a:spcAft>
              <a:buClr>
                <a:srgbClr val="4D4D4D"/>
              </a:buClr>
              <a:buSzPct val="90000"/>
              <a:buChar char="-"/>
              <a:defRPr sz="1600">
                <a:solidFill>
                  <a:schemeClr val="tx1"/>
                </a:solidFill>
                <a:latin typeface="+mn-lt"/>
                <a:ea typeface="+mn-ea"/>
              </a:defRPr>
            </a:lvl4pPr>
            <a:lvl5pPr marL="1435100" indent="-176213" algn="l" rtl="0" fontAlgn="base">
              <a:lnSpc>
                <a:spcPct val="102000"/>
              </a:lnSpc>
              <a:spcBef>
                <a:spcPts val="500"/>
              </a:spcBef>
              <a:spcAft>
                <a:spcPct val="0"/>
              </a:spcAft>
              <a:buClr>
                <a:schemeClr val="tx1"/>
              </a:buClr>
              <a:buSzPct val="90000"/>
              <a:buChar char="-"/>
              <a:defRPr sz="1600">
                <a:solidFill>
                  <a:schemeClr val="tx1"/>
                </a:solidFill>
                <a:latin typeface="+mn-lt"/>
                <a:ea typeface="+mn-ea"/>
              </a:defRPr>
            </a:lvl5pPr>
            <a:lvl6pPr marL="1892300" indent="-176213" algn="l" rtl="0" fontAlgn="base">
              <a:lnSpc>
                <a:spcPct val="102000"/>
              </a:lnSpc>
              <a:spcBef>
                <a:spcPts val="500"/>
              </a:spcBef>
              <a:spcAft>
                <a:spcPct val="0"/>
              </a:spcAft>
              <a:buClr>
                <a:schemeClr val="tx1"/>
              </a:buClr>
              <a:buSzPct val="90000"/>
              <a:buChar char="-"/>
              <a:defRPr sz="1400">
                <a:solidFill>
                  <a:schemeClr val="tx1"/>
                </a:solidFill>
                <a:latin typeface="+mn-lt"/>
                <a:ea typeface="+mn-ea"/>
              </a:defRPr>
            </a:lvl6pPr>
            <a:lvl7pPr marL="2349500" indent="-176213" algn="l" rtl="0" fontAlgn="base">
              <a:lnSpc>
                <a:spcPct val="102000"/>
              </a:lnSpc>
              <a:spcBef>
                <a:spcPts val="500"/>
              </a:spcBef>
              <a:spcAft>
                <a:spcPct val="0"/>
              </a:spcAft>
              <a:buClr>
                <a:schemeClr val="tx1"/>
              </a:buClr>
              <a:buSzPct val="90000"/>
              <a:buChar char="-"/>
              <a:defRPr sz="1400">
                <a:solidFill>
                  <a:schemeClr val="tx1"/>
                </a:solidFill>
                <a:latin typeface="+mn-lt"/>
                <a:ea typeface="+mn-ea"/>
              </a:defRPr>
            </a:lvl7pPr>
            <a:lvl8pPr marL="2806700" indent="-176213" algn="l" rtl="0" fontAlgn="base">
              <a:lnSpc>
                <a:spcPct val="102000"/>
              </a:lnSpc>
              <a:spcBef>
                <a:spcPts val="500"/>
              </a:spcBef>
              <a:spcAft>
                <a:spcPct val="0"/>
              </a:spcAft>
              <a:buClr>
                <a:schemeClr val="tx1"/>
              </a:buClr>
              <a:buSzPct val="90000"/>
              <a:buChar char="-"/>
              <a:defRPr sz="1400">
                <a:solidFill>
                  <a:schemeClr val="tx1"/>
                </a:solidFill>
                <a:latin typeface="+mn-lt"/>
                <a:ea typeface="+mn-ea"/>
              </a:defRPr>
            </a:lvl8pPr>
            <a:lvl9pPr marL="3263900" indent="-176213" algn="l" rtl="0" fontAlgn="base">
              <a:lnSpc>
                <a:spcPct val="102000"/>
              </a:lnSpc>
              <a:spcBef>
                <a:spcPts val="500"/>
              </a:spcBef>
              <a:spcAft>
                <a:spcPct val="0"/>
              </a:spcAft>
              <a:buClr>
                <a:schemeClr val="tx1"/>
              </a:buClr>
              <a:buSzPct val="90000"/>
              <a:buChar char="-"/>
              <a:defRPr sz="1400">
                <a:solidFill>
                  <a:schemeClr val="tx1"/>
                </a:solidFill>
                <a:latin typeface="+mn-lt"/>
                <a:ea typeface="+mn-ea"/>
              </a:defRPr>
            </a:lvl9pPr>
          </a:lstStyle>
          <a:p>
            <a:r>
              <a:rPr lang="en-US" dirty="0" smtClean="0"/>
              <a:t>DON’T focus on protection</a:t>
            </a:r>
          </a:p>
          <a:p>
            <a:r>
              <a:rPr lang="en-US" dirty="0" smtClean="0"/>
              <a:t>DON</a:t>
            </a:r>
            <a:r>
              <a:rPr lang="fr-FR" dirty="0" smtClean="0"/>
              <a:t>’</a:t>
            </a:r>
            <a:r>
              <a:rPr lang="en-US" dirty="0" smtClean="0"/>
              <a:t>T switch back to closed</a:t>
            </a:r>
          </a:p>
          <a:p>
            <a:r>
              <a:rPr lang="en-US" dirty="0" smtClean="0"/>
              <a:t>DON’T try to control the community</a:t>
            </a:r>
          </a:p>
          <a:p>
            <a:r>
              <a:rPr lang="en-US" dirty="0" smtClean="0"/>
              <a:t>DON’T take a project hostage</a:t>
            </a:r>
          </a:p>
          <a:p>
            <a:r>
              <a:rPr lang="en-US" dirty="0" smtClean="0"/>
              <a:t>DON’T fork and expect to keep benefiting</a:t>
            </a:r>
          </a:p>
          <a:p>
            <a:endParaRPr lang="en-US" dirty="0"/>
          </a:p>
        </p:txBody>
      </p:sp>
    </p:spTree>
    <p:extLst>
      <p:ext uri="{BB962C8B-B14F-4D97-AF65-F5344CB8AC3E}">
        <p14:creationId xmlns:p14="http://schemas.microsoft.com/office/powerpoint/2010/main" val="23655990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2744924"/>
            <a:ext cx="7772400" cy="1368152"/>
          </a:xfrm>
        </p:spPr>
        <p:txBody>
          <a:bodyPr/>
          <a:lstStyle/>
          <a:p>
            <a:r>
              <a:rPr lang="en-US" sz="2800" dirty="0" smtClean="0"/>
              <a:t>Thank you. </a:t>
            </a:r>
            <a:r>
              <a:rPr lang="en-US" sz="2800" dirty="0"/>
              <a:t>	</a:t>
            </a:r>
            <a:r>
              <a:rPr lang="en-US" sz="2800" dirty="0" smtClean="0"/>
              <a:t>Questions?</a:t>
            </a:r>
            <a:br>
              <a:rPr lang="en-US" sz="2800" dirty="0" smtClean="0"/>
            </a:br>
            <a:r>
              <a:rPr lang="en-US" sz="2800" dirty="0"/>
              <a:t/>
            </a:r>
            <a:br>
              <a:rPr lang="en-US" sz="2800" dirty="0"/>
            </a:br>
            <a:r>
              <a:rPr lang="en-US" sz="2800" dirty="0" smtClean="0"/>
              <a:t/>
            </a:r>
            <a:br>
              <a:rPr lang="en-US" sz="2800" dirty="0" smtClean="0"/>
            </a:br>
            <a:endParaRPr lang="en-US" sz="2800" dirty="0"/>
          </a:p>
        </p:txBody>
      </p:sp>
      <p:sp>
        <p:nvSpPr>
          <p:cNvPr id="3" name="Text Placeholder 2"/>
          <p:cNvSpPr>
            <a:spLocks noGrp="1"/>
          </p:cNvSpPr>
          <p:nvPr>
            <p:ph type="body" idx="1"/>
          </p:nvPr>
        </p:nvSpPr>
        <p:spPr>
          <a:xfrm>
            <a:off x="722313" y="1304764"/>
            <a:ext cx="7772400" cy="1368152"/>
          </a:xfrm>
        </p:spPr>
        <p:txBody>
          <a:bodyPr/>
          <a:lstStyle/>
          <a:p>
            <a:r>
              <a:rPr lang="en-US" dirty="0" smtClean="0"/>
              <a:t>DO keep sharing.</a:t>
            </a:r>
          </a:p>
          <a:p>
            <a:r>
              <a:rPr lang="en-US" dirty="0" smtClean="0"/>
              <a:t>DO learn from others.</a:t>
            </a:r>
          </a:p>
          <a:p>
            <a:endParaRPr lang="en-US" dirty="0"/>
          </a:p>
        </p:txBody>
      </p:sp>
      <p:sp>
        <p:nvSpPr>
          <p:cNvPr id="4" name="Footer Placeholder 3"/>
          <p:cNvSpPr>
            <a:spLocks noGrp="1"/>
          </p:cNvSpPr>
          <p:nvPr>
            <p:ph type="ftr" sz="quarter" idx="10"/>
          </p:nvPr>
        </p:nvSpPr>
        <p:spPr/>
        <p:txBody>
          <a:bodyPr/>
          <a:lstStyle/>
          <a:p>
            <a:r>
              <a:rPr lang="de-DE" dirty="0" smtClean="0"/>
              <a:t>Institut für Informatik, </a:t>
            </a:r>
            <a:r>
              <a:rPr lang="de-DE" dirty="0" err="1" smtClean="0"/>
              <a:t>FLOSSing</a:t>
            </a:r>
            <a:r>
              <a:rPr lang="de-DE" dirty="0" smtClean="0"/>
              <a:t> </a:t>
            </a:r>
            <a:r>
              <a:rPr lang="de-DE" dirty="0" err="1" smtClean="0"/>
              <a:t>proprietary</a:t>
            </a:r>
            <a:r>
              <a:rPr lang="de-DE" dirty="0" smtClean="0"/>
              <a:t> </a:t>
            </a:r>
            <a:r>
              <a:rPr lang="de-DE" dirty="0" err="1" smtClean="0"/>
              <a:t>code</a:t>
            </a:r>
            <a:r>
              <a:rPr lang="de-DE" dirty="0" smtClean="0"/>
              <a:t>, 2011-12-08</a:t>
            </a:r>
            <a:endParaRPr lang="de-DE" dirty="0"/>
          </a:p>
        </p:txBody>
      </p:sp>
      <p:sp>
        <p:nvSpPr>
          <p:cNvPr id="5" name="Text Placeholder 2"/>
          <p:cNvSpPr txBox="1">
            <a:spLocks/>
          </p:cNvSpPr>
          <p:nvPr/>
        </p:nvSpPr>
        <p:spPr bwMode="auto">
          <a:xfrm>
            <a:off x="722313" y="3609020"/>
            <a:ext cx="7772400" cy="248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marL="0" indent="0" algn="l" rtl="0" fontAlgn="base">
              <a:lnSpc>
                <a:spcPct val="102000"/>
              </a:lnSpc>
              <a:spcBef>
                <a:spcPts val="500"/>
              </a:spcBef>
              <a:spcAft>
                <a:spcPct val="0"/>
              </a:spcAft>
              <a:buClr>
                <a:srgbClr val="4D4D4D"/>
              </a:buClr>
              <a:buNone/>
              <a:defRPr sz="2000">
                <a:solidFill>
                  <a:schemeClr val="tx1"/>
                </a:solidFill>
                <a:latin typeface="+mn-lt"/>
                <a:ea typeface="+mn-ea"/>
                <a:cs typeface="+mn-cs"/>
              </a:defRPr>
            </a:lvl1pPr>
            <a:lvl2pPr marL="457200" indent="0" algn="l" rtl="0" fontAlgn="base">
              <a:lnSpc>
                <a:spcPct val="102000"/>
              </a:lnSpc>
              <a:spcBef>
                <a:spcPts val="500"/>
              </a:spcBef>
              <a:spcAft>
                <a:spcPct val="0"/>
              </a:spcAft>
              <a:buClr>
                <a:srgbClr val="4D4D4D"/>
              </a:buClr>
              <a:buSzPct val="90000"/>
              <a:buNone/>
              <a:defRPr sz="1800">
                <a:solidFill>
                  <a:schemeClr val="tx1"/>
                </a:solidFill>
                <a:latin typeface="+mn-lt"/>
                <a:ea typeface="+mn-ea"/>
              </a:defRPr>
            </a:lvl2pPr>
            <a:lvl3pPr marL="914400" indent="0" algn="l" rtl="0" fontAlgn="base">
              <a:lnSpc>
                <a:spcPct val="102000"/>
              </a:lnSpc>
              <a:spcBef>
                <a:spcPts val="500"/>
              </a:spcBef>
              <a:spcAft>
                <a:spcPct val="0"/>
              </a:spcAft>
              <a:buClr>
                <a:srgbClr val="4D4D4D"/>
              </a:buClr>
              <a:buSzPct val="90000"/>
              <a:buNone/>
              <a:defRPr sz="1600">
                <a:solidFill>
                  <a:schemeClr val="tx1"/>
                </a:solidFill>
                <a:latin typeface="+mn-lt"/>
                <a:ea typeface="+mn-ea"/>
              </a:defRPr>
            </a:lvl3pPr>
            <a:lvl4pPr marL="1371600" indent="0" algn="l" rtl="0" fontAlgn="base">
              <a:lnSpc>
                <a:spcPct val="102000"/>
              </a:lnSpc>
              <a:spcBef>
                <a:spcPts val="500"/>
              </a:spcBef>
              <a:spcAft>
                <a:spcPct val="0"/>
              </a:spcAft>
              <a:buClr>
                <a:srgbClr val="4D4D4D"/>
              </a:buClr>
              <a:buSzPct val="90000"/>
              <a:buNone/>
              <a:defRPr sz="1400">
                <a:solidFill>
                  <a:schemeClr val="tx1"/>
                </a:solidFill>
                <a:latin typeface="+mn-lt"/>
                <a:ea typeface="+mn-ea"/>
              </a:defRPr>
            </a:lvl4pPr>
            <a:lvl5pPr marL="1828800" indent="0" algn="l" rtl="0" fontAlgn="base">
              <a:lnSpc>
                <a:spcPct val="102000"/>
              </a:lnSpc>
              <a:spcBef>
                <a:spcPts val="500"/>
              </a:spcBef>
              <a:spcAft>
                <a:spcPct val="0"/>
              </a:spcAft>
              <a:buClr>
                <a:schemeClr val="tx1"/>
              </a:buClr>
              <a:buSzPct val="90000"/>
              <a:buNone/>
              <a:defRPr sz="1400">
                <a:solidFill>
                  <a:schemeClr val="tx1"/>
                </a:solidFill>
                <a:latin typeface="+mn-lt"/>
                <a:ea typeface="+mn-ea"/>
              </a:defRPr>
            </a:lvl5pPr>
            <a:lvl6pPr marL="2286000" indent="0" algn="l" rtl="0" fontAlgn="base">
              <a:lnSpc>
                <a:spcPct val="102000"/>
              </a:lnSpc>
              <a:spcBef>
                <a:spcPts val="500"/>
              </a:spcBef>
              <a:spcAft>
                <a:spcPct val="0"/>
              </a:spcAft>
              <a:buClr>
                <a:schemeClr val="tx1"/>
              </a:buClr>
              <a:buSzPct val="90000"/>
              <a:buNone/>
              <a:defRPr sz="1400">
                <a:solidFill>
                  <a:schemeClr val="tx1"/>
                </a:solidFill>
                <a:latin typeface="+mn-lt"/>
                <a:ea typeface="+mn-ea"/>
              </a:defRPr>
            </a:lvl6pPr>
            <a:lvl7pPr marL="2743200" indent="0" algn="l" rtl="0" fontAlgn="base">
              <a:lnSpc>
                <a:spcPct val="102000"/>
              </a:lnSpc>
              <a:spcBef>
                <a:spcPts val="500"/>
              </a:spcBef>
              <a:spcAft>
                <a:spcPct val="0"/>
              </a:spcAft>
              <a:buClr>
                <a:schemeClr val="tx1"/>
              </a:buClr>
              <a:buSzPct val="90000"/>
              <a:buNone/>
              <a:defRPr sz="1400">
                <a:solidFill>
                  <a:schemeClr val="tx1"/>
                </a:solidFill>
                <a:latin typeface="+mn-lt"/>
                <a:ea typeface="+mn-ea"/>
              </a:defRPr>
            </a:lvl7pPr>
            <a:lvl8pPr marL="3200400" indent="0" algn="l" rtl="0" fontAlgn="base">
              <a:lnSpc>
                <a:spcPct val="102000"/>
              </a:lnSpc>
              <a:spcBef>
                <a:spcPts val="500"/>
              </a:spcBef>
              <a:spcAft>
                <a:spcPct val="0"/>
              </a:spcAft>
              <a:buClr>
                <a:schemeClr val="tx1"/>
              </a:buClr>
              <a:buSzPct val="90000"/>
              <a:buNone/>
              <a:defRPr sz="1400">
                <a:solidFill>
                  <a:schemeClr val="tx1"/>
                </a:solidFill>
                <a:latin typeface="+mn-lt"/>
                <a:ea typeface="+mn-ea"/>
              </a:defRPr>
            </a:lvl8pPr>
            <a:lvl9pPr marL="3657600" indent="0" algn="l" rtl="0" fontAlgn="base">
              <a:lnSpc>
                <a:spcPct val="102000"/>
              </a:lnSpc>
              <a:spcBef>
                <a:spcPts val="500"/>
              </a:spcBef>
              <a:spcAft>
                <a:spcPct val="0"/>
              </a:spcAft>
              <a:buClr>
                <a:schemeClr val="tx1"/>
              </a:buClr>
              <a:buSzPct val="90000"/>
              <a:buNone/>
              <a:defRPr sz="1400">
                <a:solidFill>
                  <a:schemeClr val="tx1"/>
                </a:solidFill>
                <a:latin typeface="+mn-lt"/>
                <a:ea typeface="+mn-ea"/>
              </a:defRPr>
            </a:lvl9pPr>
          </a:lstStyle>
          <a:p>
            <a:r>
              <a:rPr lang="en-US" dirty="0" smtClean="0">
                <a:solidFill>
                  <a:schemeClr val="tx2"/>
                </a:solidFill>
              </a:rPr>
              <a:t>Sources:</a:t>
            </a:r>
          </a:p>
          <a:p>
            <a:pPr marL="342900" indent="-342900">
              <a:buFont typeface="+mj-lt"/>
              <a:buAutoNum type="arabicPeriod"/>
            </a:pPr>
            <a:r>
              <a:rPr lang="en-US" sz="1400" dirty="0" smtClean="0">
                <a:solidFill>
                  <a:schemeClr val="tx2"/>
                </a:solidFill>
              </a:rPr>
              <a:t>M. </a:t>
            </a:r>
            <a:r>
              <a:rPr lang="en-US" sz="1400" dirty="0" err="1" smtClean="0">
                <a:solidFill>
                  <a:schemeClr val="tx2"/>
                </a:solidFill>
              </a:rPr>
              <a:t>Stuermer</a:t>
            </a:r>
            <a:r>
              <a:rPr lang="en-US" sz="1400" dirty="0" smtClean="0">
                <a:solidFill>
                  <a:schemeClr val="tx2"/>
                </a:solidFill>
              </a:rPr>
              <a:t>, S. </a:t>
            </a:r>
            <a:r>
              <a:rPr lang="en-US" sz="1400" dirty="0" err="1" smtClean="0">
                <a:solidFill>
                  <a:schemeClr val="tx2"/>
                </a:solidFill>
              </a:rPr>
              <a:t>Spaeth</a:t>
            </a:r>
            <a:r>
              <a:rPr lang="en-US" sz="1400" dirty="0" smtClean="0">
                <a:solidFill>
                  <a:schemeClr val="tx2"/>
                </a:solidFill>
              </a:rPr>
              <a:t>, and G. Von Krogh. “Extending private-collective innovation: a case study.” In: R&amp;D Management 39.2 (2009), pp. 170–191. </a:t>
            </a:r>
            <a:endParaRPr lang="en-US" sz="1400" dirty="0" smtClean="0">
              <a:solidFill>
                <a:schemeClr val="tx2"/>
              </a:solidFill>
              <a:effectLst/>
            </a:endParaRPr>
          </a:p>
          <a:p>
            <a:pPr marL="342900" indent="-342900">
              <a:buFont typeface="+mj-lt"/>
              <a:buAutoNum type="arabicPeriod"/>
            </a:pPr>
            <a:r>
              <a:rPr lang="en-US" sz="1400" dirty="0" smtClean="0">
                <a:solidFill>
                  <a:schemeClr val="tx2"/>
                </a:solidFill>
              </a:rPr>
              <a:t>J. Henkel. “Selective revealing in open innovation processes: The case of embedded Linux.” In: Research policy 35.7 (2006), pp. 953–969. </a:t>
            </a:r>
          </a:p>
          <a:p>
            <a:pPr marL="342900" indent="-342900">
              <a:buFont typeface="+mj-lt"/>
              <a:buAutoNum type="arabicPeriod"/>
            </a:pPr>
            <a:r>
              <a:rPr lang="en-US" sz="1400" dirty="0" smtClean="0">
                <a:solidFill>
                  <a:schemeClr val="tx2"/>
                </a:solidFill>
              </a:rPr>
              <a:t>Wikipedia: </a:t>
            </a:r>
            <a:r>
              <a:rPr lang="en-US" sz="1400" dirty="0" err="1" smtClean="0">
                <a:solidFill>
                  <a:schemeClr val="tx2"/>
                </a:solidFill>
              </a:rPr>
              <a:t>Comparison_of_free_software_licenses</a:t>
            </a:r>
            <a:r>
              <a:rPr lang="en-US" sz="1400" dirty="0" smtClean="0">
                <a:solidFill>
                  <a:schemeClr val="tx2"/>
                </a:solidFill>
              </a:rPr>
              <a:t>, </a:t>
            </a:r>
            <a:r>
              <a:rPr lang="en-US" sz="1400" dirty="0" err="1" smtClean="0">
                <a:solidFill>
                  <a:schemeClr val="tx2"/>
                </a:solidFill>
              </a:rPr>
              <a:t>Licence_compatibility</a:t>
            </a:r>
            <a:r>
              <a:rPr lang="en-US" sz="1400" dirty="0" smtClean="0">
                <a:solidFill>
                  <a:schemeClr val="tx2"/>
                </a:solidFill>
              </a:rPr>
              <a:t>, </a:t>
            </a:r>
            <a:r>
              <a:rPr lang="en-US" sz="1400" dirty="0" err="1" smtClean="0">
                <a:solidFill>
                  <a:schemeClr val="tx2"/>
                </a:solidFill>
              </a:rPr>
              <a:t>Maemo</a:t>
            </a:r>
            <a:r>
              <a:rPr lang="en-US" sz="1400" dirty="0" smtClean="0">
                <a:solidFill>
                  <a:schemeClr val="tx2"/>
                </a:solidFill>
              </a:rPr>
              <a:t>_(</a:t>
            </a:r>
            <a:r>
              <a:rPr lang="en-US" sz="1400" dirty="0" err="1" smtClean="0">
                <a:solidFill>
                  <a:schemeClr val="tx2"/>
                </a:solidFill>
              </a:rPr>
              <a:t>operating_system</a:t>
            </a:r>
            <a:r>
              <a:rPr lang="en-US" sz="1400" dirty="0" smtClean="0">
                <a:solidFill>
                  <a:schemeClr val="tx2"/>
                </a:solidFill>
              </a:rPr>
              <a:t>)  </a:t>
            </a:r>
            <a:endParaRPr lang="en-US" sz="1400" dirty="0">
              <a:solidFill>
                <a:schemeClr val="tx2"/>
              </a:solidFill>
            </a:endParaRPr>
          </a:p>
        </p:txBody>
      </p:sp>
    </p:spTree>
    <p:extLst>
      <p:ext uri="{BB962C8B-B14F-4D97-AF65-F5344CB8AC3E}">
        <p14:creationId xmlns:p14="http://schemas.microsoft.com/office/powerpoint/2010/main" val="2948150234"/>
      </p:ext>
    </p:extLst>
  </p:cSld>
  <p:clrMapOvr>
    <a:masterClrMapping/>
  </p:clrMapOvr>
  <p:transition xmlns:p14="http://schemas.microsoft.com/office/powerpoint/2010/mai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sz="2000" dirty="0" smtClean="0"/>
              <a:t>Development models: private, public, private-collective</a:t>
            </a:r>
          </a:p>
          <a:p>
            <a:pPr marL="285750" indent="-285750">
              <a:buFont typeface="Arial"/>
              <a:buChar char="•"/>
            </a:pPr>
            <a:r>
              <a:rPr lang="en-US" sz="2000" dirty="0" smtClean="0"/>
              <a:t>Case study</a:t>
            </a:r>
            <a:r>
              <a:rPr lang="en-US" sz="2000" baseline="30000" dirty="0" smtClean="0"/>
              <a:t>1</a:t>
            </a:r>
            <a:r>
              <a:rPr lang="en-US" sz="2000" dirty="0" smtClean="0"/>
              <a:t>: “Nokia Internet Tablet”</a:t>
            </a:r>
          </a:p>
          <a:p>
            <a:pPr marL="641350" lvl="1" indent="-285750">
              <a:buFont typeface="Arial"/>
              <a:buChar char="•"/>
            </a:pPr>
            <a:r>
              <a:rPr lang="en-US" sz="1800" dirty="0" smtClean="0"/>
              <a:t>Benefits, hidden costs, strategies</a:t>
            </a:r>
          </a:p>
          <a:p>
            <a:pPr marL="285750" indent="-285750">
              <a:buFont typeface="Arial"/>
              <a:buChar char="•"/>
            </a:pPr>
            <a:r>
              <a:rPr lang="en-US" sz="2000" dirty="0" smtClean="0"/>
              <a:t>Survey</a:t>
            </a:r>
            <a:r>
              <a:rPr lang="en-US" sz="2000" baseline="30000" dirty="0" smtClean="0"/>
              <a:t>2</a:t>
            </a:r>
            <a:r>
              <a:rPr lang="en-US" sz="2000" dirty="0" smtClean="0"/>
              <a:t> of Embedded Linux developers</a:t>
            </a:r>
          </a:p>
          <a:p>
            <a:pPr marL="641350" lvl="1" indent="-285750">
              <a:buFont typeface="Arial"/>
              <a:buChar char="•"/>
            </a:pPr>
            <a:r>
              <a:rPr lang="en-US" sz="1800" dirty="0" smtClean="0"/>
              <a:t>Licenses</a:t>
            </a:r>
          </a:p>
          <a:p>
            <a:pPr marL="641350" lvl="1" indent="-285750">
              <a:buFont typeface="Arial"/>
              <a:buChar char="•"/>
            </a:pPr>
            <a:r>
              <a:rPr lang="en-US" dirty="0" smtClean="0"/>
              <a:t>Reasons to reveal</a:t>
            </a:r>
            <a:endParaRPr lang="en-US" sz="1800" dirty="0" smtClean="0"/>
          </a:p>
          <a:p>
            <a:pPr marL="641350" lvl="1" indent="-285750">
              <a:buFont typeface="Arial"/>
              <a:buChar char="•"/>
            </a:pPr>
            <a:r>
              <a:rPr lang="en-US" sz="1800" dirty="0" smtClean="0"/>
              <a:t>Revealing behavior</a:t>
            </a:r>
          </a:p>
          <a:p>
            <a:pPr marL="285750" indent="-285750">
              <a:buFont typeface="Arial"/>
              <a:buChar char="•"/>
            </a:pPr>
            <a:r>
              <a:rPr lang="en-US" sz="2000" dirty="0" smtClean="0"/>
              <a:t>DOs and DON’Ts</a:t>
            </a:r>
          </a:p>
          <a:p>
            <a:endParaRPr lang="en-US" dirty="0" smtClean="0"/>
          </a:p>
          <a:p>
            <a:endParaRPr lang="en-US" dirty="0" smtClean="0"/>
          </a:p>
          <a:p>
            <a:endParaRPr lang="en-US" dirty="0" smtClean="0"/>
          </a:p>
          <a:p>
            <a:pPr marL="342900" indent="-342900">
              <a:buFont typeface="+mj-lt"/>
              <a:buAutoNum type="arabicPeriod"/>
            </a:pPr>
            <a:r>
              <a:rPr lang="en-US" sz="1400" dirty="0">
                <a:solidFill>
                  <a:schemeClr val="tx2"/>
                </a:solidFill>
              </a:rPr>
              <a:t>M. </a:t>
            </a:r>
            <a:r>
              <a:rPr lang="en-US" sz="1400" dirty="0" err="1">
                <a:solidFill>
                  <a:schemeClr val="tx2"/>
                </a:solidFill>
              </a:rPr>
              <a:t>Stuermer</a:t>
            </a:r>
            <a:r>
              <a:rPr lang="en-US" sz="1400" dirty="0">
                <a:solidFill>
                  <a:schemeClr val="tx2"/>
                </a:solidFill>
              </a:rPr>
              <a:t>, S. </a:t>
            </a:r>
            <a:r>
              <a:rPr lang="en-US" sz="1400" dirty="0" err="1">
                <a:solidFill>
                  <a:schemeClr val="tx2"/>
                </a:solidFill>
              </a:rPr>
              <a:t>Spaeth</a:t>
            </a:r>
            <a:r>
              <a:rPr lang="en-US" sz="1400" dirty="0">
                <a:solidFill>
                  <a:schemeClr val="tx2"/>
                </a:solidFill>
              </a:rPr>
              <a:t>, and G. Von Krogh. “Extending private-collective </a:t>
            </a:r>
            <a:r>
              <a:rPr lang="en-US" sz="1400" dirty="0" smtClean="0">
                <a:solidFill>
                  <a:schemeClr val="tx2"/>
                </a:solidFill>
              </a:rPr>
              <a:t>innovation</a:t>
            </a:r>
            <a:r>
              <a:rPr lang="en-US" sz="1400" dirty="0">
                <a:solidFill>
                  <a:schemeClr val="tx2"/>
                </a:solidFill>
              </a:rPr>
              <a:t>: a case study.” In: R&amp;D Management 39.2 (2009), pp. 170–191. </a:t>
            </a:r>
            <a:endParaRPr lang="en-US" sz="1400" dirty="0" smtClean="0">
              <a:solidFill>
                <a:schemeClr val="tx2"/>
              </a:solidFill>
              <a:effectLst/>
            </a:endParaRPr>
          </a:p>
          <a:p>
            <a:pPr marL="342900" indent="-342900">
              <a:buFont typeface="+mj-lt"/>
              <a:buAutoNum type="arabicPeriod"/>
            </a:pPr>
            <a:r>
              <a:rPr lang="en-US" sz="1400" dirty="0" smtClean="0">
                <a:solidFill>
                  <a:schemeClr val="tx2"/>
                </a:solidFill>
              </a:rPr>
              <a:t>J</a:t>
            </a:r>
            <a:r>
              <a:rPr lang="en-US" sz="1400" dirty="0">
                <a:solidFill>
                  <a:schemeClr val="tx2"/>
                </a:solidFill>
              </a:rPr>
              <a:t>. Henkel. “Selective revealing in open innovation processes: The case of embedded </a:t>
            </a:r>
            <a:r>
              <a:rPr lang="en-US" sz="1400" dirty="0" smtClean="0">
                <a:solidFill>
                  <a:schemeClr val="tx2"/>
                </a:solidFill>
              </a:rPr>
              <a:t>Linux</a:t>
            </a:r>
            <a:r>
              <a:rPr lang="en-US" sz="1400" dirty="0">
                <a:solidFill>
                  <a:schemeClr val="tx2"/>
                </a:solidFill>
              </a:rPr>
              <a:t>.” In: Research policy 35.7 (2006), pp. 953–969. </a:t>
            </a:r>
            <a:endParaRPr lang="en-US" sz="1400" dirty="0" smtClean="0">
              <a:solidFill>
                <a:schemeClr val="tx2"/>
              </a:solidFill>
              <a:effectLst/>
            </a:endParaRPr>
          </a:p>
          <a:p>
            <a:endParaRPr lang="en-US" dirty="0" smtClean="0">
              <a:solidFill>
                <a:schemeClr val="tx2"/>
              </a:solidFill>
            </a:endParaRPr>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endParaRPr lang="en-US" dirty="0"/>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Tree>
    <p:extLst>
      <p:ext uri="{BB962C8B-B14F-4D97-AF65-F5344CB8AC3E}">
        <p14:creationId xmlns:p14="http://schemas.microsoft.com/office/powerpoint/2010/main" val="23074751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“Nokia Internet Tablet”</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sz="2000" dirty="0" smtClean="0"/>
              <a:t>Development started as early as 2000, 1</a:t>
            </a:r>
            <a:r>
              <a:rPr lang="en-US" sz="2000" baseline="30000" dirty="0" smtClean="0"/>
              <a:t>st</a:t>
            </a:r>
            <a:r>
              <a:rPr lang="en-US" sz="2000" dirty="0" smtClean="0"/>
              <a:t> release 2005</a:t>
            </a:r>
          </a:p>
          <a:p>
            <a:pPr marL="285750" indent="-285750">
              <a:buFont typeface="Arial"/>
              <a:buChar char="•"/>
            </a:pPr>
            <a:r>
              <a:rPr lang="en-US" sz="2000" dirty="0" smtClean="0"/>
              <a:t>Designed for Web-browsing and e-mail</a:t>
            </a:r>
          </a:p>
          <a:p>
            <a:pPr marL="285750" indent="-285750">
              <a:buFont typeface="Arial"/>
              <a:buChar char="•"/>
            </a:pPr>
            <a:r>
              <a:rPr lang="en-US" sz="2000" dirty="0" smtClean="0"/>
              <a:t>No built-in phone</a:t>
            </a:r>
          </a:p>
          <a:p>
            <a:pPr marL="285750" indent="-285750">
              <a:buFont typeface="Arial"/>
              <a:buChar char="•"/>
            </a:pPr>
            <a:r>
              <a:rPr lang="en-US" sz="2000" dirty="0" smtClean="0"/>
              <a:t>Operating system based OSS</a:t>
            </a:r>
            <a:endParaRPr lang="en-US" dirty="0" smtClean="0"/>
          </a:p>
          <a:p>
            <a:pPr marL="641350" lvl="1" indent="-285750">
              <a:buFont typeface="Arial"/>
              <a:buChar char="•"/>
            </a:pPr>
            <a:endParaRPr lang="en-US" dirty="0" smtClean="0"/>
          </a:p>
          <a:p>
            <a:pPr marL="285750" indent="-285750">
              <a:buFont typeface="Arial"/>
              <a:buChar char="•"/>
            </a:pPr>
            <a:endParaRPr lang="en-US" sz="2000" dirty="0" smtClean="0"/>
          </a:p>
          <a:p>
            <a:pPr marL="285750" indent="-285750">
              <a:buFont typeface="Arial"/>
              <a:buChar char="•"/>
            </a:pPr>
            <a:endParaRPr lang="en-US" sz="2000" dirty="0" smtClean="0"/>
          </a:p>
          <a:p>
            <a:pPr marL="285750" indent="-285750">
              <a:buFont typeface="Arial"/>
              <a:buChar char="•"/>
            </a:pPr>
            <a:endParaRPr lang="en-US" sz="2000" dirty="0"/>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pic>
        <p:nvPicPr>
          <p:cNvPr id="5" name="Picture 4" descr="640px-Nokia770-fi-wiki_cro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3499126"/>
            <a:ext cx="4941276" cy="2594170"/>
          </a:xfrm>
          <a:prstGeom prst="rect">
            <a:avLst/>
          </a:prstGeom>
        </p:spPr>
      </p:pic>
    </p:spTree>
    <p:extLst>
      <p:ext uri="{BB962C8B-B14F-4D97-AF65-F5344CB8AC3E}">
        <p14:creationId xmlns:p14="http://schemas.microsoft.com/office/powerpoint/2010/main" val="162204539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Based on OSS</a:t>
            </a:r>
            <a:endParaRPr lang="en-US" dirty="0"/>
          </a:p>
        </p:txBody>
      </p:sp>
      <p:pic>
        <p:nvPicPr>
          <p:cNvPr id="6" name="Content Placeholder 5" descr="Top_level_architecture.png"/>
          <p:cNvPicPr>
            <a:picLocks noGrp="1" noChangeAspect="1"/>
          </p:cNvPicPr>
          <p:nvPr>
            <p:ph idx="1"/>
          </p:nvPr>
        </p:nvPicPr>
        <p:blipFill>
          <a:blip r:embed="rId2">
            <a:extLst>
              <a:ext uri="{28A0092B-C50C-407E-A947-70E740481C1C}">
                <a14:useLocalDpi xmlns:a14="http://schemas.microsoft.com/office/drawing/2010/main" val="0"/>
              </a:ext>
            </a:extLst>
          </a:blip>
          <a:srcRect l="-64947" r="-64947"/>
          <a:stretch>
            <a:fillRect/>
          </a:stretch>
        </p:blipFill>
        <p:spPr>
          <a:xfrm>
            <a:off x="1881179" y="44624"/>
            <a:ext cx="10107645" cy="6250528"/>
          </a:xfrm>
        </p:spPr>
      </p:pic>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
        <p:nvSpPr>
          <p:cNvPr id="8" name="TextBox 7"/>
          <p:cNvSpPr txBox="1"/>
          <p:nvPr/>
        </p:nvSpPr>
        <p:spPr>
          <a:xfrm>
            <a:off x="467544" y="1124744"/>
            <a:ext cx="3888432" cy="4924425"/>
          </a:xfrm>
          <a:prstGeom prst="rect">
            <a:avLst/>
          </a:prstGeom>
          <a:noFill/>
        </p:spPr>
        <p:txBody>
          <a:bodyPr wrap="square" rtlCol="0">
            <a:spAutoFit/>
          </a:bodyPr>
          <a:lstStyle/>
          <a:p>
            <a:r>
              <a:rPr lang="en-US" sz="2000" dirty="0" smtClean="0"/>
              <a:t>Proprietary components are marked in </a:t>
            </a:r>
            <a:r>
              <a:rPr lang="en-US" sz="2000" dirty="0" smtClean="0">
                <a:solidFill>
                  <a:srgbClr val="FF0000"/>
                </a:solidFill>
              </a:rPr>
              <a:t>red</a:t>
            </a:r>
            <a:r>
              <a:rPr lang="en-US" sz="2000" dirty="0" smtClean="0"/>
              <a:t>.</a:t>
            </a:r>
          </a:p>
          <a:p>
            <a:endParaRPr lang="en-US" sz="2000" dirty="0" smtClean="0"/>
          </a:p>
          <a:p>
            <a:endParaRPr lang="en-US" sz="2000" dirty="0"/>
          </a:p>
          <a:p>
            <a:r>
              <a:rPr lang="en-US" sz="2000" dirty="0" smtClean="0"/>
              <a:t>Modules dominated by proprietary software:</a:t>
            </a:r>
          </a:p>
          <a:p>
            <a:pPr marL="285750" indent="-285750">
              <a:buFont typeface="Arial"/>
              <a:buChar char="•"/>
            </a:pPr>
            <a:r>
              <a:rPr lang="en-US" dirty="0" smtClean="0"/>
              <a:t>System software</a:t>
            </a:r>
          </a:p>
          <a:p>
            <a:pPr marL="285750" indent="-285750">
              <a:buFont typeface="Arial"/>
              <a:buChar char="•"/>
            </a:pPr>
            <a:r>
              <a:rPr lang="en-US" dirty="0" smtClean="0"/>
              <a:t>Nokia graphics</a:t>
            </a:r>
          </a:p>
          <a:p>
            <a:pPr marL="285750" indent="-285750">
              <a:buFont typeface="Arial"/>
              <a:buChar char="•"/>
            </a:pPr>
            <a:r>
              <a:rPr lang="en-US" dirty="0" smtClean="0"/>
              <a:t>Location framework</a:t>
            </a:r>
            <a:endParaRPr lang="en-US" sz="2000" dirty="0" smtClean="0"/>
          </a:p>
          <a:p>
            <a:pPr marL="285750" indent="-285750">
              <a:buFont typeface="Arial"/>
              <a:buChar char="•"/>
            </a:pPr>
            <a:endParaRPr lang="en-US" sz="2000" dirty="0"/>
          </a:p>
          <a:p>
            <a:pPr marL="285750" indent="-285750">
              <a:buFont typeface="Arial"/>
              <a:buChar char="•"/>
            </a:pPr>
            <a:endParaRPr lang="en-US" sz="2000" dirty="0" smtClean="0"/>
          </a:p>
          <a:p>
            <a:r>
              <a:rPr lang="en-US" sz="2000" dirty="0" smtClean="0"/>
              <a:t>Single strategic components:</a:t>
            </a:r>
          </a:p>
          <a:p>
            <a:pPr marL="285750" indent="-285750">
              <a:buFont typeface="Arial"/>
              <a:buChar char="•"/>
            </a:pPr>
            <a:r>
              <a:rPr lang="en-US" dirty="0" smtClean="0"/>
              <a:t>Boot-loader/Flasher</a:t>
            </a:r>
          </a:p>
          <a:p>
            <a:pPr marL="285750" indent="-285750">
              <a:buFont typeface="Arial"/>
              <a:buChar char="•"/>
            </a:pPr>
            <a:r>
              <a:rPr lang="en-US" dirty="0" smtClean="0"/>
              <a:t>Restore/Backup</a:t>
            </a:r>
          </a:p>
          <a:p>
            <a:pPr marL="285750" indent="-285750">
              <a:buFont typeface="Arial"/>
              <a:buChar char="•"/>
            </a:pPr>
            <a:r>
              <a:rPr lang="en-US" dirty="0" smtClean="0"/>
              <a:t>Fonts/Themes</a:t>
            </a:r>
            <a:endParaRPr lang="en-US" sz="2000" dirty="0" smtClean="0"/>
          </a:p>
        </p:txBody>
      </p:sp>
    </p:spTree>
    <p:extLst>
      <p:ext uri="{BB962C8B-B14F-4D97-AF65-F5344CB8AC3E}">
        <p14:creationId xmlns:p14="http://schemas.microsoft.com/office/powerpoint/2010/main" val="239281173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Investment models</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b="1" dirty="0" smtClean="0"/>
              <a:t>Private</a:t>
            </a:r>
            <a:r>
              <a:rPr lang="en-US" dirty="0" smtClean="0"/>
              <a:t>: invest and create ideas internally, commercialize and protect IP</a:t>
            </a:r>
          </a:p>
          <a:p>
            <a:pPr marL="285750" indent="-285750">
              <a:buFont typeface="Arial"/>
              <a:buChar char="•"/>
            </a:pPr>
            <a:r>
              <a:rPr lang="en-US" b="1" dirty="0" smtClean="0"/>
              <a:t>Collective</a:t>
            </a:r>
            <a:r>
              <a:rPr lang="en-US" dirty="0" smtClean="0"/>
              <a:t>: public goods, give and take, public subsidy, non-exclusive</a:t>
            </a:r>
          </a:p>
          <a:p>
            <a:pPr marL="285750" indent="-285750">
              <a:buFont typeface="Arial"/>
              <a:buChar char="•"/>
            </a:pPr>
            <a:r>
              <a:rPr lang="en-US" b="1" dirty="0" smtClean="0"/>
              <a:t>Private-collective</a:t>
            </a:r>
            <a:r>
              <a:rPr lang="en-US" dirty="0" smtClean="0"/>
              <a:t>: private resources to create public goods, non-exclusive, IP rights forfeited </a:t>
            </a:r>
          </a:p>
          <a:p>
            <a:pPr marL="641350" lvl="1" indent="-285750">
              <a:buFont typeface="Arial"/>
              <a:buChar char="•"/>
            </a:pPr>
            <a:r>
              <a:rPr lang="en-US" dirty="0" smtClean="0"/>
              <a:t>Nokia paid open source developers, or hired them</a:t>
            </a:r>
          </a:p>
          <a:p>
            <a:pPr marL="641350" lvl="1" indent="-285750">
              <a:buFont typeface="Arial"/>
              <a:buChar char="•"/>
            </a:pPr>
            <a:r>
              <a:rPr lang="en-US" dirty="0" smtClean="0"/>
              <a:t>Nokia created a software platform: </a:t>
            </a:r>
            <a:r>
              <a:rPr lang="en-US" dirty="0" err="1" smtClean="0"/>
              <a:t>Maemo</a:t>
            </a:r>
            <a:endParaRPr lang="en-US" dirty="0" smtClean="0"/>
          </a:p>
          <a:p>
            <a:pPr marL="641350" lvl="1"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Tree>
    <p:extLst>
      <p:ext uri="{BB962C8B-B14F-4D97-AF65-F5344CB8AC3E}">
        <p14:creationId xmlns:p14="http://schemas.microsoft.com/office/powerpoint/2010/main" val="83959246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1/2</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Shared development cost</a:t>
            </a:r>
          </a:p>
          <a:p>
            <a:pPr marL="698500" lvl="1" indent="-342900">
              <a:buFont typeface="Arial"/>
              <a:buChar char="•"/>
            </a:pPr>
            <a:r>
              <a:rPr lang="en-US" dirty="0" smtClean="0"/>
              <a:t>Reuse invites further contributions</a:t>
            </a:r>
          </a:p>
          <a:p>
            <a:pPr marL="698500" lvl="1" indent="-342900">
              <a:buFont typeface="Arial"/>
              <a:buChar char="•"/>
            </a:pPr>
            <a:r>
              <a:rPr lang="en-US" dirty="0" smtClean="0"/>
              <a:t>Best case scenario: Higher quality at reduced fixed cost</a:t>
            </a:r>
          </a:p>
          <a:p>
            <a:pPr marL="342900" indent="-342900">
              <a:buFont typeface="Arial"/>
              <a:buChar char="•"/>
            </a:pPr>
            <a:r>
              <a:rPr lang="en-US" dirty="0" smtClean="0"/>
              <a:t>Faster time-to-market</a:t>
            </a:r>
          </a:p>
          <a:p>
            <a:pPr marL="698500" lvl="1" indent="-342900">
              <a:buFont typeface="Arial"/>
              <a:buChar char="•"/>
            </a:pPr>
            <a:r>
              <a:rPr lang="en-US" dirty="0" smtClean="0"/>
              <a:t>Nokia developed a whole operating system in a short time</a:t>
            </a:r>
          </a:p>
          <a:p>
            <a:pPr marL="698500" lvl="1" indent="-342900">
              <a:buFont typeface="Arial"/>
              <a:buChar char="•"/>
            </a:pPr>
            <a:r>
              <a:rPr lang="en-US" dirty="0"/>
              <a:t>S</a:t>
            </a:r>
            <a:r>
              <a:rPr lang="en-US" dirty="0" smtClean="0"/>
              <a:t>ystem integrator of loosely coupled component providers</a:t>
            </a:r>
            <a:endParaRPr lang="en-US" dirty="0" smtClean="0"/>
          </a:p>
          <a:p>
            <a:pPr marL="342900" indent="-342900">
              <a:buFont typeface="Arial"/>
              <a:buChar char="•"/>
            </a:pPr>
            <a:r>
              <a:rPr lang="en-US" dirty="0" smtClean="0"/>
              <a:t>Learning from others’ contributions</a:t>
            </a:r>
          </a:p>
          <a:p>
            <a:pPr marL="698500" lvl="1" indent="-342900">
              <a:buFont typeface="Arial"/>
              <a:buChar char="•"/>
            </a:pPr>
            <a:r>
              <a:rPr lang="en-US" dirty="0" smtClean="0"/>
              <a:t>Learn while creating something worth sharing</a:t>
            </a:r>
          </a:p>
          <a:p>
            <a:pPr marL="698500" lvl="1" indent="-342900">
              <a:buFont typeface="Arial"/>
              <a:buChar char="•"/>
            </a:pPr>
            <a:r>
              <a:rPr lang="en-US" dirty="0" smtClean="0"/>
              <a:t>Learn by looking at other developers’ work</a:t>
            </a:r>
          </a:p>
          <a:p>
            <a:pPr marL="698500" lvl="1" indent="-342900">
              <a:buFont typeface="Arial"/>
              <a:buChar char="•"/>
            </a:pPr>
            <a:endParaRPr lang="en-US" dirty="0" smtClean="0"/>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Tree>
    <p:extLst>
      <p:ext uri="{BB962C8B-B14F-4D97-AF65-F5344CB8AC3E}">
        <p14:creationId xmlns:p14="http://schemas.microsoft.com/office/powerpoint/2010/main" val="4147343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2/2</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Reputation gain</a:t>
            </a:r>
          </a:p>
          <a:p>
            <a:pPr marL="698500" lvl="1" indent="-342900">
              <a:buFont typeface="Arial"/>
              <a:buChar char="•"/>
            </a:pPr>
            <a:r>
              <a:rPr lang="en-US" dirty="0" smtClean="0"/>
              <a:t>Commitment to open source</a:t>
            </a:r>
          </a:p>
          <a:p>
            <a:pPr marL="698500" lvl="1" indent="-342900">
              <a:buFont typeface="Arial"/>
              <a:buChar char="•"/>
            </a:pPr>
            <a:r>
              <a:rPr lang="en-US" dirty="0" smtClean="0"/>
              <a:t>Volunteers contribute to platform and later build apps</a:t>
            </a:r>
          </a:p>
          <a:p>
            <a:pPr marL="698500" lvl="1" indent="-342900">
              <a:buFont typeface="Arial"/>
              <a:buChar char="•"/>
            </a:pPr>
            <a:r>
              <a:rPr lang="en-US" dirty="0" smtClean="0"/>
              <a:t>Recruitment opportunity for Nokia</a:t>
            </a:r>
          </a:p>
          <a:p>
            <a:pPr marL="342900" indent="-342900">
              <a:buFont typeface="Arial"/>
              <a:buChar char="•"/>
            </a:pPr>
            <a:r>
              <a:rPr lang="en-US" dirty="0" smtClean="0"/>
              <a:t>Widespread adoption/dominant design</a:t>
            </a:r>
          </a:p>
          <a:p>
            <a:pPr marL="698500" lvl="1" indent="-342900">
              <a:buFont typeface="Arial"/>
              <a:buChar char="•"/>
            </a:pPr>
            <a:r>
              <a:rPr lang="en-US" dirty="0" smtClean="0"/>
              <a:t>Low entry barrier to participate</a:t>
            </a:r>
          </a:p>
          <a:p>
            <a:pPr marL="698500" lvl="1" indent="-342900">
              <a:buFont typeface="Arial"/>
              <a:buChar char="•"/>
            </a:pPr>
            <a:r>
              <a:rPr lang="en-US" dirty="0" smtClean="0"/>
              <a:t>Network effects</a:t>
            </a:r>
          </a:p>
          <a:p>
            <a:pPr marL="698500" lvl="1" indent="-342900">
              <a:buFont typeface="Arial"/>
              <a:buChar char="•"/>
            </a:pPr>
            <a:r>
              <a:rPr lang="en-US" dirty="0" smtClean="0"/>
              <a:t>Consolidation, e.g. GNOME Embedded Platform</a:t>
            </a:r>
          </a:p>
          <a:p>
            <a:pPr marL="342900" indent="-342900">
              <a:buFont typeface="Arial"/>
              <a:buChar char="•"/>
            </a:pPr>
            <a:endParaRPr lang="en-US" dirty="0" smtClean="0"/>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Tree>
    <p:extLst>
      <p:ext uri="{BB962C8B-B14F-4D97-AF65-F5344CB8AC3E}">
        <p14:creationId xmlns:p14="http://schemas.microsoft.com/office/powerpoint/2010/main" val="199790626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Costs/Dangers 1/2</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Obvious: paying developers, forfeiting IP rights</a:t>
            </a:r>
          </a:p>
          <a:p>
            <a:pPr marL="342900" indent="-342900">
              <a:buFont typeface="Arial"/>
              <a:buChar char="•"/>
            </a:pPr>
            <a:endParaRPr lang="en-US" dirty="0" smtClean="0"/>
          </a:p>
          <a:p>
            <a:pPr marL="342900" indent="-342900">
              <a:buFont typeface="Arial"/>
              <a:buChar char="•"/>
            </a:pPr>
            <a:r>
              <a:rPr lang="en-US" dirty="0" smtClean="0"/>
              <a:t>Lack of differentiation</a:t>
            </a:r>
          </a:p>
          <a:p>
            <a:pPr marL="698500" lvl="1" indent="-342900">
              <a:buFont typeface="Arial"/>
              <a:buChar char="•"/>
            </a:pPr>
            <a:r>
              <a:rPr lang="en-US" dirty="0" smtClean="0"/>
              <a:t>Clone with same architecture, same OSS software</a:t>
            </a:r>
          </a:p>
          <a:p>
            <a:pPr marL="698500" lvl="1" indent="-342900">
              <a:buFont typeface="Arial"/>
              <a:buChar char="•"/>
            </a:pPr>
            <a:r>
              <a:rPr lang="en-US" dirty="0" smtClean="0"/>
              <a:t>Nokia kept parts of UI and hardware layer closed source</a:t>
            </a:r>
          </a:p>
          <a:p>
            <a:pPr marL="342900" indent="-342900">
              <a:buFont typeface="Arial"/>
              <a:buChar char="•"/>
            </a:pPr>
            <a:r>
              <a:rPr lang="en-US" dirty="0" smtClean="0"/>
              <a:t>Losing business secrets</a:t>
            </a:r>
          </a:p>
          <a:p>
            <a:pPr marL="698500" lvl="1" indent="-342900">
              <a:buFont typeface="Arial"/>
              <a:buChar char="•"/>
            </a:pPr>
            <a:r>
              <a:rPr lang="en-US" dirty="0" smtClean="0"/>
              <a:t>Company-specific code can be minimized</a:t>
            </a:r>
          </a:p>
          <a:p>
            <a:pPr marL="698500" lvl="1" indent="-342900">
              <a:buFont typeface="Arial"/>
              <a:buChar char="•"/>
            </a:pPr>
            <a:r>
              <a:rPr lang="en-US" dirty="0" smtClean="0"/>
              <a:t>Outgoing code must be checked, NDAs</a:t>
            </a:r>
          </a:p>
          <a:p>
            <a:pPr marL="698500" lvl="1"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endParaRPr lang="en-US" dirty="0" smtClean="0"/>
          </a:p>
          <a:p>
            <a:pPr marL="698500" lvl="1" indent="-342900">
              <a:buFont typeface="Arial"/>
              <a:buChar char="•"/>
            </a:pPr>
            <a:endParaRPr lang="en-US" dirty="0" smtClean="0"/>
          </a:p>
          <a:p>
            <a:pPr marL="698500" lvl="1" indent="-342900">
              <a:buFont typeface="Arial"/>
              <a:buChar char="•"/>
            </a:pPr>
            <a:endParaRPr lang="en-US" dirty="0" smtClean="0"/>
          </a:p>
          <a:p>
            <a:pPr marL="342900" indent="-342900">
              <a:buFont typeface="Arial"/>
              <a:buChar char="•"/>
            </a:pPr>
            <a:endParaRPr lang="en-US" dirty="0"/>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Tree>
    <p:extLst>
      <p:ext uri="{BB962C8B-B14F-4D97-AF65-F5344CB8AC3E}">
        <p14:creationId xmlns:p14="http://schemas.microsoft.com/office/powerpoint/2010/main" val="39885942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Costs/Dangers 2/2</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solidFill>
                  <a:schemeClr val="tx1"/>
                </a:solidFill>
                <a:latin typeface="+mn-lt"/>
                <a:ea typeface="+mn-ea"/>
                <a:cs typeface="+mn-cs"/>
              </a:rPr>
              <a:t>Giving </a:t>
            </a:r>
            <a:r>
              <a:rPr lang="en-US" dirty="0">
                <a:solidFill>
                  <a:schemeClr val="tx1"/>
                </a:solidFill>
                <a:latin typeface="+mn-lt"/>
                <a:ea typeface="+mn-ea"/>
                <a:cs typeface="+mn-cs"/>
              </a:rPr>
              <a:t>up </a:t>
            </a:r>
            <a:r>
              <a:rPr lang="en-US" dirty="0" smtClean="0">
                <a:solidFill>
                  <a:schemeClr val="tx1"/>
                </a:solidFill>
                <a:latin typeface="+mn-lt"/>
                <a:ea typeface="+mn-ea"/>
                <a:cs typeface="+mn-cs"/>
              </a:rPr>
              <a:t>control</a:t>
            </a:r>
          </a:p>
          <a:p>
            <a:pPr marL="698500" lvl="1" indent="-342900">
              <a:buFont typeface="Arial"/>
              <a:buChar char="•"/>
            </a:pPr>
            <a:r>
              <a:rPr lang="en-US" dirty="0" smtClean="0">
                <a:cs typeface="+mn-cs"/>
              </a:rPr>
              <a:t>Increasing dependency on external technology</a:t>
            </a:r>
          </a:p>
          <a:p>
            <a:pPr marL="698500" lvl="1" indent="-342900">
              <a:buFont typeface="Arial"/>
              <a:buChar char="•"/>
            </a:pPr>
            <a:r>
              <a:rPr lang="en-US" dirty="0" smtClean="0"/>
              <a:t>Direction of development of the OSS</a:t>
            </a:r>
          </a:p>
          <a:p>
            <a:pPr marL="342900" indent="-342900">
              <a:buFont typeface="Arial"/>
              <a:buChar char="•"/>
            </a:pPr>
            <a:r>
              <a:rPr lang="en-US" dirty="0">
                <a:solidFill>
                  <a:schemeClr val="tx1"/>
                </a:solidFill>
                <a:latin typeface="+mn-lt"/>
                <a:ea typeface="+mn-ea"/>
                <a:cs typeface="+mn-cs"/>
              </a:rPr>
              <a:t>Organizational inertia </a:t>
            </a:r>
            <a:endParaRPr lang="en-US" dirty="0" smtClean="0">
              <a:solidFill>
                <a:schemeClr val="tx1"/>
              </a:solidFill>
              <a:latin typeface="+mn-lt"/>
              <a:ea typeface="+mn-ea"/>
              <a:cs typeface="+mn-cs"/>
            </a:endParaRPr>
          </a:p>
          <a:p>
            <a:pPr marL="698500" lvl="1" indent="-342900">
              <a:buFont typeface="Arial"/>
              <a:buChar char="•"/>
            </a:pPr>
            <a:r>
              <a:rPr lang="en-US" dirty="0" smtClean="0"/>
              <a:t>Clear platform releases by legal department</a:t>
            </a:r>
          </a:p>
          <a:p>
            <a:pPr marL="698500" lvl="1" indent="-342900">
              <a:buFont typeface="Arial"/>
              <a:buChar char="•"/>
            </a:pPr>
            <a:r>
              <a:rPr lang="en-US" dirty="0" smtClean="0"/>
              <a:t>Bureaucratic process vs. dynamic community</a:t>
            </a:r>
          </a:p>
          <a:p>
            <a:pPr marL="698500" lvl="1" indent="-342900">
              <a:buFont typeface="Arial"/>
              <a:buChar char="•"/>
            </a:pPr>
            <a:endParaRPr lang="en-US" dirty="0" smtClean="0"/>
          </a:p>
          <a:p>
            <a:pPr marL="342900" indent="-342900">
              <a:buFont typeface="Arial"/>
              <a:buChar char="•"/>
            </a:pPr>
            <a:endParaRPr lang="en-US" dirty="0" smtClean="0"/>
          </a:p>
          <a:p>
            <a:pPr marL="342900" indent="-342900">
              <a:buFont typeface="Arial"/>
              <a:buChar char="•"/>
            </a:pPr>
            <a:endParaRPr lang="en-US" dirty="0" smtClean="0"/>
          </a:p>
          <a:p>
            <a:pPr marL="698500" lvl="1" indent="-342900">
              <a:buFont typeface="Arial"/>
              <a:buChar char="•"/>
            </a:pPr>
            <a:endParaRPr lang="en-US" dirty="0" smtClean="0"/>
          </a:p>
          <a:p>
            <a:pPr marL="698500" lvl="1" indent="-342900">
              <a:buFont typeface="Arial"/>
              <a:buChar char="•"/>
            </a:pPr>
            <a:endParaRPr lang="en-US" dirty="0" smtClean="0"/>
          </a:p>
          <a:p>
            <a:pPr marL="342900" indent="-342900">
              <a:buFont typeface="Arial"/>
              <a:buChar char="•"/>
            </a:pPr>
            <a:endParaRPr lang="en-US" dirty="0"/>
          </a:p>
        </p:txBody>
      </p:sp>
      <p:sp>
        <p:nvSpPr>
          <p:cNvPr id="4" name="Footer Placeholder 3"/>
          <p:cNvSpPr>
            <a:spLocks noGrp="1"/>
          </p:cNvSpPr>
          <p:nvPr>
            <p:ph type="ftr" sz="quarter" idx="10"/>
          </p:nvPr>
        </p:nvSpPr>
        <p:spPr/>
        <p:txBody>
          <a:bodyPr/>
          <a:lstStyle/>
          <a:p>
            <a:r>
              <a:rPr lang="de-DE" smtClean="0"/>
              <a:t>Institut für Informatik, FLOSSing proprietary code, 2011-12-08</a:t>
            </a:r>
            <a:endParaRPr lang="de-DE" dirty="0"/>
          </a:p>
        </p:txBody>
      </p:sp>
    </p:spTree>
    <p:extLst>
      <p:ext uri="{BB962C8B-B14F-4D97-AF65-F5344CB8AC3E}">
        <p14:creationId xmlns:p14="http://schemas.microsoft.com/office/powerpoint/2010/main" val="11829529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vorlage_FU">
  <a:themeElements>
    <a:clrScheme name="">
      <a:dk1>
        <a:srgbClr val="333333"/>
      </a:dk1>
      <a:lt1>
        <a:srgbClr val="FFFFFF"/>
      </a:lt1>
      <a:dk2>
        <a:srgbClr val="757575"/>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fontScheme name="vorlage_FU">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ea typeface="ＭＳ Ｐゴシック" charset="0"/>
          </a:defRPr>
        </a:defPPr>
      </a:lstStyle>
    </a:lnDef>
  </a:objectDefaults>
  <a:extraClrSchemeLst>
    <a:extraClrScheme>
      <a:clrScheme name="vorlage_FU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1653</TotalTime>
  <Words>1756</Words>
  <Application>Microsoft Macintosh PowerPoint</Application>
  <PresentationFormat>On-screen Show (4:3)</PresentationFormat>
  <Paragraphs>250</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Verdana</vt:lpstr>
      <vt:lpstr>Wingdings</vt:lpstr>
      <vt:lpstr>Times New Roman</vt:lpstr>
      <vt:lpstr>Arial</vt:lpstr>
      <vt:lpstr>vorlage_FU</vt:lpstr>
      <vt:lpstr>FLOSSing proprietary code</vt:lpstr>
      <vt:lpstr>Contents</vt:lpstr>
      <vt:lpstr>Case Study: “Nokia Internet Tablet”</vt:lpstr>
      <vt:lpstr>Based on OSS</vt:lpstr>
      <vt:lpstr>Investment models</vt:lpstr>
      <vt:lpstr>Benefits 1/2</vt:lpstr>
      <vt:lpstr>Benefits 2/2</vt:lpstr>
      <vt:lpstr>Costs/Dangers 1/2</vt:lpstr>
      <vt:lpstr>Costs/Dangers 2/2</vt:lpstr>
      <vt:lpstr>Generalizing</vt:lpstr>
      <vt:lpstr>Licenses</vt:lpstr>
      <vt:lpstr>Ways to protect software</vt:lpstr>
      <vt:lpstr>Survey results</vt:lpstr>
      <vt:lpstr>Reasons to reveal</vt:lpstr>
      <vt:lpstr>Revealing behavior</vt:lpstr>
      <vt:lpstr>DO and DONTs</vt:lpstr>
      <vt:lpstr>Thank you.  Questions?   </vt:lpstr>
    </vt:vector>
  </TitlesOfParts>
  <Company>Cedis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NEUBERT</dc:creator>
  <dc:description>Version 0.9, 10.11.2005</dc:description>
  <cp:lastModifiedBy>David Kaltschmidt</cp:lastModifiedBy>
  <cp:revision>104</cp:revision>
  <cp:lastPrinted>2002-06-26T11:04:16Z</cp:lastPrinted>
  <dcterms:created xsi:type="dcterms:W3CDTF">2006-02-09T15:11:51Z</dcterms:created>
  <dcterms:modified xsi:type="dcterms:W3CDTF">2011-12-06T14:54:09Z</dcterms:modified>
</cp:coreProperties>
</file>