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0" r:id="rId4"/>
    <p:sldId id="259" r:id="rId5"/>
    <p:sldId id="258" r:id="rId6"/>
    <p:sldId id="261" r:id="rId7"/>
    <p:sldId id="266" r:id="rId8"/>
    <p:sldId id="262" r:id="rId9"/>
    <p:sldId id="267" r:id="rId10"/>
    <p:sldId id="263" r:id="rId11"/>
    <p:sldId id="264" r:id="rId12"/>
    <p:sldId id="268" r:id="rId13"/>
    <p:sldId id="269" r:id="rId14"/>
    <p:sldId id="270" r:id="rId15"/>
    <p:sldId id="271" r:id="rId16"/>
    <p:sldId id="265" r:id="rId17"/>
    <p:sldId id="273" r:id="rId18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UBERT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FFCC00"/>
    <a:srgbClr val="8C0000"/>
    <a:srgbClr val="626000"/>
    <a:srgbClr val="FF9933"/>
    <a:srgbClr val="669900"/>
    <a:srgbClr val="FF9900"/>
    <a:srgbClr val="00245B"/>
    <a:srgbClr val="A9A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9" autoAdjust="0"/>
    <p:restoredTop sz="54843" autoAdjust="0"/>
  </p:normalViewPr>
  <p:slideViewPr>
    <p:cSldViewPr>
      <p:cViewPr varScale="1">
        <p:scale>
          <a:sx n="70" d="100"/>
          <a:sy n="70" d="100"/>
        </p:scale>
        <p:origin x="-27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</a:defRPr>
            </a:lvl1pPr>
          </a:lstStyle>
          <a:p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</a:defRPr>
            </a:lvl1pPr>
          </a:lstStyle>
          <a:p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</a:defRPr>
            </a:lvl1pPr>
          </a:lstStyle>
          <a:p>
            <a:fld id="{A7EFB00D-299E-9D4C-8DC0-422694A42963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689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/>
            </a:lvl1pPr>
          </a:lstStyle>
          <a:p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/>
            </a:lvl1pPr>
          </a:lstStyle>
          <a:p>
            <a:endParaRPr lang="de-DE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charset="0"/>
              </a:defRPr>
            </a:lvl1pPr>
          </a:lstStyle>
          <a:p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charset="0"/>
              </a:defRPr>
            </a:lvl1pPr>
          </a:lstStyle>
          <a:p>
            <a:fld id="{36C0F4B3-324B-184C-B7D7-B71343ED7D2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6516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 smtClean="0"/>
              <a:t>Warm-up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How many here are working at a company?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How many are working</a:t>
            </a:r>
            <a:r>
              <a:rPr lang="en-US" baseline="0" dirty="0" smtClean="0"/>
              <a:t> at a company that use OSS in their products?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Among those who have contributed to those projects or created new ones by making code public?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Intro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When </a:t>
            </a:r>
            <a:r>
              <a:rPr lang="en-US" dirty="0" smtClean="0"/>
              <a:t>developing </a:t>
            </a:r>
            <a:r>
              <a:rPr lang="en-US" dirty="0" smtClean="0"/>
              <a:t>a product</a:t>
            </a:r>
            <a:r>
              <a:rPr lang="en-US" baseline="0" dirty="0" smtClean="0"/>
              <a:t>, a </a:t>
            </a:r>
            <a:r>
              <a:rPr lang="en-US" dirty="0" smtClean="0"/>
              <a:t>company </a:t>
            </a:r>
            <a:r>
              <a:rPr lang="en-US" dirty="0" smtClean="0"/>
              <a:t>has </a:t>
            </a:r>
            <a:r>
              <a:rPr lang="en-US" dirty="0" smtClean="0"/>
              <a:t>a choice.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Either to </a:t>
            </a:r>
            <a:r>
              <a:rPr lang="en-US" dirty="0" smtClean="0"/>
              <a:t>develop </a:t>
            </a:r>
            <a:r>
              <a:rPr lang="en-US" dirty="0" smtClean="0"/>
              <a:t>all components internally </a:t>
            </a:r>
            <a:r>
              <a:rPr lang="en-US" dirty="0" smtClean="0"/>
              <a:t>or reuse components</a:t>
            </a:r>
            <a:r>
              <a:rPr lang="en-US" baseline="0" dirty="0" smtClean="0"/>
              <a:t> built by </a:t>
            </a:r>
            <a:r>
              <a:rPr lang="en-US" baseline="0" dirty="0" smtClean="0"/>
              <a:t>others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Others can be another company or open source projects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You can just reuse these OSS components or start contributing or even start own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F4B3-324B-184C-B7D7-B71343ED7D2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171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other companies do the same? </a:t>
            </a:r>
          </a:p>
          <a:p>
            <a:r>
              <a:rPr lang="en-US" baseline="0" dirty="0" smtClean="0"/>
              <a:t>What are conditions for openness? </a:t>
            </a:r>
          </a:p>
          <a:p>
            <a:r>
              <a:rPr lang="en-US" baseline="0" dirty="0" smtClean="0"/>
              <a:t>Can I apply this in my company?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Survey</a:t>
            </a:r>
            <a:r>
              <a:rPr lang="en-US" b="1" baseline="0" dirty="0" smtClean="0"/>
              <a:t> </a:t>
            </a:r>
            <a:r>
              <a:rPr lang="en-US" b="1" baseline="0" dirty="0" smtClean="0"/>
              <a:t>of embedded Linux </a:t>
            </a:r>
            <a:r>
              <a:rPr lang="en-US" b="1" baseline="0" dirty="0" smtClean="0"/>
              <a:t>developers</a:t>
            </a:r>
            <a:endParaRPr kumimoji="1" lang="en-US" sz="1200" b="1" kern="1200" dirty="0" smtClean="0">
              <a:solidFill>
                <a:schemeClr val="tx1"/>
              </a:solidFill>
              <a:effectLst/>
              <a:latin typeface="Verdana" charset="0"/>
              <a:ea typeface="ＭＳ Ｐゴシック" charset="0"/>
              <a:cs typeface="+mn-cs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one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of three most widely used operating systems for embedded devices ranging from VCRs to mobile phones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device types are so different from one to another that no standard version of embedded Linux exists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Instead, developing for embedded Linux refers to the activity of extending or writing modules that make Linux more suitable for the respective device type. </a:t>
            </a:r>
            <a:endParaRPr kumimoji="1" lang="en-US" sz="1200" kern="1200" dirty="0" smtClean="0">
              <a:solidFill>
                <a:schemeClr val="tx1"/>
              </a:solidFill>
              <a:effectLst/>
              <a:latin typeface="Verdana" charset="0"/>
              <a:ea typeface="ＭＳ Ｐゴシック" charset="0"/>
              <a:cs typeface="+mn-cs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1" lang="en-US" sz="1200" kern="1200" dirty="0" smtClean="0">
              <a:solidFill>
                <a:schemeClr val="tx1"/>
              </a:solidFill>
              <a:effectLst/>
              <a:latin typeface="Verdana" charset="0"/>
              <a:ea typeface="ＭＳ Ｐゴシック" charset="0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1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Main questions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We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’ll find out that a lot of times, openness is forced by a license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But what are the reasons for voluntary openness?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Before diving looking at the results on how much code is being shared? What kind of code?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200" kern="1200" baseline="0" dirty="0" smtClean="0">
              <a:solidFill>
                <a:schemeClr val="tx1"/>
              </a:solidFill>
              <a:effectLst/>
              <a:latin typeface="Verdana" charset="0"/>
              <a:ea typeface="ＭＳ Ｐゴシック" charset="0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Lets look at some open source licenses…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F4B3-324B-184C-B7D7-B71343ED7D2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01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Licenses govern </a:t>
            </a:r>
            <a:r>
              <a:rPr kumimoji="1" lang="en-US" sz="1200" kern="1200" dirty="0" smtClean="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rPr>
              <a:t>the usage or redistribution of software.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Free software license </a:t>
            </a:r>
            <a:r>
              <a:rPr kumimoji="1" lang="en-US" sz="1200" kern="1200" dirty="0" smtClean="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rPr>
              <a:t>grants recipients rights to modify and redistribute the software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dirty="0" smtClean="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rPr>
              <a:t>GPL: recipients of software have right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rPr>
              <a:t> to request the source code</a:t>
            </a:r>
            <a:endParaRPr kumimoji="1" lang="en-US" sz="1200" kern="1200" dirty="0" smtClean="0">
              <a:solidFill>
                <a:schemeClr val="tx1"/>
              </a:solidFill>
              <a:latin typeface="Verdana" charset="0"/>
              <a:ea typeface="ＭＳ Ｐゴシック" charset="0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dirty="0" err="1" smtClean="0"/>
              <a:t>Copyleft</a:t>
            </a:r>
            <a:r>
              <a:rPr lang="en-US" dirty="0" smtClean="0"/>
              <a:t>: </a:t>
            </a:r>
            <a:r>
              <a:rPr kumimoji="1" lang="en-US" sz="1200" kern="1200" dirty="0" smtClean="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rPr>
              <a:t>all derivative works be distributed under the terms of the same </a:t>
            </a:r>
            <a:r>
              <a:rPr kumimoji="1" lang="en-US" sz="1200" kern="1200" dirty="0" smtClean="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rPr>
              <a:t>license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dirty="0" smtClean="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rPr>
              <a:t>Linking to a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rPr>
              <a:t>GPL’ed</a:t>
            </a:r>
            <a:r>
              <a:rPr kumimoji="1" lang="en-US" sz="1200" kern="1200" dirty="0" smtClean="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rPr>
              <a:t> library makes whole software GPL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dirty="0" smtClean="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rPr>
              <a:t>LGPL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rPr>
              <a:t> addresses this issue,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rPr>
              <a:t>copyleft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rPr>
              <a:t> clause only applies to the library itself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baseline="0" dirty="0" smtClean="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rPr>
              <a:t>Apache Software License is more permissive, no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rPr>
              <a:t>copyleft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rPr>
              <a:t>, but you have to keep track of the modifications to the original source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baseline="0" dirty="0" smtClean="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rPr>
              <a:t>MIT and BSD have no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rPr>
              <a:t>copyleft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rPr>
              <a:t> and no other requirement than a disclaimer in the final product that the software is included 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rPr>
              <a:t>	“</a:t>
            </a:r>
            <a:r>
              <a:rPr kumimoji="1" lang="en-US" sz="1200" kern="1200" dirty="0" smtClean="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rPr>
              <a:t>Redistributions in binary form must reproduce the above copyright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rPr>
              <a:t> </a:t>
            </a:r>
            <a:r>
              <a:rPr kumimoji="1" lang="en-US" sz="1200" kern="1200" dirty="0" smtClean="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rPr>
              <a:t>notice”</a:t>
            </a:r>
            <a:endParaRPr kumimoji="1" lang="en-US" sz="1200" kern="1200" baseline="0" dirty="0" smtClean="0">
              <a:solidFill>
                <a:schemeClr val="tx1"/>
              </a:solidFill>
              <a:latin typeface="Verdana" charset="0"/>
              <a:ea typeface="ＭＳ Ｐゴシック" charset="0"/>
              <a:cs typeface="+mn-cs"/>
            </a:endParaRP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F4B3-324B-184C-B7D7-B71343ED7D2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993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forced</a:t>
            </a:r>
            <a:r>
              <a:rPr lang="en-US" baseline="0" dirty="0" smtClean="0"/>
              <a:t> to share source code, you have a couple of options: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Like Nokia, you can devise an architecture that allows for selective revealing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You can also not worry and count on your lead time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source code only has to be revealed when the product is released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When development cycle is long, the lead time is long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Source code must be made available only upon request, if no one asks, the code remains secret.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F4B3-324B-184C-B7D7-B71343ED7D2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864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results are not very conclusive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 average 49% of all code is shared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But with a standard deviation of 35 percentage points, min 1%, max 100%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People share more than before, half of respondents claim they share more than 5 years ago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As expected, more generic code is shared than product specific code, like in Nokia case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Hardware companies share less generic code, because their code is more likely bound to their hardware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F4B3-324B-184C-B7D7-B71343ED7D2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278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Reasons to reveal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12 were offered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GPL requires</a:t>
            </a:r>
            <a:r>
              <a:rPr lang="en-US" baseline="0" dirty="0" smtClean="0"/>
              <a:t> it, with 75% agreement of all respondents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Reputation seems important too, 70% agree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Below rank 6, agreements falls below 50%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I’m not sure about rank 2, as it was presented in the questionnaire, who would say no to that?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These are trailed by reasons related to external development support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SW firms it seems more important to have a good technical reputation, probably because they are more numerous and more competitive and therefor see reputation as a marketing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F4B3-324B-184C-B7D7-B71343ED7D2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09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1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Conditions that</a:t>
            </a:r>
            <a:r>
              <a:rPr kumimoji="1" lang="en-US" sz="1200" b="1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 lead to more openness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Small firms reveal more,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 benefit more from external development support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Policies that encourage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 to share code, have no effect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SW firms share more code than HW firms, probably because it is more generic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More experience with OSS leads to a higher portion of shared code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Companies that gave development support and reputation gain as reasons, share more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Curious: marketing reasons result in more shared code, reason: they don</a:t>
            </a:r>
            <a:r>
              <a:rPr kumimoji="1" lang="fr-FR" sz="120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’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t share more, but more visible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Companies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that give the GPL as an important reason to reveal code, do not share more. </a:t>
            </a:r>
            <a:endParaRPr kumimoji="1" lang="en-US" sz="1200" kern="1200" dirty="0" smtClean="0">
              <a:solidFill>
                <a:schemeClr val="tx1"/>
              </a:solidFill>
              <a:effectLst/>
              <a:latin typeface="Verdana" charset="0"/>
              <a:ea typeface="ＭＳ Ｐゴシック" charset="0"/>
              <a:cs typeface="+mn-cs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These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companies seem to be reluctant to share code in the first place and only do so when compelled to by a license. </a:t>
            </a:r>
            <a:endParaRPr kumimoji="1" lang="en-US" sz="1200" kern="1200" dirty="0" smtClean="0">
              <a:solidFill>
                <a:schemeClr val="tx1"/>
              </a:solidFill>
              <a:effectLst/>
              <a:latin typeface="Verdana" charset="0"/>
              <a:ea typeface="ＭＳ Ｐゴシック" charset="0"/>
              <a:cs typeface="+mn-cs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1" lang="en-US" sz="1200" kern="1200" dirty="0" smtClean="0">
              <a:solidFill>
                <a:schemeClr val="tx1"/>
              </a:solidFill>
              <a:effectLst/>
              <a:latin typeface="Verdana" charset="0"/>
              <a:ea typeface="ＭＳ Ｐゴシック" charset="0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After all this lets distill this a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 bit…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F4B3-324B-184C-B7D7-B71343ED7D2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611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 and see what we can learn from the Nokia case study and the Embedded Linux survey</a:t>
            </a:r>
            <a:endParaRPr lang="en-US" dirty="0" smtClean="0"/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DO</a:t>
            </a:r>
            <a:endParaRPr lang="en-US" dirty="0" smtClean="0"/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Read the license, you may be forced to share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Identify generic parts, easy in modular approach by</a:t>
            </a:r>
            <a:r>
              <a:rPr lang="en-US" baseline="0" dirty="0" smtClean="0"/>
              <a:t> virtue of separation of concerns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Improve your architecture for reuse, as reuse leads to higher software quality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Give your code an external workout: If you developed a generic component yourself, the potential is that someone might find it useful and reuse it, thereby testing it and hopefully give feedback or even contribute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When going down that road, especially for bigger projects, trust the community, they have been doing this for a while, and you would not be using the project’s OSS if it had not come this far.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When sharing your own project, make sure it is in good shape and follow coding guidelines, otherwise people will be reluctant to contribute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DONT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Don’t focus on protection but on how to use the technologies to create something of</a:t>
            </a:r>
            <a:r>
              <a:rPr lang="en-US" baseline="0" dirty="0" smtClean="0"/>
              <a:t> value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Sharing is a commitment, you can’t take it back, if you stop sharing and start publishing binary code, your reputation is down the drain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try to control the community, there</a:t>
            </a:r>
            <a:r>
              <a:rPr lang="en-US" baseline="0" dirty="0" smtClean="0"/>
              <a:t> are no hard deadlines in the in community-driven development, a lot of the people work on the project in their free time, you can pay some of the developers to speed up the process like Nokia has done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Stewardship is important: Nokia managed to create a whole ecosystem with its software platform with thousands of apps developed by the community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Don</a:t>
            </a:r>
            <a:r>
              <a:rPr lang="fr-FR" baseline="0" dirty="0" smtClean="0"/>
              <a:t>’</a:t>
            </a:r>
            <a:r>
              <a:rPr lang="en-US" baseline="0" dirty="0" smtClean="0"/>
              <a:t>t take a project hostage, don</a:t>
            </a:r>
            <a:r>
              <a:rPr lang="fr-FR" baseline="0" dirty="0" smtClean="0"/>
              <a:t>’</a:t>
            </a:r>
            <a:r>
              <a:rPr lang="en-US" baseline="0" dirty="0" smtClean="0"/>
              <a:t>t take over a community project, contributor may leave if you steer a project off course just to suit your needs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Don</a:t>
            </a:r>
            <a:r>
              <a:rPr lang="fr-FR" baseline="0" dirty="0" smtClean="0"/>
              <a:t>’</a:t>
            </a:r>
            <a:r>
              <a:rPr lang="en-US" baseline="0" dirty="0" smtClean="0"/>
              <a:t>t fork and expect to keep on benefiting, like Nokia did with Gimp Toolkit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this was too much I’ll leave you with the two that I think are most important…</a:t>
            </a:r>
            <a:endParaRPr lang="en-US" dirty="0" smtClean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F4B3-324B-184C-B7D7-B71343ED7D2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521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F4B3-324B-184C-B7D7-B71343ED7D2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347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This will be explored in this talk.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After defining this sort of investment process, present case study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Nokia did exactly this, case study Nokia Internet Tablet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based the development of this product mainly on open source software 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made a large part of the research and product development transparent and accessible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b="1" baseline="0" dirty="0" smtClean="0"/>
              <a:t>Main questions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Help explore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What are the benefits?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What do you need to be aware of?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How can obstacles be overcome?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Generalize this by looking at a survey to find conditions when code sharing appears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Derive DOs and DONTs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F4B3-324B-184C-B7D7-B71343ED7D2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32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b="1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Private investment model 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use internal processes to create ideas, knowledge, and technologies </a:t>
            </a:r>
            <a:endParaRPr lang="en-US" dirty="0" smtClean="0"/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commercialize these in the market place. </a:t>
            </a:r>
            <a:endParaRPr lang="en-US" dirty="0" smtClean="0"/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Expect to keep benefiting through intellectual property rights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1" lang="en-US" sz="1200" kern="1200" dirty="0" smtClean="0">
              <a:solidFill>
                <a:schemeClr val="tx1"/>
              </a:solidFill>
              <a:effectLst/>
              <a:latin typeface="Verdana" charset="0"/>
              <a:ea typeface="ＭＳ Ｐゴシック" charset="0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1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Collective action model 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Public subsidizes the developer who in turn contributes to the project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example: source code exchanges, like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GitHub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,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BitBucket</a:t>
            </a:r>
            <a:endParaRPr kumimoji="1" lang="en-US" sz="1200" kern="1200" dirty="0" smtClean="0">
              <a:solidFill>
                <a:schemeClr val="tx1"/>
              </a:solidFill>
              <a:effectLst/>
              <a:latin typeface="Verdana" charset="0"/>
              <a:ea typeface="ＭＳ Ｐゴシック" charset="0"/>
              <a:cs typeface="+mn-cs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Developer can be inside a company (allows free-riding) or just a student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Important thing is: non-exclusive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 in consumption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1" lang="en-US" sz="1200" kern="1200" baseline="0" dirty="0" smtClean="0">
              <a:solidFill>
                <a:schemeClr val="tx1"/>
              </a:solidFill>
              <a:effectLst/>
              <a:latin typeface="Verdana" charset="0"/>
              <a:ea typeface="ＭＳ Ｐゴシック" charset="0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1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Private-collective</a:t>
            </a:r>
            <a:r>
              <a:rPr kumimoji="1" lang="en-US" sz="1200" b="1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 model</a:t>
            </a:r>
            <a:endParaRPr kumimoji="1" lang="en-US" sz="1200" b="1" kern="1200" dirty="0" smtClean="0">
              <a:solidFill>
                <a:schemeClr val="tx1"/>
              </a:solidFill>
              <a:effectLst/>
              <a:latin typeface="Verdana" charset="0"/>
              <a:ea typeface="ＭＳ Ｐゴシック" charset="0"/>
              <a:cs typeface="+mn-cs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Private companies spend resources to create public goods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Counter-intuitive: why should I make my innovations available to all and why pay for something that anyone else can use for free? 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Main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 question you need to ask: Just f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ree-ride or receive higher benefits when contributing to the public goods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Nokia took this further: paid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 or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hired OSS developers and created a community software platform</a:t>
            </a:r>
            <a:endParaRPr lang="en-US" dirty="0" smtClean="0"/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all happened</a:t>
            </a:r>
            <a:r>
              <a:rPr lang="en-US" baseline="0" dirty="0" smtClean="0"/>
              <a:t> for…</a:t>
            </a:r>
            <a:endParaRPr lang="en-US" dirty="0" smtClean="0"/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1" lang="en-US" sz="1200" kern="1200" dirty="0" smtClean="0">
              <a:solidFill>
                <a:schemeClr val="tx1"/>
              </a:solidFill>
              <a:effectLst/>
              <a:latin typeface="Verdana" charset="0"/>
              <a:ea typeface="ＭＳ Ｐゴシック" charset="0"/>
              <a:cs typeface="+mn-cs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F4B3-324B-184C-B7D7-B71343ED7D2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116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 smtClean="0"/>
              <a:t>Nokia Internet Tablet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Nokia started to experiment with incorporating open source products, specifically based on the Linux kernel, into their devices in 2000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Release in 2005, </a:t>
            </a:r>
            <a:r>
              <a:rPr lang="en-US" dirty="0" smtClean="0"/>
              <a:t>Google</a:t>
            </a:r>
            <a:r>
              <a:rPr lang="en-US" baseline="0" dirty="0" smtClean="0"/>
              <a:t> </a:t>
            </a:r>
            <a:r>
              <a:rPr lang="en-US" baseline="0" dirty="0" smtClean="0"/>
              <a:t>just purchased Android Inc. but Android was not released for another 3 </a:t>
            </a:r>
            <a:r>
              <a:rPr lang="en-US" baseline="0" dirty="0" smtClean="0"/>
              <a:t>years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Smartphones were getting smarter, Internet more mobile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Built this device to probe the market, keep costs low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They included a lot of OSS into the product…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F4B3-324B-184C-B7D7-B71343ED7D2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8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be alarmed!</a:t>
            </a:r>
            <a:r>
              <a:rPr lang="en-US" baseline="0" dirty="0" smtClean="0"/>
              <a:t> You are not supposed to be able to read the labels.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Shows the system design for the operating system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Hardware access in the bottom and UI components in the top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Important: share of components colored red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25% of code was closed source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Dominated by proprietary software: system software (</a:t>
            </a:r>
            <a:r>
              <a:rPr lang="en-US" baseline="0" dirty="0" err="1" smtClean="0"/>
              <a:t>clockd</a:t>
            </a:r>
            <a:r>
              <a:rPr lang="en-US" baseline="0" dirty="0" smtClean="0"/>
              <a:t>, profile manager), Nokia graphics, Location framework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Single components: boot-loader, restore/backup, fonts and themes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25%</a:t>
            </a:r>
            <a:r>
              <a:rPr lang="en-US" baseline="0" dirty="0" smtClean="0"/>
              <a:t> closed source, 50% modified OSS, 25% unmodified OSS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dirty="0" smtClean="0"/>
              <a:t>Half</a:t>
            </a:r>
            <a:r>
              <a:rPr lang="en-US" baseline="0" dirty="0" smtClean="0"/>
              <a:t> of the OSS was modified, improved or extended by Nokia.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Nokia helped advance more than half of these projects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Paid OSS developers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created an SDK and a community platform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Invested considerable resources, lets look at the benefits…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F4B3-324B-184C-B7D7-B71343ED7D2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407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1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Shared </a:t>
            </a:r>
            <a:r>
              <a:rPr kumimoji="1" lang="en-US" sz="1200" b="1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development cost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Reuse of open source software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outsourcing of software testing and bug fixing and maintenance to open source communities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Experimentation and contributions of new applications by lead users</a:t>
            </a:r>
            <a:endParaRPr kumimoji="1" lang="en-US" sz="1200" b="0" kern="1200" dirty="0" smtClean="0">
              <a:solidFill>
                <a:schemeClr val="tx1"/>
              </a:solidFill>
              <a:effectLst/>
              <a:latin typeface="Verdana" charset="0"/>
              <a:ea typeface="ＭＳ Ｐゴシック" charset="0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1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Faster time-to-market </a:t>
            </a:r>
            <a:endParaRPr kumimoji="1" lang="en-US" sz="1200" b="1" kern="1200" dirty="0" smtClean="0">
              <a:solidFill>
                <a:schemeClr val="tx1"/>
              </a:solidFill>
              <a:effectLst/>
              <a:latin typeface="Verdana" charset="0"/>
              <a:ea typeface="ＭＳ Ｐゴシック" charset="0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-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The use of modular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open source software allowed Nokia to develop an operating system in a short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time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By collaborating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with outside volunteers and contributors Nokia acted as a system integrator </a:t>
            </a:r>
            <a:endParaRPr kumimoji="1" lang="en-US" sz="1200" kern="1200" dirty="0" smtClean="0">
              <a:solidFill>
                <a:schemeClr val="tx1"/>
              </a:solidFill>
              <a:effectLst/>
              <a:latin typeface="Verdana" charset="0"/>
              <a:ea typeface="ＭＳ Ｐゴシック" charset="0"/>
              <a:cs typeface="+mn-cs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coordinating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a loosely coupled network of component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providers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Short feedback loop from the community, good for deciding what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 features to include</a:t>
            </a: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1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Learning from others’ contributions </a:t>
            </a:r>
            <a:endParaRPr kumimoji="1" lang="en-US" sz="1200" b="1" kern="1200" dirty="0" smtClean="0">
              <a:solidFill>
                <a:schemeClr val="tx1"/>
              </a:solidFill>
              <a:effectLst/>
              <a:latin typeface="Verdana" charset="0"/>
              <a:ea typeface="ＭＳ Ｐゴシック" charset="0"/>
              <a:cs typeface="+mn-cs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This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effect goes both ways as you can learn from the contributions of the community as well as learn in the process of creating something that you share. </a:t>
            </a:r>
            <a:endParaRPr kumimoji="1" lang="en-US" sz="1200" kern="1200" dirty="0" smtClean="0">
              <a:solidFill>
                <a:schemeClr val="tx1"/>
              </a:solidFill>
              <a:effectLst/>
              <a:latin typeface="Verdana" charset="0"/>
              <a:ea typeface="ＭＳ Ｐゴシック" charset="0"/>
              <a:cs typeface="+mn-cs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When creating something, you develop a better understanding than you would get from just using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 it.</a:t>
            </a:r>
            <a:endParaRPr kumimoji="1" lang="en-US" sz="1200" kern="1200" dirty="0" smtClean="0">
              <a:solidFill>
                <a:schemeClr val="tx1"/>
              </a:solidFill>
              <a:effectLst/>
              <a:latin typeface="Verdana" charset="0"/>
              <a:ea typeface="ＭＳ Ｐゴシック" charset="0"/>
              <a:cs typeface="+mn-cs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Nokia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had started the Internet Tablet as a research project and had a lot of intimate knowledge of the whole architecture. </a:t>
            </a:r>
            <a:endParaRPr kumimoji="1" lang="en-US" sz="1200" kern="1200" dirty="0" smtClean="0">
              <a:solidFill>
                <a:schemeClr val="tx1"/>
              </a:solidFill>
              <a:effectLst/>
              <a:latin typeface="Verdana" charset="0"/>
              <a:ea typeface="ＭＳ Ｐゴシック" charset="0"/>
              <a:cs typeface="+mn-cs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Knowledge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gaps were addressed by either outsourcing small tasks to individuals or companies experienced in open source software development. </a:t>
            </a:r>
            <a:endParaRPr kumimoji="1" lang="en-US" sz="1200" kern="1200" dirty="0" smtClean="0">
              <a:solidFill>
                <a:schemeClr val="tx1"/>
              </a:solidFill>
              <a:effectLst/>
              <a:latin typeface="Verdana" charset="0"/>
              <a:ea typeface="ＭＳ Ｐゴシック" charset="0"/>
              <a:cs typeface="+mn-cs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With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this dual approach Nokia learned from the contributions as it had to integrate them into the final product. </a:t>
            </a:r>
            <a:endParaRPr kumimoji="1" lang="en-US" sz="1200" kern="1200" dirty="0" smtClean="0">
              <a:solidFill>
                <a:schemeClr val="tx1"/>
              </a:solidFill>
              <a:effectLst/>
              <a:latin typeface="Verdana" charset="0"/>
              <a:ea typeface="ＭＳ Ｐゴシック" charset="0"/>
              <a:cs typeface="+mn-cs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1" lang="en-US" sz="1200" kern="1200" dirty="0" smtClean="0">
              <a:solidFill>
                <a:schemeClr val="tx1"/>
              </a:solidFill>
              <a:effectLst/>
              <a:latin typeface="Verdana" charset="0"/>
              <a:ea typeface="ＭＳ Ｐゴシック" charset="0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Learn about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 how the community works.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GTK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 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fork 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story: Forked early and then worked only on the fork, in effect two separate development branches, over time it gets more and more difficult to transplant changes</a:t>
            </a: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F4B3-324B-184C-B7D7-B71343ED7D2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908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b="1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Reputation gain 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A positive reputation can be gained from a commitment to open source. 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Volunteers contributing to the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Maemo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 platform reported growing attachment to Nokia. 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economical effect as these volunteers bought the device knowing that they were buying into an ecosystem which they could improve and create applications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for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Nokia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 can fish in this pool of developers for employees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1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Widespread adoption 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The public availability of the innovation can lead to a fast and wide adoption, 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accelerated by network effects that may establish a dominant design. 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contributors to the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 OSS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 projects had no entry barrier to participate in the development of applications for the tablet. Nokia created GNOME Embedded Platform.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200" kern="1200" dirty="0" smtClean="0">
              <a:solidFill>
                <a:schemeClr val="tx1"/>
              </a:solidFill>
              <a:effectLst/>
              <a:latin typeface="Verdana" charset="0"/>
              <a:ea typeface="ＭＳ Ｐゴシック" charset="0"/>
              <a:cs typeface="+mn-cs"/>
            </a:endParaRPr>
          </a:p>
          <a:p>
            <a:r>
              <a:rPr kumimoji="1" lang="en-US" sz="1200" b="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Number</a:t>
            </a:r>
            <a:r>
              <a:rPr kumimoji="1" lang="en-US" sz="1200" b="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one benefit: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Reputation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gain</a:t>
            </a:r>
            <a:r>
              <a:rPr kumimoji="1" lang="en-US" sz="1200" b="1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 </a:t>
            </a:r>
            <a:endParaRPr kumimoji="1" lang="en-US" sz="1200" b="1" kern="1200" dirty="0" smtClean="0">
              <a:solidFill>
                <a:schemeClr val="tx1"/>
              </a:solidFill>
              <a:effectLst/>
              <a:latin typeface="Verdana" charset="0"/>
              <a:ea typeface="ＭＳ Ｐゴシック" charset="0"/>
              <a:cs typeface="+mn-cs"/>
            </a:endParaRPr>
          </a:p>
          <a:p>
            <a:r>
              <a:rPr kumimoji="1" lang="en-US" sz="1200" b="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B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eing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labeled “open source friendly”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attracted developers who contributed to the platform, helped it grow and become increasingly appealing to other developers. </a:t>
            </a:r>
            <a:endParaRPr kumimoji="1" lang="en-US" sz="1200" kern="1200" dirty="0" smtClean="0">
              <a:solidFill>
                <a:schemeClr val="tx1"/>
              </a:solidFill>
              <a:effectLst/>
              <a:latin typeface="Verdana" charset="0"/>
              <a:ea typeface="ＭＳ Ｐゴシック" charset="0"/>
              <a:cs typeface="+mn-cs"/>
            </a:endParaRPr>
          </a:p>
          <a:p>
            <a:endParaRPr kumimoji="1" lang="en-US" sz="1200" kern="1200" dirty="0" smtClean="0">
              <a:solidFill>
                <a:schemeClr val="tx1"/>
              </a:solidFill>
              <a:effectLst/>
              <a:latin typeface="Verdana" charset="0"/>
              <a:ea typeface="ＭＳ Ｐゴシック" charset="0"/>
              <a:cs typeface="+mn-cs"/>
            </a:endParaRPr>
          </a:p>
          <a:p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What about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 the cost?</a:t>
            </a: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F4B3-324B-184C-B7D7-B71343ED7D2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908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b="1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Obvious costs</a:t>
            </a:r>
            <a:endParaRPr kumimoji="1" lang="en-US" sz="1200" b="0" kern="1200" dirty="0" smtClean="0">
              <a:solidFill>
                <a:schemeClr val="tx1"/>
              </a:solidFill>
              <a:effectLst/>
              <a:latin typeface="Verdana" charset="0"/>
              <a:ea typeface="ＭＳ Ｐゴシック" charset="0"/>
              <a:cs typeface="+mn-cs"/>
            </a:endParaRPr>
          </a:p>
          <a:p>
            <a:pPr marL="171450" indent="-171450">
              <a:buFontTx/>
              <a:buChar char="-"/>
            </a:pPr>
            <a:r>
              <a:rPr kumimoji="1" lang="en-US" sz="1200" b="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paying developers (hired and contracted)</a:t>
            </a:r>
          </a:p>
          <a:p>
            <a:pPr marL="171450" indent="-171450">
              <a:buFontTx/>
              <a:buChar char="-"/>
            </a:pPr>
            <a:r>
              <a:rPr kumimoji="1" lang="en-US" sz="1200" b="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Forfeiting IP rights that could be licensed</a:t>
            </a:r>
            <a:r>
              <a:rPr kumimoji="1" lang="en-US" sz="1200" b="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 to others</a:t>
            </a:r>
            <a:endParaRPr kumimoji="1" lang="en-US" sz="1200" b="0" kern="1200" dirty="0" smtClean="0">
              <a:solidFill>
                <a:schemeClr val="tx1"/>
              </a:solidFill>
              <a:effectLst/>
              <a:latin typeface="Verdana" charset="0"/>
              <a:ea typeface="ＭＳ Ｐゴシック" charset="0"/>
              <a:cs typeface="+mn-cs"/>
            </a:endParaRPr>
          </a:p>
          <a:p>
            <a:endParaRPr kumimoji="1" lang="en-US" sz="1200" b="1" kern="1200" dirty="0" smtClean="0">
              <a:solidFill>
                <a:schemeClr val="tx1"/>
              </a:solidFill>
              <a:effectLst/>
              <a:latin typeface="Verdana" charset="0"/>
              <a:ea typeface="ＭＳ Ｐゴシック" charset="0"/>
              <a:cs typeface="+mn-cs"/>
            </a:endParaRPr>
          </a:p>
          <a:p>
            <a:r>
              <a:rPr kumimoji="1" lang="en-US" sz="1200" b="1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Lack </a:t>
            </a:r>
            <a:r>
              <a:rPr kumimoji="1" lang="en-US" sz="1200" b="1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of differentiation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Nothing can stop a competitor to use the same architecture, same OSS, creating a clone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Strategy: selective revealing, architecture designed so that top and bottom layer are kept proprietary, middleware shared, middle part is generic</a:t>
            </a:r>
          </a:p>
          <a:p>
            <a:pPr marL="171450" indent="-171450">
              <a:buFontTx/>
              <a:buChar char="-"/>
            </a:pPr>
            <a:endParaRPr kumimoji="1" lang="en-US" sz="1200" kern="1200" baseline="0" dirty="0" smtClean="0">
              <a:solidFill>
                <a:schemeClr val="tx1"/>
              </a:solidFill>
              <a:effectLst/>
              <a:latin typeface="Verdana" charset="0"/>
              <a:ea typeface="ＭＳ Ｐゴシック" charset="0"/>
              <a:cs typeface="+mn-cs"/>
            </a:endParaRPr>
          </a:p>
          <a:p>
            <a:pPr marL="0" indent="0">
              <a:buFontTx/>
              <a:buNone/>
            </a:pPr>
            <a:r>
              <a:rPr kumimoji="1" lang="en-US" sz="1200" b="1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Losing business secrets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What is a business secret, what ends up in the source code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? New products?</a:t>
            </a:r>
            <a:endParaRPr kumimoji="1" lang="en-US" sz="1200" kern="1200" baseline="0" dirty="0" smtClean="0">
              <a:solidFill>
                <a:schemeClr val="tx1"/>
              </a:solidFill>
              <a:effectLst/>
              <a:latin typeface="Verdana" charset="0"/>
              <a:ea typeface="ＭＳ Ｐゴシック" charset="0"/>
              <a:cs typeface="+mn-cs"/>
            </a:endParaRPr>
          </a:p>
          <a:p>
            <a:pPr marL="171450" indent="-171450">
              <a:buFontTx/>
              <a:buChar char="-"/>
            </a:pP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Strategy: modular approach, separation of concerns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F4B3-324B-184C-B7D7-B71343ED7D2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29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kumimoji="1" lang="en-US" sz="1200" b="1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Giving up control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Costs increases when dependency on external sources 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increases</a:t>
            </a:r>
            <a:endParaRPr kumimoji="1" lang="en-US" sz="1200" kern="1200" baseline="0" dirty="0" smtClean="0">
              <a:solidFill>
                <a:schemeClr val="tx1"/>
              </a:solidFill>
              <a:effectLst/>
              <a:latin typeface="Verdana" charset="0"/>
              <a:ea typeface="ＭＳ Ｐゴシック" charset="0"/>
              <a:cs typeface="+mn-cs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Choosing open source projects for the core of one’s product means giving up control over the direction of the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development</a:t>
            </a:r>
            <a:endParaRPr kumimoji="1" lang="en-US" sz="1200" kern="1200" dirty="0" smtClean="0">
              <a:solidFill>
                <a:schemeClr val="tx1"/>
              </a:solidFill>
              <a:effectLst/>
              <a:latin typeface="Verdana" charset="0"/>
              <a:ea typeface="ＭＳ Ｐゴシック" charset="0"/>
              <a:cs typeface="+mn-cs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A thin line: Nokia poured money in the development of the GTK,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 improving it a lot for mobile devices,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community members felt being pushed out,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 not given write access to Nokia’s repo, got more and more difficult to apply upstream patches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kumimoji="1" lang="en-US" sz="1200" kern="1200" baseline="0" dirty="0" smtClean="0">
              <a:solidFill>
                <a:schemeClr val="tx1"/>
              </a:solidFill>
              <a:effectLst/>
              <a:latin typeface="Verdana" charset="0"/>
              <a:ea typeface="ＭＳ Ｐゴシック" charset="0"/>
              <a:cs typeface="+mn-cs"/>
            </a:endParaRPr>
          </a:p>
          <a:p>
            <a:pPr marL="0" indent="0">
              <a:buFontTx/>
              <a:buNone/>
            </a:pPr>
            <a:r>
              <a:rPr kumimoji="1" lang="en-US" sz="1200" b="1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Organizational inertia </a:t>
            </a:r>
            <a:endParaRPr kumimoji="1" lang="en-US" sz="1200" b="1" kern="1200" baseline="0" dirty="0" smtClean="0">
              <a:solidFill>
                <a:schemeClr val="tx1"/>
              </a:solidFill>
              <a:effectLst/>
              <a:latin typeface="Verdana" charset="0"/>
              <a:ea typeface="ＭＳ Ｐゴシック" charset="0"/>
              <a:cs typeface="+mn-cs"/>
            </a:endParaRPr>
          </a:p>
          <a:p>
            <a:pPr marL="171450" indent="-171450">
              <a:buFontTx/>
              <a:buChar char="-"/>
            </a:pP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Platform software might include 3</a:t>
            </a:r>
            <a:r>
              <a:rPr kumimoji="1" lang="en-US" sz="1200" kern="1200" baseline="300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rd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 party software. Can it be shared with the public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? 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Legal review process required</a:t>
            </a:r>
            <a:endParaRPr kumimoji="1" lang="en-US" sz="1200" kern="1200" baseline="0" dirty="0" smtClean="0">
              <a:solidFill>
                <a:schemeClr val="tx1"/>
              </a:solidFill>
              <a:effectLst/>
              <a:latin typeface="Verdana" charset="0"/>
              <a:ea typeface="ＭＳ Ｐゴシック" charset="0"/>
              <a:cs typeface="+mn-cs"/>
            </a:endParaRPr>
          </a:p>
          <a:p>
            <a:pPr marL="171450" indent="-171450">
              <a:buFontTx/>
              <a:buChar char="-"/>
            </a:pP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Regarding collaboration worlds collide: Nokia had internal bug-tracker, could not access public IRC channel, infrastructure was duplicated</a:t>
            </a:r>
          </a:p>
          <a:p>
            <a:pPr marL="171450" indent="-171450">
              <a:buFontTx/>
              <a:buChar char="-"/>
            </a:pPr>
            <a:endParaRPr kumimoji="1" lang="en-US" sz="1200" kern="1200" baseline="0" dirty="0" smtClean="0">
              <a:solidFill>
                <a:schemeClr val="tx1"/>
              </a:solidFill>
              <a:effectLst/>
              <a:latin typeface="Verdana" charset="0"/>
              <a:ea typeface="ＭＳ Ｐゴシック" charset="0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Number one cost: </a:t>
            </a:r>
            <a:r>
              <a:rPr kumimoji="1" lang="en-US" sz="1200" b="1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Organizational inertia</a:t>
            </a:r>
            <a:r>
              <a:rPr kumimoji="1" lang="en-US" sz="1200" b="0" kern="1200" baseline="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 </a:t>
            </a:r>
            <a:endParaRPr kumimoji="1" lang="en-US" sz="1200" b="0" kern="1200" baseline="0" dirty="0" smtClean="0">
              <a:solidFill>
                <a:schemeClr val="tx1"/>
              </a:solidFill>
              <a:effectLst/>
              <a:latin typeface="Verdana" charset="0"/>
              <a:ea typeface="ＭＳ Ｐゴシック" charset="0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time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-consuming processes simply proved inadequate to collaborate with a very flexible community, </a:t>
            </a:r>
            <a:endParaRPr kumimoji="1" lang="en-US" sz="1200" kern="1200" dirty="0" smtClean="0">
              <a:solidFill>
                <a:schemeClr val="tx1"/>
              </a:solidFill>
              <a:effectLst/>
              <a:latin typeface="Verdana" charset="0"/>
              <a:ea typeface="ＭＳ Ｐゴシック" charset="0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resulting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in </a:t>
            </a:r>
            <a:r>
              <a:rPr kumimoji="1" lang="en-US" sz="1200" i="1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frustration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Verdana" charset="0"/>
                <a:ea typeface="ＭＳ Ｐゴシック" charset="0"/>
                <a:cs typeface="+mn-cs"/>
              </a:rPr>
              <a:t> on both sides</a:t>
            </a:r>
            <a:endParaRPr kumimoji="1" lang="en-US" sz="1200" b="1" kern="1200" baseline="0" dirty="0" smtClean="0">
              <a:solidFill>
                <a:schemeClr val="tx1"/>
              </a:solidFill>
              <a:effectLst/>
              <a:latin typeface="Verdana" charset="0"/>
              <a:ea typeface="ＭＳ Ｐゴシック" charset="0"/>
              <a:cs typeface="+mn-cs"/>
            </a:endParaRPr>
          </a:p>
          <a:p>
            <a:pPr marL="0" indent="0">
              <a:buFontTx/>
              <a:buNone/>
            </a:pPr>
            <a:endParaRPr kumimoji="1" lang="en-US" sz="1200" kern="1200" baseline="0" dirty="0" smtClean="0">
              <a:solidFill>
                <a:schemeClr val="tx1"/>
              </a:solidFill>
              <a:effectLst/>
              <a:latin typeface="Verdana" charset="0"/>
              <a:ea typeface="ＭＳ Ｐゴシック" charset="0"/>
              <a:cs typeface="+mn-cs"/>
            </a:endParaRP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F4B3-324B-184C-B7D7-B71343ED7D2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29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36" name="Rectangle 32"/>
          <p:cNvSpPr>
            <a:spLocks noChangeArrowheads="1"/>
          </p:cNvSpPr>
          <p:nvPr/>
        </p:nvSpPr>
        <p:spPr bwMode="auto">
          <a:xfrm>
            <a:off x="3671888" y="1150938"/>
            <a:ext cx="5221287" cy="2101850"/>
          </a:xfrm>
          <a:prstGeom prst="rect">
            <a:avLst/>
          </a:prstGeom>
          <a:solidFill>
            <a:srgbClr val="A9A7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pic>
        <p:nvPicPr>
          <p:cNvPr id="328733" name="Picture 29" descr="Panoram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50938"/>
            <a:ext cx="3152775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710" name="Rectangle 6"/>
          <p:cNvSpPr>
            <a:spLocks noChangeArrowheads="1"/>
          </p:cNvSpPr>
          <p:nvPr/>
        </p:nvSpPr>
        <p:spPr bwMode="auto">
          <a:xfrm>
            <a:off x="4464050" y="2636838"/>
            <a:ext cx="64452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1" hangingPunct="1"/>
            <a:endParaRPr lang="de-DE" sz="2400"/>
          </a:p>
        </p:txBody>
      </p:sp>
      <p:sp>
        <p:nvSpPr>
          <p:cNvPr id="328711" name="Rectangle 7"/>
          <p:cNvSpPr>
            <a:spLocks noChangeArrowheads="1"/>
          </p:cNvSpPr>
          <p:nvPr/>
        </p:nvSpPr>
        <p:spPr bwMode="auto">
          <a:xfrm>
            <a:off x="4429125" y="5715000"/>
            <a:ext cx="64452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1" hangingPunct="1"/>
            <a:endParaRPr lang="de-DE" sz="2400"/>
          </a:p>
        </p:txBody>
      </p:sp>
      <p:sp>
        <p:nvSpPr>
          <p:cNvPr id="328713" name="Rectangle 9"/>
          <p:cNvSpPr>
            <a:spLocks noChangeArrowheads="1"/>
          </p:cNvSpPr>
          <p:nvPr/>
        </p:nvSpPr>
        <p:spPr bwMode="auto">
          <a:xfrm>
            <a:off x="4464050" y="2636838"/>
            <a:ext cx="64452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1" hangingPunct="1"/>
            <a:endParaRPr lang="de-DE" sz="2400"/>
          </a:p>
        </p:txBody>
      </p:sp>
      <p:sp>
        <p:nvSpPr>
          <p:cNvPr id="328725" name="Rectangle 21"/>
          <p:cNvSpPr>
            <a:spLocks noGrp="1" noChangeArrowheads="1"/>
          </p:cNvSpPr>
          <p:nvPr>
            <p:ph type="ctrTitle"/>
          </p:nvPr>
        </p:nvSpPr>
        <p:spPr>
          <a:xfrm>
            <a:off x="539750" y="3598863"/>
            <a:ext cx="8353425" cy="973137"/>
          </a:xfrm>
        </p:spPr>
        <p:txBody>
          <a:bodyPr anchor="t"/>
          <a:lstStyle>
            <a:lvl1pPr>
              <a:lnSpc>
                <a:spcPct val="120000"/>
              </a:lnSpc>
              <a:defRPr/>
            </a:lvl1pPr>
          </a:lstStyle>
          <a:p>
            <a:pPr lvl="0"/>
            <a:r>
              <a:rPr lang="de-DE" noProof="0" smtClean="0"/>
              <a:t>Mastertitelformat bearbeiten</a:t>
            </a:r>
          </a:p>
        </p:txBody>
      </p:sp>
      <p:sp>
        <p:nvSpPr>
          <p:cNvPr id="328726" name="Rectangle 22"/>
          <p:cNvSpPr>
            <a:spLocks noGrp="1" noChangeArrowheads="1"/>
          </p:cNvSpPr>
          <p:nvPr>
            <p:ph type="subTitle" idx="1"/>
          </p:nvPr>
        </p:nvSpPr>
        <p:spPr>
          <a:xfrm>
            <a:off x="539750" y="4857750"/>
            <a:ext cx="8353425" cy="1458913"/>
          </a:xfrm>
        </p:spPr>
        <p:txBody>
          <a:bodyPr/>
          <a:lstStyle>
            <a:lvl1pPr>
              <a:lnSpc>
                <a:spcPct val="112000"/>
              </a:lnSpc>
              <a:defRPr/>
            </a:lvl1pPr>
          </a:lstStyle>
          <a:p>
            <a:pPr lvl="0"/>
            <a:r>
              <a:rPr lang="de-DE" noProof="0" smtClean="0"/>
              <a:t>Master-Untertitelformat bearbeiten</a:t>
            </a:r>
          </a:p>
        </p:txBody>
      </p:sp>
      <p:pic>
        <p:nvPicPr>
          <p:cNvPr id="328728" name="Picture 24" descr="Logo_RGB_300d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98438"/>
            <a:ext cx="2946400" cy="77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Fachbereich, Titel, Datum</a:t>
            </a:r>
          </a:p>
        </p:txBody>
      </p:sp>
    </p:spTree>
    <p:extLst>
      <p:ext uri="{BB962C8B-B14F-4D97-AF65-F5344CB8AC3E}">
        <p14:creationId xmlns:p14="http://schemas.microsoft.com/office/powerpoint/2010/main" val="932221726"/>
      </p:ext>
    </p:extLst>
  </p:cSld>
  <p:clrMapOvr>
    <a:masterClrMapping/>
  </p:clrMapOvr>
  <p:transition xmlns:p14="http://schemas.microsoft.com/office/powerpoint/2010/main"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5613" y="533400"/>
            <a:ext cx="2087562" cy="5783263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533400"/>
            <a:ext cx="6113463" cy="5783263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Fachbereich, Titel, Datum</a:t>
            </a:r>
          </a:p>
        </p:txBody>
      </p:sp>
    </p:spTree>
    <p:extLst>
      <p:ext uri="{BB962C8B-B14F-4D97-AF65-F5344CB8AC3E}">
        <p14:creationId xmlns:p14="http://schemas.microsoft.com/office/powerpoint/2010/main" val="211705857"/>
      </p:ext>
    </p:extLst>
  </p:cSld>
  <p:clrMapOvr>
    <a:masterClrMapping/>
  </p:clrMapOvr>
  <p:transition xmlns:p14="http://schemas.microsoft.com/office/powerpoint/2010/main"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Institut für Informatik, </a:t>
            </a:r>
            <a:r>
              <a:rPr lang="de-DE" dirty="0" err="1" smtClean="0"/>
              <a:t>FLOSSing</a:t>
            </a:r>
            <a:r>
              <a:rPr lang="de-DE" dirty="0" smtClean="0"/>
              <a:t> </a:t>
            </a:r>
            <a:r>
              <a:rPr lang="de-DE" dirty="0" err="1" smtClean="0"/>
              <a:t>proprietary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, 2011-12-08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7472817"/>
      </p:ext>
    </p:extLst>
  </p:cSld>
  <p:clrMapOvr>
    <a:masterClrMapping/>
  </p:clrMapOvr>
  <p:transition xmlns:p14="http://schemas.microsoft.com/office/powerpoint/2010/main"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Fachbereich, Titel, Datum</a:t>
            </a:r>
          </a:p>
        </p:txBody>
      </p:sp>
    </p:spTree>
    <p:extLst>
      <p:ext uri="{BB962C8B-B14F-4D97-AF65-F5344CB8AC3E}">
        <p14:creationId xmlns:p14="http://schemas.microsoft.com/office/powerpoint/2010/main" val="3073821081"/>
      </p:ext>
    </p:extLst>
  </p:cSld>
  <p:clrMapOvr>
    <a:masterClrMapping/>
  </p:clrMapOvr>
  <p:transition xmlns:p14="http://schemas.microsoft.com/office/powerpoint/2010/main"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150938"/>
            <a:ext cx="4100513" cy="516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663" y="1150938"/>
            <a:ext cx="4100512" cy="516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Fachbereich, Titel, Datum</a:t>
            </a:r>
          </a:p>
        </p:txBody>
      </p:sp>
    </p:spTree>
    <p:extLst>
      <p:ext uri="{BB962C8B-B14F-4D97-AF65-F5344CB8AC3E}">
        <p14:creationId xmlns:p14="http://schemas.microsoft.com/office/powerpoint/2010/main" val="3930754861"/>
      </p:ext>
    </p:extLst>
  </p:cSld>
  <p:clrMapOvr>
    <a:masterClrMapping/>
  </p:clrMapOvr>
  <p:transition xmlns:p14="http://schemas.microsoft.com/office/powerpoint/2010/main"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Fachbereich, Titel, Datum</a:t>
            </a:r>
          </a:p>
        </p:txBody>
      </p:sp>
    </p:spTree>
    <p:extLst>
      <p:ext uri="{BB962C8B-B14F-4D97-AF65-F5344CB8AC3E}">
        <p14:creationId xmlns:p14="http://schemas.microsoft.com/office/powerpoint/2010/main" val="1078231893"/>
      </p:ext>
    </p:extLst>
  </p:cSld>
  <p:clrMapOvr>
    <a:masterClrMapping/>
  </p:clrMapOvr>
  <p:transition xmlns:p14="http://schemas.microsoft.com/office/powerpoint/2010/main"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Fachbereich, Titel, Datum</a:t>
            </a:r>
          </a:p>
        </p:txBody>
      </p:sp>
    </p:spTree>
    <p:extLst>
      <p:ext uri="{BB962C8B-B14F-4D97-AF65-F5344CB8AC3E}">
        <p14:creationId xmlns:p14="http://schemas.microsoft.com/office/powerpoint/2010/main" val="3888132406"/>
      </p:ext>
    </p:extLst>
  </p:cSld>
  <p:clrMapOvr>
    <a:masterClrMapping/>
  </p:clrMapOvr>
  <p:transition xmlns:p14="http://schemas.microsoft.com/office/powerpoint/2010/main"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Fachbereich, Titel, Datum</a:t>
            </a:r>
          </a:p>
        </p:txBody>
      </p:sp>
    </p:spTree>
    <p:extLst>
      <p:ext uri="{BB962C8B-B14F-4D97-AF65-F5344CB8AC3E}">
        <p14:creationId xmlns:p14="http://schemas.microsoft.com/office/powerpoint/2010/main" val="1918990213"/>
      </p:ext>
    </p:extLst>
  </p:cSld>
  <p:clrMapOvr>
    <a:masterClrMapping/>
  </p:clrMapOvr>
  <p:transition xmlns:p14="http://schemas.microsoft.com/office/powerpoint/2010/main"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Fachbereich, Titel, Datum</a:t>
            </a:r>
          </a:p>
        </p:txBody>
      </p:sp>
    </p:spTree>
    <p:extLst>
      <p:ext uri="{BB962C8B-B14F-4D97-AF65-F5344CB8AC3E}">
        <p14:creationId xmlns:p14="http://schemas.microsoft.com/office/powerpoint/2010/main" val="571500400"/>
      </p:ext>
    </p:extLst>
  </p:cSld>
  <p:clrMapOvr>
    <a:masterClrMapping/>
  </p:clrMapOvr>
  <p:transition xmlns:p14="http://schemas.microsoft.com/office/powerpoint/2010/main"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Fachbereich, Titel, Datum</a:t>
            </a:r>
          </a:p>
        </p:txBody>
      </p:sp>
    </p:spTree>
    <p:extLst>
      <p:ext uri="{BB962C8B-B14F-4D97-AF65-F5344CB8AC3E}">
        <p14:creationId xmlns:p14="http://schemas.microsoft.com/office/powerpoint/2010/main" val="1673007942"/>
      </p:ext>
    </p:extLst>
  </p:cSld>
  <p:clrMapOvr>
    <a:masterClrMapping/>
  </p:clrMapOvr>
  <p:transition xmlns:p14="http://schemas.microsoft.com/office/powerpoint/2010/main" spd="slow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2" name="Picture 22" descr="Logo_RGB_300dpi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8" y="76200"/>
            <a:ext cx="2443162" cy="64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6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150938"/>
            <a:ext cx="8353425" cy="516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2768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533400"/>
            <a:ext cx="72326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524750" y="6551613"/>
            <a:ext cx="1227138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/>
            <a:fld id="{9FE301E0-A94A-B240-88BD-7054C9FD99E3}" type="slidenum">
              <a:rPr lang="de-DE" sz="800">
                <a:solidFill>
                  <a:srgbClr val="00245B"/>
                </a:solidFill>
              </a:rPr>
              <a:pPr algn="r" eaLnBrk="1" hangingPunct="1"/>
              <a:t>‹#›</a:t>
            </a:fld>
            <a:endParaRPr lang="de-DE" sz="800">
              <a:solidFill>
                <a:srgbClr val="00245B"/>
              </a:solidFill>
            </a:endParaRP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43675"/>
            <a:ext cx="59769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rgbClr val="00245B"/>
                </a:solidFill>
              </a:defRPr>
            </a:lvl1pPr>
          </a:lstStyle>
          <a:p>
            <a:r>
              <a:rPr lang="de-DE" dirty="0" smtClean="0"/>
              <a:t>Institut für Informatik, </a:t>
            </a:r>
            <a:r>
              <a:rPr lang="de-DE" dirty="0" err="1" smtClean="0"/>
              <a:t>FLOSSing</a:t>
            </a:r>
            <a:r>
              <a:rPr lang="de-DE" dirty="0" smtClean="0"/>
              <a:t> </a:t>
            </a:r>
            <a:r>
              <a:rPr lang="de-DE" dirty="0" err="1" smtClean="0"/>
              <a:t>proprietary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, 2011-12-08</a:t>
            </a:r>
            <a:endParaRPr lang="de-DE" dirty="0"/>
          </a:p>
        </p:txBody>
      </p:sp>
      <p:sp>
        <p:nvSpPr>
          <p:cNvPr id="327697" name="Line 17"/>
          <p:cNvSpPr>
            <a:spLocks noChangeShapeType="1"/>
          </p:cNvSpPr>
          <p:nvPr/>
        </p:nvSpPr>
        <p:spPr bwMode="auto">
          <a:xfrm>
            <a:off x="0" y="906463"/>
            <a:ext cx="9144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698" name="Line 18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4D4D4D"/>
        </a:buClr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4D4D4D"/>
        </a:buClr>
        <a:buSzPct val="90000"/>
        <a:buChar char="-"/>
        <a:defRPr sz="1800">
          <a:solidFill>
            <a:schemeClr val="tx1"/>
          </a:solidFill>
          <a:latin typeface="+mn-lt"/>
          <a:ea typeface="+mn-ea"/>
        </a:defRPr>
      </a:lvl2pPr>
      <a:lvl3pPr marL="723900" indent="-1889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4D4D4D"/>
        </a:buClr>
        <a:buSzPct val="90000"/>
        <a:buChar char="-"/>
        <a:defRPr sz="1600">
          <a:solidFill>
            <a:schemeClr val="tx1"/>
          </a:solidFill>
          <a:latin typeface="+mn-lt"/>
          <a:ea typeface="+mn-ea"/>
        </a:defRPr>
      </a:lvl3pPr>
      <a:lvl4pPr marL="10795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4D4D4D"/>
        </a:buClr>
        <a:buSzPct val="9000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14351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18923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3495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28067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2639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err="1" smtClean="0"/>
              <a:t>FLOSSing</a:t>
            </a:r>
            <a:r>
              <a:rPr lang="en-US" sz="2800" dirty="0" smtClean="0"/>
              <a:t> proprietary code</a:t>
            </a:r>
            <a:endParaRPr lang="en-US" sz="2800" dirty="0"/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Enlisting the help of the FLOSS community 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 a commercial 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</a:t>
            </a:r>
          </a:p>
          <a:p>
            <a:endParaRPr lang="en-US" b="1" dirty="0"/>
          </a:p>
          <a:p>
            <a:r>
              <a:rPr lang="en-US" sz="1400" b="1" dirty="0" smtClean="0"/>
              <a:t>David Kaltschmidt &lt;</a:t>
            </a:r>
            <a:r>
              <a:rPr lang="en-US" sz="1400" b="1" dirty="0" err="1" smtClean="0"/>
              <a:t>david@inf.fu-berlin.de</a:t>
            </a:r>
            <a:r>
              <a:rPr lang="en-US" sz="1400" b="1" dirty="0" smtClean="0"/>
              <a:t>&gt;</a:t>
            </a:r>
            <a:endParaRPr lang="de-DE" sz="1400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Was Nokia unique?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Survey (N=268) </a:t>
            </a:r>
            <a:r>
              <a:rPr lang="en-US" dirty="0" smtClean="0"/>
              <a:t>of embedded Linux developers: </a:t>
            </a:r>
            <a:br>
              <a:rPr lang="en-US" dirty="0" smtClean="0"/>
            </a:br>
            <a:r>
              <a:rPr lang="en-US" dirty="0" smtClean="0"/>
              <a:t>What are conditions under which openness is feasible? </a:t>
            </a:r>
          </a:p>
          <a:p>
            <a:endParaRPr lang="en-US" dirty="0" smtClean="0"/>
          </a:p>
          <a:p>
            <a:r>
              <a:rPr lang="en-US" dirty="0" smtClean="0"/>
              <a:t>Issues: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V</a:t>
            </a:r>
            <a:r>
              <a:rPr lang="en-US" dirty="0" smtClean="0"/>
              <a:t>oluntary vs. forced openness (GPL)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elective revealing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Percentage open </a:t>
            </a:r>
            <a:r>
              <a:rPr lang="en-US" dirty="0" smtClean="0"/>
              <a:t>vs. closed source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</a:t>
            </a:r>
            <a:r>
              <a:rPr lang="en-US" dirty="0" smtClean="0"/>
              <a:t>ype of code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Reasons to reveal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Revealing behavior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Institut für Informatik, FLOSSing proprietary code, 2011-12-08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290415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GPL: </a:t>
            </a:r>
            <a:br>
              <a:rPr lang="en-US" dirty="0" smtClean="0"/>
            </a:br>
            <a:r>
              <a:rPr lang="en-US" dirty="0" smtClean="0"/>
              <a:t>Recipients of software have right to see source code, </a:t>
            </a:r>
            <a:r>
              <a:rPr lang="en-US" dirty="0" err="1" smtClean="0"/>
              <a:t>Copyleft</a:t>
            </a:r>
            <a:r>
              <a:rPr lang="en-US" dirty="0" smtClean="0"/>
              <a:t>, no cross-license linking</a:t>
            </a:r>
          </a:p>
          <a:p>
            <a:endParaRPr lang="en-US" dirty="0" smtClean="0"/>
          </a:p>
          <a:p>
            <a:r>
              <a:rPr lang="en-US" dirty="0" smtClean="0"/>
              <a:t>LGPL: </a:t>
            </a:r>
            <a:br>
              <a:rPr lang="en-US" dirty="0" smtClean="0"/>
            </a:br>
            <a:r>
              <a:rPr lang="en-US" dirty="0" err="1" smtClean="0"/>
              <a:t>Copyleft</a:t>
            </a:r>
            <a:r>
              <a:rPr lang="en-US" dirty="0" smtClean="0"/>
              <a:t> only applies to the library/software itself, can be linked, GPL-compatible</a:t>
            </a:r>
          </a:p>
          <a:p>
            <a:endParaRPr lang="en-US" dirty="0" smtClean="0"/>
          </a:p>
          <a:p>
            <a:r>
              <a:rPr lang="en-US" dirty="0" smtClean="0"/>
              <a:t>ASL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Permissive, attribution, </a:t>
            </a:r>
            <a:r>
              <a:rPr lang="en-US" dirty="0" smtClean="0"/>
              <a:t>no </a:t>
            </a:r>
            <a:r>
              <a:rPr lang="en-US" dirty="0" err="1" smtClean="0"/>
              <a:t>copyleft</a:t>
            </a:r>
            <a:r>
              <a:rPr lang="en-US" dirty="0" smtClean="0"/>
              <a:t>, GPL</a:t>
            </a:r>
            <a:r>
              <a:rPr lang="en-US" dirty="0" smtClean="0"/>
              <a:t>-compatible, track modifications</a:t>
            </a:r>
          </a:p>
          <a:p>
            <a:endParaRPr lang="en-US" dirty="0" smtClean="0"/>
          </a:p>
          <a:p>
            <a:r>
              <a:rPr lang="en-US" dirty="0" smtClean="0"/>
              <a:t>MIT/BSD: </a:t>
            </a:r>
            <a:br>
              <a:rPr lang="en-US" dirty="0" smtClean="0"/>
            </a:br>
            <a:r>
              <a:rPr lang="en-US" dirty="0" smtClean="0"/>
              <a:t>Permissive, attribution, no </a:t>
            </a:r>
            <a:r>
              <a:rPr lang="en-US" dirty="0" err="1" smtClean="0"/>
              <a:t>copyleft</a:t>
            </a:r>
            <a:r>
              <a:rPr lang="en-US" dirty="0" smtClean="0"/>
              <a:t>, GPL-compatible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Institut für Informatik, FLOSSing proprietary code, 2011-12-08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918675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protect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Software </a:t>
            </a:r>
            <a:r>
              <a:rPr lang="en-US" dirty="0" smtClean="0"/>
              <a:t>architecture</a:t>
            </a:r>
          </a:p>
          <a:p>
            <a:pPr marL="698500" lvl="1" indent="-342900">
              <a:buFont typeface="Arial"/>
              <a:buChar char="•"/>
            </a:pPr>
            <a:r>
              <a:rPr lang="en-US" dirty="0" smtClean="0"/>
              <a:t>Consider all licenses of the reused OSS</a:t>
            </a:r>
          </a:p>
          <a:p>
            <a:pPr marL="698500" lvl="1" indent="-342900">
              <a:buFont typeface="Arial"/>
              <a:buChar char="•"/>
            </a:pPr>
            <a:r>
              <a:rPr lang="en-US" dirty="0" smtClean="0"/>
              <a:t>Break up system into subsystems (a program in GPL terms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Lead time</a:t>
            </a:r>
          </a:p>
          <a:p>
            <a:pPr marL="698500" lvl="1" indent="-342900">
              <a:buFont typeface="Arial"/>
              <a:buChar char="•"/>
            </a:pPr>
            <a:r>
              <a:rPr lang="en-US" dirty="0"/>
              <a:t>Distribution of code only when released/sold to customers (GPL)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/>
              <a:t>Release sources only upon request</a:t>
            </a:r>
          </a:p>
          <a:p>
            <a:pPr marL="698500" lvl="1" indent="-342900">
              <a:buFont typeface="Arial"/>
              <a:buChar char="•"/>
            </a:pPr>
            <a:r>
              <a:rPr lang="en-US" dirty="0"/>
              <a:t>If no one asks, source code remains “secret”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Institut für Informatik, FLOSSing proprietary code, 2011-12-08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472408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Percentage of shared code differs strongly for commercial firms: on average 49% of all code is shared, </a:t>
            </a:r>
            <a:br>
              <a:rPr lang="en-US" dirty="0" smtClean="0"/>
            </a:br>
            <a:r>
              <a:rPr lang="en-US" dirty="0" smtClean="0"/>
              <a:t>BUT </a:t>
            </a:r>
            <a:r>
              <a:rPr lang="el-GR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σ</a:t>
            </a:r>
            <a:r>
              <a:rPr lang="de-D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de-D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35, </a:t>
            </a:r>
            <a:r>
              <a:rPr lang="de-D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 = 1%, </a:t>
            </a:r>
            <a:r>
              <a:rPr lang="de-DE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100%</a:t>
            </a:r>
          </a:p>
          <a:p>
            <a:pPr marL="342900" indent="-342900">
              <a:buFont typeface="Arial"/>
              <a:buChar char="•"/>
            </a:pPr>
            <a:endParaRPr lang="de-DE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49% share more than 5 years ago (2000)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G</a:t>
            </a:r>
            <a:r>
              <a:rPr lang="en-US" dirty="0" smtClean="0"/>
              <a:t>eneric code is shared by 63% of HW firms, 85% of SW firms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Product specific code is shared by a third of firms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Institut für Informatik, FLOSSing proprietary code, 2011-12-08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729684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to reveal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150938"/>
            <a:ext cx="8064697" cy="5165725"/>
          </a:xfrm>
        </p:spPr>
        <p:txBody>
          <a:bodyPr/>
          <a:lstStyle/>
          <a:p>
            <a:r>
              <a:rPr lang="en-US" dirty="0" smtClean="0"/>
              <a:t>For HW companies: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GPL requires 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Appear as good OSS player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ug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fixes by others 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Advance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Reduced maintenance effort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evealing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 code improves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technical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reputation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SW companies same result, except “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revealing good code improves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technical reputation</a:t>
            </a:r>
            <a:r>
              <a:rPr lang="en-US" dirty="0" smtClean="0"/>
              <a:t>“ ranked 3</a:t>
            </a:r>
            <a:r>
              <a:rPr lang="en-US" baseline="30000" dirty="0" smtClean="0"/>
              <a:t>rd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Institut für Informatik, FLOSSing proprietary code, 2011-12-08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84682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Revealing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things being equal…</a:t>
            </a:r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Small firms reveal more code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Policies encouraging to reveal code do not lead to more code being shared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SW firms reveal more than HW firms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Longer experience with embedded Linux leads to higher share of code being revealed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Expecting development support and reputation gain lead to higher share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Sharing as Marketing does not lead to more code being shared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GPL is not a motivator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Institut für Informatik, FLOSSing proprietary code, 2011-12-08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142285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and DONTs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1" y="1150938"/>
            <a:ext cx="3888234" cy="5165725"/>
          </a:xfrm>
        </p:spPr>
        <p:txBody>
          <a:bodyPr/>
          <a:lstStyle/>
          <a:p>
            <a:pPr marL="360000" indent="-457200">
              <a:spcAft>
                <a:spcPts val="1200"/>
              </a:spcAft>
            </a:pPr>
            <a:r>
              <a:rPr lang="en-US" dirty="0" smtClean="0"/>
              <a:t>DO read the licenses</a:t>
            </a:r>
          </a:p>
          <a:p>
            <a:pPr marL="360000" indent="-457200">
              <a:spcAft>
                <a:spcPts val="1200"/>
              </a:spcAft>
            </a:pPr>
            <a:r>
              <a:rPr lang="en-US" dirty="0" smtClean="0"/>
              <a:t>DO identify generic parts</a:t>
            </a:r>
          </a:p>
          <a:p>
            <a:pPr marL="360000" indent="-457200">
              <a:spcAft>
                <a:spcPts val="1200"/>
              </a:spcAft>
            </a:pPr>
            <a:r>
              <a:rPr lang="en-US" dirty="0" smtClean="0"/>
              <a:t>DO improve your architecture for </a:t>
            </a:r>
            <a:r>
              <a:rPr lang="en-US" dirty="0" smtClean="0"/>
              <a:t>reuse</a:t>
            </a:r>
          </a:p>
          <a:p>
            <a:pPr marL="360000" indent="-457200">
              <a:spcAft>
                <a:spcPts val="1200"/>
              </a:spcAft>
            </a:pPr>
            <a:r>
              <a:rPr lang="en-US" dirty="0" smtClean="0"/>
              <a:t>DO give your code an external work-out</a:t>
            </a:r>
            <a:endParaRPr lang="en-US" dirty="0" smtClean="0"/>
          </a:p>
          <a:p>
            <a:pPr marL="360000" indent="-457200">
              <a:spcAft>
                <a:spcPts val="1200"/>
              </a:spcAft>
            </a:pPr>
            <a:r>
              <a:rPr lang="en-US" dirty="0" smtClean="0"/>
              <a:t>DO trust the </a:t>
            </a:r>
            <a:r>
              <a:rPr lang="en-US" dirty="0" smtClean="0"/>
              <a:t>community and respect </a:t>
            </a:r>
            <a:r>
              <a:rPr lang="en-US" dirty="0" smtClean="0"/>
              <a:t>its meritocracy</a:t>
            </a:r>
          </a:p>
          <a:p>
            <a:pPr marL="360000" indent="-457200">
              <a:spcAft>
                <a:spcPts val="1200"/>
              </a:spcAft>
            </a:pPr>
            <a:r>
              <a:rPr lang="en-US" dirty="0" smtClean="0"/>
              <a:t>DO lead by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Institut für Informatik, </a:t>
            </a:r>
            <a:r>
              <a:rPr lang="de-DE" dirty="0" err="1" smtClean="0"/>
              <a:t>FLOSSing</a:t>
            </a:r>
            <a:r>
              <a:rPr lang="de-DE" dirty="0" smtClean="0"/>
              <a:t> </a:t>
            </a:r>
            <a:r>
              <a:rPr lang="de-DE" dirty="0" err="1" smtClean="0"/>
              <a:t>proprietary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, 2011-12-08</a:t>
            </a:r>
            <a:endParaRPr lang="de-DE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932040" y="1124744"/>
            <a:ext cx="3888234" cy="516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4D4D4D"/>
              </a:buClr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4D4D4D"/>
              </a:buClr>
              <a:buSzPct val="9000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723900" indent="-1889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4D4D4D"/>
              </a:buClr>
              <a:buSzPct val="9000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0795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4D4D4D"/>
              </a:buClr>
              <a:buSzPct val="9000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4351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18923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3495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8067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2639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0" indent="-457200">
              <a:spcAft>
                <a:spcPts val="1200"/>
              </a:spcAft>
            </a:pPr>
            <a:r>
              <a:rPr lang="en-US" dirty="0" smtClean="0"/>
              <a:t>DON’T focus on protection</a:t>
            </a:r>
          </a:p>
          <a:p>
            <a:pPr marL="360000" indent="-457200">
              <a:spcAft>
                <a:spcPts val="1200"/>
              </a:spcAft>
            </a:pPr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switch back to closed</a:t>
            </a:r>
          </a:p>
          <a:p>
            <a:pPr marL="360000" indent="-457200">
              <a:spcAft>
                <a:spcPts val="1200"/>
              </a:spcAft>
            </a:pPr>
            <a:r>
              <a:rPr lang="en-US" dirty="0" smtClean="0"/>
              <a:t>DON’T try to control the </a:t>
            </a:r>
            <a:r>
              <a:rPr lang="en-US" dirty="0" smtClean="0"/>
              <a:t>community rather be a steward</a:t>
            </a:r>
            <a:endParaRPr lang="en-US" dirty="0" smtClean="0"/>
          </a:p>
          <a:p>
            <a:pPr marL="360000" indent="-457200">
              <a:spcAft>
                <a:spcPts val="1200"/>
              </a:spcAft>
            </a:pPr>
            <a:r>
              <a:rPr lang="en-US" dirty="0" smtClean="0"/>
              <a:t>DON’T take a project hostage</a:t>
            </a:r>
          </a:p>
          <a:p>
            <a:pPr marL="360000" indent="-457200">
              <a:spcAft>
                <a:spcPts val="1200"/>
              </a:spcAft>
            </a:pPr>
            <a:r>
              <a:rPr lang="en-US" dirty="0" smtClean="0"/>
              <a:t>DON’T fork and expect to keep benefiting</a:t>
            </a:r>
          </a:p>
          <a:p>
            <a:pPr marL="360000" indent="-457200"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9904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44924"/>
            <a:ext cx="7772400" cy="1368152"/>
          </a:xfrm>
        </p:spPr>
        <p:txBody>
          <a:bodyPr/>
          <a:lstStyle/>
          <a:p>
            <a:r>
              <a:rPr lang="en-US" sz="2800" dirty="0" smtClean="0"/>
              <a:t>Thank you. </a:t>
            </a:r>
            <a:r>
              <a:rPr lang="en-US" sz="2800" dirty="0"/>
              <a:t>	</a:t>
            </a:r>
            <a:r>
              <a:rPr lang="en-US" sz="2800" dirty="0" smtClean="0"/>
              <a:t>Questions?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04764"/>
            <a:ext cx="7772400" cy="1368152"/>
          </a:xfrm>
        </p:spPr>
        <p:txBody>
          <a:bodyPr/>
          <a:lstStyle/>
          <a:p>
            <a:r>
              <a:rPr lang="en-US" dirty="0" smtClean="0"/>
              <a:t>DO keep sharing.</a:t>
            </a:r>
          </a:p>
          <a:p>
            <a:r>
              <a:rPr lang="en-US" dirty="0" smtClean="0"/>
              <a:t>DO learn from others.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Institut für Informatik, </a:t>
            </a:r>
            <a:r>
              <a:rPr lang="de-DE" dirty="0" err="1" smtClean="0"/>
              <a:t>FLOSSing</a:t>
            </a:r>
            <a:r>
              <a:rPr lang="de-DE" dirty="0" smtClean="0"/>
              <a:t> </a:t>
            </a:r>
            <a:r>
              <a:rPr lang="de-DE" dirty="0" err="1" smtClean="0"/>
              <a:t>proprietary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, 2011-12-08</a:t>
            </a:r>
            <a:endParaRPr lang="de-DE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722313" y="3609020"/>
            <a:ext cx="7772400" cy="2484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4D4D4D"/>
              </a:buClr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4D4D4D"/>
              </a:buClr>
              <a:buSzPct val="90000"/>
              <a:buNone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4D4D4D"/>
              </a:buClr>
              <a:buSzPct val="9000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4D4D4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Sources: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2"/>
                </a:solidFill>
              </a:rPr>
              <a:t>M. </a:t>
            </a:r>
            <a:r>
              <a:rPr lang="en-US" sz="1400" dirty="0" err="1" smtClean="0">
                <a:solidFill>
                  <a:schemeClr val="tx2"/>
                </a:solidFill>
              </a:rPr>
              <a:t>Stuermer</a:t>
            </a:r>
            <a:r>
              <a:rPr lang="en-US" sz="1400" dirty="0" smtClean="0">
                <a:solidFill>
                  <a:schemeClr val="tx2"/>
                </a:solidFill>
              </a:rPr>
              <a:t>, S. </a:t>
            </a:r>
            <a:r>
              <a:rPr lang="en-US" sz="1400" dirty="0" err="1" smtClean="0">
                <a:solidFill>
                  <a:schemeClr val="tx2"/>
                </a:solidFill>
              </a:rPr>
              <a:t>Spaeth</a:t>
            </a:r>
            <a:r>
              <a:rPr lang="en-US" sz="1400" dirty="0" smtClean="0">
                <a:solidFill>
                  <a:schemeClr val="tx2"/>
                </a:solidFill>
              </a:rPr>
              <a:t>, and G. Von Krogh. “Extending private-collective innovation: a case study.” In: R&amp;D Management 39.2 (2009), pp. 170–191. </a:t>
            </a:r>
            <a:endParaRPr lang="en-US" sz="1400" dirty="0" smtClean="0">
              <a:solidFill>
                <a:schemeClr val="tx2"/>
              </a:solidFill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2"/>
                </a:solidFill>
              </a:rPr>
              <a:t>J. Henkel. “Selective revealing in open innovation processes: The case of embedded Linux.” In: Research policy 35.7 (2006), pp. 953–969.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2"/>
                </a:solidFill>
              </a:rPr>
              <a:t>Wikipedia: </a:t>
            </a:r>
            <a:r>
              <a:rPr lang="en-US" sz="1400" dirty="0" err="1" smtClean="0">
                <a:solidFill>
                  <a:schemeClr val="tx2"/>
                </a:solidFill>
              </a:rPr>
              <a:t>Comparison_of_free_software_licenses</a:t>
            </a:r>
            <a:r>
              <a:rPr lang="en-US" sz="1400" dirty="0" smtClean="0">
                <a:solidFill>
                  <a:schemeClr val="tx2"/>
                </a:solidFill>
              </a:rPr>
              <a:t>, </a:t>
            </a:r>
            <a:r>
              <a:rPr lang="en-US" sz="1400" dirty="0" err="1" smtClean="0">
                <a:solidFill>
                  <a:schemeClr val="tx2"/>
                </a:solidFill>
              </a:rPr>
              <a:t>Licence_compatibility</a:t>
            </a:r>
            <a:r>
              <a:rPr lang="en-US" sz="1400" dirty="0" smtClean="0">
                <a:solidFill>
                  <a:schemeClr val="tx2"/>
                </a:solidFill>
              </a:rPr>
              <a:t>, </a:t>
            </a:r>
            <a:r>
              <a:rPr lang="en-US" sz="1400" dirty="0" err="1" smtClean="0">
                <a:solidFill>
                  <a:schemeClr val="tx2"/>
                </a:solidFill>
              </a:rPr>
              <a:t>Maemo</a:t>
            </a:r>
            <a:r>
              <a:rPr lang="en-US" sz="1400" dirty="0" smtClean="0">
                <a:solidFill>
                  <a:schemeClr val="tx2"/>
                </a:solidFill>
              </a:rPr>
              <a:t>_(</a:t>
            </a:r>
            <a:r>
              <a:rPr lang="en-US" sz="1400" dirty="0" err="1" smtClean="0">
                <a:solidFill>
                  <a:schemeClr val="tx2"/>
                </a:solidFill>
              </a:rPr>
              <a:t>operating_system</a:t>
            </a:r>
            <a:r>
              <a:rPr lang="en-US" sz="1400" dirty="0" smtClean="0">
                <a:solidFill>
                  <a:schemeClr val="tx2"/>
                </a:solidFill>
              </a:rPr>
              <a:t>)  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15023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Development models: private, public, private-collective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Case study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: “Nokia Internet Tablet”</a:t>
            </a:r>
          </a:p>
          <a:p>
            <a:pPr marL="641350" lvl="1" indent="-285750">
              <a:buFont typeface="Arial"/>
              <a:buChar char="•"/>
            </a:pPr>
            <a:r>
              <a:rPr lang="en-US" sz="1800" dirty="0" smtClean="0"/>
              <a:t>Benefits, hidden costs, strategies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Survey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of Embedded Linux developers</a:t>
            </a:r>
          </a:p>
          <a:p>
            <a:pPr marL="641350" lvl="1" indent="-285750">
              <a:buFont typeface="Arial"/>
              <a:buChar char="•"/>
            </a:pPr>
            <a:r>
              <a:rPr lang="en-US" sz="1800" dirty="0" smtClean="0"/>
              <a:t>Licenses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Reasons to reveal</a:t>
            </a:r>
            <a:endParaRPr lang="en-US" sz="1800" dirty="0" smtClean="0"/>
          </a:p>
          <a:p>
            <a:pPr marL="641350" lvl="1" indent="-285750">
              <a:buFont typeface="Arial"/>
              <a:buChar char="•"/>
            </a:pPr>
            <a:r>
              <a:rPr lang="en-US" sz="1800" dirty="0" smtClean="0"/>
              <a:t>Revealing behavior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DOs and DON’Ts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</a:rPr>
              <a:t>M. </a:t>
            </a:r>
            <a:r>
              <a:rPr lang="en-US" sz="1400" dirty="0" err="1">
                <a:solidFill>
                  <a:schemeClr val="tx2"/>
                </a:solidFill>
              </a:rPr>
              <a:t>Stuermer</a:t>
            </a:r>
            <a:r>
              <a:rPr lang="en-US" sz="1400" dirty="0">
                <a:solidFill>
                  <a:schemeClr val="tx2"/>
                </a:solidFill>
              </a:rPr>
              <a:t>, S. </a:t>
            </a:r>
            <a:r>
              <a:rPr lang="en-US" sz="1400" dirty="0" err="1">
                <a:solidFill>
                  <a:schemeClr val="tx2"/>
                </a:solidFill>
              </a:rPr>
              <a:t>Spaeth</a:t>
            </a:r>
            <a:r>
              <a:rPr lang="en-US" sz="1400" dirty="0">
                <a:solidFill>
                  <a:schemeClr val="tx2"/>
                </a:solidFill>
              </a:rPr>
              <a:t>, and G. Von Krogh. “Extending private-collective </a:t>
            </a:r>
            <a:r>
              <a:rPr lang="en-US" sz="1400" dirty="0" smtClean="0">
                <a:solidFill>
                  <a:schemeClr val="tx2"/>
                </a:solidFill>
              </a:rPr>
              <a:t>innovation</a:t>
            </a:r>
            <a:r>
              <a:rPr lang="en-US" sz="1400" dirty="0">
                <a:solidFill>
                  <a:schemeClr val="tx2"/>
                </a:solidFill>
              </a:rPr>
              <a:t>: a case study.” In: R&amp;D Management 39.2 (2009), pp. 170–191. </a:t>
            </a:r>
            <a:endParaRPr lang="en-US" sz="1400" dirty="0" smtClean="0">
              <a:solidFill>
                <a:schemeClr val="tx2"/>
              </a:solidFill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2"/>
                </a:solidFill>
              </a:rPr>
              <a:t>J</a:t>
            </a:r>
            <a:r>
              <a:rPr lang="en-US" sz="1400" dirty="0">
                <a:solidFill>
                  <a:schemeClr val="tx2"/>
                </a:solidFill>
              </a:rPr>
              <a:t>. Henkel. “Selective revealing in open innovation processes: The case of embedded </a:t>
            </a:r>
            <a:r>
              <a:rPr lang="en-US" sz="1400" dirty="0" smtClean="0">
                <a:solidFill>
                  <a:schemeClr val="tx2"/>
                </a:solidFill>
              </a:rPr>
              <a:t>Linux</a:t>
            </a:r>
            <a:r>
              <a:rPr lang="en-US" sz="1400" dirty="0">
                <a:solidFill>
                  <a:schemeClr val="tx2"/>
                </a:solidFill>
              </a:rPr>
              <a:t>.” In: Research policy 35.7 (2006), pp. 953–969. </a:t>
            </a:r>
            <a:endParaRPr lang="en-US" sz="1400" dirty="0" smtClean="0">
              <a:solidFill>
                <a:schemeClr val="tx2"/>
              </a:solidFill>
              <a:effectLst/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Institut für Informatik, FLOSSing proprietary code, 2011-12-08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747512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Investment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b="1" dirty="0" smtClean="0"/>
              <a:t>Private</a:t>
            </a:r>
            <a:r>
              <a:rPr lang="en-US" dirty="0" smtClean="0"/>
              <a:t>: invest and create ideas internally, commercialize and protect </a:t>
            </a:r>
            <a:r>
              <a:rPr lang="en-US" dirty="0" smtClean="0"/>
              <a:t>intellectual property rights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Collective</a:t>
            </a:r>
            <a:r>
              <a:rPr lang="en-US" dirty="0" smtClean="0"/>
              <a:t>: public goods, give and take, public subsidy, non-exclusive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Private-collective</a:t>
            </a:r>
            <a:r>
              <a:rPr lang="en-US" dirty="0" smtClean="0"/>
              <a:t>: private resources to create public goods, non-exclusive, IP rights forfeited 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Nokia paid open source developers, or hired them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Nokia created a software platform: </a:t>
            </a:r>
            <a:r>
              <a:rPr lang="en-US" dirty="0" err="1" smtClean="0"/>
              <a:t>Maemo</a:t>
            </a:r>
            <a:endParaRPr lang="en-US" dirty="0" smtClean="0"/>
          </a:p>
          <a:p>
            <a:pPr marL="64135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Institut für Informatik, FLOSSing proprietary code, 2011-12-08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959246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“Nokia Internet Tablet”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Development started as early as 2000,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release 2005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Designed for Web-browsing and e-mail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No built-in phone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Operating system based OSS</a:t>
            </a:r>
            <a:endParaRPr lang="en-US" dirty="0" smtClean="0"/>
          </a:p>
          <a:p>
            <a:pPr marL="64135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Institut für Informatik, FLOSSing proprietary code, 2011-12-08</a:t>
            </a:r>
            <a:endParaRPr lang="de-DE" dirty="0"/>
          </a:p>
        </p:txBody>
      </p:sp>
      <p:pic>
        <p:nvPicPr>
          <p:cNvPr id="5" name="Picture 4" descr="640px-Nokia770-fi-wiki_cro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499126"/>
            <a:ext cx="4941276" cy="259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4539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Based on OSS</a:t>
            </a:r>
            <a:endParaRPr lang="en-US" dirty="0"/>
          </a:p>
        </p:txBody>
      </p:sp>
      <p:pic>
        <p:nvPicPr>
          <p:cNvPr id="6" name="Content Placeholder 5" descr="Top_level_architectur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947" r="-64947"/>
          <a:stretch>
            <a:fillRect/>
          </a:stretch>
        </p:blipFill>
        <p:spPr>
          <a:xfrm>
            <a:off x="1881179" y="44624"/>
            <a:ext cx="10107645" cy="625052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Institut für Informatik, FLOSSing proprietary code, 2011-12-08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124744"/>
            <a:ext cx="3888432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Proprietary components are marked in </a:t>
            </a:r>
            <a:r>
              <a:rPr lang="en-US" sz="2000" dirty="0" smtClean="0">
                <a:solidFill>
                  <a:srgbClr val="FF0000"/>
                </a:solidFill>
              </a:rPr>
              <a:t>red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Modules dominated by proprietary software: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System software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Nokia graphics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Location framework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r>
              <a:rPr lang="en-US" sz="2000" dirty="0" smtClean="0"/>
              <a:t>Single strategic components: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Boot-loader/Flasher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Restore/Backup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Fonts/Themes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9281173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Shared development cost</a:t>
            </a:r>
          </a:p>
          <a:p>
            <a:pPr marL="698500" lvl="1" indent="-342900">
              <a:buFont typeface="Arial"/>
              <a:buChar char="•"/>
            </a:pPr>
            <a:r>
              <a:rPr lang="en-US" dirty="0" smtClean="0"/>
              <a:t>Reuse invites further contributions</a:t>
            </a:r>
          </a:p>
          <a:p>
            <a:pPr marL="698500" lvl="1" indent="-342900">
              <a:buFont typeface="Arial"/>
              <a:buChar char="•"/>
            </a:pPr>
            <a:r>
              <a:rPr lang="en-US" dirty="0" smtClean="0"/>
              <a:t>Best case scenario: Higher quality at reduced fixed cost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Faster time-to-market</a:t>
            </a:r>
          </a:p>
          <a:p>
            <a:pPr marL="698500" lvl="1" indent="-342900">
              <a:buFont typeface="Arial"/>
              <a:buChar char="•"/>
            </a:pPr>
            <a:r>
              <a:rPr lang="en-US" dirty="0" smtClean="0"/>
              <a:t>Nokia developed a whole operating system in a short time</a:t>
            </a:r>
          </a:p>
          <a:p>
            <a:pPr marL="698500" lvl="1" indent="-342900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ystem integrator of loosely coupled component providers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Learning from others’ contributions</a:t>
            </a:r>
          </a:p>
          <a:p>
            <a:pPr marL="698500" lvl="1" indent="-342900">
              <a:buFont typeface="Arial"/>
              <a:buChar char="•"/>
            </a:pPr>
            <a:r>
              <a:rPr lang="en-US" dirty="0" smtClean="0"/>
              <a:t>Learn while creating something worth </a:t>
            </a:r>
            <a:r>
              <a:rPr lang="en-US" dirty="0" smtClean="0"/>
              <a:t>sharing</a:t>
            </a:r>
            <a:endParaRPr lang="en-US" dirty="0" smtClean="0"/>
          </a:p>
          <a:p>
            <a:pPr marL="698500" lvl="1" indent="-342900">
              <a:buFont typeface="Arial"/>
              <a:buChar char="•"/>
            </a:pPr>
            <a:r>
              <a:rPr lang="en-US" dirty="0" smtClean="0"/>
              <a:t>Learn by looking at other developers’ work</a:t>
            </a:r>
          </a:p>
          <a:p>
            <a:pPr marL="698500" lvl="1" indent="-34290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Institut für Informatik, FLOSSing proprietary code, 2011-12-08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734301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Reputation gain</a:t>
            </a:r>
          </a:p>
          <a:p>
            <a:pPr marL="698500" lvl="1" indent="-342900">
              <a:buFont typeface="Arial"/>
              <a:buChar char="•"/>
            </a:pPr>
            <a:r>
              <a:rPr lang="en-US" dirty="0" smtClean="0"/>
              <a:t>Commitment to open source</a:t>
            </a:r>
          </a:p>
          <a:p>
            <a:pPr marL="698500" lvl="1" indent="-342900">
              <a:buFont typeface="Arial"/>
              <a:buChar char="•"/>
            </a:pPr>
            <a:r>
              <a:rPr lang="en-US" dirty="0" smtClean="0"/>
              <a:t>Volunteers contribute to platform and later build apps</a:t>
            </a:r>
          </a:p>
          <a:p>
            <a:pPr marL="698500" lvl="1" indent="-342900">
              <a:buFont typeface="Arial"/>
              <a:buChar char="•"/>
            </a:pPr>
            <a:r>
              <a:rPr lang="en-US" dirty="0" smtClean="0"/>
              <a:t>Recruitment opportunity for Nokia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Widespread adoption/dominant design</a:t>
            </a:r>
          </a:p>
          <a:p>
            <a:pPr marL="698500" lvl="1" indent="-342900">
              <a:buFont typeface="Arial"/>
              <a:buChar char="•"/>
            </a:pPr>
            <a:r>
              <a:rPr lang="en-US" dirty="0" smtClean="0"/>
              <a:t>Low entry barrier to </a:t>
            </a:r>
            <a:r>
              <a:rPr lang="en-US" dirty="0" smtClean="0"/>
              <a:t>participate, no license fees</a:t>
            </a:r>
            <a:endParaRPr lang="en-US" dirty="0" smtClean="0"/>
          </a:p>
          <a:p>
            <a:pPr marL="698500" lvl="1" indent="-342900">
              <a:buFont typeface="Arial"/>
              <a:buChar char="•"/>
            </a:pPr>
            <a:r>
              <a:rPr lang="en-US" dirty="0" smtClean="0"/>
              <a:t>Network effects</a:t>
            </a:r>
          </a:p>
          <a:p>
            <a:pPr marL="698500" lvl="1" indent="-342900">
              <a:buFont typeface="Arial"/>
              <a:buChar char="•"/>
            </a:pPr>
            <a:r>
              <a:rPr lang="en-US" dirty="0" smtClean="0"/>
              <a:t>Consolidation, e.g. GNOME Embedded Platform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Institut für Informatik, FLOSSing proprietary code, 2011-12-08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790626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Costs/Dangers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Obvious: paying developers, forfeiting IP rights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Lack of differentiation</a:t>
            </a:r>
          </a:p>
          <a:p>
            <a:pPr marL="698500" lvl="1" indent="-342900">
              <a:buFont typeface="Arial"/>
              <a:buChar char="•"/>
            </a:pPr>
            <a:r>
              <a:rPr lang="en-US" dirty="0" smtClean="0"/>
              <a:t>Clone with same architecture, same OSS software</a:t>
            </a:r>
          </a:p>
          <a:p>
            <a:pPr marL="698500" lvl="1" indent="-342900">
              <a:buFont typeface="Arial"/>
              <a:buChar char="•"/>
            </a:pPr>
            <a:r>
              <a:rPr lang="en-US" dirty="0" smtClean="0"/>
              <a:t>Nokia kept parts of UI and hardware layer closed source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Losing business secrets</a:t>
            </a:r>
          </a:p>
          <a:p>
            <a:pPr marL="698500" lvl="1" indent="-342900">
              <a:buFont typeface="Arial"/>
              <a:buChar char="•"/>
            </a:pPr>
            <a:r>
              <a:rPr lang="en-US" dirty="0" smtClean="0"/>
              <a:t>Company-specific code can be minimized</a:t>
            </a:r>
          </a:p>
          <a:p>
            <a:pPr marL="698500" lvl="1" indent="-342900">
              <a:buFont typeface="Arial"/>
              <a:buChar char="•"/>
            </a:pPr>
            <a:r>
              <a:rPr lang="en-US" dirty="0" smtClean="0"/>
              <a:t>Outgoing code must be checked, NDAs</a:t>
            </a:r>
          </a:p>
          <a:p>
            <a:pPr marL="698500" lvl="1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698500" lvl="1" indent="-342900">
              <a:buFont typeface="Arial"/>
              <a:buChar char="•"/>
            </a:pPr>
            <a:endParaRPr lang="en-US" dirty="0" smtClean="0"/>
          </a:p>
          <a:p>
            <a:pPr marL="698500" lvl="1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Institut für Informatik, FLOSSing proprietary code, 2011-12-08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859426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Costs/Dangers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Giving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</a:t>
            </a:r>
          </a:p>
          <a:p>
            <a:pPr marL="698500" lvl="1" indent="-342900">
              <a:buFont typeface="Arial"/>
              <a:buChar char="•"/>
            </a:pPr>
            <a:r>
              <a:rPr lang="en-US" dirty="0" smtClean="0">
                <a:cs typeface="+mn-cs"/>
              </a:rPr>
              <a:t>Increasing dependency on external technology</a:t>
            </a:r>
          </a:p>
          <a:p>
            <a:pPr marL="698500" lvl="1" indent="-342900">
              <a:buFont typeface="Arial"/>
              <a:buChar char="•"/>
            </a:pPr>
            <a:r>
              <a:rPr lang="en-US" dirty="0" smtClean="0"/>
              <a:t>Direction of development of the OSS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Organizational inertia 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98500" lvl="1" indent="-342900">
              <a:buFont typeface="Arial"/>
              <a:buChar char="•"/>
            </a:pPr>
            <a:r>
              <a:rPr lang="en-US" dirty="0" smtClean="0"/>
              <a:t>Clear platform releases by legal department</a:t>
            </a:r>
          </a:p>
          <a:p>
            <a:pPr marL="698500" lvl="1" indent="-342900">
              <a:buFont typeface="Arial"/>
              <a:buChar char="•"/>
            </a:pPr>
            <a:r>
              <a:rPr lang="en-US" dirty="0" smtClean="0"/>
              <a:t>Bureaucratic process vs. dynamic community</a:t>
            </a:r>
          </a:p>
          <a:p>
            <a:pPr marL="698500" lvl="1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698500" lvl="1" indent="-342900">
              <a:buFont typeface="Arial"/>
              <a:buChar char="•"/>
            </a:pPr>
            <a:endParaRPr lang="en-US" dirty="0" smtClean="0"/>
          </a:p>
          <a:p>
            <a:pPr marL="698500" lvl="1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Institut für Informatik, FLOSSing proprietary code, 2011-12-08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295290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_FU">
  <a:themeElements>
    <a:clrScheme name="">
      <a:dk1>
        <a:srgbClr val="333333"/>
      </a:dk1>
      <a:lt1>
        <a:srgbClr val="FFFFFF"/>
      </a:lt1>
      <a:dk2>
        <a:srgbClr val="757575"/>
      </a:dk2>
      <a:lt2>
        <a:srgbClr val="FFFFFF"/>
      </a:lt2>
      <a:accent1>
        <a:srgbClr val="BCC7F6"/>
      </a:accent1>
      <a:accent2>
        <a:srgbClr val="86B600"/>
      </a:accent2>
      <a:accent3>
        <a:srgbClr val="FFFFFF"/>
      </a:accent3>
      <a:accent4>
        <a:srgbClr val="2A2A2A"/>
      </a:accent4>
      <a:accent5>
        <a:srgbClr val="DAE0FA"/>
      </a:accent5>
      <a:accent6>
        <a:srgbClr val="79A500"/>
      </a:accent6>
      <a:hlink>
        <a:srgbClr val="003366"/>
      </a:hlink>
      <a:folHlink>
        <a:srgbClr val="CC0000"/>
      </a:folHlink>
    </a:clrScheme>
    <a:fontScheme name="vorlage_FU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vorlage_FU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2063</TotalTime>
  <Words>3245</Words>
  <Application>Microsoft Macintosh PowerPoint</Application>
  <PresentationFormat>On-screen Show (4:3)</PresentationFormat>
  <Paragraphs>403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vorlage_FU</vt:lpstr>
      <vt:lpstr>FLOSSing proprietary code</vt:lpstr>
      <vt:lpstr>Contents</vt:lpstr>
      <vt:lpstr>Investment models</vt:lpstr>
      <vt:lpstr>Case Study: “Nokia Internet Tablet”</vt:lpstr>
      <vt:lpstr>Based on OSS</vt:lpstr>
      <vt:lpstr>Benefits 1/2</vt:lpstr>
      <vt:lpstr>Benefits 2/2</vt:lpstr>
      <vt:lpstr>Costs/Dangers 1/2</vt:lpstr>
      <vt:lpstr>Costs/Dangers 2/2</vt:lpstr>
      <vt:lpstr>Generalizing</vt:lpstr>
      <vt:lpstr>Licenses</vt:lpstr>
      <vt:lpstr>Ways to protect software</vt:lpstr>
      <vt:lpstr>Survey results</vt:lpstr>
      <vt:lpstr>Reasons to reveal</vt:lpstr>
      <vt:lpstr>Revealing behavior</vt:lpstr>
      <vt:lpstr>DO and DONTs</vt:lpstr>
      <vt:lpstr>Thank you.  Questions?   </vt:lpstr>
    </vt:vector>
  </TitlesOfParts>
  <Company>Cedis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NEUBERT</dc:creator>
  <dc:description>Version 0.9, 10.11.2005</dc:description>
  <cp:lastModifiedBy>David Kaltschmidt</cp:lastModifiedBy>
  <cp:revision>229</cp:revision>
  <cp:lastPrinted>2002-06-26T11:04:16Z</cp:lastPrinted>
  <dcterms:created xsi:type="dcterms:W3CDTF">2006-02-09T15:11:51Z</dcterms:created>
  <dcterms:modified xsi:type="dcterms:W3CDTF">2011-12-07T17:59:55Z</dcterms:modified>
</cp:coreProperties>
</file>