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6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163-F885-4157-91FD-023A3CCAF28A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A9D3-9947-45FA-8179-34E0B54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163-F885-4157-91FD-023A3CCAF28A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A9D3-9947-45FA-8179-34E0B54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2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163-F885-4157-91FD-023A3CCAF28A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A9D3-9947-45FA-8179-34E0B54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163-F885-4157-91FD-023A3CCAF28A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A9D3-9947-45FA-8179-34E0B54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163-F885-4157-91FD-023A3CCAF28A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A9D3-9947-45FA-8179-34E0B54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3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163-F885-4157-91FD-023A3CCAF28A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A9D3-9947-45FA-8179-34E0B54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8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163-F885-4157-91FD-023A3CCAF28A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A9D3-9947-45FA-8179-34E0B54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163-F885-4157-91FD-023A3CCAF28A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A9D3-9947-45FA-8179-34E0B54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7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163-F885-4157-91FD-023A3CCAF28A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A9D3-9947-45FA-8179-34E0B54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0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163-F885-4157-91FD-023A3CCAF28A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A9D3-9947-45FA-8179-34E0B54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8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163-F885-4157-91FD-023A3CCAF28A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A9D3-9947-45FA-8179-34E0B54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A163-F885-4157-91FD-023A3CCAF28A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EA9D3-9947-45FA-8179-34E0B54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0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Coarse-to-Fine Gaussian Process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Yusuf </a:t>
            </a:r>
            <a:r>
              <a:rPr lang="en-US" dirty="0" err="1" smtClean="0"/>
              <a:t>Erol</a:t>
            </a:r>
            <a:r>
              <a:rPr lang="en-US" dirty="0" smtClean="0"/>
              <a:t> and Dave Moore</a:t>
            </a:r>
          </a:p>
          <a:p>
            <a:r>
              <a:rPr lang="en-US" dirty="0" smtClean="0"/>
              <a:t>CS281B Spring 2012</a:t>
            </a:r>
          </a:p>
          <a:p>
            <a:r>
              <a:rPr lang="en-US" dirty="0" smtClean="0"/>
              <a:t>Midterm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Process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889" y="1371600"/>
            <a:ext cx="8229600" cy="28194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Kernel-based probabilistic regression.</a:t>
            </a:r>
          </a:p>
          <a:p>
            <a:r>
              <a:rPr lang="en-US" sz="2500" dirty="0" smtClean="0"/>
              <a:t>Bayesian inference on functions with a </a:t>
            </a:r>
            <a:r>
              <a:rPr lang="en-US" sz="2500" b="1" dirty="0" smtClean="0">
                <a:solidFill>
                  <a:srgbClr val="FF0000"/>
                </a:solidFill>
              </a:rPr>
              <a:t>Gaussian Process prior</a:t>
            </a:r>
            <a:r>
              <a:rPr lang="en-US" sz="2500" dirty="0" smtClean="0"/>
              <a:t>: any finite set of function values f(</a:t>
            </a:r>
            <a:r>
              <a:rPr lang="en-US" sz="2500" b="1" dirty="0" smtClean="0"/>
              <a:t>x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), </a:t>
            </a:r>
            <a:r>
              <a:rPr lang="en-US" sz="2500" dirty="0" smtClean="0"/>
              <a:t>f(</a:t>
            </a:r>
            <a:r>
              <a:rPr lang="en-US" sz="2500" b="1" dirty="0" smtClean="0"/>
              <a:t>x</a:t>
            </a:r>
            <a:r>
              <a:rPr lang="en-US" sz="2500" baseline="-25000" dirty="0"/>
              <a:t>2</a:t>
            </a:r>
            <a:r>
              <a:rPr lang="en-US" sz="2500" dirty="0" smtClean="0"/>
              <a:t>), …, f(</a:t>
            </a:r>
            <a:r>
              <a:rPr lang="en-US" sz="2500" b="1" dirty="0" err="1" smtClean="0"/>
              <a:t>x</a:t>
            </a:r>
            <a:r>
              <a:rPr lang="en-US" sz="2500" baseline="-25000" dirty="0" err="1" smtClean="0"/>
              <a:t>n</a:t>
            </a:r>
            <a:r>
              <a:rPr lang="en-US" sz="2500" dirty="0" smtClean="0"/>
              <a:t>) has a multivariate normal distribution, with </a:t>
            </a:r>
            <a:r>
              <a:rPr lang="en-US" sz="2500" dirty="0" err="1" smtClean="0"/>
              <a:t>covariances</a:t>
            </a:r>
            <a:r>
              <a:rPr lang="en-US" sz="2500" dirty="0" smtClean="0"/>
              <a:t> given by a </a:t>
            </a:r>
            <a:r>
              <a:rPr lang="en-US" sz="2500" b="1" dirty="0" smtClean="0">
                <a:solidFill>
                  <a:srgbClr val="FF0000"/>
                </a:solidFill>
              </a:rPr>
              <a:t>user-specified kernel</a:t>
            </a:r>
            <a:r>
              <a:rPr lang="en-US" sz="2500" dirty="0" smtClean="0"/>
              <a:t> k(</a:t>
            </a:r>
            <a:r>
              <a:rPr lang="en-US" sz="2500" b="1" dirty="0" smtClean="0"/>
              <a:t>x</a:t>
            </a:r>
            <a:r>
              <a:rPr lang="en-US" sz="2500" baseline="-25000" dirty="0" smtClean="0"/>
              <a:t>i</a:t>
            </a:r>
            <a:r>
              <a:rPr lang="en-US" sz="2500" dirty="0" smtClean="0"/>
              <a:t>, </a:t>
            </a:r>
            <a:r>
              <a:rPr lang="en-US" sz="2500" b="1" dirty="0" err="1" smtClean="0"/>
              <a:t>x</a:t>
            </a:r>
            <a:r>
              <a:rPr lang="en-US" sz="2500" baseline="-25000" dirty="0" err="1" smtClean="0"/>
              <a:t>j</a:t>
            </a:r>
            <a:r>
              <a:rPr lang="en-US" sz="2500" dirty="0" smtClean="0"/>
              <a:t>).</a:t>
            </a:r>
          </a:p>
          <a:p>
            <a:endParaRPr lang="en-US" sz="2500" dirty="0" smtClean="0"/>
          </a:p>
          <a:p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76922" y="6080864"/>
            <a:ext cx="83622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500" dirty="0" smtClean="0"/>
              <a:t>Predicts </a:t>
            </a:r>
            <a:r>
              <a:rPr lang="en-US" sz="2500" b="1" dirty="0" smtClean="0">
                <a:solidFill>
                  <a:srgbClr val="0070C0"/>
                </a:solidFill>
              </a:rPr>
              <a:t>mean</a:t>
            </a:r>
            <a:r>
              <a:rPr lang="en-US" sz="2500" dirty="0" smtClean="0"/>
              <a:t> and </a:t>
            </a:r>
            <a:r>
              <a:rPr lang="en-US" sz="2500" b="1" dirty="0" smtClean="0">
                <a:solidFill>
                  <a:srgbClr val="00B050"/>
                </a:solidFill>
              </a:rPr>
              <a:t>variance</a:t>
            </a:r>
            <a:r>
              <a:rPr lang="en-US" sz="2500" dirty="0" smtClean="0"/>
              <a:t> conditioned on training data.</a:t>
            </a:r>
            <a:endParaRPr lang="en-US" sz="25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6117046" cy="263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6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GPR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</a:t>
            </a:r>
            <a:r>
              <a:rPr lang="en-US" b="1" dirty="0" smtClean="0">
                <a:solidFill>
                  <a:srgbClr val="00B050"/>
                </a:solidFill>
              </a:rPr>
              <a:t>nonlinear regression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Variance estimate enables active learning, global function optimization, etc.</a:t>
            </a:r>
          </a:p>
          <a:p>
            <a:r>
              <a:rPr lang="en-US" dirty="0" smtClean="0"/>
              <a:t>Integration into </a:t>
            </a:r>
            <a:r>
              <a:rPr lang="en-US" b="1" dirty="0" smtClean="0">
                <a:solidFill>
                  <a:srgbClr val="0070C0"/>
                </a:solidFill>
              </a:rPr>
              <a:t>Bayesian models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Knowledge engineering through choice of kernel.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17542"/>
              </p:ext>
            </p:extLst>
          </p:nvPr>
        </p:nvGraphicFramePr>
        <p:xfrm>
          <a:off x="762000" y="4267200"/>
          <a:ext cx="746759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192"/>
                <a:gridCol w="2521607"/>
                <a:gridCol w="1752600"/>
                <a:gridCol w="1219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Training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Seismic arrivals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Wave propagation</a:t>
                      </a:r>
                      <a:r>
                        <a:rPr lang="en-US" b="0" baseline="0" dirty="0" smtClean="0"/>
                        <a:t> times from e</a:t>
                      </a:r>
                      <a:r>
                        <a:rPr lang="en-US" b="0" dirty="0" smtClean="0"/>
                        <a:t>vents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to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stations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SARCOS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Robot arm torque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Songs (MSD)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r>
                        <a:rPr lang="en-US" baseline="0" dirty="0" smtClean="0"/>
                        <a:t> of song 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463,000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0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value at a test point 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Inversion </a:t>
            </a:r>
            <a:r>
              <a:rPr lang="en-US" dirty="0" smtClean="0"/>
              <a:t>of the Gram Matrix requires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Prediction at a point requires O(N) </a:t>
            </a:r>
            <a:endParaRPr lang="en-US" dirty="0"/>
          </a:p>
          <a:p>
            <a:r>
              <a:rPr lang="en-US" dirty="0" smtClean="0"/>
              <a:t>The storage of the Kernel matrix requires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); for large N this has </a:t>
            </a:r>
            <a:r>
              <a:rPr lang="en-US" dirty="0" smtClean="0"/>
              <a:t>to be </a:t>
            </a:r>
            <a:r>
              <a:rPr lang="en-US" dirty="0" smtClean="0"/>
              <a:t>stored and read from disk.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48006"/>
            <a:ext cx="4747419" cy="77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Sparse approximations </a:t>
            </a:r>
            <a:r>
              <a:rPr lang="en-US" dirty="0" smtClean="0"/>
              <a:t>(e.g. </a:t>
            </a:r>
            <a:r>
              <a:rPr lang="en-US" dirty="0" err="1" smtClean="0"/>
              <a:t>Smola</a:t>
            </a:r>
            <a:r>
              <a:rPr lang="en-US" dirty="0" smtClean="0"/>
              <a:t> &amp; Bartlett ‘01)</a:t>
            </a:r>
          </a:p>
          <a:p>
            <a:r>
              <a:rPr lang="en-US" b="1" dirty="0" smtClean="0"/>
              <a:t>Reduced-rank approximations:</a:t>
            </a:r>
          </a:p>
          <a:p>
            <a:pPr lvl="1"/>
            <a:r>
              <a:rPr lang="en-US" dirty="0" smtClean="0"/>
              <a:t>Approximate </a:t>
            </a:r>
            <a:r>
              <a:rPr lang="en-US" dirty="0" err="1" smtClean="0"/>
              <a:t>eigendecomposition</a:t>
            </a:r>
            <a:r>
              <a:rPr lang="en-US" dirty="0" smtClean="0"/>
              <a:t> </a:t>
            </a:r>
            <a:r>
              <a:rPr lang="en-US" dirty="0" smtClean="0"/>
              <a:t>(Williams &amp; Seeger ‘01)</a:t>
            </a:r>
            <a:endParaRPr lang="en-US" dirty="0" smtClean="0"/>
          </a:p>
          <a:p>
            <a:pPr lvl="1"/>
            <a:r>
              <a:rPr lang="en-US" dirty="0" smtClean="0"/>
              <a:t>Conjugate gradients (Gibbs &amp; MacKay, ‘97) </a:t>
            </a:r>
          </a:p>
          <a:p>
            <a:pPr lvl="1"/>
            <a:r>
              <a:rPr lang="en-US" dirty="0" smtClean="0"/>
              <a:t>Random features (</a:t>
            </a:r>
            <a:r>
              <a:rPr lang="en-US" dirty="0" err="1" smtClean="0"/>
              <a:t>Rahimi</a:t>
            </a:r>
            <a:r>
              <a:rPr lang="en-US" dirty="0" smtClean="0"/>
              <a:t> &amp; </a:t>
            </a:r>
            <a:r>
              <a:rPr lang="en-US" dirty="0" err="1" smtClean="0"/>
              <a:t>Recht</a:t>
            </a:r>
            <a:r>
              <a:rPr lang="en-US" dirty="0" smtClean="0"/>
              <a:t> ‘08)</a:t>
            </a:r>
          </a:p>
          <a:p>
            <a:r>
              <a:rPr lang="en-US" b="1" dirty="0" smtClean="0"/>
              <a:t>Bayesian Committee Machine </a:t>
            </a:r>
            <a:r>
              <a:rPr lang="en-US" dirty="0" smtClean="0"/>
              <a:t>(</a:t>
            </a:r>
            <a:r>
              <a:rPr lang="en-US" dirty="0" err="1" smtClean="0"/>
              <a:t>Tresp</a:t>
            </a:r>
            <a:r>
              <a:rPr lang="en-US" dirty="0" smtClean="0"/>
              <a:t>, ‘00)</a:t>
            </a:r>
          </a:p>
          <a:p>
            <a:r>
              <a:rPr lang="en-US" b="1" dirty="0" smtClean="0"/>
              <a:t>Space-partitioning trees </a:t>
            </a:r>
            <a:r>
              <a:rPr lang="en-US" dirty="0" smtClean="0"/>
              <a:t>(</a:t>
            </a:r>
            <a:r>
              <a:rPr lang="en-US" dirty="0" err="1" smtClean="0"/>
              <a:t>Shen</a:t>
            </a:r>
            <a:r>
              <a:rPr lang="en-US" dirty="0" smtClean="0"/>
              <a:t>, Ng, Seeger ‘06)</a:t>
            </a:r>
          </a:p>
          <a:p>
            <a:r>
              <a:rPr lang="en-US" b="1" dirty="0" smtClean="0"/>
              <a:t>Fast </a:t>
            </a:r>
            <a:r>
              <a:rPr lang="en-US" b="1" dirty="0" err="1" smtClean="0"/>
              <a:t>multipole</a:t>
            </a:r>
            <a:r>
              <a:rPr lang="en-US" b="1" dirty="0" smtClean="0"/>
              <a:t> methods </a:t>
            </a:r>
            <a:r>
              <a:rPr lang="en-US" dirty="0" smtClean="0"/>
              <a:t>(Yang et. al ‘05)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4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Rank Approximations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 smtClean="0"/>
              <a:t>The main idea: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spectrum is not flat, a solution in the subspace will be accurate.</a:t>
            </a:r>
          </a:p>
          <a:p>
            <a:pPr marL="0" indent="0">
              <a:buNone/>
            </a:pPr>
            <a:r>
              <a:rPr lang="en-US" dirty="0" smtClean="0"/>
              <a:t>Conjugate Gradient iterations will be O(N</a:t>
            </a:r>
            <a:r>
              <a:rPr lang="en-US" baseline="30000" dirty="0" smtClean="0"/>
              <a:t>2</a:t>
            </a:r>
            <a:r>
              <a:rPr lang="en-US" dirty="0" smtClean="0"/>
              <a:t>), hence the total cost will be O(qN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Equivalently, one can find a Q, such that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4" name="Picture 3" descr="subspa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84" y="1600200"/>
            <a:ext cx="4160731" cy="2725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54777"/>
            <a:ext cx="3340100" cy="54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06" y="2900400"/>
            <a:ext cx="1752600" cy="36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533" y="2900400"/>
            <a:ext cx="10668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05" y="3411402"/>
            <a:ext cx="30353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384" y="5232400"/>
            <a:ext cx="1422400" cy="520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1233" y="5753100"/>
            <a:ext cx="635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Space-partitioning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K-d trees form a </a:t>
            </a:r>
            <a:r>
              <a:rPr lang="en-US" sz="2400" b="1" dirty="0" smtClean="0">
                <a:solidFill>
                  <a:srgbClr val="FF0000"/>
                </a:solidFill>
              </a:rPr>
              <a:t>hierarchical partitioning</a:t>
            </a:r>
            <a:r>
              <a:rPr lang="en-US" sz="2400" dirty="0" smtClean="0"/>
              <a:t> of the data.</a:t>
            </a:r>
          </a:p>
          <a:p>
            <a:endParaRPr lang="en-US" sz="2400" dirty="0" smtClean="0"/>
          </a:p>
          <a:p>
            <a:r>
              <a:rPr lang="en-US" sz="2400" dirty="0" smtClean="0"/>
              <a:t>Nearest neighbors in O(log n).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38400"/>
            <a:ext cx="2930170" cy="278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751" y="2743200"/>
            <a:ext cx="555004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Shen</a:t>
            </a:r>
            <a:r>
              <a:rPr lang="en-US" sz="2400" dirty="0" smtClean="0"/>
              <a:t>, Ng, Seeger (2006) recursively cluster points according to their covariance with the query point.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Problem: k-d trees fail in high dimensional spaces.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smtClean="0"/>
              <a:t>Potential solutions: </a:t>
            </a:r>
            <a:r>
              <a:rPr lang="en-US" sz="2400" b="1" dirty="0" smtClean="0">
                <a:solidFill>
                  <a:srgbClr val="C00000"/>
                </a:solidFill>
              </a:rPr>
              <a:t>cover trees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7030A0"/>
                </a:solidFill>
              </a:rPr>
              <a:t>ball trees</a:t>
            </a:r>
            <a:r>
              <a:rPr lang="en-US" sz="2400" b="1" dirty="0" smtClean="0"/>
              <a:t>.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89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Plan?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 blend of proposed techniques in a such a way to allow a </a:t>
            </a:r>
            <a:r>
              <a:rPr lang="en-US" dirty="0" err="1" smtClean="0"/>
              <a:t>multiresolution</a:t>
            </a:r>
            <a:r>
              <a:rPr lang="en-US" dirty="0" smtClean="0"/>
              <a:t> solution</a:t>
            </a:r>
          </a:p>
          <a:p>
            <a:r>
              <a:rPr lang="en-US" dirty="0" smtClean="0"/>
              <a:t>Space-Partitioning Trees to partition data, random features for low-rank solutions and FGT/IFGT to speed up MVM.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multiresolu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40" y="4463426"/>
            <a:ext cx="4944783" cy="166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400</Words>
  <Application>Microsoft Office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Coarse-to-Fine Gaussian Process Regression</vt:lpstr>
      <vt:lpstr>Gaussian Process Regression</vt:lpstr>
      <vt:lpstr>Applications of GPR</vt:lpstr>
      <vt:lpstr>Computational Issues</vt:lpstr>
      <vt:lpstr>Approximation methods</vt:lpstr>
      <vt:lpstr>Low Rank Approximations</vt:lpstr>
      <vt:lpstr>Space-partitioning trees</vt:lpstr>
      <vt:lpstr>What is our Plan?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Coarse-to-Fine Gaussian Process Regression</dc:title>
  <dc:creator>Dave</dc:creator>
  <cp:lastModifiedBy>Dave</cp:lastModifiedBy>
  <cp:revision>12</cp:revision>
  <dcterms:created xsi:type="dcterms:W3CDTF">2012-03-12T21:05:06Z</dcterms:created>
  <dcterms:modified xsi:type="dcterms:W3CDTF">2012-03-13T00:18:12Z</dcterms:modified>
</cp:coreProperties>
</file>