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1"/>
  </p:notesMasterIdLst>
  <p:sldIdLst>
    <p:sldId id="256" r:id="rId2"/>
    <p:sldId id="257" r:id="rId3"/>
    <p:sldId id="259" r:id="rId4"/>
    <p:sldId id="261" r:id="rId5"/>
    <p:sldId id="293" r:id="rId6"/>
    <p:sldId id="291" r:id="rId7"/>
    <p:sldId id="285" r:id="rId8"/>
    <p:sldId id="263" r:id="rId9"/>
    <p:sldId id="284" r:id="rId10"/>
    <p:sldId id="286" r:id="rId11"/>
    <p:sldId id="272" r:id="rId12"/>
    <p:sldId id="290" r:id="rId13"/>
    <p:sldId id="287" r:id="rId14"/>
    <p:sldId id="292" r:id="rId15"/>
    <p:sldId id="294" r:id="rId16"/>
    <p:sldId id="297" r:id="rId17"/>
    <p:sldId id="288" r:id="rId18"/>
    <p:sldId id="295" r:id="rId19"/>
    <p:sldId id="27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70513-D417-45F3-9A0F-6B0B091D1215}">
  <a:tblStyle styleId="{2D570513-D417-45F3-9A0F-6B0B091D121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15" autoAdjust="0"/>
  </p:normalViewPr>
  <p:slideViewPr>
    <p:cSldViewPr snapToGrid="0">
      <p:cViewPr varScale="1">
        <p:scale>
          <a:sx n="73" d="100"/>
          <a:sy n="73" d="100"/>
        </p:scale>
        <p:origin x="12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2713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These are the technologies that we used. MongoDB is used to store the dataset.</a:t>
            </a:r>
          </a:p>
          <a:p>
            <a:pPr lvl="0">
              <a:spcBef>
                <a:spcPts val="0"/>
              </a:spcBef>
              <a:buNone/>
            </a:pPr>
            <a:r>
              <a:rPr lang="en-US" dirty="0" err="1"/>
              <a:t>Pymongo</a:t>
            </a:r>
            <a:r>
              <a:rPr lang="en-US" dirty="0"/>
              <a:t> is a python library that is used to connect to mongo </a:t>
            </a:r>
            <a:r>
              <a:rPr lang="en-US" dirty="0" err="1"/>
              <a:t>db</a:t>
            </a:r>
            <a:r>
              <a:rPr lang="en-US" dirty="0"/>
              <a:t> from python.</a:t>
            </a:r>
          </a:p>
          <a:p>
            <a:pPr lvl="0">
              <a:spcBef>
                <a:spcPts val="0"/>
              </a:spcBef>
              <a:buNone/>
            </a:pPr>
            <a:r>
              <a:rPr lang="en-US" dirty="0"/>
              <a:t>Flask is a  python library that is used to connect to the local server and render the html.</a:t>
            </a:r>
          </a:p>
          <a:p>
            <a:pPr lvl="0">
              <a:spcBef>
                <a:spcPts val="0"/>
              </a:spcBef>
              <a:buNone/>
            </a:pPr>
            <a:r>
              <a:rPr lang="en-US" dirty="0"/>
              <a:t>Leaflet and D3 are </a:t>
            </a:r>
            <a:r>
              <a:rPr lang="en-US" dirty="0" err="1"/>
              <a:t>javascript</a:t>
            </a:r>
            <a:r>
              <a:rPr lang="en-US" dirty="0"/>
              <a:t> libraries that are used for cluster analysis and then finally visualize the results.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This is the app.py file in which the data is fetched from the mongo DB database after making a connection using </a:t>
            </a:r>
            <a:r>
              <a:rPr lang="en-US" dirty="0" err="1"/>
              <a:t>pymongo</a:t>
            </a:r>
            <a:r>
              <a:rPr lang="en-US" dirty="0"/>
              <a:t> </a:t>
            </a:r>
          </a:p>
          <a:p>
            <a:pPr>
              <a:buNone/>
            </a:pPr>
            <a:r>
              <a:rPr lang="en-US" dirty="0"/>
              <a:t>Once the connection is established, a condition is checked to drop records having any missing values and fetch the rest of the records.</a:t>
            </a:r>
          </a:p>
          <a:p>
            <a:pPr>
              <a:buNone/>
            </a:pPr>
            <a:r>
              <a:rPr lang="en-US" dirty="0"/>
              <a:t>And then flask is used to render the results to index.html where all the </a:t>
            </a:r>
            <a:r>
              <a:rPr lang="en-US" dirty="0" err="1"/>
              <a:t>javascript</a:t>
            </a:r>
            <a:r>
              <a:rPr lang="en-US" dirty="0"/>
              <a:t> code is implemented.</a:t>
            </a:r>
          </a:p>
        </p:txBody>
      </p:sp>
    </p:spTree>
    <p:extLst>
      <p:ext uri="{BB962C8B-B14F-4D97-AF65-F5344CB8AC3E}">
        <p14:creationId xmlns:p14="http://schemas.microsoft.com/office/powerpoint/2010/main" val="117662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288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8730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24533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10954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956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48805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Cluster is a collection of data objects. The objects within a cluster are similar to one another and are dissimilar to objects in other clusters.</a:t>
            </a:r>
          </a:p>
          <a:p>
            <a:pPr lvl="0">
              <a:spcBef>
                <a:spcPts val="0"/>
              </a:spcBef>
              <a:buNone/>
            </a:pPr>
            <a:endParaRPr lang="en-US" dirty="0"/>
          </a:p>
          <a:p>
            <a:pPr lvl="0">
              <a:spcBef>
                <a:spcPts val="0"/>
              </a:spcBef>
              <a:buNone/>
            </a:pPr>
            <a:r>
              <a:rPr lang="en-US" dirty="0"/>
              <a:t>Cluster analysis or clustering is an unsupervised learning in which a set of objects are grouped in such a way that objects in the same cluster or group are more similar (in some sense) to each other than in other groups.</a:t>
            </a:r>
          </a:p>
          <a:p>
            <a:pPr lvl="0">
              <a:spcBef>
                <a:spcPts val="0"/>
              </a:spcBef>
              <a:buNone/>
            </a:pPr>
            <a:r>
              <a:rPr lang="en-US" dirty="0"/>
              <a:t>For example, in case of some trajectory data, the </a:t>
            </a:r>
          </a:p>
          <a:p>
            <a:pPr lvl="0">
              <a:spcBef>
                <a:spcPts val="0"/>
              </a:spcBef>
              <a:buNone/>
            </a:pPr>
            <a:endParaRPr lang="en-US" dirty="0"/>
          </a:p>
          <a:p>
            <a:pPr lvl="0">
              <a:spcBef>
                <a:spcPts val="0"/>
              </a:spcBef>
              <a:buNone/>
            </a:pPr>
            <a:r>
              <a:rPr lang="en-US" dirty="0"/>
              <a:t>Cluster analysis can be used as a stand-alone tool to get some insights into the data such as in case of data mining or machine learning or it can be used as a preprocessing step for other algorithms such as image analysis, information visualization etc.</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sz="1100" b="0" i="0" kern="1200" dirty="0">
                <a:solidFill>
                  <a:schemeClr val="tx1"/>
                </a:solidFill>
                <a:effectLst/>
                <a:latin typeface="+mn-lt"/>
                <a:ea typeface="+mn-ea"/>
                <a:cs typeface="+mn-cs"/>
              </a:rPr>
              <a:t>Previously, it was a problem that researchers did not had enough spatial data to answer useful questions or build compelling visualizations.  But today with lots and lots of spatial data being available, the problem is to how to effectively use/visualize this data to set some insights from it. Too many scattered points on a map can overwhelm a viewer looking for some simple information. Furthermore, rendering a JavaScript web map (like Leaflet) with millions of data points on a mobile device can swamp the processor and be unresponsive.</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So, our goal is to filter the taxi data and do cluster analysis to obtain some insights from it. This application mainly finds out the hot pickup locations and customer preferences for taxi vendors at any given time.</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The clustered pickup locations are displayed on the map and the customer preferences are visualized using bar chart.</a:t>
            </a:r>
            <a:endParaRPr dirty="0"/>
          </a:p>
        </p:txBody>
      </p:sp>
    </p:spTree>
    <p:extLst>
      <p:ext uri="{BB962C8B-B14F-4D97-AF65-F5344CB8AC3E}">
        <p14:creationId xmlns:p14="http://schemas.microsoft.com/office/powerpoint/2010/main" val="394063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 main benefits of using such an application is that</a:t>
            </a:r>
          </a:p>
          <a:p>
            <a:pPr lvl="0">
              <a:spcBef>
                <a:spcPts val="0"/>
              </a:spcBef>
              <a:buNone/>
            </a:pPr>
            <a:endParaRPr lang="en-US" dirty="0"/>
          </a:p>
          <a:p>
            <a:pPr lvl="0">
              <a:spcBef>
                <a:spcPts val="0"/>
              </a:spcBef>
              <a:buNone/>
            </a:pPr>
            <a:r>
              <a:rPr lang="en-US" dirty="0"/>
              <a:t>Such analysis can give the taxi drivers an idea about the most picked up locations at any time and so they can be available around that locations. So, at any time the taxis are readily available for the customers and it reduces the wait time.</a:t>
            </a:r>
          </a:p>
          <a:p>
            <a:pPr lvl="0">
              <a:spcBef>
                <a:spcPts val="0"/>
              </a:spcBef>
              <a:buNone/>
            </a:pPr>
            <a:endParaRPr lang="en-US" dirty="0"/>
          </a:p>
          <a:p>
            <a:pPr lvl="0">
              <a:spcBef>
                <a:spcPts val="0"/>
              </a:spcBef>
              <a:buNone/>
            </a:pPr>
            <a:r>
              <a:rPr lang="en-US" dirty="0"/>
              <a:t>The venders can analyze the customer preferences and can change their per our rates or may be their enhance the taxis to increase business.</a:t>
            </a:r>
          </a:p>
          <a:p>
            <a:pPr lv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74165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170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The data set used for our analysis is the Mexico taxi dataset and has these attributes.</a:t>
            </a:r>
          </a:p>
          <a:p>
            <a:pPr lvl="0">
              <a:spcBef>
                <a:spcPts val="0"/>
              </a:spcBef>
              <a:buNone/>
            </a:pPr>
            <a:r>
              <a:rPr lang="en-US" dirty="0"/>
              <a:t>As of now, we have used the </a:t>
            </a:r>
            <a:r>
              <a:rPr lang="en-US" dirty="0" err="1"/>
              <a:t>vender_id</a:t>
            </a:r>
            <a:r>
              <a:rPr lang="en-US" dirty="0"/>
              <a:t>, </a:t>
            </a:r>
            <a:r>
              <a:rPr lang="en-US" dirty="0" err="1"/>
              <a:t>pickup_datetime</a:t>
            </a:r>
            <a:r>
              <a:rPr lang="en-US" dirty="0"/>
              <a:t>, </a:t>
            </a:r>
            <a:r>
              <a:rPr lang="en-US" dirty="0" err="1"/>
              <a:t>pickup_longitude</a:t>
            </a:r>
            <a:r>
              <a:rPr lang="en-US" dirty="0"/>
              <a:t> and </a:t>
            </a:r>
            <a:r>
              <a:rPr lang="en-US" dirty="0" err="1"/>
              <a:t>pickup_latitude</a:t>
            </a:r>
            <a:r>
              <a:rPr lang="en-US" dirty="0"/>
              <a:t>.</a:t>
            </a:r>
          </a:p>
          <a:p>
            <a:pPr lvl="0">
              <a:spcBef>
                <a:spcPts val="0"/>
              </a:spcBef>
              <a:buNone/>
            </a:pPr>
            <a:endParaRPr lang="en-US" dirty="0"/>
          </a:p>
          <a:p>
            <a:pPr lvl="0">
              <a:spcBef>
                <a:spcPts val="0"/>
              </a:spcBef>
              <a:buNone/>
            </a:pPr>
            <a:r>
              <a:rPr lang="en-US" dirty="0"/>
              <a:t>The other attributes can be leveraged for some analysis/data mining in future.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The data set we used is obtained from Kaggle.com. These are sample rows.</a:t>
            </a:r>
          </a:p>
        </p:txBody>
      </p:sp>
    </p:spTree>
    <p:extLst>
      <p:ext uri="{BB962C8B-B14F-4D97-AF65-F5344CB8AC3E}">
        <p14:creationId xmlns:p14="http://schemas.microsoft.com/office/powerpoint/2010/main" val="298171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wrap="square" lIns="91425" tIns="91425" rIns="91425" bIns="91425" anchor="t" anchorCtr="0"/>
          <a:lstStyle>
            <a:lvl1pPr lvl="0" rtl="0">
              <a:spcBef>
                <a:spcPts val="0"/>
              </a:spcBef>
              <a:buClr>
                <a:srgbClr val="FF9800"/>
              </a:buClr>
              <a:buSzPts val="2000"/>
              <a:buNone/>
              <a:defRPr sz="2000">
                <a:solidFill>
                  <a:srgbClr val="FF9800"/>
                </a:solidFill>
              </a:defRPr>
            </a:lvl1pPr>
            <a:lvl2pPr lvl="1" rtl="0">
              <a:spcBef>
                <a:spcPts val="0"/>
              </a:spcBef>
              <a:buClr>
                <a:srgbClr val="FF9800"/>
              </a:buClr>
              <a:buSzPts val="2000"/>
              <a:buNone/>
              <a:defRPr sz="2000">
                <a:solidFill>
                  <a:srgbClr val="FF9800"/>
                </a:solidFill>
              </a:defRPr>
            </a:lvl2pPr>
            <a:lvl3pPr lvl="2" rtl="0">
              <a:spcBef>
                <a:spcPts val="0"/>
              </a:spcBef>
              <a:buClr>
                <a:srgbClr val="FF9800"/>
              </a:buClr>
              <a:buSzPts val="2000"/>
              <a:buNone/>
              <a:defRPr sz="2000">
                <a:solidFill>
                  <a:srgbClr val="FF9800"/>
                </a:solidFill>
              </a:defRPr>
            </a:lvl3pPr>
            <a:lvl4pPr lvl="3" rtl="0">
              <a:spcBef>
                <a:spcPts val="0"/>
              </a:spcBef>
              <a:buClr>
                <a:srgbClr val="FF9800"/>
              </a:buClr>
              <a:buSzPts val="2000"/>
              <a:buNone/>
              <a:defRPr sz="2000">
                <a:solidFill>
                  <a:srgbClr val="FF9800"/>
                </a:solidFill>
              </a:defRPr>
            </a:lvl4pPr>
            <a:lvl5pPr lvl="4" rtl="0">
              <a:spcBef>
                <a:spcPts val="0"/>
              </a:spcBef>
              <a:buClr>
                <a:srgbClr val="FF9800"/>
              </a:buClr>
              <a:buSzPts val="2000"/>
              <a:buNone/>
              <a:defRPr sz="2000">
                <a:solidFill>
                  <a:srgbClr val="FF9800"/>
                </a:solidFill>
              </a:defRPr>
            </a:lvl5pPr>
            <a:lvl6pPr lvl="5" rtl="0">
              <a:spcBef>
                <a:spcPts val="0"/>
              </a:spcBef>
              <a:buClr>
                <a:srgbClr val="FF9800"/>
              </a:buClr>
              <a:buSzPts val="2000"/>
              <a:buNone/>
              <a:defRPr sz="2000">
                <a:solidFill>
                  <a:srgbClr val="FF9800"/>
                </a:solidFill>
              </a:defRPr>
            </a:lvl6pPr>
            <a:lvl7pPr lvl="6" rtl="0">
              <a:spcBef>
                <a:spcPts val="0"/>
              </a:spcBef>
              <a:buClr>
                <a:srgbClr val="FF9800"/>
              </a:buClr>
              <a:buSzPts val="2000"/>
              <a:buNone/>
              <a:defRPr sz="2000">
                <a:solidFill>
                  <a:srgbClr val="FF9800"/>
                </a:solidFill>
              </a:defRPr>
            </a:lvl7pPr>
            <a:lvl8pPr lvl="7" rtl="0">
              <a:spcBef>
                <a:spcPts val="0"/>
              </a:spcBef>
              <a:buClr>
                <a:srgbClr val="FF9800"/>
              </a:buClr>
              <a:buSzPts val="2000"/>
              <a:buNone/>
              <a:defRPr sz="2000">
                <a:solidFill>
                  <a:srgbClr val="FF9800"/>
                </a:solidFill>
              </a:defRPr>
            </a:lvl8pPr>
            <a:lvl9pPr lvl="8" rtl="0">
              <a:spcBef>
                <a:spcPts val="0"/>
              </a:spcBef>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41" name="Shape 141"/>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142" name="Shape 1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16688" y="1090750"/>
            <a:ext cx="5858540" cy="2961900"/>
          </a:xfrm>
          <a:prstGeom prst="rect">
            <a:avLst/>
          </a:prstGeom>
        </p:spPr>
        <p:txBody>
          <a:bodyPr wrap="square" lIns="91425" tIns="91425" rIns="91425" bIns="91425" anchor="ctr" anchorCtr="0">
            <a:noAutofit/>
          </a:bodyPr>
          <a:lstStyle/>
          <a:p>
            <a:pPr lvl="0"/>
            <a:r>
              <a:rPr lang="en-US" sz="4600" dirty="0">
                <a:solidFill>
                  <a:srgbClr val="FF9800"/>
                </a:solidFill>
                <a:latin typeface="Times New Roman" panose="02020603050405020304" pitchFamily="18" charset="0"/>
                <a:cs typeface="Times New Roman" panose="02020603050405020304" pitchFamily="18" charset="0"/>
              </a:rPr>
              <a:t>Taxi Trajectory Cluster Analysis</a:t>
            </a:r>
            <a:br>
              <a:rPr lang="en" sz="4600" dirty="0">
                <a:solidFill>
                  <a:srgbClr val="FABE00"/>
                </a:solidFill>
                <a:latin typeface="Times New Roman" panose="02020603050405020304" pitchFamily="18" charset="0"/>
                <a:cs typeface="Times New Roman" panose="02020603050405020304" pitchFamily="18" charset="0"/>
              </a:rPr>
            </a:br>
            <a:r>
              <a:rPr lang="en" sz="4400" dirty="0">
                <a:solidFill>
                  <a:srgbClr val="FABE00"/>
                </a:solidFill>
                <a:latin typeface="Times New Roman" panose="02020603050405020304" pitchFamily="18" charset="0"/>
                <a:cs typeface="Times New Roman" panose="02020603050405020304" pitchFamily="18" charset="0"/>
              </a:rPr>
              <a:t>	 		  </a:t>
            </a:r>
            <a:r>
              <a:rPr lang="en" sz="2400" dirty="0">
                <a:solidFill>
                  <a:schemeClr val="bg1"/>
                </a:solidFill>
                <a:latin typeface="Times New Roman" panose="02020603050405020304" pitchFamily="18" charset="0"/>
                <a:cs typeface="Times New Roman" panose="02020603050405020304" pitchFamily="18" charset="0"/>
              </a:rPr>
              <a:t>Presentation </a:t>
            </a:r>
            <a:r>
              <a:rPr lang="en-US" sz="2400" dirty="0">
                <a:solidFill>
                  <a:schemeClr val="bg1"/>
                </a:solidFill>
                <a:latin typeface="Times New Roman" panose="02020603050405020304" pitchFamily="18" charset="0"/>
                <a:cs typeface="Times New Roman" panose="02020603050405020304" pitchFamily="18" charset="0"/>
              </a:rPr>
              <a:t>By,</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Davneet Kaur (810944556)</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Siddhi Shah (810933687)</a:t>
            </a:r>
            <a:endParaRPr lang="e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127591" y="2381694"/>
            <a:ext cx="4890976" cy="1977656"/>
          </a:xfrm>
          <a:prstGeom prst="rect">
            <a:avLst/>
          </a:prstGeom>
        </p:spPr>
        <p:txBody>
          <a:bodyPr wrap="square" lIns="91425" tIns="91425" rIns="91425" bIns="91425" anchor="b" anchorCtr="0">
            <a:noAutofit/>
          </a:bodyPr>
          <a:lstStyle/>
          <a:p>
            <a:pPr lvl="0"/>
            <a:r>
              <a:rPr lang="en-US" sz="4400" dirty="0">
                <a:solidFill>
                  <a:srgbClr val="FF9800"/>
                </a:solidFill>
                <a:latin typeface="Times New Roman" panose="02020603050405020304" pitchFamily="18" charset="0"/>
                <a:cs typeface="Times New Roman" panose="02020603050405020304" pitchFamily="18" charset="0"/>
              </a:rPr>
              <a:t>Environment Setup</a:t>
            </a:r>
            <a:endParaRPr lang="en" sz="4400"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
        <p:nvSpPr>
          <p:cNvPr id="224" name="Shape 224"/>
          <p:cNvSpPr txBox="1"/>
          <p:nvPr/>
        </p:nvSpPr>
        <p:spPr>
          <a:xfrm>
            <a:off x="463525" y="10633"/>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3</a:t>
            </a:r>
          </a:p>
        </p:txBody>
      </p:sp>
    </p:spTree>
    <p:extLst>
      <p:ext uri="{BB962C8B-B14F-4D97-AF65-F5344CB8AC3E}">
        <p14:creationId xmlns:p14="http://schemas.microsoft.com/office/powerpoint/2010/main" val="111194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Technologies Leveraged</a:t>
            </a:r>
            <a:endParaRPr lang="en" sz="3200"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grpSp>
        <p:nvGrpSpPr>
          <p:cNvPr id="420" name="Shape 420"/>
          <p:cNvGrpSpPr/>
          <p:nvPr/>
        </p:nvGrpSpPr>
        <p:grpSpPr>
          <a:xfrm rot="10800000">
            <a:off x="-1" y="1540149"/>
            <a:ext cx="2682921" cy="864880"/>
            <a:chOff x="185742" y="1697030"/>
            <a:chExt cx="5165698" cy="1658130"/>
          </a:xfrm>
        </p:grpSpPr>
        <p:sp>
          <p:nvSpPr>
            <p:cNvPr id="421" name="Shape 421"/>
            <p:cNvSpPr/>
            <p:nvPr/>
          </p:nvSpPr>
          <p:spPr>
            <a:xfrm rot="10800000" flipH="1">
              <a:off x="1426312" y="1697030"/>
              <a:ext cx="2693400" cy="1243800"/>
            </a:xfrm>
            <a:prstGeom prst="rect">
              <a:avLst/>
            </a:prstGeom>
            <a:solidFill>
              <a:srgbClr val="C7D3E6"/>
            </a:solidFill>
            <a:ln>
              <a:noFill/>
            </a:ln>
          </p:spPr>
          <p:txBody>
            <a:bodyPr wrap="square" lIns="91425" tIns="91425" rIns="91425" bIns="91425" anchor="ctr" anchorCtr="0">
              <a:noAutofit/>
            </a:bodyPr>
            <a:lstStyle/>
            <a:p>
              <a:pPr lvl="0" algn="ctr" rtl="0">
                <a:spcBef>
                  <a:spcPts val="0"/>
                </a:spcBef>
                <a:buNone/>
              </a:pPr>
              <a:r>
                <a:rPr lang="en-US" sz="2200" b="1" dirty="0">
                  <a:solidFill>
                    <a:srgbClr val="263248"/>
                  </a:solidFill>
                  <a:latin typeface="Times New Roman" panose="02020603050405020304" pitchFamily="18" charset="0"/>
                  <a:ea typeface="Roboto Condensed"/>
                  <a:cs typeface="Times New Roman" panose="02020603050405020304" pitchFamily="18" charset="0"/>
                  <a:sym typeface="Roboto Condensed"/>
                </a:rPr>
                <a:t>Data Storage</a:t>
              </a:r>
              <a:endParaRPr lang="en" sz="2200" b="1" dirty="0">
                <a:solidFill>
                  <a:srgbClr val="263248"/>
                </a:solidFill>
                <a:latin typeface="Times New Roman" panose="02020603050405020304" pitchFamily="18" charset="0"/>
                <a:ea typeface="Roboto Condensed"/>
                <a:cs typeface="Times New Roman" panose="02020603050405020304" pitchFamily="18" charset="0"/>
                <a:sym typeface="Roboto Condensed"/>
              </a:endParaRPr>
            </a:p>
          </p:txBody>
        </p:sp>
        <p:sp>
          <p:nvSpPr>
            <p:cNvPr id="422" name="Shape 422"/>
            <p:cNvSpPr/>
            <p:nvPr/>
          </p:nvSpPr>
          <p:spPr>
            <a:xfrm rot="10800000" flipH="1">
              <a:off x="4107640" y="1697043"/>
              <a:ext cx="1243800" cy="1243800"/>
            </a:xfrm>
            <a:prstGeom prst="rtTriangle">
              <a:avLst/>
            </a:prstGeom>
            <a:solidFill>
              <a:srgbClr val="C7D3E6"/>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23" name="Shape 423"/>
            <p:cNvSpPr/>
            <p:nvPr/>
          </p:nvSpPr>
          <p:spPr>
            <a:xfrm flipH="1">
              <a:off x="185742" y="1697043"/>
              <a:ext cx="1243800" cy="1243800"/>
            </a:xfrm>
            <a:prstGeom prst="rtTriangle">
              <a:avLst/>
            </a:prstGeom>
            <a:solidFill>
              <a:srgbClr val="C7D3E6"/>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24" name="Shape 424"/>
            <p:cNvSpPr/>
            <p:nvPr/>
          </p:nvSpPr>
          <p:spPr>
            <a:xfrm rot="10800000">
              <a:off x="185748" y="2940860"/>
              <a:ext cx="1243800" cy="414300"/>
            </a:xfrm>
            <a:prstGeom prst="triangle">
              <a:avLst>
                <a:gd name="adj" fmla="val 0"/>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425" name="Shape 425"/>
          <p:cNvGrpSpPr/>
          <p:nvPr/>
        </p:nvGrpSpPr>
        <p:grpSpPr>
          <a:xfrm rot="10800000">
            <a:off x="2097343" y="1540143"/>
            <a:ext cx="2694428" cy="864880"/>
            <a:chOff x="185742" y="1697030"/>
            <a:chExt cx="5165698" cy="1658130"/>
          </a:xfrm>
        </p:grpSpPr>
        <p:sp>
          <p:nvSpPr>
            <p:cNvPr id="426" name="Shape 426"/>
            <p:cNvSpPr/>
            <p:nvPr/>
          </p:nvSpPr>
          <p:spPr>
            <a:xfrm rot="10800000" flipH="1">
              <a:off x="1426312" y="1697030"/>
              <a:ext cx="2693400" cy="1243800"/>
            </a:xfrm>
            <a:prstGeom prst="rect">
              <a:avLst/>
            </a:prstGeom>
            <a:solidFill>
              <a:srgbClr val="92A8C8"/>
            </a:solidFill>
            <a:ln>
              <a:noFill/>
            </a:ln>
          </p:spPr>
          <p:txBody>
            <a:bodyPr wrap="square" lIns="91425" tIns="91425" rIns="91425" bIns="91425" anchor="ctr" anchorCtr="0">
              <a:noAutofit/>
            </a:bodyPr>
            <a:lstStyle/>
            <a:p>
              <a:pPr lvl="0" algn="ctr" rtl="0">
                <a:spcBef>
                  <a:spcPts val="0"/>
                </a:spcBef>
                <a:buNone/>
              </a:pPr>
              <a:r>
                <a:rPr lang="en-US" sz="2000" b="1" dirty="0">
                  <a:solidFill>
                    <a:srgbClr val="263248"/>
                  </a:solidFill>
                  <a:latin typeface="Times New Roman" panose="02020603050405020304" pitchFamily="18" charset="0"/>
                  <a:ea typeface="Roboto Condensed"/>
                  <a:cs typeface="Times New Roman" panose="02020603050405020304" pitchFamily="18" charset="0"/>
                  <a:sym typeface="Roboto Condensed"/>
                </a:rPr>
                <a:t>Server connection</a:t>
              </a:r>
              <a:endParaRPr lang="en" sz="2000" b="1" dirty="0">
                <a:solidFill>
                  <a:srgbClr val="263248"/>
                </a:solidFill>
                <a:latin typeface="Times New Roman" panose="02020603050405020304" pitchFamily="18" charset="0"/>
                <a:ea typeface="Roboto Condensed"/>
                <a:cs typeface="Times New Roman" panose="02020603050405020304" pitchFamily="18" charset="0"/>
                <a:sym typeface="Roboto Condensed"/>
              </a:endParaRPr>
            </a:p>
          </p:txBody>
        </p:sp>
        <p:sp>
          <p:nvSpPr>
            <p:cNvPr id="427" name="Shape 427"/>
            <p:cNvSpPr/>
            <p:nvPr/>
          </p:nvSpPr>
          <p:spPr>
            <a:xfrm rot="10800000" flipH="1">
              <a:off x="4107640"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28" name="Shape 428"/>
            <p:cNvSpPr/>
            <p:nvPr/>
          </p:nvSpPr>
          <p:spPr>
            <a:xfrm flipH="1">
              <a:off x="185742" y="1697043"/>
              <a:ext cx="1243800" cy="1243800"/>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29" name="Shape 429"/>
            <p:cNvSpPr/>
            <p:nvPr/>
          </p:nvSpPr>
          <p:spPr>
            <a:xfrm rot="10800000">
              <a:off x="185748" y="2940860"/>
              <a:ext cx="1243800" cy="414300"/>
            </a:xfrm>
            <a:prstGeom prst="triangle">
              <a:avLst>
                <a:gd name="adj" fmla="val 0"/>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430" name="Shape 430"/>
          <p:cNvGrpSpPr/>
          <p:nvPr/>
        </p:nvGrpSpPr>
        <p:grpSpPr>
          <a:xfrm rot="10800000">
            <a:off x="6299778" y="1540143"/>
            <a:ext cx="2844222" cy="864880"/>
            <a:chOff x="185742" y="1697030"/>
            <a:chExt cx="5165698" cy="1658130"/>
          </a:xfrm>
        </p:grpSpPr>
        <p:sp>
          <p:nvSpPr>
            <p:cNvPr id="431" name="Shape 431"/>
            <p:cNvSpPr/>
            <p:nvPr/>
          </p:nvSpPr>
          <p:spPr>
            <a:xfrm rot="10800000" flipH="1">
              <a:off x="1429557" y="1697030"/>
              <a:ext cx="2678087" cy="1243801"/>
            </a:xfrm>
            <a:prstGeom prst="rect">
              <a:avLst/>
            </a:prstGeom>
            <a:solidFill>
              <a:srgbClr val="3F5378"/>
            </a:solidFill>
            <a:ln>
              <a:noFill/>
            </a:ln>
          </p:spPr>
          <p:txBody>
            <a:bodyPr wrap="square" lIns="91425" tIns="91425" rIns="91425" bIns="91425" anchor="ctr" anchorCtr="0">
              <a:noAutofit/>
            </a:bodyPr>
            <a:lstStyle/>
            <a:p>
              <a:pPr lvl="1" algn="ctr"/>
              <a:r>
                <a:rPr lang="en-US" sz="2000" b="1" dirty="0">
                  <a:solidFill>
                    <a:srgbClr val="FFFFFF"/>
                  </a:solidFill>
                  <a:latin typeface="Times New Roman" panose="02020603050405020304" pitchFamily="18" charset="0"/>
                  <a:ea typeface="Roboto Condensed"/>
                  <a:cs typeface="Times New Roman" panose="02020603050405020304" pitchFamily="18" charset="0"/>
                  <a:sym typeface="Roboto Condensed"/>
                </a:rPr>
                <a:t>Display</a:t>
              </a:r>
              <a:endParaRPr lang="en" sz="2000"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432" name="Shape 432"/>
            <p:cNvSpPr/>
            <p:nvPr/>
          </p:nvSpPr>
          <p:spPr>
            <a:xfrm rot="10800000" flipH="1">
              <a:off x="4107640" y="1697043"/>
              <a:ext cx="1243800" cy="1243800"/>
            </a:xfrm>
            <a:prstGeom prst="rtTriangle">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sp>
          <p:nvSpPr>
            <p:cNvPr id="433" name="Shape 433"/>
            <p:cNvSpPr/>
            <p:nvPr/>
          </p:nvSpPr>
          <p:spPr>
            <a:xfrm flipH="1">
              <a:off x="185742" y="1697043"/>
              <a:ext cx="1243800" cy="1243800"/>
            </a:xfrm>
            <a:prstGeom prst="rtTriangle">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sp>
          <p:nvSpPr>
            <p:cNvPr id="434" name="Shape 434"/>
            <p:cNvSpPr/>
            <p:nvPr/>
          </p:nvSpPr>
          <p:spPr>
            <a:xfrm rot="10800000">
              <a:off x="185748" y="2940860"/>
              <a:ext cx="1243800" cy="414300"/>
            </a:xfrm>
            <a:prstGeom prst="triangle">
              <a:avLst>
                <a:gd name="adj" fmla="val 0"/>
              </a:avLst>
            </a:prstGeom>
            <a:solidFill>
              <a:srgbClr val="26324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grpSp>
      <p:grpSp>
        <p:nvGrpSpPr>
          <p:cNvPr id="435" name="Shape 435"/>
          <p:cNvGrpSpPr/>
          <p:nvPr/>
        </p:nvGrpSpPr>
        <p:grpSpPr>
          <a:xfrm>
            <a:off x="270943" y="629920"/>
            <a:ext cx="392063" cy="291505"/>
            <a:chOff x="5247525" y="3007275"/>
            <a:chExt cx="517575" cy="384825"/>
          </a:xfrm>
        </p:grpSpPr>
        <p:sp>
          <p:nvSpPr>
            <p:cNvPr id="436" name="Shape 43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2" name="Shape 420">
            <a:extLst>
              <a:ext uri="{FF2B5EF4-FFF2-40B4-BE49-F238E27FC236}">
                <a16:creationId xmlns:a16="http://schemas.microsoft.com/office/drawing/2014/main" id="{EAE7B2B1-F9C1-4612-80B0-3EBDA6F0BF4B}"/>
              </a:ext>
            </a:extLst>
          </p:cNvPr>
          <p:cNvGrpSpPr/>
          <p:nvPr/>
        </p:nvGrpSpPr>
        <p:grpSpPr>
          <a:xfrm rot="10800000">
            <a:off x="0" y="3351147"/>
            <a:ext cx="2694428" cy="864880"/>
            <a:chOff x="185742" y="1697030"/>
            <a:chExt cx="5165698" cy="1658130"/>
          </a:xfrm>
        </p:grpSpPr>
        <p:sp>
          <p:nvSpPr>
            <p:cNvPr id="23" name="Shape 421">
              <a:extLst>
                <a:ext uri="{FF2B5EF4-FFF2-40B4-BE49-F238E27FC236}">
                  <a16:creationId xmlns:a16="http://schemas.microsoft.com/office/drawing/2014/main" id="{A0E7B302-670D-444D-97D4-D45D26B59BCE}"/>
                </a:ext>
              </a:extLst>
            </p:cNvPr>
            <p:cNvSpPr/>
            <p:nvPr/>
          </p:nvSpPr>
          <p:spPr>
            <a:xfrm rot="10800000" flipH="1">
              <a:off x="1426312" y="1697030"/>
              <a:ext cx="2693400" cy="1243800"/>
            </a:xfrm>
            <a:prstGeom prst="rect">
              <a:avLst/>
            </a:prstGeom>
            <a:solidFill>
              <a:srgbClr val="C7D3E6"/>
            </a:solidFill>
            <a:ln>
              <a:noFill/>
            </a:ln>
          </p:spPr>
          <p:txBody>
            <a:bodyPr wrap="square" lIns="91425" tIns="91425" rIns="91425" bIns="91425" anchor="ctr" anchorCtr="0">
              <a:noAutofit/>
            </a:bodyPr>
            <a:lstStyle/>
            <a:p>
              <a:pPr lvl="0" algn="ctr" rtl="0">
                <a:spcBef>
                  <a:spcPts val="0"/>
                </a:spcBef>
                <a:buNone/>
              </a:pPr>
              <a:r>
                <a:rPr lang="en-US" sz="2000" b="1" dirty="0">
                  <a:solidFill>
                    <a:srgbClr val="263248"/>
                  </a:solidFill>
                  <a:latin typeface="Times New Roman" panose="02020603050405020304" pitchFamily="18" charset="0"/>
                  <a:ea typeface="Roboto Condensed"/>
                  <a:cs typeface="Times New Roman" panose="02020603050405020304" pitchFamily="18" charset="0"/>
                  <a:sym typeface="Roboto Condensed"/>
                </a:rPr>
                <a:t>MongoDB</a:t>
              </a:r>
              <a:endParaRPr lang="en" sz="2000" b="1" dirty="0">
                <a:solidFill>
                  <a:srgbClr val="263248"/>
                </a:solidFill>
                <a:latin typeface="Times New Roman" panose="02020603050405020304" pitchFamily="18" charset="0"/>
                <a:ea typeface="Roboto Condensed"/>
                <a:cs typeface="Times New Roman" panose="02020603050405020304" pitchFamily="18" charset="0"/>
                <a:sym typeface="Roboto Condensed"/>
              </a:endParaRPr>
            </a:p>
          </p:txBody>
        </p:sp>
        <p:sp>
          <p:nvSpPr>
            <p:cNvPr id="24" name="Shape 422">
              <a:extLst>
                <a:ext uri="{FF2B5EF4-FFF2-40B4-BE49-F238E27FC236}">
                  <a16:creationId xmlns:a16="http://schemas.microsoft.com/office/drawing/2014/main" id="{5B400F21-2B4B-4ABC-8962-2C602A17535F}"/>
                </a:ext>
              </a:extLst>
            </p:cNvPr>
            <p:cNvSpPr/>
            <p:nvPr/>
          </p:nvSpPr>
          <p:spPr>
            <a:xfrm rot="10800000" flipH="1">
              <a:off x="4107640" y="1697043"/>
              <a:ext cx="1243800" cy="1243800"/>
            </a:xfrm>
            <a:prstGeom prst="rtTriangle">
              <a:avLst/>
            </a:prstGeom>
            <a:solidFill>
              <a:srgbClr val="C7D3E6"/>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25" name="Shape 423">
              <a:extLst>
                <a:ext uri="{FF2B5EF4-FFF2-40B4-BE49-F238E27FC236}">
                  <a16:creationId xmlns:a16="http://schemas.microsoft.com/office/drawing/2014/main" id="{8979A5CD-3708-4F91-8004-EEE61302AF46}"/>
                </a:ext>
              </a:extLst>
            </p:cNvPr>
            <p:cNvSpPr/>
            <p:nvPr/>
          </p:nvSpPr>
          <p:spPr>
            <a:xfrm flipH="1">
              <a:off x="185742" y="1697043"/>
              <a:ext cx="1243800" cy="1243800"/>
            </a:xfrm>
            <a:prstGeom prst="rtTriangle">
              <a:avLst/>
            </a:prstGeom>
            <a:solidFill>
              <a:srgbClr val="C7D3E6"/>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26" name="Shape 424">
              <a:extLst>
                <a:ext uri="{FF2B5EF4-FFF2-40B4-BE49-F238E27FC236}">
                  <a16:creationId xmlns:a16="http://schemas.microsoft.com/office/drawing/2014/main" id="{2B99195B-8BCA-4572-9E3F-CBB36EF07732}"/>
                </a:ext>
              </a:extLst>
            </p:cNvPr>
            <p:cNvSpPr/>
            <p:nvPr/>
          </p:nvSpPr>
          <p:spPr>
            <a:xfrm rot="10800000">
              <a:off x="185748" y="2940860"/>
              <a:ext cx="1243800" cy="414300"/>
            </a:xfrm>
            <a:prstGeom prst="triangle">
              <a:avLst>
                <a:gd name="adj" fmla="val 0"/>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28" name="Shape 425">
            <a:extLst>
              <a:ext uri="{FF2B5EF4-FFF2-40B4-BE49-F238E27FC236}">
                <a16:creationId xmlns:a16="http://schemas.microsoft.com/office/drawing/2014/main" id="{48BEBA78-A517-458B-808D-1C64F112C872}"/>
              </a:ext>
            </a:extLst>
          </p:cNvPr>
          <p:cNvGrpSpPr/>
          <p:nvPr/>
        </p:nvGrpSpPr>
        <p:grpSpPr>
          <a:xfrm rot="10800000">
            <a:off x="4196049" y="1540143"/>
            <a:ext cx="2694428" cy="864880"/>
            <a:chOff x="185742" y="1697030"/>
            <a:chExt cx="5165698" cy="1658130"/>
          </a:xfrm>
        </p:grpSpPr>
        <p:sp>
          <p:nvSpPr>
            <p:cNvPr id="29" name="Shape 426">
              <a:extLst>
                <a:ext uri="{FF2B5EF4-FFF2-40B4-BE49-F238E27FC236}">
                  <a16:creationId xmlns:a16="http://schemas.microsoft.com/office/drawing/2014/main" id="{D4F8794C-3BB3-48DB-A5C8-20B2534F08A7}"/>
                </a:ext>
              </a:extLst>
            </p:cNvPr>
            <p:cNvSpPr/>
            <p:nvPr/>
          </p:nvSpPr>
          <p:spPr>
            <a:xfrm rot="10800000" flipH="1">
              <a:off x="1426312" y="1697030"/>
              <a:ext cx="2693400" cy="1243800"/>
            </a:xfrm>
            <a:prstGeom prst="rect">
              <a:avLst/>
            </a:prstGeom>
            <a:solidFill>
              <a:srgbClr val="92A8C8"/>
            </a:solidFill>
            <a:ln>
              <a:noFill/>
            </a:ln>
          </p:spPr>
          <p:txBody>
            <a:bodyPr wrap="square" lIns="91425" tIns="91425" rIns="91425" bIns="91425" anchor="ctr" anchorCtr="0">
              <a:noAutofit/>
            </a:bodyPr>
            <a:lstStyle/>
            <a:p>
              <a:pPr lvl="0" algn="ctr" rtl="0">
                <a:spcBef>
                  <a:spcPts val="0"/>
                </a:spcBef>
                <a:buNone/>
              </a:pPr>
              <a:r>
                <a:rPr lang="en" sz="2000" b="1" dirty="0">
                  <a:solidFill>
                    <a:srgbClr val="263248"/>
                  </a:solidFill>
                  <a:latin typeface="Times New Roman" panose="02020603050405020304" pitchFamily="18" charset="0"/>
                  <a:ea typeface="Roboto Condensed"/>
                  <a:cs typeface="Times New Roman" panose="02020603050405020304" pitchFamily="18" charset="0"/>
                  <a:sym typeface="Roboto Condensed"/>
                </a:rPr>
                <a:t>Analysis</a:t>
              </a:r>
            </a:p>
          </p:txBody>
        </p:sp>
        <p:sp>
          <p:nvSpPr>
            <p:cNvPr id="30" name="Shape 427">
              <a:extLst>
                <a:ext uri="{FF2B5EF4-FFF2-40B4-BE49-F238E27FC236}">
                  <a16:creationId xmlns:a16="http://schemas.microsoft.com/office/drawing/2014/main" id="{47CD78D1-8FB4-40B1-871C-88DA0C20C866}"/>
                </a:ext>
              </a:extLst>
            </p:cNvPr>
            <p:cNvSpPr/>
            <p:nvPr/>
          </p:nvSpPr>
          <p:spPr>
            <a:xfrm rot="10800000" flipH="1">
              <a:off x="4107640"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1" name="Shape 428">
              <a:extLst>
                <a:ext uri="{FF2B5EF4-FFF2-40B4-BE49-F238E27FC236}">
                  <a16:creationId xmlns:a16="http://schemas.microsoft.com/office/drawing/2014/main" id="{244F3F43-A36B-478E-940B-64D3A7F08516}"/>
                </a:ext>
              </a:extLst>
            </p:cNvPr>
            <p:cNvSpPr/>
            <p:nvPr/>
          </p:nvSpPr>
          <p:spPr>
            <a:xfrm flipH="1">
              <a:off x="185742"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2" name="Shape 429">
              <a:extLst>
                <a:ext uri="{FF2B5EF4-FFF2-40B4-BE49-F238E27FC236}">
                  <a16:creationId xmlns:a16="http://schemas.microsoft.com/office/drawing/2014/main" id="{F54C630D-416E-4FFE-B7C8-1379E0440E25}"/>
                </a:ext>
              </a:extLst>
            </p:cNvPr>
            <p:cNvSpPr/>
            <p:nvPr/>
          </p:nvSpPr>
          <p:spPr>
            <a:xfrm rot="10800000">
              <a:off x="185748" y="2940860"/>
              <a:ext cx="1243800" cy="414300"/>
            </a:xfrm>
            <a:prstGeom prst="triangle">
              <a:avLst>
                <a:gd name="adj" fmla="val 0"/>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33" name="Shape 425">
            <a:extLst>
              <a:ext uri="{FF2B5EF4-FFF2-40B4-BE49-F238E27FC236}">
                <a16:creationId xmlns:a16="http://schemas.microsoft.com/office/drawing/2014/main" id="{81DB0EB7-2226-473B-9E60-0F2D1FBB743B}"/>
              </a:ext>
            </a:extLst>
          </p:cNvPr>
          <p:cNvGrpSpPr/>
          <p:nvPr/>
        </p:nvGrpSpPr>
        <p:grpSpPr>
          <a:xfrm rot="10800000">
            <a:off x="2103322" y="3351141"/>
            <a:ext cx="2694428" cy="864880"/>
            <a:chOff x="185742" y="1697030"/>
            <a:chExt cx="5165698" cy="1658130"/>
          </a:xfrm>
        </p:grpSpPr>
        <p:sp>
          <p:nvSpPr>
            <p:cNvPr id="34" name="Shape 426">
              <a:extLst>
                <a:ext uri="{FF2B5EF4-FFF2-40B4-BE49-F238E27FC236}">
                  <a16:creationId xmlns:a16="http://schemas.microsoft.com/office/drawing/2014/main" id="{E4EBBF3B-0E37-49F3-89B0-B591251CEE22}"/>
                </a:ext>
              </a:extLst>
            </p:cNvPr>
            <p:cNvSpPr/>
            <p:nvPr/>
          </p:nvSpPr>
          <p:spPr>
            <a:xfrm rot="10800000" flipH="1">
              <a:off x="1426312" y="1697030"/>
              <a:ext cx="2693400" cy="1243800"/>
            </a:xfrm>
            <a:prstGeom prst="rect">
              <a:avLst/>
            </a:prstGeom>
            <a:solidFill>
              <a:srgbClr val="92A8C8"/>
            </a:solidFill>
            <a:ln>
              <a:noFill/>
            </a:ln>
          </p:spPr>
          <p:txBody>
            <a:bodyPr wrap="square" lIns="91425" tIns="91425" rIns="91425" bIns="91425" anchor="ctr" anchorCtr="0">
              <a:noAutofit/>
            </a:bodyPr>
            <a:lstStyle/>
            <a:p>
              <a:pPr lvl="0" algn="ctr" rtl="0">
                <a:spcBef>
                  <a:spcPts val="0"/>
                </a:spcBef>
                <a:buNone/>
              </a:pPr>
              <a:r>
                <a:rPr lang="en-US" sz="2000" b="1" dirty="0">
                  <a:solidFill>
                    <a:srgbClr val="263248"/>
                  </a:solidFill>
                  <a:latin typeface="Times New Roman" panose="02020603050405020304" pitchFamily="18" charset="0"/>
                  <a:ea typeface="Roboto Condensed"/>
                  <a:cs typeface="Times New Roman" panose="02020603050405020304" pitchFamily="18" charset="0"/>
                  <a:sym typeface="Roboto Condensed"/>
                </a:rPr>
                <a:t>Pymongo &amp; Flask</a:t>
              </a:r>
              <a:endParaRPr lang="en" sz="2000" b="1" dirty="0">
                <a:solidFill>
                  <a:srgbClr val="263248"/>
                </a:solidFill>
                <a:latin typeface="Times New Roman" panose="02020603050405020304" pitchFamily="18" charset="0"/>
                <a:ea typeface="Roboto Condensed"/>
                <a:cs typeface="Times New Roman" panose="02020603050405020304" pitchFamily="18" charset="0"/>
                <a:sym typeface="Roboto Condensed"/>
              </a:endParaRPr>
            </a:p>
          </p:txBody>
        </p:sp>
        <p:sp>
          <p:nvSpPr>
            <p:cNvPr id="35" name="Shape 427">
              <a:extLst>
                <a:ext uri="{FF2B5EF4-FFF2-40B4-BE49-F238E27FC236}">
                  <a16:creationId xmlns:a16="http://schemas.microsoft.com/office/drawing/2014/main" id="{7DF0A851-4DDC-4918-9482-FAB9092C9A2C}"/>
                </a:ext>
              </a:extLst>
            </p:cNvPr>
            <p:cNvSpPr/>
            <p:nvPr/>
          </p:nvSpPr>
          <p:spPr>
            <a:xfrm rot="10800000" flipH="1">
              <a:off x="4107640"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6" name="Shape 428">
              <a:extLst>
                <a:ext uri="{FF2B5EF4-FFF2-40B4-BE49-F238E27FC236}">
                  <a16:creationId xmlns:a16="http://schemas.microsoft.com/office/drawing/2014/main" id="{65998E68-5555-4135-A6CE-897782466406}"/>
                </a:ext>
              </a:extLst>
            </p:cNvPr>
            <p:cNvSpPr/>
            <p:nvPr/>
          </p:nvSpPr>
          <p:spPr>
            <a:xfrm flipH="1">
              <a:off x="185742" y="1697043"/>
              <a:ext cx="1243800" cy="1243800"/>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37" name="Shape 429">
              <a:extLst>
                <a:ext uri="{FF2B5EF4-FFF2-40B4-BE49-F238E27FC236}">
                  <a16:creationId xmlns:a16="http://schemas.microsoft.com/office/drawing/2014/main" id="{F04882A1-FECB-46DB-A4FE-9CB3C760BF5C}"/>
                </a:ext>
              </a:extLst>
            </p:cNvPr>
            <p:cNvSpPr/>
            <p:nvPr/>
          </p:nvSpPr>
          <p:spPr>
            <a:xfrm rot="10800000">
              <a:off x="185748" y="2940860"/>
              <a:ext cx="1243800" cy="414300"/>
            </a:xfrm>
            <a:prstGeom prst="triangle">
              <a:avLst>
                <a:gd name="adj" fmla="val 0"/>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38" name="Shape 425">
            <a:extLst>
              <a:ext uri="{FF2B5EF4-FFF2-40B4-BE49-F238E27FC236}">
                <a16:creationId xmlns:a16="http://schemas.microsoft.com/office/drawing/2014/main" id="{E71959D4-C4D0-4E93-BEC6-445F9D2C4404}"/>
              </a:ext>
            </a:extLst>
          </p:cNvPr>
          <p:cNvGrpSpPr/>
          <p:nvPr/>
        </p:nvGrpSpPr>
        <p:grpSpPr>
          <a:xfrm rot="10800000">
            <a:off x="4213360" y="3351135"/>
            <a:ext cx="2694428" cy="864880"/>
            <a:chOff x="185742" y="1697030"/>
            <a:chExt cx="5165698" cy="1658130"/>
          </a:xfrm>
        </p:grpSpPr>
        <p:sp>
          <p:nvSpPr>
            <p:cNvPr id="39" name="Shape 426">
              <a:extLst>
                <a:ext uri="{FF2B5EF4-FFF2-40B4-BE49-F238E27FC236}">
                  <a16:creationId xmlns:a16="http://schemas.microsoft.com/office/drawing/2014/main" id="{BFC35CA1-9C22-4E8A-A5A2-13C09C3AE500}"/>
                </a:ext>
              </a:extLst>
            </p:cNvPr>
            <p:cNvSpPr/>
            <p:nvPr/>
          </p:nvSpPr>
          <p:spPr>
            <a:xfrm rot="10800000" flipH="1">
              <a:off x="1426313" y="1697030"/>
              <a:ext cx="2693399" cy="1243801"/>
            </a:xfrm>
            <a:prstGeom prst="rect">
              <a:avLst/>
            </a:prstGeom>
            <a:solidFill>
              <a:srgbClr val="92A8C8"/>
            </a:solidFill>
            <a:ln>
              <a:noFill/>
            </a:ln>
          </p:spPr>
          <p:txBody>
            <a:bodyPr wrap="square" lIns="91425" tIns="91425" rIns="91425" bIns="91425" anchor="ctr" anchorCtr="0">
              <a:noAutofit/>
            </a:bodyPr>
            <a:lstStyle/>
            <a:p>
              <a:pPr lvl="1" algn="ctr"/>
              <a:r>
                <a:rPr lang="en-US" sz="2000" b="1" dirty="0">
                  <a:solidFill>
                    <a:srgbClr val="263248"/>
                  </a:solidFill>
                  <a:latin typeface="Times New Roman" panose="02020603050405020304" pitchFamily="18" charset="0"/>
                  <a:ea typeface="Roboto Condensed"/>
                  <a:cs typeface="Times New Roman" panose="02020603050405020304" pitchFamily="18" charset="0"/>
                  <a:sym typeface="Roboto Condensed"/>
                </a:rPr>
                <a:t>Leaflet.js</a:t>
              </a:r>
              <a:endParaRPr lang="en" sz="2000" b="1" dirty="0">
                <a:solidFill>
                  <a:srgbClr val="263248"/>
                </a:solidFill>
                <a:latin typeface="Times New Roman" panose="02020603050405020304" pitchFamily="18" charset="0"/>
                <a:ea typeface="Roboto Condensed"/>
                <a:cs typeface="Times New Roman" panose="02020603050405020304" pitchFamily="18" charset="0"/>
                <a:sym typeface="Roboto Condensed"/>
              </a:endParaRPr>
            </a:p>
          </p:txBody>
        </p:sp>
        <p:sp>
          <p:nvSpPr>
            <p:cNvPr id="40" name="Shape 427">
              <a:extLst>
                <a:ext uri="{FF2B5EF4-FFF2-40B4-BE49-F238E27FC236}">
                  <a16:creationId xmlns:a16="http://schemas.microsoft.com/office/drawing/2014/main" id="{E0886F3A-4124-4020-B015-CC898DD90894}"/>
                </a:ext>
              </a:extLst>
            </p:cNvPr>
            <p:cNvSpPr/>
            <p:nvPr/>
          </p:nvSpPr>
          <p:spPr>
            <a:xfrm rot="10800000" flipH="1">
              <a:off x="4107640"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1" name="Shape 428">
              <a:extLst>
                <a:ext uri="{FF2B5EF4-FFF2-40B4-BE49-F238E27FC236}">
                  <a16:creationId xmlns:a16="http://schemas.microsoft.com/office/drawing/2014/main" id="{D0B2831D-9A99-41B2-BBA0-F75A3C7F52E8}"/>
                </a:ext>
              </a:extLst>
            </p:cNvPr>
            <p:cNvSpPr/>
            <p:nvPr/>
          </p:nvSpPr>
          <p:spPr>
            <a:xfrm flipH="1">
              <a:off x="185742" y="1697042"/>
              <a:ext cx="1243800" cy="1243801"/>
            </a:xfrm>
            <a:prstGeom prst="rtTriangle">
              <a:avLst/>
            </a:prstGeom>
            <a:solidFill>
              <a:srgbClr val="92A8C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sp>
          <p:nvSpPr>
            <p:cNvPr id="42" name="Shape 429">
              <a:extLst>
                <a:ext uri="{FF2B5EF4-FFF2-40B4-BE49-F238E27FC236}">
                  <a16:creationId xmlns:a16="http://schemas.microsoft.com/office/drawing/2014/main" id="{5327E6E3-1A22-46B5-907B-21A504942FDF}"/>
                </a:ext>
              </a:extLst>
            </p:cNvPr>
            <p:cNvSpPr/>
            <p:nvPr/>
          </p:nvSpPr>
          <p:spPr>
            <a:xfrm rot="10800000">
              <a:off x="185748" y="2940860"/>
              <a:ext cx="1243800" cy="414300"/>
            </a:xfrm>
            <a:prstGeom prst="triangle">
              <a:avLst>
                <a:gd name="adj" fmla="val 0"/>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263248"/>
                </a:solidFill>
                <a:latin typeface="Roboto Condensed"/>
                <a:ea typeface="Roboto Condensed"/>
                <a:cs typeface="Roboto Condensed"/>
                <a:sym typeface="Roboto Condensed"/>
              </a:endParaRPr>
            </a:p>
          </p:txBody>
        </p:sp>
      </p:grpSp>
      <p:grpSp>
        <p:nvGrpSpPr>
          <p:cNvPr id="48" name="Shape 430">
            <a:extLst>
              <a:ext uri="{FF2B5EF4-FFF2-40B4-BE49-F238E27FC236}">
                <a16:creationId xmlns:a16="http://schemas.microsoft.com/office/drawing/2014/main" id="{69F4E8C3-9691-4A12-90BF-AFA88F788A3E}"/>
              </a:ext>
            </a:extLst>
          </p:cNvPr>
          <p:cNvGrpSpPr/>
          <p:nvPr/>
        </p:nvGrpSpPr>
        <p:grpSpPr>
          <a:xfrm rot="10800000">
            <a:off x="6373639" y="3351135"/>
            <a:ext cx="2694428" cy="864880"/>
            <a:chOff x="185742" y="1697030"/>
            <a:chExt cx="5165698" cy="1658130"/>
          </a:xfrm>
        </p:grpSpPr>
        <p:sp>
          <p:nvSpPr>
            <p:cNvPr id="49" name="Shape 431">
              <a:extLst>
                <a:ext uri="{FF2B5EF4-FFF2-40B4-BE49-F238E27FC236}">
                  <a16:creationId xmlns:a16="http://schemas.microsoft.com/office/drawing/2014/main" id="{B59B1925-C5C5-40BD-875B-87115550AEFC}"/>
                </a:ext>
              </a:extLst>
            </p:cNvPr>
            <p:cNvSpPr/>
            <p:nvPr/>
          </p:nvSpPr>
          <p:spPr>
            <a:xfrm rot="10800000" flipH="1">
              <a:off x="1426312" y="1697030"/>
              <a:ext cx="2693400" cy="1243800"/>
            </a:xfrm>
            <a:prstGeom prst="rect">
              <a:avLst/>
            </a:prstGeom>
            <a:solidFill>
              <a:srgbClr val="3F5378"/>
            </a:solidFill>
            <a:ln>
              <a:noFill/>
            </a:ln>
          </p:spPr>
          <p:txBody>
            <a:bodyPr wrap="square" lIns="91425" tIns="91425" rIns="91425" bIns="91425" anchor="ctr" anchorCtr="0">
              <a:noAutofit/>
            </a:bodyPr>
            <a:lstStyle/>
            <a:p>
              <a:pPr lvl="0" algn="ctr" rtl="0">
                <a:spcBef>
                  <a:spcPts val="0"/>
                </a:spcBef>
                <a:buNone/>
              </a:pPr>
              <a:r>
                <a:rPr lang="en-US" sz="2000" b="1" dirty="0">
                  <a:solidFill>
                    <a:srgbClr val="FFFFFF"/>
                  </a:solidFill>
                  <a:latin typeface="Times New Roman" panose="02020603050405020304" pitchFamily="18" charset="0"/>
                  <a:ea typeface="Roboto Condensed"/>
                  <a:cs typeface="Times New Roman" panose="02020603050405020304" pitchFamily="18" charset="0"/>
                  <a:sym typeface="Roboto Condensed"/>
                </a:rPr>
                <a:t>D3.js</a:t>
              </a:r>
              <a:endParaRPr lang="en" sz="2000" b="1" dirty="0">
                <a:solidFill>
                  <a:srgbClr val="FFFFFF"/>
                </a:solidFill>
                <a:latin typeface="Times New Roman" panose="02020603050405020304" pitchFamily="18" charset="0"/>
                <a:ea typeface="Roboto Condensed"/>
                <a:cs typeface="Times New Roman" panose="02020603050405020304" pitchFamily="18" charset="0"/>
                <a:sym typeface="Roboto Condensed"/>
              </a:endParaRPr>
            </a:p>
          </p:txBody>
        </p:sp>
        <p:sp>
          <p:nvSpPr>
            <p:cNvPr id="50" name="Shape 432">
              <a:extLst>
                <a:ext uri="{FF2B5EF4-FFF2-40B4-BE49-F238E27FC236}">
                  <a16:creationId xmlns:a16="http://schemas.microsoft.com/office/drawing/2014/main" id="{53D28083-4B2B-4970-9962-B6D23978B89F}"/>
                </a:ext>
              </a:extLst>
            </p:cNvPr>
            <p:cNvSpPr/>
            <p:nvPr/>
          </p:nvSpPr>
          <p:spPr>
            <a:xfrm rot="10800000" flipH="1">
              <a:off x="4107640" y="1697043"/>
              <a:ext cx="1243800" cy="1243800"/>
            </a:xfrm>
            <a:prstGeom prst="rtTriangle">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sp>
          <p:nvSpPr>
            <p:cNvPr id="51" name="Shape 433">
              <a:extLst>
                <a:ext uri="{FF2B5EF4-FFF2-40B4-BE49-F238E27FC236}">
                  <a16:creationId xmlns:a16="http://schemas.microsoft.com/office/drawing/2014/main" id="{CD3B3FE9-CD37-453A-BD91-2CEE435EC215}"/>
                </a:ext>
              </a:extLst>
            </p:cNvPr>
            <p:cNvSpPr/>
            <p:nvPr/>
          </p:nvSpPr>
          <p:spPr>
            <a:xfrm flipH="1">
              <a:off x="185742" y="1697043"/>
              <a:ext cx="1243800" cy="1243800"/>
            </a:xfrm>
            <a:prstGeom prst="rtTriangle">
              <a:avLst/>
            </a:prstGeom>
            <a:solidFill>
              <a:srgbClr val="3F537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sp>
          <p:nvSpPr>
            <p:cNvPr id="52" name="Shape 434">
              <a:extLst>
                <a:ext uri="{FF2B5EF4-FFF2-40B4-BE49-F238E27FC236}">
                  <a16:creationId xmlns:a16="http://schemas.microsoft.com/office/drawing/2014/main" id="{00C29173-8A61-4C0C-98EE-B27E91694111}"/>
                </a:ext>
              </a:extLst>
            </p:cNvPr>
            <p:cNvSpPr/>
            <p:nvPr/>
          </p:nvSpPr>
          <p:spPr>
            <a:xfrm rot="10800000">
              <a:off x="185748" y="2940860"/>
              <a:ext cx="1243800" cy="414300"/>
            </a:xfrm>
            <a:prstGeom prst="triangle">
              <a:avLst>
                <a:gd name="adj" fmla="val 0"/>
              </a:avLst>
            </a:prstGeom>
            <a:solidFill>
              <a:srgbClr val="263248"/>
            </a:solidFill>
            <a:ln>
              <a:noFill/>
            </a:ln>
          </p:spPr>
          <p:txBody>
            <a:bodyPr wrap="square" lIns="91425" tIns="91425" rIns="91425" bIns="91425" anchor="ctr" anchorCtr="0">
              <a:noAutofit/>
            </a:bodyPr>
            <a:lstStyle/>
            <a:p>
              <a:pPr lvl="0" algn="ctr" rtl="0">
                <a:spcBef>
                  <a:spcPts val="0"/>
                </a:spcBef>
                <a:buNone/>
              </a:pPr>
              <a:endParaRPr sz="2400">
                <a:solidFill>
                  <a:srgbClr val="FFFFFF"/>
                </a:solidFill>
                <a:latin typeface="Roboto Condensed"/>
                <a:ea typeface="Roboto Condensed"/>
                <a:cs typeface="Roboto Condensed"/>
                <a:sym typeface="Roboto Condensed"/>
              </a:endParaRPr>
            </a:p>
          </p:txBody>
        </p:sp>
      </p:grpSp>
      <p:cxnSp>
        <p:nvCxnSpPr>
          <p:cNvPr id="3" name="Straight Arrow Connector 2">
            <a:extLst>
              <a:ext uri="{FF2B5EF4-FFF2-40B4-BE49-F238E27FC236}">
                <a16:creationId xmlns:a16="http://schemas.microsoft.com/office/drawing/2014/main" id="{2B6697E8-E41F-4BB1-ABDF-592673E9A1D1}"/>
              </a:ext>
            </a:extLst>
          </p:cNvPr>
          <p:cNvCxnSpPr>
            <a:cxnSpLocks/>
          </p:cNvCxnSpPr>
          <p:nvPr/>
        </p:nvCxnSpPr>
        <p:spPr>
          <a:xfrm>
            <a:off x="1264356" y="2405017"/>
            <a:ext cx="0" cy="116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E94C277-DCB4-4507-96C5-5BE5C655E96A}"/>
              </a:ext>
            </a:extLst>
          </p:cNvPr>
          <p:cNvCxnSpPr>
            <a:stCxn id="426" idx="2"/>
            <a:endCxn id="34" idx="0"/>
          </p:cNvCxnSpPr>
          <p:nvPr/>
        </p:nvCxnSpPr>
        <p:spPr>
          <a:xfrm>
            <a:off x="3442250" y="2405023"/>
            <a:ext cx="5979" cy="116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6B133A-6A93-4819-882D-2C59E31250B3}"/>
              </a:ext>
            </a:extLst>
          </p:cNvPr>
          <p:cNvCxnSpPr>
            <a:stCxn id="29" idx="2"/>
            <a:endCxn id="39" idx="0"/>
          </p:cNvCxnSpPr>
          <p:nvPr/>
        </p:nvCxnSpPr>
        <p:spPr>
          <a:xfrm>
            <a:off x="5540956" y="2405023"/>
            <a:ext cx="17311" cy="1162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7E67285-4077-4333-80DA-C79C86B937D9}"/>
              </a:ext>
            </a:extLst>
          </p:cNvPr>
          <p:cNvCxnSpPr>
            <a:stCxn id="431" idx="2"/>
            <a:endCxn id="49" idx="0"/>
          </p:cNvCxnSpPr>
          <p:nvPr/>
        </p:nvCxnSpPr>
        <p:spPr>
          <a:xfrm flipH="1">
            <a:off x="7718546" y="2405023"/>
            <a:ext cx="3337" cy="1162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2D32-FD31-4020-828F-FB9EB3849189}"/>
              </a:ext>
            </a:extLst>
          </p:cNvPr>
          <p:cNvSpPr>
            <a:spLocks noGrp="1"/>
          </p:cNvSpPr>
          <p:nvPr>
            <p:ph type="title"/>
          </p:nvPr>
        </p:nvSpPr>
        <p:spPr/>
        <p:txBody>
          <a:bodyPr/>
          <a:lstStyle/>
          <a:p>
            <a:r>
              <a:rPr lang="en-US" sz="3200" dirty="0">
                <a:solidFill>
                  <a:srgbClr val="FF9800"/>
                </a:solidFill>
                <a:latin typeface="Times New Roman" panose="02020603050405020304" pitchFamily="18" charset="0"/>
                <a:cs typeface="Times New Roman" panose="02020603050405020304" pitchFamily="18" charset="0"/>
              </a:rPr>
              <a:t>Connection to Server</a:t>
            </a:r>
            <a:endParaRPr lang="en-US" sz="3200" dirty="0"/>
          </a:p>
        </p:txBody>
      </p:sp>
      <p:sp>
        <p:nvSpPr>
          <p:cNvPr id="5" name="Slide Number Placeholder 4">
            <a:extLst>
              <a:ext uri="{FF2B5EF4-FFF2-40B4-BE49-F238E27FC236}">
                <a16:creationId xmlns:a16="http://schemas.microsoft.com/office/drawing/2014/main" id="{AF1080D6-0F95-436C-BEF9-82DCF9C53280}"/>
              </a:ext>
            </a:extLst>
          </p:cNvPr>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8" name="Picture 7">
            <a:extLst>
              <a:ext uri="{FF2B5EF4-FFF2-40B4-BE49-F238E27FC236}">
                <a16:creationId xmlns:a16="http://schemas.microsoft.com/office/drawing/2014/main" id="{F58622B8-2FFC-460B-AF4E-E8B1C9E4850F}"/>
              </a:ext>
            </a:extLst>
          </p:cNvPr>
          <p:cNvPicPr>
            <a:picLocks noChangeAspect="1"/>
          </p:cNvPicPr>
          <p:nvPr/>
        </p:nvPicPr>
        <p:blipFill>
          <a:blip r:embed="rId3"/>
          <a:stretch>
            <a:fillRect/>
          </a:stretch>
        </p:blipFill>
        <p:spPr>
          <a:xfrm>
            <a:off x="263101" y="1200741"/>
            <a:ext cx="6648062" cy="3873485"/>
          </a:xfrm>
          <a:prstGeom prst="rect">
            <a:avLst/>
          </a:prstGeom>
        </p:spPr>
      </p:pic>
      <p:grpSp>
        <p:nvGrpSpPr>
          <p:cNvPr id="6" name="Shape 325">
            <a:extLst>
              <a:ext uri="{FF2B5EF4-FFF2-40B4-BE49-F238E27FC236}">
                <a16:creationId xmlns:a16="http://schemas.microsoft.com/office/drawing/2014/main" id="{E64ECE43-948C-49BA-A8E7-2545A529E295}"/>
              </a:ext>
            </a:extLst>
          </p:cNvPr>
          <p:cNvGrpSpPr/>
          <p:nvPr/>
        </p:nvGrpSpPr>
        <p:grpSpPr>
          <a:xfrm>
            <a:off x="263101" y="580106"/>
            <a:ext cx="407743" cy="391135"/>
            <a:chOff x="5233525" y="4954450"/>
            <a:chExt cx="538275" cy="516350"/>
          </a:xfrm>
        </p:grpSpPr>
        <p:sp>
          <p:nvSpPr>
            <p:cNvPr id="7" name="Shape 326">
              <a:extLst>
                <a:ext uri="{FF2B5EF4-FFF2-40B4-BE49-F238E27FC236}">
                  <a16:creationId xmlns:a16="http://schemas.microsoft.com/office/drawing/2014/main" id="{6E29C69B-523B-4CBF-8BBF-68F481E099AC}"/>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327">
              <a:extLst>
                <a:ext uri="{FF2B5EF4-FFF2-40B4-BE49-F238E27FC236}">
                  <a16:creationId xmlns:a16="http://schemas.microsoft.com/office/drawing/2014/main" id="{0E171ABA-F6BD-4D89-A327-939EF55E324F}"/>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 name="Shape 328">
              <a:extLst>
                <a:ext uri="{FF2B5EF4-FFF2-40B4-BE49-F238E27FC236}">
                  <a16:creationId xmlns:a16="http://schemas.microsoft.com/office/drawing/2014/main" id="{F2C664C3-F3A5-499C-A32B-5FC75D7F1B0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 name="Shape 329">
              <a:extLst>
                <a:ext uri="{FF2B5EF4-FFF2-40B4-BE49-F238E27FC236}">
                  <a16:creationId xmlns:a16="http://schemas.microsoft.com/office/drawing/2014/main" id="{4EE990D7-DB82-4C19-B5BC-A6C58E5BD19D}"/>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330">
              <a:extLst>
                <a:ext uri="{FF2B5EF4-FFF2-40B4-BE49-F238E27FC236}">
                  <a16:creationId xmlns:a16="http://schemas.microsoft.com/office/drawing/2014/main" id="{A4109D32-67D8-4141-9AB4-7ACBA91A4AF7}"/>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331">
              <a:extLst>
                <a:ext uri="{FF2B5EF4-FFF2-40B4-BE49-F238E27FC236}">
                  <a16:creationId xmlns:a16="http://schemas.microsoft.com/office/drawing/2014/main" id="{91A4C996-8358-4DF1-AD9C-C0266E2C29EA}"/>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332">
              <a:extLst>
                <a:ext uri="{FF2B5EF4-FFF2-40B4-BE49-F238E27FC236}">
                  <a16:creationId xmlns:a16="http://schemas.microsoft.com/office/drawing/2014/main" id="{1661E825-54E6-4555-BFA3-78AA3EFC0F90}"/>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333">
              <a:extLst>
                <a:ext uri="{FF2B5EF4-FFF2-40B4-BE49-F238E27FC236}">
                  <a16:creationId xmlns:a16="http://schemas.microsoft.com/office/drawing/2014/main" id="{BA64188A-1023-473D-8B0B-87B611550320}"/>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 name="Shape 334">
              <a:extLst>
                <a:ext uri="{FF2B5EF4-FFF2-40B4-BE49-F238E27FC236}">
                  <a16:creationId xmlns:a16="http://schemas.microsoft.com/office/drawing/2014/main" id="{CD67CBDE-4355-44CF-9F9E-7C6B76762932}"/>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335">
              <a:extLst>
                <a:ext uri="{FF2B5EF4-FFF2-40B4-BE49-F238E27FC236}">
                  <a16:creationId xmlns:a16="http://schemas.microsoft.com/office/drawing/2014/main" id="{BD0A55E3-15FE-4ED2-AD69-1CD95CC785A3}"/>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 name="Shape 336">
              <a:extLst>
                <a:ext uri="{FF2B5EF4-FFF2-40B4-BE49-F238E27FC236}">
                  <a16:creationId xmlns:a16="http://schemas.microsoft.com/office/drawing/2014/main" id="{FA6265D6-A1FF-47DB-8B5E-62DE9165036F}"/>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 name="Rectangle 2">
            <a:extLst>
              <a:ext uri="{FF2B5EF4-FFF2-40B4-BE49-F238E27FC236}">
                <a16:creationId xmlns:a16="http://schemas.microsoft.com/office/drawing/2014/main" id="{9964AE18-ABCF-4097-A18C-38BBE36FD397}"/>
              </a:ext>
            </a:extLst>
          </p:cNvPr>
          <p:cNvSpPr/>
          <p:nvPr/>
        </p:nvSpPr>
        <p:spPr>
          <a:xfrm>
            <a:off x="263101" y="2254102"/>
            <a:ext cx="6648062" cy="69111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6545564-E56A-421F-94AA-0F729D5CBBAF}"/>
              </a:ext>
            </a:extLst>
          </p:cNvPr>
          <p:cNvSpPr/>
          <p:nvPr/>
        </p:nvSpPr>
        <p:spPr>
          <a:xfrm>
            <a:off x="266642" y="3501660"/>
            <a:ext cx="6648062" cy="157256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501880" cy="1456304"/>
          </a:xfrm>
          <a:prstGeom prst="rect">
            <a:avLst/>
          </a:prstGeom>
        </p:spPr>
        <p:txBody>
          <a:bodyPr wrap="square" lIns="91425" tIns="91425" rIns="91425" bIns="91425" anchor="b" anchorCtr="0">
            <a:noAutofit/>
          </a:bodyPr>
          <a:lstStyle/>
          <a:p>
            <a:pPr lvl="0"/>
            <a:r>
              <a:rPr lang="en-US" sz="4400" dirty="0">
                <a:solidFill>
                  <a:srgbClr val="FF9800"/>
                </a:solidFill>
                <a:latin typeface="Times New Roman" panose="02020603050405020304" pitchFamily="18" charset="0"/>
                <a:cs typeface="Times New Roman" panose="02020603050405020304" pitchFamily="18" charset="0"/>
              </a:rPr>
              <a:t>Demonstration</a:t>
            </a:r>
            <a:endParaRPr lang="en" sz="4400" dirty="0">
              <a:latin typeface="Times New Roman" panose="02020603050405020304" pitchFamily="18" charset="0"/>
              <a:cs typeface="Times New Roman" panose="02020603050405020304" pitchFamily="18" charset="0"/>
            </a:endParaRPr>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4</a:t>
            </a:r>
          </a:p>
        </p:txBody>
      </p:sp>
    </p:spTree>
    <p:extLst>
      <p:ext uri="{BB962C8B-B14F-4D97-AF65-F5344CB8AC3E}">
        <p14:creationId xmlns:p14="http://schemas.microsoft.com/office/powerpoint/2010/main" val="75384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Application</a:t>
            </a:r>
            <a:endParaRPr lang="en" sz="3200" dirty="0"/>
          </a:p>
        </p:txBody>
      </p:sp>
      <p:sp>
        <p:nvSpPr>
          <p:cNvPr id="237" name="Shape 237"/>
          <p:cNvSpPr txBox="1">
            <a:spLocks noGrp="1"/>
          </p:cNvSpPr>
          <p:nvPr>
            <p:ph type="body" idx="1"/>
          </p:nvPr>
        </p:nvSpPr>
        <p:spPr>
          <a:xfrm>
            <a:off x="814274" y="1158775"/>
            <a:ext cx="6658969" cy="3793325"/>
          </a:xfrm>
          <a:prstGeom prst="rect">
            <a:avLst/>
          </a:prstGeom>
        </p:spPr>
        <p:txBody>
          <a:bodyPr wrap="square" lIns="91425" tIns="91425" rIns="91425" bIns="91425" anchor="ctr" anchorCtr="0">
            <a:noAutofit/>
          </a:bodyPr>
          <a:lstStyle/>
          <a:p>
            <a:pPr lvl="0">
              <a:buNone/>
            </a:pPr>
            <a:endParaRPr lang="en" sz="2200" b="1"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Input: Start Time and End Time</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Output: Map: Clusters of hot pickup locations</a:t>
            </a:r>
          </a:p>
          <a:p>
            <a:pPr lvl="8">
              <a:buClr>
                <a:schemeClr val="accent2"/>
              </a:buClr>
              <a:buSzPct val="108000"/>
              <a:buNone/>
            </a:pPr>
            <a:r>
              <a:rPr lang="en-US" sz="2200" dirty="0">
                <a:latin typeface="Times New Roman" panose="02020603050405020304" pitchFamily="18" charset="0"/>
                <a:cs typeface="Times New Roman" panose="02020603050405020304" pitchFamily="18" charset="0"/>
              </a:rPr>
              <a:t>                  Bar Chart: Customer preferences for Venders</a:t>
            </a:r>
          </a:p>
          <a:p>
            <a:pPr lvl="8">
              <a:buClr>
                <a:schemeClr val="accent2"/>
              </a:buClr>
              <a:buSzPct val="108000"/>
              <a:buNone/>
            </a:pPr>
            <a:endParaRPr lang="en-US" sz="2200" dirty="0">
              <a:latin typeface="Times New Roman" panose="02020603050405020304" pitchFamily="18" charset="0"/>
              <a:cs typeface="Times New Roman" panose="02020603050405020304" pitchFamily="18" charset="0"/>
            </a:endParaRPr>
          </a:p>
          <a:p>
            <a:pPr lvl="8">
              <a:buClr>
                <a:schemeClr val="accent2"/>
              </a:buClr>
              <a:buSzPct val="108000"/>
              <a:buNone/>
            </a:pPr>
            <a:endParaRPr lang="en-US" sz="22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grpSp>
        <p:nvGrpSpPr>
          <p:cNvPr id="10" name="Shape 271">
            <a:extLst>
              <a:ext uri="{FF2B5EF4-FFF2-40B4-BE49-F238E27FC236}">
                <a16:creationId xmlns:a16="http://schemas.microsoft.com/office/drawing/2014/main" id="{DD7AFB09-F5EB-4C9A-8F34-7B01A7BF9E73}"/>
              </a:ext>
            </a:extLst>
          </p:cNvPr>
          <p:cNvGrpSpPr/>
          <p:nvPr/>
        </p:nvGrpSpPr>
        <p:grpSpPr>
          <a:xfrm>
            <a:off x="312466" y="587260"/>
            <a:ext cx="309022" cy="376837"/>
            <a:chOff x="596350" y="929175"/>
            <a:chExt cx="407950" cy="497475"/>
          </a:xfrm>
        </p:grpSpPr>
        <p:sp>
          <p:nvSpPr>
            <p:cNvPr id="11" name="Shape 272">
              <a:extLst>
                <a:ext uri="{FF2B5EF4-FFF2-40B4-BE49-F238E27FC236}">
                  <a16:creationId xmlns:a16="http://schemas.microsoft.com/office/drawing/2014/main" id="{90318B53-5C45-44FC-AAC4-7D0CFD27DB93}"/>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273">
              <a:extLst>
                <a:ext uri="{FF2B5EF4-FFF2-40B4-BE49-F238E27FC236}">
                  <a16:creationId xmlns:a16="http://schemas.microsoft.com/office/drawing/2014/main" id="{3783CF7E-3967-4B26-8F01-450FEEC2E475}"/>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274">
              <a:extLst>
                <a:ext uri="{FF2B5EF4-FFF2-40B4-BE49-F238E27FC236}">
                  <a16:creationId xmlns:a16="http://schemas.microsoft.com/office/drawing/2014/main" id="{4B58058F-1485-4203-95DD-356D5FAAFD2A}"/>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275">
              <a:extLst>
                <a:ext uri="{FF2B5EF4-FFF2-40B4-BE49-F238E27FC236}">
                  <a16:creationId xmlns:a16="http://schemas.microsoft.com/office/drawing/2014/main" id="{E520F349-B810-425F-89EE-C761B00F79B6}"/>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276">
              <a:extLst>
                <a:ext uri="{FF2B5EF4-FFF2-40B4-BE49-F238E27FC236}">
                  <a16:creationId xmlns:a16="http://schemas.microsoft.com/office/drawing/2014/main" id="{5C7070C1-6D1D-4747-8659-0002F89F96EE}"/>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 name="Shape 277">
              <a:extLst>
                <a:ext uri="{FF2B5EF4-FFF2-40B4-BE49-F238E27FC236}">
                  <a16:creationId xmlns:a16="http://schemas.microsoft.com/office/drawing/2014/main" id="{5D9B2D50-6BB9-4544-9B20-C16DD0A1274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278">
              <a:extLst>
                <a:ext uri="{FF2B5EF4-FFF2-40B4-BE49-F238E27FC236}">
                  <a16:creationId xmlns:a16="http://schemas.microsoft.com/office/drawing/2014/main" id="{B061DD3C-0A34-41E0-93FA-F4512340F544}"/>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6981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Algorithm</a:t>
            </a:r>
            <a:endParaRPr lang="en" sz="3200" dirty="0"/>
          </a:p>
        </p:txBody>
      </p:sp>
      <p:sp>
        <p:nvSpPr>
          <p:cNvPr id="237" name="Shape 237"/>
          <p:cNvSpPr txBox="1">
            <a:spLocks noGrp="1"/>
          </p:cNvSpPr>
          <p:nvPr>
            <p:ph type="body" idx="1"/>
          </p:nvPr>
        </p:nvSpPr>
        <p:spPr>
          <a:xfrm>
            <a:off x="814275" y="1158775"/>
            <a:ext cx="6132600" cy="3793325"/>
          </a:xfrm>
          <a:prstGeom prst="rect">
            <a:avLst/>
          </a:prstGeom>
        </p:spPr>
        <p:txBody>
          <a:bodyPr wrap="square" lIns="91425" tIns="91425" rIns="91425" bIns="91425" anchor="ctr" anchorCtr="0">
            <a:noAutofit/>
          </a:bodyPr>
          <a:lstStyle/>
          <a:p>
            <a:pPr lvl="0">
              <a:buNone/>
            </a:pPr>
            <a:endParaRPr lang="en" sz="2200" b="1"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the Map to center latitude and longitude of Mexico City</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Populate Start and End time to get a time range</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Enter Start and end time</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Filter trip records based on </a:t>
            </a:r>
            <a:r>
              <a:rPr lang="en-US" sz="1600" dirty="0" err="1">
                <a:latin typeface="Times New Roman" panose="02020603050405020304" pitchFamily="18" charset="0"/>
                <a:cs typeface="Times New Roman" panose="02020603050405020304" pitchFamily="18" charset="0"/>
              </a:rPr>
              <a:t>pickup_dateime</a:t>
            </a:r>
            <a:r>
              <a:rPr lang="en-US" sz="1600" dirty="0">
                <a:latin typeface="Times New Roman" panose="02020603050405020304" pitchFamily="18" charset="0"/>
                <a:cs typeface="Times New Roman" panose="02020603050405020304" pitchFamily="18" charset="0"/>
              </a:rPr>
              <a:t> between entered start and end time</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Perform cluster analysis using Leaflet-Marker clusters for filtered trips</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Hot pickup locations on the map</a:t>
            </a: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Count number of trips per vendor within the entered </a:t>
            </a:r>
            <a:r>
              <a:rPr lang="en-US" sz="1600">
                <a:latin typeface="Times New Roman" panose="02020603050405020304" pitchFamily="18" charset="0"/>
                <a:cs typeface="Times New Roman" panose="02020603050405020304" pitchFamily="18" charset="0"/>
              </a:rPr>
              <a:t>time range</a:t>
            </a:r>
            <a:endParaRPr lang="en-US" sz="1600"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Vender preferences via bar chart</a:t>
            </a:r>
          </a:p>
          <a:p>
            <a:pPr marL="342900" lvl="8" indent="-342900">
              <a:buClr>
                <a:schemeClr val="accent2"/>
              </a:buClr>
              <a:buSzPct val="108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grpSp>
        <p:nvGrpSpPr>
          <p:cNvPr id="10" name="Shape 271">
            <a:extLst>
              <a:ext uri="{FF2B5EF4-FFF2-40B4-BE49-F238E27FC236}">
                <a16:creationId xmlns:a16="http://schemas.microsoft.com/office/drawing/2014/main" id="{DD7AFB09-F5EB-4C9A-8F34-7B01A7BF9E73}"/>
              </a:ext>
            </a:extLst>
          </p:cNvPr>
          <p:cNvGrpSpPr/>
          <p:nvPr/>
        </p:nvGrpSpPr>
        <p:grpSpPr>
          <a:xfrm>
            <a:off x="312466" y="587260"/>
            <a:ext cx="309022" cy="376837"/>
            <a:chOff x="596350" y="929175"/>
            <a:chExt cx="407950" cy="497475"/>
          </a:xfrm>
        </p:grpSpPr>
        <p:sp>
          <p:nvSpPr>
            <p:cNvPr id="11" name="Shape 272">
              <a:extLst>
                <a:ext uri="{FF2B5EF4-FFF2-40B4-BE49-F238E27FC236}">
                  <a16:creationId xmlns:a16="http://schemas.microsoft.com/office/drawing/2014/main" id="{90318B53-5C45-44FC-AAC4-7D0CFD27DB93}"/>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273">
              <a:extLst>
                <a:ext uri="{FF2B5EF4-FFF2-40B4-BE49-F238E27FC236}">
                  <a16:creationId xmlns:a16="http://schemas.microsoft.com/office/drawing/2014/main" id="{3783CF7E-3967-4B26-8F01-450FEEC2E475}"/>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274">
              <a:extLst>
                <a:ext uri="{FF2B5EF4-FFF2-40B4-BE49-F238E27FC236}">
                  <a16:creationId xmlns:a16="http://schemas.microsoft.com/office/drawing/2014/main" id="{4B58058F-1485-4203-95DD-356D5FAAFD2A}"/>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275">
              <a:extLst>
                <a:ext uri="{FF2B5EF4-FFF2-40B4-BE49-F238E27FC236}">
                  <a16:creationId xmlns:a16="http://schemas.microsoft.com/office/drawing/2014/main" id="{E520F349-B810-425F-89EE-C761B00F79B6}"/>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276">
              <a:extLst>
                <a:ext uri="{FF2B5EF4-FFF2-40B4-BE49-F238E27FC236}">
                  <a16:creationId xmlns:a16="http://schemas.microsoft.com/office/drawing/2014/main" id="{5C7070C1-6D1D-4747-8659-0002F89F96EE}"/>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 name="Shape 277">
              <a:extLst>
                <a:ext uri="{FF2B5EF4-FFF2-40B4-BE49-F238E27FC236}">
                  <a16:creationId xmlns:a16="http://schemas.microsoft.com/office/drawing/2014/main" id="{5D9B2D50-6BB9-4544-9B20-C16DD0A1274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278">
              <a:extLst>
                <a:ext uri="{FF2B5EF4-FFF2-40B4-BE49-F238E27FC236}">
                  <a16:creationId xmlns:a16="http://schemas.microsoft.com/office/drawing/2014/main" id="{B061DD3C-0A34-41E0-93FA-F4512340F544}"/>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0342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Demo</a:t>
            </a:r>
            <a:endParaRPr lang="en" sz="3200" dirty="0"/>
          </a:p>
        </p:txBody>
      </p:sp>
      <p:sp>
        <p:nvSpPr>
          <p:cNvPr id="237" name="Shape 237"/>
          <p:cNvSpPr txBox="1">
            <a:spLocks noGrp="1"/>
          </p:cNvSpPr>
          <p:nvPr>
            <p:ph type="body" idx="1"/>
          </p:nvPr>
        </p:nvSpPr>
        <p:spPr>
          <a:xfrm>
            <a:off x="814275" y="1158775"/>
            <a:ext cx="6132600" cy="3793325"/>
          </a:xfrm>
          <a:prstGeom prst="rect">
            <a:avLst/>
          </a:prstGeom>
        </p:spPr>
        <p:txBody>
          <a:bodyPr wrap="square" lIns="91425" tIns="91425" rIns="91425" bIns="91425" anchor="ctr" anchorCtr="0">
            <a:noAutofit/>
          </a:bodyPr>
          <a:lstStyle/>
          <a:p>
            <a:pPr marL="342900" lvl="8" indent="-342900">
              <a:buClr>
                <a:schemeClr val="accent2"/>
              </a:buClr>
              <a:buSzPct val="108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http://localhost:5000</a:t>
            </a:r>
          </a:p>
          <a:p>
            <a:pPr marL="342900" lvl="8" indent="-342900">
              <a:buClr>
                <a:schemeClr val="accent2"/>
              </a:buClr>
              <a:buSzPct val="108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grpSp>
        <p:nvGrpSpPr>
          <p:cNvPr id="10" name="Shape 271">
            <a:extLst>
              <a:ext uri="{FF2B5EF4-FFF2-40B4-BE49-F238E27FC236}">
                <a16:creationId xmlns:a16="http://schemas.microsoft.com/office/drawing/2014/main" id="{DD7AFB09-F5EB-4C9A-8F34-7B01A7BF9E73}"/>
              </a:ext>
            </a:extLst>
          </p:cNvPr>
          <p:cNvGrpSpPr/>
          <p:nvPr/>
        </p:nvGrpSpPr>
        <p:grpSpPr>
          <a:xfrm>
            <a:off x="312466" y="587260"/>
            <a:ext cx="309022" cy="376837"/>
            <a:chOff x="596350" y="929175"/>
            <a:chExt cx="407950" cy="497475"/>
          </a:xfrm>
        </p:grpSpPr>
        <p:sp>
          <p:nvSpPr>
            <p:cNvPr id="11" name="Shape 272">
              <a:extLst>
                <a:ext uri="{FF2B5EF4-FFF2-40B4-BE49-F238E27FC236}">
                  <a16:creationId xmlns:a16="http://schemas.microsoft.com/office/drawing/2014/main" id="{90318B53-5C45-44FC-AAC4-7D0CFD27DB93}"/>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273">
              <a:extLst>
                <a:ext uri="{FF2B5EF4-FFF2-40B4-BE49-F238E27FC236}">
                  <a16:creationId xmlns:a16="http://schemas.microsoft.com/office/drawing/2014/main" id="{3783CF7E-3967-4B26-8F01-450FEEC2E475}"/>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274">
              <a:extLst>
                <a:ext uri="{FF2B5EF4-FFF2-40B4-BE49-F238E27FC236}">
                  <a16:creationId xmlns:a16="http://schemas.microsoft.com/office/drawing/2014/main" id="{4B58058F-1485-4203-95DD-356D5FAAFD2A}"/>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275">
              <a:extLst>
                <a:ext uri="{FF2B5EF4-FFF2-40B4-BE49-F238E27FC236}">
                  <a16:creationId xmlns:a16="http://schemas.microsoft.com/office/drawing/2014/main" id="{E520F349-B810-425F-89EE-C761B00F79B6}"/>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276">
              <a:extLst>
                <a:ext uri="{FF2B5EF4-FFF2-40B4-BE49-F238E27FC236}">
                  <a16:creationId xmlns:a16="http://schemas.microsoft.com/office/drawing/2014/main" id="{5C7070C1-6D1D-4747-8659-0002F89F96EE}"/>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 name="Shape 277">
              <a:extLst>
                <a:ext uri="{FF2B5EF4-FFF2-40B4-BE49-F238E27FC236}">
                  <a16:creationId xmlns:a16="http://schemas.microsoft.com/office/drawing/2014/main" id="{5D9B2D50-6BB9-4544-9B20-C16DD0A1274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278">
              <a:extLst>
                <a:ext uri="{FF2B5EF4-FFF2-40B4-BE49-F238E27FC236}">
                  <a16:creationId xmlns:a16="http://schemas.microsoft.com/office/drawing/2014/main" id="{B061DD3C-0A34-41E0-93FA-F4512340F544}"/>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014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648585" y="2871147"/>
            <a:ext cx="4253023" cy="1765353"/>
          </a:xfrm>
          <a:prstGeom prst="rect">
            <a:avLst/>
          </a:prstGeom>
        </p:spPr>
        <p:txBody>
          <a:bodyPr wrap="square" lIns="91425" tIns="91425" rIns="91425" bIns="91425" anchor="b" anchorCtr="0">
            <a:noAutofit/>
          </a:bodyPr>
          <a:lstStyle/>
          <a:p>
            <a:pPr lvl="0"/>
            <a:r>
              <a:rPr lang="en-US" sz="4400" dirty="0">
                <a:solidFill>
                  <a:srgbClr val="FF9800"/>
                </a:solidFill>
                <a:latin typeface="Times New Roman" panose="02020603050405020304" pitchFamily="18" charset="0"/>
                <a:cs typeface="Times New Roman" panose="02020603050405020304" pitchFamily="18" charset="0"/>
              </a:rPr>
              <a:t>Discussion &amp; Future Work</a:t>
            </a:r>
            <a:endParaRPr lang="en" sz="4400"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5</a:t>
            </a:r>
          </a:p>
        </p:txBody>
      </p:sp>
    </p:spTree>
    <p:extLst>
      <p:ext uri="{BB962C8B-B14F-4D97-AF65-F5344CB8AC3E}">
        <p14:creationId xmlns:p14="http://schemas.microsoft.com/office/powerpoint/2010/main" val="295155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What Next?</a:t>
            </a:r>
            <a:endParaRPr lang="en" sz="3200" dirty="0"/>
          </a:p>
        </p:txBody>
      </p:sp>
      <p:sp>
        <p:nvSpPr>
          <p:cNvPr id="237" name="Shape 237"/>
          <p:cNvSpPr txBox="1">
            <a:spLocks noGrp="1"/>
          </p:cNvSpPr>
          <p:nvPr>
            <p:ph type="body" idx="1"/>
          </p:nvPr>
        </p:nvSpPr>
        <p:spPr>
          <a:xfrm>
            <a:off x="814274" y="1158775"/>
            <a:ext cx="6658969" cy="3793325"/>
          </a:xfrm>
          <a:prstGeom prst="rect">
            <a:avLst/>
          </a:prstGeom>
        </p:spPr>
        <p:txBody>
          <a:bodyPr wrap="square" lIns="91425" tIns="91425" rIns="91425" bIns="91425" anchor="ctr" anchorCtr="0">
            <a:noAutofit/>
          </a:bodyPr>
          <a:lstStyle/>
          <a:p>
            <a:pPr lvl="0">
              <a:buNone/>
            </a:pPr>
            <a:endParaRPr lang="en" sz="2200" b="1"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Analysis and comparisons of rates among different vendors</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Analysis of drop off locations along with pick ups can help people share taxi with a common route</a:t>
            </a:r>
          </a:p>
          <a:p>
            <a:pPr lvl="8">
              <a:buClr>
                <a:schemeClr val="accent2"/>
              </a:buClr>
              <a:buSzPct val="108000"/>
              <a:buNone/>
            </a:pPr>
            <a:endParaRPr lang="en-US" sz="22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grpSp>
        <p:nvGrpSpPr>
          <p:cNvPr id="10" name="Shape 271">
            <a:extLst>
              <a:ext uri="{FF2B5EF4-FFF2-40B4-BE49-F238E27FC236}">
                <a16:creationId xmlns:a16="http://schemas.microsoft.com/office/drawing/2014/main" id="{DD7AFB09-F5EB-4C9A-8F34-7B01A7BF9E73}"/>
              </a:ext>
            </a:extLst>
          </p:cNvPr>
          <p:cNvGrpSpPr/>
          <p:nvPr/>
        </p:nvGrpSpPr>
        <p:grpSpPr>
          <a:xfrm>
            <a:off x="312466" y="587260"/>
            <a:ext cx="309022" cy="376837"/>
            <a:chOff x="596350" y="929175"/>
            <a:chExt cx="407950" cy="497475"/>
          </a:xfrm>
        </p:grpSpPr>
        <p:sp>
          <p:nvSpPr>
            <p:cNvPr id="11" name="Shape 272">
              <a:extLst>
                <a:ext uri="{FF2B5EF4-FFF2-40B4-BE49-F238E27FC236}">
                  <a16:creationId xmlns:a16="http://schemas.microsoft.com/office/drawing/2014/main" id="{90318B53-5C45-44FC-AAC4-7D0CFD27DB93}"/>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273">
              <a:extLst>
                <a:ext uri="{FF2B5EF4-FFF2-40B4-BE49-F238E27FC236}">
                  <a16:creationId xmlns:a16="http://schemas.microsoft.com/office/drawing/2014/main" id="{3783CF7E-3967-4B26-8F01-450FEEC2E475}"/>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274">
              <a:extLst>
                <a:ext uri="{FF2B5EF4-FFF2-40B4-BE49-F238E27FC236}">
                  <a16:creationId xmlns:a16="http://schemas.microsoft.com/office/drawing/2014/main" id="{4B58058F-1485-4203-95DD-356D5FAAFD2A}"/>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 name="Shape 275">
              <a:extLst>
                <a:ext uri="{FF2B5EF4-FFF2-40B4-BE49-F238E27FC236}">
                  <a16:creationId xmlns:a16="http://schemas.microsoft.com/office/drawing/2014/main" id="{E520F349-B810-425F-89EE-C761B00F79B6}"/>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 name="Shape 276">
              <a:extLst>
                <a:ext uri="{FF2B5EF4-FFF2-40B4-BE49-F238E27FC236}">
                  <a16:creationId xmlns:a16="http://schemas.microsoft.com/office/drawing/2014/main" id="{5C7070C1-6D1D-4747-8659-0002F89F96EE}"/>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 name="Shape 277">
              <a:extLst>
                <a:ext uri="{FF2B5EF4-FFF2-40B4-BE49-F238E27FC236}">
                  <a16:creationId xmlns:a16="http://schemas.microsoft.com/office/drawing/2014/main" id="{5D9B2D50-6BB9-4544-9B20-C16DD0A1274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278">
              <a:extLst>
                <a:ext uri="{FF2B5EF4-FFF2-40B4-BE49-F238E27FC236}">
                  <a16:creationId xmlns:a16="http://schemas.microsoft.com/office/drawing/2014/main" id="{B061DD3C-0A34-41E0-93FA-F4512340F544}"/>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8281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
        <p:nvSpPr>
          <p:cNvPr id="503" name="Shape 503"/>
          <p:cNvSpPr txBox="1">
            <a:spLocks noGrp="1"/>
          </p:cNvSpPr>
          <p:nvPr>
            <p:ph type="ctrTitle" idx="4294967295"/>
          </p:nvPr>
        </p:nvSpPr>
        <p:spPr>
          <a:xfrm>
            <a:off x="1275150" y="1818167"/>
            <a:ext cx="6593700" cy="2358515"/>
          </a:xfrm>
          <a:prstGeom prst="rect">
            <a:avLst/>
          </a:prstGeom>
        </p:spPr>
        <p:txBody>
          <a:bodyPr wrap="square" lIns="91425" tIns="91425" rIns="91425" bIns="91425" anchor="ctr" anchorCtr="0">
            <a:noAutofit/>
          </a:bodyPr>
          <a:lstStyle/>
          <a:p>
            <a:pPr lvl="0" algn="ctr" rtl="0">
              <a:spcBef>
                <a:spcPts val="0"/>
              </a:spcBef>
              <a:buNone/>
            </a:pPr>
            <a:r>
              <a:rPr lang="en" sz="6000" dirty="0">
                <a:solidFill>
                  <a:srgbClr val="FF9800"/>
                </a:solidFill>
                <a:latin typeface="Times New Roman" panose="02020603050405020304" pitchFamily="18" charset="0"/>
                <a:cs typeface="Times New Roman" panose="02020603050405020304" pitchFamily="18" charset="0"/>
              </a:rPr>
              <a:t>THANKS!</a:t>
            </a: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r>
              <a:rPr lang="en-US" sz="4000" dirty="0">
                <a:solidFill>
                  <a:srgbClr val="FF9800"/>
                </a:solidFill>
                <a:latin typeface="Times New Roman" panose="02020603050405020304" pitchFamily="18" charset="0"/>
                <a:cs typeface="Times New Roman" panose="02020603050405020304" pitchFamily="18" charset="0"/>
              </a:rPr>
              <a:t>Outline</a:t>
            </a:r>
            <a:endParaRPr lang="en" sz="4000"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193" name="Shape 193"/>
          <p:cNvSpPr txBox="1">
            <a:spLocks noGrp="1"/>
          </p:cNvSpPr>
          <p:nvPr>
            <p:ph type="body" idx="1"/>
          </p:nvPr>
        </p:nvSpPr>
        <p:spPr>
          <a:xfrm>
            <a:off x="814273" y="1339703"/>
            <a:ext cx="5044267" cy="3944678"/>
          </a:xfrm>
          <a:prstGeom prst="rect">
            <a:avLst/>
          </a:prstGeom>
        </p:spPr>
        <p:txBody>
          <a:bodyPr wrap="square" lIns="91425" tIns="91425" rIns="91425" bIns="91425" anchor="t" anchorCtr="0">
            <a:noAutofit/>
          </a:bodyPr>
          <a:lstStyle/>
          <a:p>
            <a:pPr marL="342900" indent="-342900">
              <a:lnSpc>
                <a:spcPct val="150000"/>
              </a:lnSpc>
              <a:spcAft>
                <a:spcPts val="0"/>
              </a:spcAft>
              <a:buClr>
                <a:schemeClr val="accent2"/>
              </a:buClr>
              <a:buSzPct val="108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342900" indent="-342900">
              <a:lnSpc>
                <a:spcPct val="150000"/>
              </a:lnSpc>
              <a:spcAft>
                <a:spcPts val="0"/>
              </a:spcAft>
              <a:buClr>
                <a:schemeClr val="accent2"/>
              </a:buClr>
              <a:buSzPct val="108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Overview</a:t>
            </a:r>
          </a:p>
          <a:p>
            <a:pPr marL="342900" indent="-342900">
              <a:lnSpc>
                <a:spcPct val="150000"/>
              </a:lnSpc>
              <a:spcAft>
                <a:spcPts val="0"/>
              </a:spcAft>
              <a:buClr>
                <a:schemeClr val="accent2"/>
              </a:buClr>
              <a:buSzPct val="108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Environment Setup </a:t>
            </a:r>
          </a:p>
          <a:p>
            <a:pPr marL="342900" indent="-342900">
              <a:lnSpc>
                <a:spcPct val="150000"/>
              </a:lnSpc>
              <a:spcAft>
                <a:spcPts val="0"/>
              </a:spcAft>
              <a:buClr>
                <a:schemeClr val="accent2"/>
              </a:buClr>
              <a:buSzPct val="108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Demonstration</a:t>
            </a:r>
          </a:p>
          <a:p>
            <a:pPr marL="342900" indent="-342900">
              <a:lnSpc>
                <a:spcPct val="150000"/>
              </a:lnSpc>
              <a:spcAft>
                <a:spcPts val="0"/>
              </a:spcAft>
              <a:buClr>
                <a:schemeClr val="accent2"/>
              </a:buClr>
              <a:buSzPct val="108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Discussion &amp; Future Works</a:t>
            </a:r>
            <a:endParaRPr lang="en" sz="2400" b="1" dirty="0">
              <a:solidFill>
                <a:srgbClr val="FF9800"/>
              </a:solidFill>
              <a:latin typeface="Times New Roman" panose="02020603050405020304" pitchFamily="18" charset="0"/>
              <a:cs typeface="Times New Roman" panose="02020603050405020304" pitchFamily="18" charset="0"/>
            </a:endParaRPr>
          </a:p>
          <a:p>
            <a:pPr lvl="0" rtl="0">
              <a:spcBef>
                <a:spcPts val="0"/>
              </a:spcBef>
              <a:spcAft>
                <a:spcPts val="0"/>
              </a:spcAft>
              <a:buClr>
                <a:schemeClr val="dk1"/>
              </a:buClr>
              <a:buSzPts val="1100"/>
              <a:buFont typeface="Arial"/>
              <a:buNone/>
            </a:pPr>
            <a:endParaRPr sz="1200" dirty="0"/>
          </a:p>
          <a:p>
            <a:pPr lvl="0">
              <a:spcBef>
                <a:spcPts val="0"/>
              </a:spcBef>
              <a:buNone/>
            </a:pPr>
            <a:endParaRPr dirty="0"/>
          </a:p>
        </p:txBody>
      </p:sp>
      <p:grpSp>
        <p:nvGrpSpPr>
          <p:cNvPr id="25" name="Shape 239">
            <a:extLst>
              <a:ext uri="{FF2B5EF4-FFF2-40B4-BE49-F238E27FC236}">
                <a16:creationId xmlns:a16="http://schemas.microsoft.com/office/drawing/2014/main" id="{864CB209-FA18-4EB3-9870-593F6A01BA21}"/>
              </a:ext>
            </a:extLst>
          </p:cNvPr>
          <p:cNvGrpSpPr/>
          <p:nvPr/>
        </p:nvGrpSpPr>
        <p:grpSpPr>
          <a:xfrm>
            <a:off x="282216" y="590918"/>
            <a:ext cx="369505" cy="369505"/>
            <a:chOff x="2594050" y="1631825"/>
            <a:chExt cx="439625" cy="439625"/>
          </a:xfrm>
        </p:grpSpPr>
        <p:sp>
          <p:nvSpPr>
            <p:cNvPr id="26" name="Shape 240">
              <a:extLst>
                <a:ext uri="{FF2B5EF4-FFF2-40B4-BE49-F238E27FC236}">
                  <a16:creationId xmlns:a16="http://schemas.microsoft.com/office/drawing/2014/main" id="{45A49D7D-1A55-412B-AF94-A41197B8C08E}"/>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 name="Shape 241">
              <a:extLst>
                <a:ext uri="{FF2B5EF4-FFF2-40B4-BE49-F238E27FC236}">
                  <a16:creationId xmlns:a16="http://schemas.microsoft.com/office/drawing/2014/main" id="{E70A88CF-767C-4639-AB33-8AD204089C38}"/>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 name="Shape 242">
              <a:extLst>
                <a:ext uri="{FF2B5EF4-FFF2-40B4-BE49-F238E27FC236}">
                  <a16:creationId xmlns:a16="http://schemas.microsoft.com/office/drawing/2014/main" id="{DA0EC069-02DA-48B3-9178-875B787AEB15}"/>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 name="Shape 243">
              <a:extLst>
                <a:ext uri="{FF2B5EF4-FFF2-40B4-BE49-F238E27FC236}">
                  <a16:creationId xmlns:a16="http://schemas.microsoft.com/office/drawing/2014/main" id="{7ACCBEFD-1403-4968-8CB3-B33846521F02}"/>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74158" y="2871147"/>
            <a:ext cx="4094400" cy="1424406"/>
          </a:xfrm>
          <a:prstGeom prst="rect">
            <a:avLst/>
          </a:prstGeom>
        </p:spPr>
        <p:txBody>
          <a:bodyPr wrap="square" lIns="91425" tIns="91425" rIns="91425" bIns="91425" anchor="b" anchorCtr="0">
            <a:noAutofit/>
          </a:bodyPr>
          <a:lstStyle/>
          <a:p>
            <a:pPr lvl="0"/>
            <a:r>
              <a:rPr lang="en-US" sz="4400" dirty="0">
                <a:solidFill>
                  <a:srgbClr val="FF9800"/>
                </a:solidFill>
                <a:latin typeface="Times New Roman" panose="02020603050405020304" pitchFamily="18" charset="0"/>
                <a:cs typeface="Times New Roman" panose="02020603050405020304" pitchFamily="18" charset="0"/>
              </a:rPr>
              <a:t>Introduction</a:t>
            </a:r>
            <a:endParaRPr lang="en" sz="4400"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a:solidFill>
                  <a:srgbClr val="3F5378"/>
                </a:solidFill>
                <a:latin typeface="Roboto Condensed"/>
                <a:ea typeface="Roboto Condensed"/>
                <a:cs typeface="Roboto Condensed"/>
                <a:sym typeface="Roboto Condensed"/>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Cluster Analysis?</a:t>
            </a:r>
            <a:endParaRPr lang="en" sz="3200" dirty="0"/>
          </a:p>
        </p:txBody>
      </p:sp>
      <p:sp>
        <p:nvSpPr>
          <p:cNvPr id="237" name="Shape 237"/>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marL="457200" lvl="0" indent="-381000" rtl="0">
              <a:spcBef>
                <a:spcPts val="0"/>
              </a:spcBef>
              <a:spcAft>
                <a:spcPts val="1000"/>
              </a:spcAft>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Cluster – collection of objects</a:t>
            </a:r>
            <a:endParaRPr lang="en" sz="2000" dirty="0">
              <a:latin typeface="Times New Roman" panose="02020603050405020304" pitchFamily="18" charset="0"/>
              <a:cs typeface="Times New Roman" panose="02020603050405020304" pitchFamily="18" charset="0"/>
            </a:endParaRPr>
          </a:p>
          <a:p>
            <a:pPr marL="457200" lvl="0" indent="-381000">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Cluster Analysis – grouping similar objects together</a:t>
            </a:r>
            <a:endParaRPr lang="en" sz="2000" dirty="0">
              <a:latin typeface="Times New Roman" panose="02020603050405020304" pitchFamily="18" charset="0"/>
              <a:cs typeface="Times New Roman" panose="02020603050405020304" pitchFamily="18" charset="0"/>
            </a:endParaRPr>
          </a:p>
          <a:p>
            <a:pPr marL="457200" lvl="0" indent="-381000">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 stand-alone tool</a:t>
            </a:r>
          </a:p>
          <a:p>
            <a:pPr marL="76200" lvl="0">
              <a:buClr>
                <a:schemeClr val="accent2"/>
              </a:buClr>
              <a:buSzPct val="108000"/>
              <a:buNone/>
            </a:pPr>
            <a:r>
              <a:rPr lang="en-US" sz="2000" dirty="0">
                <a:latin typeface="Times New Roman" panose="02020603050405020304" pitchFamily="18" charset="0"/>
                <a:cs typeface="Times New Roman" panose="02020603050405020304" pitchFamily="18" charset="0"/>
              </a:rPr>
              <a:t>                            – preprocessing step</a:t>
            </a:r>
          </a:p>
          <a:p>
            <a:pPr marL="76200" lvl="0">
              <a:buClr>
                <a:schemeClr val="accent2"/>
              </a:buClr>
              <a:buSzPct val="108000"/>
              <a:buNone/>
            </a:pPr>
            <a:endParaRPr lang="en-US" sz="20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Problem Definition</a:t>
            </a:r>
            <a:endParaRPr lang="en" sz="3200" dirty="0"/>
          </a:p>
        </p:txBody>
      </p:sp>
      <p:sp>
        <p:nvSpPr>
          <p:cNvPr id="237" name="Shape 237"/>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marL="457200" lvl="0" indent="-381000" rtl="0">
              <a:spcBef>
                <a:spcPts val="0"/>
              </a:spcBef>
              <a:spcAft>
                <a:spcPts val="1000"/>
              </a:spcAft>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filter the Taxi trajectory data for a certain time interval and perform cluster analysis of the pickup locations.</a:t>
            </a:r>
          </a:p>
          <a:p>
            <a:pPr marL="457200" lvl="0" indent="-381000" rtl="0">
              <a:spcBef>
                <a:spcPts val="0"/>
              </a:spcBef>
              <a:spcAft>
                <a:spcPts val="1000"/>
              </a:spcAft>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Visualize the hot pickup locations on map</a:t>
            </a:r>
          </a:p>
          <a:p>
            <a:pPr marL="457200" lvl="0" indent="-381000" rtl="0">
              <a:spcBef>
                <a:spcPts val="0"/>
              </a:spcBef>
              <a:spcAft>
                <a:spcPts val="1000"/>
              </a:spcAft>
              <a:buClr>
                <a:schemeClr val="accent2"/>
              </a:buClr>
              <a:buSzPct val="10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Visualize customer preferences in terms of venders using bar chart</a:t>
            </a:r>
            <a:endParaRPr lang="en" sz="2000" dirty="0">
              <a:latin typeface="Times New Roman" panose="02020603050405020304" pitchFamily="18" charset="0"/>
              <a:cs typeface="Times New Roman" panose="02020603050405020304" pitchFamily="18" charset="0"/>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84973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484059" y="1537988"/>
            <a:ext cx="3708516" cy="3414112"/>
          </a:xfrm>
          <a:prstGeom prst="rect">
            <a:avLst/>
          </a:prstGeom>
        </p:spPr>
        <p:txBody>
          <a:bodyPr wrap="square" lIns="91425" tIns="91425" rIns="91425" bIns="91425" anchor="t" anchorCtr="0">
            <a:noAutofit/>
          </a:bodyPr>
          <a:lstStyle/>
          <a:p>
            <a:pPr lvl="0">
              <a:buNone/>
            </a:pPr>
            <a:r>
              <a:rPr lang="en-US" sz="2800" b="1" dirty="0">
                <a:latin typeface="Times New Roman" panose="02020603050405020304" pitchFamily="18" charset="0"/>
                <a:cs typeface="Times New Roman" panose="02020603050405020304" pitchFamily="18" charset="0"/>
              </a:rPr>
              <a:t>Driver’s Perspective</a:t>
            </a:r>
            <a:endParaRPr lang="en" sz="2800" b="1" dirty="0">
              <a:latin typeface="Times New Roman" panose="02020603050405020304" pitchFamily="18" charset="0"/>
              <a:cs typeface="Times New Roman" panose="02020603050405020304" pitchFamily="18" charset="0"/>
            </a:endParaRPr>
          </a:p>
          <a:p>
            <a:pPr marL="342900" lvl="8" indent="-342900">
              <a:buClr>
                <a:schemeClr val="accent2"/>
              </a:buClr>
              <a:buSzPct val="12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Hot Pickup Location</a:t>
            </a:r>
          </a:p>
          <a:p>
            <a:pPr marL="342900" lvl="8" indent="-342900">
              <a:buClr>
                <a:schemeClr val="accent2"/>
              </a:buClr>
              <a:buSzPct val="12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Analyze customers preferences</a:t>
            </a:r>
          </a:p>
          <a:p>
            <a:pPr marL="342900" lvl="8" indent="-342900">
              <a:buClr>
                <a:schemeClr val="accent2"/>
              </a:buClr>
              <a:buSzPct val="120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lvl="8" indent="-342900">
              <a:buClr>
                <a:schemeClr val="accent2"/>
              </a:buClr>
              <a:buSzPct val="12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68" name="Shape 26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Why Cluster Analysis?</a:t>
            </a:r>
            <a:endParaRPr lang="en" sz="3200" dirty="0"/>
          </a:p>
        </p:txBody>
      </p:sp>
      <p:sp>
        <p:nvSpPr>
          <p:cNvPr id="269" name="Shape 269"/>
          <p:cNvSpPr txBox="1">
            <a:spLocks noGrp="1"/>
          </p:cNvSpPr>
          <p:nvPr>
            <p:ph type="body" idx="2"/>
          </p:nvPr>
        </p:nvSpPr>
        <p:spPr>
          <a:xfrm>
            <a:off x="4423143" y="1537987"/>
            <a:ext cx="3902149" cy="3212937"/>
          </a:xfrm>
          <a:prstGeom prst="rect">
            <a:avLst/>
          </a:prstGeom>
        </p:spPr>
        <p:txBody>
          <a:bodyPr wrap="square" lIns="91425" tIns="91425" rIns="91425" bIns="91425" anchor="t" anchorCtr="0">
            <a:noAutofit/>
          </a:bodyPr>
          <a:lstStyle/>
          <a:p>
            <a:pPr lvl="0" rtl="0">
              <a:spcBef>
                <a:spcPts val="0"/>
              </a:spcBef>
              <a:buNone/>
            </a:pPr>
            <a:r>
              <a:rPr lang="en-US" sz="2800" b="1" dirty="0">
                <a:latin typeface="Times New Roman" panose="02020603050405020304" pitchFamily="18" charset="0"/>
                <a:cs typeface="Times New Roman" panose="02020603050405020304" pitchFamily="18" charset="0"/>
              </a:rPr>
              <a:t>Customer’s Perspective</a:t>
            </a:r>
          </a:p>
          <a:p>
            <a:pPr marL="342900" lvl="8" indent="-342900">
              <a:buClr>
                <a:schemeClr val="accent2"/>
              </a:buClr>
              <a:buSzPct val="12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Taxis readily available</a:t>
            </a:r>
          </a:p>
          <a:p>
            <a:pPr marL="342900" lvl="8" indent="-342900">
              <a:buClr>
                <a:schemeClr val="accent2"/>
              </a:buClr>
              <a:buSzPct val="12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Reduces wait time</a:t>
            </a:r>
          </a:p>
          <a:p>
            <a:pPr lvl="0" rtl="0">
              <a:spcBef>
                <a:spcPts val="0"/>
              </a:spcBef>
              <a:buNone/>
            </a:pPr>
            <a:endParaRPr lang="en" b="1" dirty="0"/>
          </a:p>
        </p:txBody>
      </p:sp>
      <p:sp>
        <p:nvSpPr>
          <p:cNvPr id="270" name="Shape 27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71" name="Shape 271"/>
          <p:cNvGrpSpPr/>
          <p:nvPr/>
        </p:nvGrpSpPr>
        <p:grpSpPr>
          <a:xfrm>
            <a:off x="312466" y="587260"/>
            <a:ext cx="309022" cy="376837"/>
            <a:chOff x="596350" y="929175"/>
            <a:chExt cx="407950" cy="497475"/>
          </a:xfrm>
        </p:grpSpPr>
        <p:sp>
          <p:nvSpPr>
            <p:cNvPr id="272"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99845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7"/>
            <a:ext cx="4094400" cy="1498833"/>
          </a:xfrm>
          <a:prstGeom prst="rect">
            <a:avLst/>
          </a:prstGeom>
        </p:spPr>
        <p:txBody>
          <a:bodyPr wrap="square" lIns="91425" tIns="91425" rIns="91425" bIns="91425" anchor="b" anchorCtr="0">
            <a:noAutofit/>
          </a:bodyPr>
          <a:lstStyle/>
          <a:p>
            <a:pPr lvl="0"/>
            <a:r>
              <a:rPr lang="en-US" sz="4400" dirty="0">
                <a:solidFill>
                  <a:srgbClr val="FF9800"/>
                </a:solidFill>
                <a:latin typeface="Times New Roman" panose="02020603050405020304" pitchFamily="18" charset="0"/>
                <a:cs typeface="Times New Roman" panose="02020603050405020304" pitchFamily="18" charset="0"/>
              </a:rPr>
              <a:t>Data Overview</a:t>
            </a:r>
            <a:endParaRPr lang="en" sz="4400"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2</a:t>
            </a:r>
          </a:p>
        </p:txBody>
      </p:sp>
    </p:spTree>
    <p:extLst>
      <p:ext uri="{BB962C8B-B14F-4D97-AF65-F5344CB8AC3E}">
        <p14:creationId xmlns:p14="http://schemas.microsoft.com/office/powerpoint/2010/main" val="226251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14275" y="1158775"/>
            <a:ext cx="3378300" cy="3984725"/>
          </a:xfrm>
          <a:prstGeom prst="rect">
            <a:avLst/>
          </a:prstGeom>
        </p:spPr>
        <p:txBody>
          <a:bodyPr wrap="square" lIns="91425" tIns="91425" rIns="91425" bIns="91425" anchor="t" anchorCtr="0">
            <a:noAutofit/>
          </a:bodyPr>
          <a:lstStyle/>
          <a:p>
            <a:pPr lvl="0" rtl="0">
              <a:spcBef>
                <a:spcPts val="0"/>
              </a:spcBef>
              <a:buNone/>
            </a:pPr>
            <a:endParaRPr lang="en" sz="2200" b="1"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a:t>
            </a:r>
          </a:p>
          <a:p>
            <a:pPr marL="342900" lvl="8" indent="-342900">
              <a:buClr>
                <a:schemeClr val="accent2"/>
              </a:buClr>
              <a:buSzPct val="1080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vendor_id</a:t>
            </a:r>
          </a:p>
          <a:p>
            <a:pPr marL="342900" lvl="8" indent="-342900">
              <a:buClr>
                <a:schemeClr val="accent2"/>
              </a:buClr>
              <a:buSzPct val="1080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pickup_datetime</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dropoff_datetime</a:t>
            </a:r>
          </a:p>
          <a:p>
            <a:pPr marL="342900" lvl="8" indent="-342900">
              <a:buClr>
                <a:schemeClr val="accent2"/>
              </a:buClr>
              <a:buSzPct val="1080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pickup_longitude</a:t>
            </a:r>
          </a:p>
          <a:p>
            <a:pPr marL="342900" lvl="8" indent="-342900">
              <a:buClr>
                <a:schemeClr val="accent2"/>
              </a:buClr>
              <a:buSzPct val="1080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pickup_latitude</a:t>
            </a:r>
          </a:p>
          <a:p>
            <a:pPr lvl="8"/>
            <a:endParaRPr lang="en-US" sz="2200" dirty="0">
              <a:latin typeface="Times New Roman" panose="02020603050405020304" pitchFamily="18" charset="0"/>
              <a:cs typeface="Times New Roman" panose="02020603050405020304" pitchFamily="18" charset="0"/>
            </a:endParaRPr>
          </a:p>
        </p:txBody>
      </p:sp>
      <p:sp>
        <p:nvSpPr>
          <p:cNvPr id="268" name="Shape 26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r>
              <a:rPr lang="en-US" sz="3200" dirty="0">
                <a:solidFill>
                  <a:srgbClr val="FF9800"/>
                </a:solidFill>
                <a:latin typeface="Times New Roman" panose="02020603050405020304" pitchFamily="18" charset="0"/>
                <a:cs typeface="Times New Roman" panose="02020603050405020304" pitchFamily="18" charset="0"/>
              </a:rPr>
              <a:t>Dataset Attributes</a:t>
            </a:r>
            <a:endParaRPr lang="en" sz="3200" dirty="0"/>
          </a:p>
        </p:txBody>
      </p:sp>
      <p:sp>
        <p:nvSpPr>
          <p:cNvPr id="269" name="Shape 269"/>
          <p:cNvSpPr txBox="1">
            <a:spLocks noGrp="1"/>
          </p:cNvSpPr>
          <p:nvPr>
            <p:ph type="body" idx="2"/>
          </p:nvPr>
        </p:nvSpPr>
        <p:spPr>
          <a:xfrm>
            <a:off x="4396123" y="1158775"/>
            <a:ext cx="3378300" cy="3984725"/>
          </a:xfrm>
          <a:prstGeom prst="rect">
            <a:avLst/>
          </a:prstGeom>
        </p:spPr>
        <p:txBody>
          <a:bodyPr wrap="square" lIns="91425" tIns="91425" rIns="91425" bIns="91425" anchor="t" anchorCtr="0">
            <a:noAutofit/>
          </a:bodyPr>
          <a:lstStyle/>
          <a:p>
            <a:pPr lvl="0" rtl="0">
              <a:spcBef>
                <a:spcPts val="0"/>
              </a:spcBef>
              <a:buNone/>
            </a:pPr>
            <a:endParaRPr lang="en" sz="2200" b="1" dirty="0">
              <a:latin typeface="Times New Roman" panose="02020603050405020304" pitchFamily="18" charset="0"/>
              <a:cs typeface="Times New Roman" panose="02020603050405020304" pitchFamily="18" charset="0"/>
            </a:endParaRP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dropoff_longitude</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dropoff_latitude</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store_and_fwd_flag</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trip_duration</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dist_meters</a:t>
            </a:r>
          </a:p>
          <a:p>
            <a:pPr marL="342900" lvl="8" indent="-342900">
              <a:buClr>
                <a:schemeClr val="accent2"/>
              </a:buClr>
              <a:buSzPct val="108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wait_sec</a:t>
            </a:r>
          </a:p>
        </p:txBody>
      </p:sp>
      <p:sp>
        <p:nvSpPr>
          <p:cNvPr id="270" name="Shape 27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grpSp>
        <p:nvGrpSpPr>
          <p:cNvPr id="271" name="Shape 271"/>
          <p:cNvGrpSpPr/>
          <p:nvPr/>
        </p:nvGrpSpPr>
        <p:grpSpPr>
          <a:xfrm>
            <a:off x="312466" y="587260"/>
            <a:ext cx="309022" cy="376837"/>
            <a:chOff x="596350" y="929175"/>
            <a:chExt cx="407950" cy="497475"/>
          </a:xfrm>
        </p:grpSpPr>
        <p:sp>
          <p:nvSpPr>
            <p:cNvPr id="272"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823A-8D35-4AC6-9FD7-69936BE2BD6C}"/>
              </a:ext>
            </a:extLst>
          </p:cNvPr>
          <p:cNvSpPr>
            <a:spLocks noGrp="1"/>
          </p:cNvSpPr>
          <p:nvPr>
            <p:ph type="title"/>
          </p:nvPr>
        </p:nvSpPr>
        <p:spPr>
          <a:xfrm>
            <a:off x="706366" y="392575"/>
            <a:ext cx="6470611" cy="1223574"/>
          </a:xfrm>
        </p:spPr>
        <p:txBody>
          <a:bodyPr/>
          <a:lstStyle/>
          <a:p>
            <a:r>
              <a:rPr lang="en-US" sz="2800" dirty="0">
                <a:solidFill>
                  <a:srgbClr val="FF9800"/>
                </a:solidFill>
                <a:latin typeface="Times New Roman" panose="02020603050405020304" pitchFamily="18" charset="0"/>
                <a:cs typeface="Times New Roman" panose="02020603050405020304" pitchFamily="18" charset="0"/>
              </a:rPr>
              <a:t>Dataset from https://www.kaggle.com</a:t>
            </a:r>
            <a:br>
              <a:rPr lang="en-US" sz="2800" dirty="0">
                <a:solidFill>
                  <a:srgbClr val="FF9800"/>
                </a:solidFill>
                <a:latin typeface="Times New Roman" panose="02020603050405020304" pitchFamily="18" charset="0"/>
                <a:cs typeface="Times New Roman" panose="02020603050405020304" pitchFamily="18" charset="0"/>
              </a:rPr>
            </a:br>
            <a:endParaRPr lang="en-US" sz="2800" u="sng" dirty="0"/>
          </a:p>
        </p:txBody>
      </p:sp>
      <p:sp>
        <p:nvSpPr>
          <p:cNvPr id="4" name="Slide Number Placeholder 3">
            <a:extLst>
              <a:ext uri="{FF2B5EF4-FFF2-40B4-BE49-F238E27FC236}">
                <a16:creationId xmlns:a16="http://schemas.microsoft.com/office/drawing/2014/main" id="{06156FC1-7A00-478B-A46B-1A0559B74BE1}"/>
              </a:ext>
            </a:extLst>
          </p:cNvPr>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07D08D32-3F17-45FF-9088-9B91B400109F}"/>
              </a:ext>
            </a:extLst>
          </p:cNvPr>
          <p:cNvPicPr>
            <a:picLocks noChangeAspect="1"/>
          </p:cNvPicPr>
          <p:nvPr/>
        </p:nvPicPr>
        <p:blipFill>
          <a:blip r:embed="rId3"/>
          <a:stretch>
            <a:fillRect/>
          </a:stretch>
        </p:blipFill>
        <p:spPr>
          <a:xfrm>
            <a:off x="38600" y="1254643"/>
            <a:ext cx="8605796" cy="3381858"/>
          </a:xfrm>
          <a:prstGeom prst="rect">
            <a:avLst/>
          </a:prstGeom>
        </p:spPr>
      </p:pic>
      <p:grpSp>
        <p:nvGrpSpPr>
          <p:cNvPr id="6" name="Shape 271">
            <a:extLst>
              <a:ext uri="{FF2B5EF4-FFF2-40B4-BE49-F238E27FC236}">
                <a16:creationId xmlns:a16="http://schemas.microsoft.com/office/drawing/2014/main" id="{CCF4FCEC-2727-44D5-9CAC-9C2F1506AB2D}"/>
              </a:ext>
            </a:extLst>
          </p:cNvPr>
          <p:cNvGrpSpPr/>
          <p:nvPr/>
        </p:nvGrpSpPr>
        <p:grpSpPr>
          <a:xfrm>
            <a:off x="312466" y="587260"/>
            <a:ext cx="309022" cy="376837"/>
            <a:chOff x="596350" y="929175"/>
            <a:chExt cx="407950" cy="497475"/>
          </a:xfrm>
        </p:grpSpPr>
        <p:sp>
          <p:nvSpPr>
            <p:cNvPr id="7" name="Shape 272">
              <a:extLst>
                <a:ext uri="{FF2B5EF4-FFF2-40B4-BE49-F238E27FC236}">
                  <a16:creationId xmlns:a16="http://schemas.microsoft.com/office/drawing/2014/main" id="{E8385985-3468-4F3E-ABA8-D2625E62BC4E}"/>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273">
              <a:extLst>
                <a:ext uri="{FF2B5EF4-FFF2-40B4-BE49-F238E27FC236}">
                  <a16:creationId xmlns:a16="http://schemas.microsoft.com/office/drawing/2014/main" id="{EEA21902-04F6-4A28-B202-67B62A61847C}"/>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274">
              <a:extLst>
                <a:ext uri="{FF2B5EF4-FFF2-40B4-BE49-F238E27FC236}">
                  <a16:creationId xmlns:a16="http://schemas.microsoft.com/office/drawing/2014/main" id="{5BB64B88-1140-4AE0-AFDB-5988ADCEB745}"/>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 name="Shape 275">
              <a:extLst>
                <a:ext uri="{FF2B5EF4-FFF2-40B4-BE49-F238E27FC236}">
                  <a16:creationId xmlns:a16="http://schemas.microsoft.com/office/drawing/2014/main" id="{2B905DC3-F137-4FB8-8F4D-56A350C87205}"/>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 name="Shape 276">
              <a:extLst>
                <a:ext uri="{FF2B5EF4-FFF2-40B4-BE49-F238E27FC236}">
                  <a16:creationId xmlns:a16="http://schemas.microsoft.com/office/drawing/2014/main" id="{82FAF979-40D2-4C98-B8FC-CEF1A63E62B8}"/>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 name="Shape 277">
              <a:extLst>
                <a:ext uri="{FF2B5EF4-FFF2-40B4-BE49-F238E27FC236}">
                  <a16:creationId xmlns:a16="http://schemas.microsoft.com/office/drawing/2014/main" id="{03F7D2AE-05AC-4D64-B8E7-E3EE733B736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 name="Shape 278">
              <a:extLst>
                <a:ext uri="{FF2B5EF4-FFF2-40B4-BE49-F238E27FC236}">
                  <a16:creationId xmlns:a16="http://schemas.microsoft.com/office/drawing/2014/main" id="{76F900DE-8058-4DC4-9E86-02F5F8833824}"/>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735095523"/>
      </p:ext>
    </p:extLst>
  </p:cSld>
  <p:clrMapOvr>
    <a:masterClrMapping/>
  </p:clrMapOvr>
</p:sld>
</file>

<file path=ppt/theme/theme1.xml><?xml version="1.0" encoding="utf-8"?>
<a:theme xmlns:a="http://schemas.openxmlformats.org/drawingml/2006/main" name="Salerio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769</Words>
  <Application>Microsoft Office PowerPoint</Application>
  <PresentationFormat>On-screen Show (16:9)</PresentationFormat>
  <Paragraphs>127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Arvo</vt:lpstr>
      <vt:lpstr>Roboto Condensed</vt:lpstr>
      <vt:lpstr>Roboto Condensed Light</vt:lpstr>
      <vt:lpstr>Times New Roman</vt:lpstr>
      <vt:lpstr>Salerio template</vt:lpstr>
      <vt:lpstr>Taxi Trajectory Cluster Analysis       Presentation By,           Davneet Kaur (810944556)   Siddhi Shah (810933687)</vt:lpstr>
      <vt:lpstr>Outline</vt:lpstr>
      <vt:lpstr>Introduction</vt:lpstr>
      <vt:lpstr>Cluster Analysis?</vt:lpstr>
      <vt:lpstr>Problem Definition</vt:lpstr>
      <vt:lpstr>Why Cluster Analysis?</vt:lpstr>
      <vt:lpstr>Data Overview</vt:lpstr>
      <vt:lpstr>Dataset Attributes</vt:lpstr>
      <vt:lpstr>Dataset from https://www.kaggle.com </vt:lpstr>
      <vt:lpstr>Environment Setup</vt:lpstr>
      <vt:lpstr>Technologies Leveraged</vt:lpstr>
      <vt:lpstr>Connection to Server</vt:lpstr>
      <vt:lpstr>Demonstration</vt:lpstr>
      <vt:lpstr>Application</vt:lpstr>
      <vt:lpstr>Algorithm</vt:lpstr>
      <vt:lpstr>Demo</vt:lpstr>
      <vt:lpstr>Discussion &amp; Future Work</vt:lpstr>
      <vt:lpstr>What Next?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Selfish Load Balancing with Weights and Speeds</dc:title>
  <cp:lastModifiedBy>Davneet Kaur</cp:lastModifiedBy>
  <cp:revision>101</cp:revision>
  <dcterms:modified xsi:type="dcterms:W3CDTF">2018-04-24T23:29:53Z</dcterms:modified>
</cp:coreProperties>
</file>