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3401B7-8520-4B9D-AC99-99EC22DBF2BC}">
  <a:tblStyle styleId="{D43401B7-8520-4B9D-AC99-99EC22DBF2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dab084f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dab084f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bdab084f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bdab084f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bdab084fc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bdab084fc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bebfec972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bebfec972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a6ecfe6d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a6ecfe6d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6ecfe6d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6ecfe6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ebfec97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ebfec97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dab084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dab084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ebfec972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ebfec972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dab084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dab084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dab084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dab084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6ecfe6d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6ecfe6d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dab084fc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dab084f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in the Real World (SL Building)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Comer</a:t>
            </a:r>
            <a:r>
              <a:rPr lang="en"/>
              <a:t> </a:t>
            </a:r>
            <a:r>
              <a:rPr lang="en"/>
              <a:t>&amp; David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Dijkstra’s algorithm works: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730000" y="2309700"/>
            <a:ext cx="39963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Travel to the “nearest” </a:t>
            </a:r>
            <a:r>
              <a:rPr lang="en"/>
              <a:t>non visited</a:t>
            </a:r>
            <a:r>
              <a:rPr lang="en"/>
              <a:t> </a:t>
            </a:r>
            <a:r>
              <a:rPr lang="en"/>
              <a:t>node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Check </a:t>
            </a:r>
            <a:r>
              <a:rPr lang="en"/>
              <a:t>weights </a:t>
            </a:r>
            <a:r>
              <a:rPr lang="en"/>
              <a:t>of all neighboring node edges.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Overwrite record with </a:t>
            </a:r>
            <a:r>
              <a:rPr lang="en"/>
              <a:t>lower weights to a given node.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Store associated path.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Push node to a list of “visited” nodes.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Steps 1 - 4 until all nodes have been visited.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Return shortest paths from selected node.</a:t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4616"/>
          <a:stretch/>
        </p:blipFill>
        <p:spPr>
          <a:xfrm>
            <a:off x="5126925" y="1513900"/>
            <a:ext cx="3891599" cy="238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6171055" y="1584650"/>
            <a:ext cx="238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7853579" y="1513901"/>
            <a:ext cx="238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6409367" y="2434028"/>
            <a:ext cx="238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5393146" y="2725746"/>
            <a:ext cx="523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7658532" y="2434040"/>
            <a:ext cx="3003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8524488" y="2725753"/>
            <a:ext cx="238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7658531" y="3449586"/>
            <a:ext cx="238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6647679" y="3449586"/>
            <a:ext cx="238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126925" y="3896375"/>
            <a:ext cx="127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Visited: 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4" name="Google Shape;184;p22"/>
          <p:cNvGraphicFramePr/>
          <p:nvPr/>
        </p:nvGraphicFramePr>
        <p:xfrm>
          <a:off x="730000" y="230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{D43401B7-8520-4B9D-AC99-99EC22DBF2BC}</a:tableStyleId>
              </a:tblPr>
              <a:tblGrid>
                <a:gridCol w="641075"/>
                <a:gridCol w="1401150"/>
                <a:gridCol w="2266725"/>
              </a:tblGrid>
              <a:tr h="37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Node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Shortest Distance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Path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1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A</a:t>
                      </a:r>
                      <a:endParaRPr b="1"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1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B</a:t>
                      </a:r>
                      <a:endParaRPr b="1"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C</a:t>
                      </a:r>
                      <a:endParaRPr b="1"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D</a:t>
                      </a:r>
                      <a:endParaRPr b="1"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E</a:t>
                      </a:r>
                      <a:endParaRPr b="1"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F</a:t>
                      </a:r>
                      <a:endParaRPr b="1"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p22"/>
          <p:cNvSpPr/>
          <p:nvPr/>
        </p:nvSpPr>
        <p:spPr>
          <a:xfrm>
            <a:off x="5364850" y="1812600"/>
            <a:ext cx="375000" cy="3936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" name="Google Shape;186;p22"/>
          <p:cNvSpPr/>
          <p:nvPr/>
        </p:nvSpPr>
        <p:spPr>
          <a:xfrm>
            <a:off x="6943913" y="1618325"/>
            <a:ext cx="375000" cy="3936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22"/>
          <p:cNvSpPr/>
          <p:nvPr/>
        </p:nvSpPr>
        <p:spPr>
          <a:xfrm>
            <a:off x="8416000" y="1770725"/>
            <a:ext cx="375000" cy="3936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22"/>
          <p:cNvSpPr/>
          <p:nvPr/>
        </p:nvSpPr>
        <p:spPr>
          <a:xfrm>
            <a:off x="6083000" y="3302575"/>
            <a:ext cx="414300" cy="4386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22"/>
          <p:cNvSpPr/>
          <p:nvPr/>
        </p:nvSpPr>
        <p:spPr>
          <a:xfrm>
            <a:off x="7117425" y="3219075"/>
            <a:ext cx="445800" cy="4671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22"/>
          <p:cNvSpPr/>
          <p:nvPr/>
        </p:nvSpPr>
        <p:spPr>
          <a:xfrm>
            <a:off x="7958825" y="3219075"/>
            <a:ext cx="445800" cy="4671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91" name="Google Shape;191;p22"/>
          <p:cNvCxnSpPr>
            <a:stCxn id="185" idx="5"/>
            <a:endCxn id="189" idx="1"/>
          </p:cNvCxnSpPr>
          <p:nvPr/>
        </p:nvCxnSpPr>
        <p:spPr>
          <a:xfrm>
            <a:off x="5684933" y="2148559"/>
            <a:ext cx="1497900" cy="11388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2"/>
          <p:cNvCxnSpPr>
            <a:stCxn id="185" idx="4"/>
            <a:endCxn id="188" idx="2"/>
          </p:cNvCxnSpPr>
          <p:nvPr/>
        </p:nvCxnSpPr>
        <p:spPr>
          <a:xfrm>
            <a:off x="5552350" y="2206200"/>
            <a:ext cx="530700" cy="13158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2"/>
          <p:cNvCxnSpPr>
            <a:stCxn id="185" idx="6"/>
            <a:endCxn id="186" idx="2"/>
          </p:cNvCxnSpPr>
          <p:nvPr/>
        </p:nvCxnSpPr>
        <p:spPr>
          <a:xfrm flipH="1" rot="10800000">
            <a:off x="5739850" y="1815000"/>
            <a:ext cx="1204200" cy="194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2"/>
          <p:cNvCxnSpPr/>
          <p:nvPr/>
        </p:nvCxnSpPr>
        <p:spPr>
          <a:xfrm>
            <a:off x="7318913" y="1788225"/>
            <a:ext cx="1097100" cy="152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2"/>
          <p:cNvCxnSpPr>
            <a:endCxn id="187" idx="3"/>
          </p:cNvCxnSpPr>
          <p:nvPr/>
        </p:nvCxnSpPr>
        <p:spPr>
          <a:xfrm flipH="1" rot="10800000">
            <a:off x="7419117" y="2106684"/>
            <a:ext cx="1051800" cy="1132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2"/>
          <p:cNvCxnSpPr>
            <a:endCxn id="187" idx="4"/>
          </p:cNvCxnSpPr>
          <p:nvPr/>
        </p:nvCxnSpPr>
        <p:spPr>
          <a:xfrm flipH="1" rot="10800000">
            <a:off x="8404600" y="2164325"/>
            <a:ext cx="198900" cy="1165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>
            <a:stCxn id="188" idx="6"/>
          </p:cNvCxnSpPr>
          <p:nvPr/>
        </p:nvCxnSpPr>
        <p:spPr>
          <a:xfrm>
            <a:off x="6497300" y="3521875"/>
            <a:ext cx="630300" cy="4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2"/>
          <p:cNvCxnSpPr/>
          <p:nvPr/>
        </p:nvCxnSpPr>
        <p:spPr>
          <a:xfrm>
            <a:off x="7541350" y="3521125"/>
            <a:ext cx="451200" cy="15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2"/>
          <p:cNvSpPr txBox="1"/>
          <p:nvPr/>
        </p:nvSpPr>
        <p:spPr>
          <a:xfrm>
            <a:off x="1371075" y="2700150"/>
            <a:ext cx="14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2772225" y="2700150"/>
            <a:ext cx="226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1371075" y="3104800"/>
            <a:ext cx="14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1371075" y="3526075"/>
            <a:ext cx="14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1371063" y="4662900"/>
            <a:ext cx="14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1371075" y="4275475"/>
            <a:ext cx="14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1371075" y="3883850"/>
            <a:ext cx="14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2772150" y="3113113"/>
            <a:ext cx="226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→ 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2772150" y="3526100"/>
            <a:ext cx="226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→ B → 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2772150" y="4654575"/>
            <a:ext cx="226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→ B → C → 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2772225" y="4275475"/>
            <a:ext cx="226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→ 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2772225" y="3883850"/>
            <a:ext cx="226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→ 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6336841" y="3896375"/>
            <a:ext cx="49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6721321" y="3896375"/>
            <a:ext cx="49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8262845" y="3896375"/>
            <a:ext cx="49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7912235" y="3896375"/>
            <a:ext cx="49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7540822" y="3896375"/>
            <a:ext cx="49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7124525" y="3883850"/>
            <a:ext cx="49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6602825" y="4369000"/>
            <a:ext cx="154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Done!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2792988" y="4696788"/>
            <a:ext cx="2225100" cy="3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→ E → 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1388325" y="4662900"/>
            <a:ext cx="1366800" cy="3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1388325" y="3913550"/>
            <a:ext cx="1366800" cy="3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2792988" y="3913538"/>
            <a:ext cx="2225100" cy="33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→ E → 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recreation of the SL Building 2nd Floor layout in a graph format.</a:t>
            </a:r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125" y="304800"/>
            <a:ext cx="4067752" cy="406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Dijkstra’s to SL</a:t>
            </a:r>
            <a:endParaRPr/>
          </a:p>
        </p:txBody>
      </p:sp>
      <p:pic>
        <p:nvPicPr>
          <p:cNvPr id="233" name="Google Shape;2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12525"/>
            <a:ext cx="4447525" cy="44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user-selected starting and end nodes, </a:t>
            </a:r>
            <a:r>
              <a:rPr b="1" lang="en"/>
              <a:t>find </a:t>
            </a:r>
            <a:r>
              <a:rPr lang="en"/>
              <a:t>the </a:t>
            </a:r>
            <a:r>
              <a:rPr b="1" lang="en"/>
              <a:t>shortest path</a:t>
            </a:r>
            <a:r>
              <a:rPr lang="en"/>
              <a:t> between said nodes and </a:t>
            </a:r>
            <a:r>
              <a:rPr b="1" lang="en"/>
              <a:t>produce visual output</a:t>
            </a:r>
            <a:r>
              <a:rPr lang="en"/>
              <a:t> on graph.</a:t>
            </a:r>
            <a:endParaRPr/>
          </a:p>
        </p:txBody>
      </p:sp>
      <p:cxnSp>
        <p:nvCxnSpPr>
          <p:cNvPr id="235" name="Google Shape;235;p24"/>
          <p:cNvCxnSpPr/>
          <p:nvPr/>
        </p:nvCxnSpPr>
        <p:spPr>
          <a:xfrm flipH="1">
            <a:off x="5843800" y="1782900"/>
            <a:ext cx="7200" cy="6225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4"/>
          <p:cNvCxnSpPr/>
          <p:nvPr/>
        </p:nvCxnSpPr>
        <p:spPr>
          <a:xfrm>
            <a:off x="5999575" y="1627250"/>
            <a:ext cx="6438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4"/>
          <p:cNvCxnSpPr/>
          <p:nvPr/>
        </p:nvCxnSpPr>
        <p:spPr>
          <a:xfrm>
            <a:off x="6933475" y="1627250"/>
            <a:ext cx="6759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4"/>
          <p:cNvCxnSpPr/>
          <p:nvPr/>
        </p:nvCxnSpPr>
        <p:spPr>
          <a:xfrm>
            <a:off x="7775375" y="1789975"/>
            <a:ext cx="7200" cy="664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4"/>
          <p:cNvCxnSpPr/>
          <p:nvPr/>
        </p:nvCxnSpPr>
        <p:spPr>
          <a:xfrm flipH="1" rot="10800000">
            <a:off x="7938100" y="2617600"/>
            <a:ext cx="318300" cy="72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4"/>
          <p:cNvSpPr/>
          <p:nvPr/>
        </p:nvSpPr>
        <p:spPr>
          <a:xfrm>
            <a:off x="8256400" y="2454775"/>
            <a:ext cx="318300" cy="327000"/>
          </a:xfrm>
          <a:prstGeom prst="ellipse">
            <a:avLst/>
          </a:prstGeom>
          <a:noFill/>
          <a:ln cap="flat" cmpd="sng" w="38100">
            <a:solidFill>
              <a:srgbClr val="89C1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24"/>
          <p:cNvCxnSpPr/>
          <p:nvPr/>
        </p:nvCxnSpPr>
        <p:spPr>
          <a:xfrm>
            <a:off x="5985425" y="2635875"/>
            <a:ext cx="191100" cy="84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4"/>
          <p:cNvSpPr/>
          <p:nvPr/>
        </p:nvSpPr>
        <p:spPr>
          <a:xfrm>
            <a:off x="6148150" y="2635875"/>
            <a:ext cx="282900" cy="291900"/>
          </a:xfrm>
          <a:prstGeom prst="ellipse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275" y="1079250"/>
            <a:ext cx="2985000" cy="29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Difficulties</a:t>
            </a:r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Gathering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the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Keeping track of shortest paths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the map interface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did we do?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Created a  web application for indoor navigation of the SL Building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did we do it?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e</a:t>
            </a:r>
            <a:r>
              <a:rPr lang="en" sz="1100"/>
              <a:t>xpand on class concepts by using a covered programming language in implementation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c</a:t>
            </a:r>
            <a:r>
              <a:rPr lang="en" sz="1100"/>
              <a:t>reate a practical application that has real world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did we do it?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Written in JavaScript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Applying  graph theory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864300"/>
            <a:ext cx="77079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More About </a:t>
            </a:r>
            <a:r>
              <a:rPr lang="en">
                <a:solidFill>
                  <a:srgbClr val="323330"/>
                </a:solidFill>
              </a:rPr>
              <a:t>J</a:t>
            </a:r>
            <a:r>
              <a:rPr lang="en"/>
              <a:t>ava</a:t>
            </a:r>
            <a:r>
              <a:rPr lang="en">
                <a:solidFill>
                  <a:srgbClr val="323330"/>
                </a:solidFill>
              </a:rPr>
              <a:t>S</a:t>
            </a:r>
            <a:r>
              <a:rPr lang="en"/>
              <a:t>cript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5499"/>
          <a:stretch/>
        </p:blipFill>
        <p:spPr>
          <a:xfrm>
            <a:off x="7377050" y="3473800"/>
            <a:ext cx="1766950" cy="16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Classes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what they look like...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5064575" y="2105200"/>
            <a:ext cx="3593700" cy="91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5064575" y="3669025"/>
            <a:ext cx="3593700" cy="910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064575" y="541375"/>
            <a:ext cx="3593700" cy="910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5210975" y="2339238"/>
            <a:ext cx="3300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Class Syntax/Structure</a:t>
            </a:r>
            <a:endParaRPr b="1"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210975" y="763975"/>
            <a:ext cx="3300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Syntactic Sugar</a:t>
            </a:r>
            <a:endParaRPr b="1"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210975" y="3891613"/>
            <a:ext cx="3300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Object Composition</a:t>
            </a:r>
            <a:endParaRPr b="1"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SLNode Class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22487" r="33855" t="0"/>
          <a:stretch/>
        </p:blipFill>
        <p:spPr>
          <a:xfrm>
            <a:off x="623150" y="162288"/>
            <a:ext cx="3679577" cy="406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13599" l="21852" r="19858" t="0"/>
          <a:stretch/>
        </p:blipFill>
        <p:spPr>
          <a:xfrm>
            <a:off x="4648950" y="805688"/>
            <a:ext cx="3887274" cy="27809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Outside of the Web</a:t>
            </a:r>
            <a:endParaRPr/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with Node.js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064575" y="541375"/>
            <a:ext cx="3593700" cy="910200"/>
          </a:xfrm>
          <a:prstGeom prst="roundRect">
            <a:avLst>
              <a:gd fmla="val 16667" name="adj"/>
            </a:avLst>
          </a:prstGeom>
          <a:solidFill>
            <a:srgbClr val="89C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5210975" y="763963"/>
            <a:ext cx="3300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“Vanilla” JavaScript</a:t>
            </a:r>
            <a:endParaRPr b="1"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5064575" y="2116650"/>
            <a:ext cx="3593700" cy="91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5210975" y="2339238"/>
            <a:ext cx="3300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Node.js Environment</a:t>
            </a:r>
            <a:endParaRPr b="1"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064575" y="3691925"/>
            <a:ext cx="3593700" cy="910200"/>
          </a:xfrm>
          <a:prstGeom prst="roundRect">
            <a:avLst>
              <a:gd fmla="val 16667" name="adj"/>
            </a:avLst>
          </a:prstGeom>
          <a:solidFill>
            <a:srgbClr val="89C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5210975" y="3920513"/>
            <a:ext cx="3300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Local File I/O</a:t>
            </a:r>
            <a:endParaRPr b="1"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791300" y="1157275"/>
            <a:ext cx="1058400" cy="1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8"/>
          <p:cNvGrpSpPr/>
          <p:nvPr/>
        </p:nvGrpSpPr>
        <p:grpSpPr>
          <a:xfrm>
            <a:off x="791310" y="1196224"/>
            <a:ext cx="722091" cy="40903"/>
            <a:chOff x="830875" y="1246300"/>
            <a:chExt cx="741900" cy="39600"/>
          </a:xfrm>
        </p:grpSpPr>
        <p:sp>
          <p:nvSpPr>
            <p:cNvPr id="133" name="Google Shape;133;p18"/>
            <p:cNvSpPr/>
            <p:nvPr/>
          </p:nvSpPr>
          <p:spPr>
            <a:xfrm>
              <a:off x="830875" y="1246300"/>
              <a:ext cx="395700" cy="396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226575" y="1246300"/>
              <a:ext cx="346200" cy="39600"/>
            </a:xfrm>
            <a:prstGeom prst="rect">
              <a:avLst/>
            </a:prstGeom>
            <a:solidFill>
              <a:srgbClr val="89C1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8275" y="4595685"/>
            <a:ext cx="485725" cy="547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Data Structures in JavaScript</a:t>
            </a:r>
            <a:endParaRPr/>
          </a:p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JavaScript’s writability and </a:t>
            </a:r>
            <a:r>
              <a:rPr lang="en"/>
              <a:t>expressiveness allow for relative ease of implementing data structures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pointer manipulation</a:t>
            </a:r>
            <a:endParaRPr/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388" y="222550"/>
            <a:ext cx="3454075" cy="4698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3330"/>
                </a:solidFill>
              </a:rPr>
              <a:t>Dijkstra’s</a:t>
            </a:r>
            <a:r>
              <a:rPr lang="en"/>
              <a:t> Explanation for the Uninitiated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9450" y="1318650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graph?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graph is a collection of </a:t>
            </a:r>
            <a:r>
              <a:rPr b="1" lang="en" sz="1600"/>
              <a:t>nodes </a:t>
            </a:r>
            <a:r>
              <a:rPr lang="en" sz="1600"/>
              <a:t>and </a:t>
            </a:r>
            <a:r>
              <a:rPr b="1" lang="en" sz="1600"/>
              <a:t>edges</a:t>
            </a:r>
            <a:r>
              <a:rPr lang="en" sz="1600"/>
              <a:t>.</a:t>
            </a:r>
            <a:endParaRPr sz="16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Essentially a “map”.</a:t>
            </a:r>
            <a:endParaRPr sz="13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Nodes</a:t>
            </a:r>
            <a:r>
              <a:rPr lang="en" sz="1600"/>
              <a:t>: destinations on a map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Edges/Vertices</a:t>
            </a:r>
            <a:r>
              <a:rPr lang="en" sz="1600"/>
              <a:t>: paths to said destination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Weight</a:t>
            </a:r>
            <a:r>
              <a:rPr lang="en" sz="1600"/>
              <a:t>: length of a given path</a:t>
            </a:r>
            <a:endParaRPr sz="160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1013"/>
            <a:ext cx="4335575" cy="2861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5735250" y="1354175"/>
            <a:ext cx="265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7609725" y="1273125"/>
            <a:ext cx="265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000750" y="2327225"/>
            <a:ext cx="265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4991288" y="2661425"/>
            <a:ext cx="4611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7468275" y="2327225"/>
            <a:ext cx="265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8357175" y="2661425"/>
            <a:ext cx="265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392425" y="3490650"/>
            <a:ext cx="265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6266250" y="3490650"/>
            <a:ext cx="265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4073825" y="1637675"/>
            <a:ext cx="728400" cy="36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4316000" y="2646425"/>
            <a:ext cx="728400" cy="36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4073825" y="1637675"/>
            <a:ext cx="599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Node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4316125" y="2646425"/>
            <a:ext cx="599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Edge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434343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F0DB4F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