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Optima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Optima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Optima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Optima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Optima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Optima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Optima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Optima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Opti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Optima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Optima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Optima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Optima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Optima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Optima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Optima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Optima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Optim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32" sz="11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32" sz="11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32" sz="11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32" sz="11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32" sz="11600"/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b="1" spc="-170" sz="8500"/>
            </a:lvl1pPr>
            <a:lvl2pPr marL="638923" indent="-12700">
              <a:spcBef>
                <a:spcPts val="0"/>
              </a:spcBef>
              <a:buSzTx/>
              <a:buNone/>
              <a:defRPr b="1" spc="-170" sz="8500"/>
            </a:lvl2pPr>
            <a:lvl3pPr marL="638923" indent="444500">
              <a:spcBef>
                <a:spcPts val="0"/>
              </a:spcBef>
              <a:buSzTx/>
              <a:buNone/>
              <a:defRPr b="1" spc="-170" sz="8500"/>
            </a:lvl3pPr>
            <a:lvl4pPr marL="638923" indent="901700">
              <a:spcBef>
                <a:spcPts val="0"/>
              </a:spcBef>
              <a:buSzTx/>
              <a:buNone/>
              <a:defRPr b="1" spc="-170" sz="8500"/>
            </a:lvl4pPr>
            <a:lvl5pPr marL="638923" indent="1358900">
              <a:spcBef>
                <a:spcPts val="0"/>
              </a:spcBef>
              <a:buSzTx/>
              <a:buNone/>
              <a:defRPr b="1" spc="-170" sz="8500"/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4546"/>
            <a:ext cx="368505" cy="37528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4546"/>
            <a:ext cx="368505" cy="37528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312"/>
            <a:ext cx="368505" cy="37528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Optim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tatistical analysis &amp; interpretation"/>
          <p:cNvSpPr txBox="1"/>
          <p:nvPr>
            <p:ph type="ctrTitle"/>
          </p:nvPr>
        </p:nvSpPr>
        <p:spPr>
          <a:xfrm>
            <a:off x="952500" y="2574991"/>
            <a:ext cx="22225000" cy="4648201"/>
          </a:xfrm>
          <a:prstGeom prst="rect">
            <a:avLst/>
          </a:prstGeom>
          <a:solidFill>
            <a:srgbClr val="A7A7A7">
              <a:alpha val="24452"/>
            </a:srgbClr>
          </a:solidFill>
        </p:spPr>
        <p:txBody>
          <a:bodyPr lIns="254000" tIns="254000" rIns="254000" bIns="254000"/>
          <a:lstStyle>
            <a:lvl1pPr>
              <a:defRPr b="0" spc="-194" sz="9700">
                <a:solidFill>
                  <a:schemeClr val="accent1">
                    <a:hueOff val="114395"/>
                    <a:lumOff val="-24975"/>
                  </a:schemeClr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Statistical analysis &amp; interpretation</a:t>
            </a:r>
          </a:p>
        </p:txBody>
      </p:sp>
      <p:sp>
        <p:nvSpPr>
          <p:cNvPr id="152" name="5th session @ Computational Cytometry Summer School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75969">
              <a:defRPr sz="5170">
                <a:latin typeface="Open Sans"/>
                <a:ea typeface="Open Sans"/>
                <a:cs typeface="Open Sans"/>
                <a:sym typeface="Open Sans"/>
              </a:defRPr>
            </a:pPr>
            <a:r>
              <a:rPr b="0"/>
              <a:t>5</a:t>
            </a:r>
            <a:r>
              <a:rPr b="0" baseline="31999"/>
              <a:t>th</a:t>
            </a:r>
            <a:r>
              <a:rPr b="0"/>
              <a:t> session @ </a:t>
            </a:r>
            <a:r>
              <a:t>Computational Cytometry Summer School</a:t>
            </a:r>
          </a:p>
          <a:p>
            <a:pPr defTabSz="775969">
              <a:defRPr b="0" i="1" sz="5170">
                <a:latin typeface="Open Sans"/>
                <a:ea typeface="Open Sans"/>
                <a:cs typeface="Open Sans"/>
                <a:sym typeface="Open Sans"/>
              </a:defRPr>
            </a:pPr>
            <a:r>
              <a:t>Day 3</a:t>
            </a:r>
          </a:p>
        </p:txBody>
      </p:sp>
      <p:sp>
        <p:nvSpPr>
          <p:cNvPr id="153" name="© David Novak 2024"/>
          <p:cNvSpPr txBox="1"/>
          <p:nvPr/>
        </p:nvSpPr>
        <p:spPr>
          <a:xfrm>
            <a:off x="1206500" y="12264795"/>
            <a:ext cx="21971001" cy="6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 defTabSz="825500">
              <a:defRPr b="1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© David Novak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nalytical pipeline"/>
          <p:cNvSpPr txBox="1"/>
          <p:nvPr>
            <p:ph type="title"/>
          </p:nvPr>
        </p:nvSpPr>
        <p:spPr>
          <a:xfrm>
            <a:off x="9022" y="888842"/>
            <a:ext cx="9198461" cy="1210086"/>
          </a:xfrm>
          <a:prstGeom prst="rect">
            <a:avLst/>
          </a:prstGeom>
          <a:solidFill>
            <a:srgbClr val="A7A7A7">
              <a:alpha val="24452"/>
            </a:srgbClr>
          </a:solidFill>
        </p:spPr>
        <p:txBody>
          <a:bodyPr anchor="b"/>
          <a:lstStyle>
            <a:lvl1pPr marR="127000" algn="r">
              <a:defRPr b="0" spc="-126" sz="6300">
                <a:solidFill>
                  <a:schemeClr val="accent1">
                    <a:hueOff val="114395"/>
                    <a:lumOff val="-24975"/>
                  </a:schemeClr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Analytical pipeline</a:t>
            </a:r>
          </a:p>
        </p:txBody>
      </p:sp>
      <p:sp>
        <p:nvSpPr>
          <p:cNvPr id="156" name="differential expression analysis (WT vs KO)…"/>
          <p:cNvSpPr/>
          <p:nvPr/>
        </p:nvSpPr>
        <p:spPr>
          <a:xfrm>
            <a:off x="16821270" y="4727993"/>
            <a:ext cx="3906549" cy="4260014"/>
          </a:xfrm>
          <a:prstGeom prst="rect">
            <a:avLst/>
          </a:prstGeom>
          <a:solidFill>
            <a:srgbClr val="F8E4E4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differential expression analysis (WT vs KO)</a:t>
            </a:r>
          </a:p>
          <a:p>
            <a:pPr defTabSz="825500">
              <a:defRPr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i="0"/>
              <a:t>1. </a:t>
            </a:r>
            <a:r>
              <a:t>FlowSOM</a:t>
            </a:r>
          </a:p>
          <a:p>
            <a:pPr defTabSz="825500">
              <a:defRPr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i="0"/>
              <a:t>2. </a:t>
            </a:r>
            <a:r>
              <a:t>diffcyt </a:t>
            </a:r>
            <a:r>
              <a:rPr i="0"/>
              <a:t>(</a:t>
            </a:r>
            <a:r>
              <a:t>edgeR, limma</a:t>
            </a:r>
            <a:r>
              <a:rPr i="0"/>
              <a:t>)</a:t>
            </a:r>
          </a:p>
        </p:txBody>
      </p:sp>
      <p:sp>
        <p:nvSpPr>
          <p:cNvPr id="157" name="clustering…"/>
          <p:cNvSpPr/>
          <p:nvPr/>
        </p:nvSpPr>
        <p:spPr>
          <a:xfrm>
            <a:off x="12422576" y="4688987"/>
            <a:ext cx="4718555" cy="4338026"/>
          </a:xfrm>
          <a:prstGeom prst="rightArrow">
            <a:avLst>
              <a:gd name="adj1" fmla="val 30471"/>
              <a:gd name="adj2" fmla="val 53424"/>
            </a:avLst>
          </a:prstGeom>
          <a:solidFill>
            <a:srgbClr val="F3F5D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clustering</a:t>
            </a:r>
          </a:p>
          <a:p>
            <a:pPr algn="r" defTabSz="825500">
              <a:defRPr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FlowSOM</a:t>
            </a:r>
          </a:p>
        </p:txBody>
      </p:sp>
      <p:sp>
        <p:nvSpPr>
          <p:cNvPr id="158" name="normalisation…"/>
          <p:cNvSpPr/>
          <p:nvPr/>
        </p:nvSpPr>
        <p:spPr>
          <a:xfrm>
            <a:off x="10228059" y="4688987"/>
            <a:ext cx="4718554" cy="4338026"/>
          </a:xfrm>
          <a:prstGeom prst="rightArrow">
            <a:avLst>
              <a:gd name="adj1" fmla="val 30471"/>
              <a:gd name="adj2" fmla="val 53424"/>
            </a:avLst>
          </a:prstGeom>
          <a:solidFill>
            <a:srgbClr val="E7F9E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normalisation</a:t>
            </a:r>
          </a:p>
          <a:p>
            <a:pPr algn="r" defTabSz="825500">
              <a:defRPr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CytoNorm</a:t>
            </a:r>
          </a:p>
        </p:txBody>
      </p:sp>
      <p:sp>
        <p:nvSpPr>
          <p:cNvPr id="159" name="QC…"/>
          <p:cNvSpPr/>
          <p:nvPr/>
        </p:nvSpPr>
        <p:spPr>
          <a:xfrm>
            <a:off x="8913336" y="4688987"/>
            <a:ext cx="3283991" cy="4338026"/>
          </a:xfrm>
          <a:prstGeom prst="rightArrow">
            <a:avLst>
              <a:gd name="adj1" fmla="val 30471"/>
              <a:gd name="adj2" fmla="val 70571"/>
            </a:avLst>
          </a:prstGeom>
          <a:solidFill>
            <a:srgbClr val="F9EDF9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QC</a:t>
            </a:r>
          </a:p>
          <a:p>
            <a:pPr algn="r" defTabSz="825500">
              <a:defRPr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PeacoQC</a:t>
            </a:r>
          </a:p>
        </p:txBody>
      </p:sp>
      <p:sp>
        <p:nvSpPr>
          <p:cNvPr id="160" name="pre-processing…"/>
          <p:cNvSpPr/>
          <p:nvPr/>
        </p:nvSpPr>
        <p:spPr>
          <a:xfrm>
            <a:off x="6762809" y="4403025"/>
            <a:ext cx="3636597" cy="4909950"/>
          </a:xfrm>
          <a:prstGeom prst="rightArrow">
            <a:avLst>
              <a:gd name="adj1" fmla="val 52377"/>
              <a:gd name="adj2" fmla="val 62188"/>
            </a:avLst>
          </a:prstGeom>
          <a:solidFill>
            <a:srgbClr val="DFF4F6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r" defTabSz="825500">
              <a:defRPr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pre-processing</a:t>
            </a:r>
          </a:p>
          <a:p>
            <a:pPr algn="r" defTabSz="825500">
              <a:defRPr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flowCore</a:t>
            </a:r>
          </a:p>
          <a:p>
            <a:pPr algn="r" defTabSz="825500">
              <a:defRPr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flowWorkspace</a:t>
            </a:r>
          </a:p>
          <a:p>
            <a:pPr algn="r" defTabSz="825500">
              <a:defRPr i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CytoML</a:t>
            </a:r>
          </a:p>
        </p:txBody>
      </p:sp>
      <p:sp>
        <p:nvSpPr>
          <p:cNvPr id="161" name="Rectangle"/>
          <p:cNvSpPr/>
          <p:nvPr/>
        </p:nvSpPr>
        <p:spPr>
          <a:xfrm>
            <a:off x="3656181" y="4800890"/>
            <a:ext cx="3546762" cy="4114220"/>
          </a:xfrm>
          <a:prstGeom prst="rect">
            <a:avLst/>
          </a:prstGeom>
          <a:solidFill>
            <a:srgbClr val="D5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</p:txBody>
      </p:sp>
      <p:sp>
        <p:nvSpPr>
          <p:cNvPr id="162" name="FCS files"/>
          <p:cNvSpPr/>
          <p:nvPr/>
        </p:nvSpPr>
        <p:spPr>
          <a:xfrm>
            <a:off x="4441423" y="5157777"/>
            <a:ext cx="1976278" cy="7070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FCS files</a:t>
            </a:r>
          </a:p>
        </p:txBody>
      </p:sp>
      <p:sp>
        <p:nvSpPr>
          <p:cNvPr id="163" name="FlowJo workspace"/>
          <p:cNvSpPr/>
          <p:nvPr/>
        </p:nvSpPr>
        <p:spPr>
          <a:xfrm>
            <a:off x="3958868" y="6042541"/>
            <a:ext cx="2941388" cy="70707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FlowJo workspace</a:t>
            </a:r>
          </a:p>
        </p:txBody>
      </p:sp>
      <p:sp>
        <p:nvSpPr>
          <p:cNvPr id="164" name="sample annotation"/>
          <p:cNvSpPr/>
          <p:nvPr/>
        </p:nvSpPr>
        <p:spPr>
          <a:xfrm>
            <a:off x="3882788" y="6927305"/>
            <a:ext cx="3093548" cy="70707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sample annotation</a:t>
            </a:r>
          </a:p>
        </p:txBody>
      </p:sp>
      <p:sp>
        <p:nvSpPr>
          <p:cNvPr id="165" name="marker annotation"/>
          <p:cNvSpPr/>
          <p:nvPr/>
        </p:nvSpPr>
        <p:spPr>
          <a:xfrm>
            <a:off x="3882788" y="7812068"/>
            <a:ext cx="3093548" cy="7070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marker annotation</a:t>
            </a:r>
          </a:p>
        </p:txBody>
      </p:sp>
      <p:sp>
        <p:nvSpPr>
          <p:cNvPr id="166" name="© David Novak 2024"/>
          <p:cNvSpPr txBox="1"/>
          <p:nvPr/>
        </p:nvSpPr>
        <p:spPr>
          <a:xfrm>
            <a:off x="1206500" y="12264795"/>
            <a:ext cx="21971000" cy="6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 defTabSz="825500">
              <a:defRPr b="1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© David Novak 2024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2"/>
      <p:bldP build="whole" bldLvl="1" animBg="1" rev="0" advAuto="0" spid="160" grpId="1"/>
      <p:bldP build="whole" bldLvl="1" animBg="1" rev="0" advAuto="0" spid="156" grpId="5"/>
      <p:bldP build="whole" bldLvl="1" animBg="1" rev="0" advAuto="0" spid="157" grpId="4"/>
      <p:bldP build="whole" bldLvl="1" animBg="1" rev="0" advAuto="0" spid="158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ontents of this session"/>
          <p:cNvSpPr txBox="1"/>
          <p:nvPr>
            <p:ph type="title"/>
          </p:nvPr>
        </p:nvSpPr>
        <p:spPr>
          <a:xfrm>
            <a:off x="12700" y="2217532"/>
            <a:ext cx="11756652" cy="1210086"/>
          </a:xfrm>
          <a:prstGeom prst="rect">
            <a:avLst/>
          </a:prstGeom>
          <a:solidFill>
            <a:srgbClr val="A7A7A7">
              <a:alpha val="24452"/>
            </a:srgbClr>
          </a:solidFill>
        </p:spPr>
        <p:txBody>
          <a:bodyPr anchor="b"/>
          <a:lstStyle>
            <a:lvl1pPr marR="127000" algn="r">
              <a:defRPr b="0" spc="-126" sz="6300">
                <a:solidFill>
                  <a:schemeClr val="accent1">
                    <a:hueOff val="114395"/>
                    <a:lumOff val="-24975"/>
                  </a:schemeClr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Contents of this session</a:t>
            </a:r>
          </a:p>
        </p:txBody>
      </p:sp>
      <p:sp>
        <p:nvSpPr>
          <p:cNvPr id="169" name="Non-parametric statistical test: Wilcoxon rank sum…"/>
          <p:cNvSpPr txBox="1"/>
          <p:nvPr>
            <p:ph type="body" sz="quarter" idx="1"/>
          </p:nvPr>
        </p:nvSpPr>
        <p:spPr>
          <a:xfrm>
            <a:off x="5692205" y="4797038"/>
            <a:ext cx="12999590" cy="4121923"/>
          </a:xfrm>
          <a:prstGeom prst="rect">
            <a:avLst/>
          </a:prstGeom>
          <a:ln w="50800">
            <a:solidFill>
              <a:srgbClr val="D5D5D5"/>
            </a:solidFill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1500"/>
              </a:spcBef>
              <a:defRPr sz="4100">
                <a:latin typeface="Open Sans"/>
                <a:ea typeface="Open Sans"/>
                <a:cs typeface="Open Sans"/>
                <a:sym typeface="Open Sans"/>
              </a:defRPr>
            </a:pPr>
            <a:r>
              <a:t>Non-parametric statistical test: Wilcoxon rank sum</a:t>
            </a:r>
          </a:p>
          <a:p>
            <a:pPr>
              <a:lnSpc>
                <a:spcPct val="100000"/>
              </a:lnSpc>
              <a:spcBef>
                <a:spcPts val="1500"/>
              </a:spcBef>
              <a:defRPr sz="4100">
                <a:latin typeface="Open Sans"/>
                <a:ea typeface="Open Sans"/>
                <a:cs typeface="Open Sans"/>
                <a:sym typeface="Open Sans"/>
              </a:defRPr>
            </a:pPr>
            <a:r>
              <a:t>Multiple testing correction</a:t>
            </a:r>
          </a:p>
          <a:p>
            <a:pPr>
              <a:lnSpc>
                <a:spcPct val="100000"/>
              </a:lnSpc>
              <a:spcBef>
                <a:spcPts val="1500"/>
              </a:spcBef>
              <a:defRPr sz="4100">
                <a:latin typeface="Open Sans"/>
                <a:ea typeface="Open Sans"/>
                <a:cs typeface="Open Sans"/>
                <a:sym typeface="Open Sans"/>
              </a:defRPr>
            </a:pPr>
            <a:r>
              <a:t>Volcano plots</a:t>
            </a:r>
          </a:p>
          <a:p>
            <a:pPr>
              <a:lnSpc>
                <a:spcPct val="100000"/>
              </a:lnSpc>
              <a:spcBef>
                <a:spcPts val="1500"/>
              </a:spcBef>
              <a:defRPr sz="4100">
                <a:latin typeface="Open Sans"/>
                <a:ea typeface="Open Sans"/>
                <a:cs typeface="Open Sans"/>
                <a:sym typeface="Open Sans"/>
              </a:defRPr>
            </a:pPr>
            <a:r>
              <a:t>Parametric tests</a:t>
            </a:r>
          </a:p>
        </p:txBody>
      </p:sp>
      <p:sp>
        <p:nvSpPr>
          <p:cNvPr id="170" name="© David Novak 2024"/>
          <p:cNvSpPr txBox="1"/>
          <p:nvPr/>
        </p:nvSpPr>
        <p:spPr>
          <a:xfrm>
            <a:off x="1206500" y="12264795"/>
            <a:ext cx="21971000" cy="6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 defTabSz="825500">
              <a:defRPr b="1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© David Novak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ilcoxon rank sum test"/>
          <p:cNvSpPr txBox="1"/>
          <p:nvPr>
            <p:ph type="title"/>
          </p:nvPr>
        </p:nvSpPr>
        <p:spPr>
          <a:xfrm>
            <a:off x="9022" y="888842"/>
            <a:ext cx="11014994" cy="1210086"/>
          </a:xfrm>
          <a:prstGeom prst="rect">
            <a:avLst/>
          </a:prstGeom>
          <a:solidFill>
            <a:srgbClr val="A7A7A7">
              <a:alpha val="24452"/>
            </a:srgbClr>
          </a:solidFill>
        </p:spPr>
        <p:txBody>
          <a:bodyPr anchor="b"/>
          <a:lstStyle>
            <a:lvl1pPr marR="127000" algn="r">
              <a:defRPr b="0" spc="-126" sz="6300">
                <a:solidFill>
                  <a:schemeClr val="accent1">
                    <a:hueOff val="114395"/>
                    <a:lumOff val="-24975"/>
                  </a:schemeClr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Wilcoxon rank sum test</a:t>
            </a:r>
          </a:p>
        </p:txBody>
      </p:sp>
      <p:sp>
        <p:nvSpPr>
          <p:cNvPr id="173" name="Used in FlowSOM::GroupStats to compare metacluster abundances by condition.…"/>
          <p:cNvSpPr txBox="1"/>
          <p:nvPr>
            <p:ph type="body" sz="quarter" idx="1"/>
          </p:nvPr>
        </p:nvSpPr>
        <p:spPr>
          <a:xfrm>
            <a:off x="1206500" y="2303984"/>
            <a:ext cx="21971000" cy="2010164"/>
          </a:xfrm>
          <a:prstGeom prst="rect">
            <a:avLst/>
          </a:prstGeom>
        </p:spPr>
        <p:txBody>
          <a:bodyPr/>
          <a:lstStyle/>
          <a:p>
            <a:pPr marL="609599" indent="-609599">
              <a:lnSpc>
                <a:spcPct val="100000"/>
              </a:lnSpc>
              <a:spcBef>
                <a:spcPts val="0"/>
              </a:spcBef>
              <a:defRPr sz="3100">
                <a:latin typeface="Open Sans"/>
                <a:ea typeface="Open Sans"/>
                <a:cs typeface="Open Sans"/>
                <a:sym typeface="Open Sans"/>
              </a:defRPr>
            </a:pPr>
            <a:r>
              <a:t>Used in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FlowSOM::GroupStats</a:t>
            </a:r>
            <a:r>
              <a:t> to compare metacluster abundances by condition.</a:t>
            </a:r>
          </a:p>
          <a:p>
            <a:pPr marL="609599" indent="-609599">
              <a:lnSpc>
                <a:spcPct val="100000"/>
              </a:lnSpc>
              <a:spcBef>
                <a:spcPts val="1100"/>
              </a:spcBef>
              <a:defRPr sz="3100">
                <a:latin typeface="Open Sans"/>
                <a:ea typeface="Open Sans"/>
                <a:cs typeface="Open Sans"/>
                <a:sym typeface="Open Sans"/>
              </a:defRPr>
            </a:pPr>
            <a:r>
              <a:t>Non-parametric ~ no assumptions about data distribution.</a:t>
            </a:r>
          </a:p>
          <a:p>
            <a:pPr marL="609599" indent="-609599">
              <a:lnSpc>
                <a:spcPct val="100000"/>
              </a:lnSpc>
              <a:spcBef>
                <a:spcPts val="1100"/>
              </a:spcBef>
              <a:defRPr sz="3100">
                <a:latin typeface="Open Sans"/>
                <a:ea typeface="Open Sans"/>
                <a:cs typeface="Open Sans"/>
                <a:sym typeface="Open Sans"/>
              </a:defRPr>
            </a:pPr>
            <a:r>
              <a:t>Uses ranks, not values, of data points.</a:t>
            </a:r>
          </a:p>
        </p:txBody>
      </p:sp>
      <p:pic>
        <p:nvPicPr>
          <p:cNvPr id="174" name="5_stats_fig1.png" descr="5_stats_fig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7367" y="4751577"/>
            <a:ext cx="13809266" cy="7249865"/>
          </a:xfrm>
          <a:prstGeom prst="rect">
            <a:avLst/>
          </a:prstGeom>
          <a:ln w="38100">
            <a:solidFill>
              <a:srgbClr val="D5D5D5"/>
            </a:solidFill>
            <a:miter lim="400000"/>
          </a:ln>
        </p:spPr>
      </p:pic>
      <p:sp>
        <p:nvSpPr>
          <p:cNvPr id="175" name="We can apply this test to each metacluster."/>
          <p:cNvSpPr txBox="1"/>
          <p:nvPr/>
        </p:nvSpPr>
        <p:spPr>
          <a:xfrm>
            <a:off x="1206500" y="12174708"/>
            <a:ext cx="21971000" cy="850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09600" indent="-609600" algn="l">
              <a:buSzPct val="123000"/>
              <a:buChar char="•"/>
              <a:defRPr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We can apply this test to each metacluster.</a:t>
            </a:r>
          </a:p>
        </p:txBody>
      </p:sp>
      <p:sp>
        <p:nvSpPr>
          <p:cNvPr id="176" name="© David Novak 2024"/>
          <p:cNvSpPr txBox="1"/>
          <p:nvPr/>
        </p:nvSpPr>
        <p:spPr>
          <a:xfrm>
            <a:off x="1206500" y="12264795"/>
            <a:ext cx="21971000" cy="6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 defTabSz="825500">
              <a:defRPr b="1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© David Novak 2024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" grpId="1"/>
      <p:bldP build="p" bldLvl="5" animBg="1" rev="0" advAuto="0" spid="175" grpId="3"/>
      <p:bldP build="whole" bldLvl="1" animBg="1" rev="0" advAuto="0" spid="17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ultiple testing correction"/>
          <p:cNvSpPr txBox="1"/>
          <p:nvPr>
            <p:ph type="title"/>
          </p:nvPr>
        </p:nvSpPr>
        <p:spPr>
          <a:xfrm>
            <a:off x="9022" y="888842"/>
            <a:ext cx="12311091" cy="1210086"/>
          </a:xfrm>
          <a:prstGeom prst="rect">
            <a:avLst/>
          </a:prstGeom>
          <a:solidFill>
            <a:srgbClr val="A7A7A7">
              <a:alpha val="24452"/>
            </a:srgbClr>
          </a:solidFill>
        </p:spPr>
        <p:txBody>
          <a:bodyPr anchor="b"/>
          <a:lstStyle>
            <a:lvl1pPr marR="127000" algn="r">
              <a:defRPr b="0" spc="-126" sz="6300">
                <a:solidFill>
                  <a:schemeClr val="accent1">
                    <a:hueOff val="114395"/>
                    <a:lumOff val="-24975"/>
                  </a:schemeClr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Multiple testing correction</a:t>
            </a:r>
          </a:p>
        </p:txBody>
      </p:sp>
      <p:sp>
        <p:nvSpPr>
          <p:cNvPr id="179" name="…adjusts statistical tests to reduce the chance of mistaking random effects for real results.…"/>
          <p:cNvSpPr txBox="1"/>
          <p:nvPr>
            <p:ph type="body" sz="quarter" idx="1"/>
          </p:nvPr>
        </p:nvSpPr>
        <p:spPr>
          <a:xfrm>
            <a:off x="1206500" y="2274202"/>
            <a:ext cx="21971000" cy="2471235"/>
          </a:xfrm>
          <a:prstGeom prst="rect">
            <a:avLst/>
          </a:prstGeom>
        </p:spPr>
        <p:txBody>
          <a:bodyPr/>
          <a:lstStyle/>
          <a:p>
            <a:pPr marL="609599" indent="-609599">
              <a:lnSpc>
                <a:spcPct val="100000"/>
              </a:lnSpc>
              <a:spcBef>
                <a:spcPts val="1500"/>
              </a:spcBef>
              <a:defRPr sz="3300">
                <a:latin typeface="Open Sans"/>
                <a:ea typeface="Open Sans"/>
                <a:cs typeface="Open Sans"/>
                <a:sym typeface="Open Sans"/>
              </a:defRPr>
            </a:pPr>
            <a:r>
              <a:t>…adjusts statistical tests to reduce the chance of mistaking random effects for real results.</a:t>
            </a:r>
          </a:p>
          <a:p>
            <a:pPr marL="609599" indent="-609599">
              <a:lnSpc>
                <a:spcPct val="100000"/>
              </a:lnSpc>
              <a:spcBef>
                <a:spcPts val="1500"/>
              </a:spcBef>
              <a:defRPr sz="3300">
                <a:latin typeface="Open Sans"/>
                <a:ea typeface="Open Sans"/>
                <a:cs typeface="Open Sans"/>
                <a:sym typeface="Open Sans"/>
              </a:defRPr>
            </a:pPr>
            <a:r>
              <a:t>Applied when running multiple tests on the same dataset.</a:t>
            </a:r>
          </a:p>
          <a:p>
            <a:pPr marL="609599" indent="-609599">
              <a:lnSpc>
                <a:spcPct val="100000"/>
              </a:lnSpc>
              <a:spcBef>
                <a:spcPts val="1500"/>
              </a:spcBef>
              <a:defRPr sz="3300">
                <a:latin typeface="Open Sans"/>
                <a:ea typeface="Open Sans"/>
                <a:cs typeface="Open Sans"/>
                <a:sym typeface="Open Sans"/>
              </a:defRPr>
            </a:pPr>
            <a:r>
              <a:t>Used in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GroupStats</a:t>
            </a:r>
            <a:r>
              <a:t>.</a:t>
            </a:r>
          </a:p>
        </p:txBody>
      </p:sp>
      <p:sp>
        <p:nvSpPr>
          <p:cNvPr id="180" name="Volcano plot"/>
          <p:cNvSpPr txBox="1"/>
          <p:nvPr/>
        </p:nvSpPr>
        <p:spPr>
          <a:xfrm>
            <a:off x="9022" y="4779757"/>
            <a:ext cx="12311091" cy="1210086"/>
          </a:xfrm>
          <a:prstGeom prst="rect">
            <a:avLst/>
          </a:prstGeom>
          <a:solidFill>
            <a:srgbClr val="A7A7A7">
              <a:alpha val="2445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marR="127000" algn="r">
              <a:lnSpc>
                <a:spcPct val="80000"/>
              </a:lnSpc>
              <a:defRPr spc="-126" sz="6300">
                <a:solidFill>
                  <a:schemeClr val="accent1">
                    <a:hueOff val="114395"/>
                    <a:lumOff val="-24975"/>
                  </a:schemeClr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Volcano plot</a:t>
            </a:r>
          </a:p>
        </p:txBody>
      </p:sp>
      <p:sp>
        <p:nvSpPr>
          <p:cNvPr id="181" name="…shows the size (fold-change) and likelihood (via p value) of changes in a large dataset, based on some condition."/>
          <p:cNvSpPr txBox="1"/>
          <p:nvPr/>
        </p:nvSpPr>
        <p:spPr>
          <a:xfrm>
            <a:off x="1206500" y="6297833"/>
            <a:ext cx="21971000" cy="1784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09600" indent="-609600" algn="l">
              <a:spcBef>
                <a:spcPts val="3700"/>
              </a:spcBef>
              <a:buSzPct val="123000"/>
              <a:buChar char="•"/>
              <a:defRPr sz="4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…shows the size (fold-change) and likelihood (via </a:t>
            </a:r>
            <a:r>
              <a:rPr i="1"/>
              <a:t>p</a:t>
            </a:r>
            <a:r>
              <a:t> value) of changes in a large dataset, based on some condition.</a:t>
            </a:r>
          </a:p>
        </p:txBody>
      </p:sp>
      <p:grpSp>
        <p:nvGrpSpPr>
          <p:cNvPr id="203" name="Group"/>
          <p:cNvGrpSpPr/>
          <p:nvPr/>
        </p:nvGrpSpPr>
        <p:grpSpPr>
          <a:xfrm>
            <a:off x="10828363" y="7629209"/>
            <a:ext cx="7544637" cy="5515965"/>
            <a:chOff x="0" y="0"/>
            <a:chExt cx="7544635" cy="5515963"/>
          </a:xfrm>
        </p:grpSpPr>
        <p:sp>
          <p:nvSpPr>
            <p:cNvPr id="182" name="-log10padj"/>
            <p:cNvSpPr txBox="1"/>
            <p:nvPr/>
          </p:nvSpPr>
          <p:spPr>
            <a:xfrm rot="16200000">
              <a:off x="-358680" y="3798196"/>
              <a:ext cx="1384959" cy="667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-log</a:t>
              </a:r>
              <a:r>
                <a:rPr baseline="-5999"/>
                <a:t>10</a:t>
              </a:r>
              <a:r>
                <a:t>p</a:t>
              </a:r>
              <a:r>
                <a:rPr baseline="-5999"/>
                <a:t>adj</a:t>
              </a:r>
            </a:p>
          </p:txBody>
        </p:sp>
        <p:sp>
          <p:nvSpPr>
            <p:cNvPr id="183" name="log2FC"/>
            <p:cNvSpPr txBox="1"/>
            <p:nvPr/>
          </p:nvSpPr>
          <p:spPr>
            <a:xfrm>
              <a:off x="693713" y="4848365"/>
              <a:ext cx="1292710" cy="667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defRPr>
              </a:pPr>
              <a:r>
                <a:t>log</a:t>
              </a:r>
              <a:r>
                <a:rPr baseline="-5999"/>
                <a:t>2</a:t>
              </a:r>
              <a:r>
                <a:t>FC</a:t>
              </a:r>
            </a:p>
          </p:txBody>
        </p:sp>
        <p:grpSp>
          <p:nvGrpSpPr>
            <p:cNvPr id="201" name="Group"/>
            <p:cNvGrpSpPr/>
            <p:nvPr/>
          </p:nvGrpSpPr>
          <p:grpSpPr>
            <a:xfrm>
              <a:off x="719926" y="0"/>
              <a:ext cx="5378085" cy="4876762"/>
              <a:chOff x="0" y="0"/>
              <a:chExt cx="5378084" cy="4876761"/>
            </a:xfrm>
          </p:grpSpPr>
          <p:sp>
            <p:nvSpPr>
              <p:cNvPr id="184" name="Square"/>
              <p:cNvSpPr/>
              <p:nvPr/>
            </p:nvSpPr>
            <p:spPr>
              <a:xfrm>
                <a:off x="0" y="0"/>
                <a:ext cx="4849884" cy="4849885"/>
              </a:xfrm>
              <a:prstGeom prst="rect">
                <a:avLst/>
              </a:prstGeom>
              <a:noFill/>
              <a:ln w="38100" cap="flat">
                <a:solidFill>
                  <a:schemeClr val="accent1">
                    <a:hueOff val="114395"/>
                    <a:lumOff val="-2497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b="1" sz="3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5" name="Circle"/>
              <p:cNvSpPr/>
              <p:nvPr/>
            </p:nvSpPr>
            <p:spPr>
              <a:xfrm>
                <a:off x="557420" y="403656"/>
                <a:ext cx="229936" cy="22993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b="1" sz="3200">
                    <a:solidFill>
                      <a:schemeClr val="accent1">
                        <a:hueOff val="114395"/>
                        <a:lumOff val="-24975"/>
                      </a:schemeClr>
                    </a:solidFill>
                  </a:defRPr>
                </a:pPr>
              </a:p>
            </p:txBody>
          </p:sp>
          <p:sp>
            <p:nvSpPr>
              <p:cNvPr id="186" name="Circle"/>
              <p:cNvSpPr/>
              <p:nvPr/>
            </p:nvSpPr>
            <p:spPr>
              <a:xfrm>
                <a:off x="746259" y="1082063"/>
                <a:ext cx="229935" cy="229936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b="1" sz="3200">
                    <a:solidFill>
                      <a:schemeClr val="accent1">
                        <a:hueOff val="114395"/>
                        <a:lumOff val="-24975"/>
                      </a:schemeClr>
                    </a:solidFill>
                  </a:defRPr>
                </a:pPr>
              </a:p>
            </p:txBody>
          </p:sp>
          <p:sp>
            <p:nvSpPr>
              <p:cNvPr id="187" name="Circle"/>
              <p:cNvSpPr/>
              <p:nvPr/>
            </p:nvSpPr>
            <p:spPr>
              <a:xfrm>
                <a:off x="1812639" y="2101033"/>
                <a:ext cx="229936" cy="229936"/>
              </a:xfrm>
              <a:prstGeom prst="ellipse">
                <a:avLst/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b="1" sz="3200">
                    <a:solidFill>
                      <a:schemeClr val="accent1">
                        <a:hueOff val="114395"/>
                        <a:lumOff val="-24975"/>
                      </a:schemeClr>
                    </a:solidFill>
                  </a:defRPr>
                </a:pPr>
              </a:p>
            </p:txBody>
          </p:sp>
          <p:sp>
            <p:nvSpPr>
              <p:cNvPr id="188" name="Circle"/>
              <p:cNvSpPr/>
              <p:nvPr/>
            </p:nvSpPr>
            <p:spPr>
              <a:xfrm>
                <a:off x="2254796" y="3921682"/>
                <a:ext cx="229936" cy="229936"/>
              </a:xfrm>
              <a:prstGeom prst="ellipse">
                <a:avLst/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b="1" sz="3200">
                    <a:solidFill>
                      <a:schemeClr val="accent1">
                        <a:hueOff val="114395"/>
                        <a:lumOff val="-24975"/>
                      </a:schemeClr>
                    </a:solidFill>
                  </a:defRPr>
                </a:pPr>
              </a:p>
            </p:txBody>
          </p:sp>
          <p:sp>
            <p:nvSpPr>
              <p:cNvPr id="189" name="Circle"/>
              <p:cNvSpPr/>
              <p:nvPr/>
            </p:nvSpPr>
            <p:spPr>
              <a:xfrm>
                <a:off x="1136398" y="2205070"/>
                <a:ext cx="229936" cy="229936"/>
              </a:xfrm>
              <a:prstGeom prst="ellipse">
                <a:avLst/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b="1" sz="3200">
                    <a:solidFill>
                      <a:schemeClr val="accent1">
                        <a:hueOff val="114395"/>
                        <a:lumOff val="-24975"/>
                      </a:schemeClr>
                    </a:solidFill>
                  </a:defRPr>
                </a:p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1630574" y="3063377"/>
                <a:ext cx="229936" cy="229936"/>
              </a:xfrm>
              <a:prstGeom prst="ellipse">
                <a:avLst/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b="1" sz="3200">
                    <a:solidFill>
                      <a:schemeClr val="accent1">
                        <a:hueOff val="114395"/>
                        <a:lumOff val="-24975"/>
                      </a:schemeClr>
                    </a:solidFill>
                  </a:defRPr>
                </a:pPr>
              </a:p>
            </p:txBody>
          </p:sp>
          <p:sp>
            <p:nvSpPr>
              <p:cNvPr id="191" name="Circle"/>
              <p:cNvSpPr/>
              <p:nvPr/>
            </p:nvSpPr>
            <p:spPr>
              <a:xfrm>
                <a:off x="1819413" y="3538316"/>
                <a:ext cx="229936" cy="229936"/>
              </a:xfrm>
              <a:prstGeom prst="ellipse">
                <a:avLst/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b="1" sz="3200">
                    <a:solidFill>
                      <a:schemeClr val="accent1">
                        <a:hueOff val="114395"/>
                        <a:lumOff val="-24975"/>
                      </a:schemeClr>
                    </a:solidFill>
                  </a:defRPr>
                </a:pPr>
              </a:p>
            </p:txBody>
          </p:sp>
          <p:sp>
            <p:nvSpPr>
              <p:cNvPr id="192" name="Circle"/>
              <p:cNvSpPr/>
              <p:nvPr/>
            </p:nvSpPr>
            <p:spPr>
              <a:xfrm>
                <a:off x="1975468" y="3798409"/>
                <a:ext cx="229936" cy="229936"/>
              </a:xfrm>
              <a:prstGeom prst="ellipse">
                <a:avLst/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b="1" sz="3200">
                    <a:solidFill>
                      <a:schemeClr val="accent1">
                        <a:hueOff val="114395"/>
                        <a:lumOff val="-24975"/>
                      </a:schemeClr>
                    </a:solidFill>
                  </a:defRPr>
                </a:pPr>
              </a:p>
            </p:txBody>
          </p:sp>
          <p:sp>
            <p:nvSpPr>
              <p:cNvPr id="193" name="Circle"/>
              <p:cNvSpPr/>
              <p:nvPr/>
            </p:nvSpPr>
            <p:spPr>
              <a:xfrm>
                <a:off x="2606464" y="3389034"/>
                <a:ext cx="229936" cy="229936"/>
              </a:xfrm>
              <a:prstGeom prst="ellipse">
                <a:avLst/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b="1" sz="3200">
                    <a:solidFill>
                      <a:schemeClr val="accent1">
                        <a:hueOff val="114395"/>
                        <a:lumOff val="-24975"/>
                      </a:schemeClr>
                    </a:solidFill>
                  </a:defRPr>
                </a:pPr>
              </a:p>
            </p:txBody>
          </p:sp>
          <p:sp>
            <p:nvSpPr>
              <p:cNvPr id="194" name="Circle"/>
              <p:cNvSpPr/>
              <p:nvPr/>
            </p:nvSpPr>
            <p:spPr>
              <a:xfrm>
                <a:off x="3055395" y="3057686"/>
                <a:ext cx="229936" cy="229936"/>
              </a:xfrm>
              <a:prstGeom prst="ellipse">
                <a:avLst/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b="1" sz="3200">
                    <a:solidFill>
                      <a:schemeClr val="accent1">
                        <a:hueOff val="114395"/>
                        <a:lumOff val="-24975"/>
                      </a:schemeClr>
                    </a:solidFill>
                  </a:defRPr>
                </a:pPr>
              </a:p>
            </p:txBody>
          </p:sp>
          <p:sp>
            <p:nvSpPr>
              <p:cNvPr id="195" name="Circle"/>
              <p:cNvSpPr/>
              <p:nvPr/>
            </p:nvSpPr>
            <p:spPr>
              <a:xfrm>
                <a:off x="2958131" y="2570283"/>
                <a:ext cx="229936" cy="229935"/>
              </a:xfrm>
              <a:prstGeom prst="ellipse">
                <a:avLst/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b="1" sz="3200">
                    <a:solidFill>
                      <a:schemeClr val="accent1">
                        <a:hueOff val="114395"/>
                        <a:lumOff val="-24975"/>
                      </a:schemeClr>
                    </a:solidFill>
                  </a:defRPr>
                </a:pPr>
              </a:p>
            </p:txBody>
          </p:sp>
          <p:sp>
            <p:nvSpPr>
              <p:cNvPr id="196" name="Circle"/>
              <p:cNvSpPr/>
              <p:nvPr/>
            </p:nvSpPr>
            <p:spPr>
              <a:xfrm>
                <a:off x="3641145" y="2316963"/>
                <a:ext cx="229936" cy="229935"/>
              </a:xfrm>
              <a:prstGeom prst="ellipse">
                <a:avLst/>
              </a:prstGeom>
              <a:solidFill>
                <a:srgbClr val="92929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b="1" sz="3200">
                    <a:solidFill>
                      <a:schemeClr val="accent1">
                        <a:hueOff val="114395"/>
                        <a:lumOff val="-24975"/>
                      </a:schemeClr>
                    </a:solidFill>
                  </a:defRPr>
                </a:pPr>
              </a:p>
            </p:txBody>
          </p:sp>
          <p:sp>
            <p:nvSpPr>
              <p:cNvPr id="197" name="Circle"/>
              <p:cNvSpPr/>
              <p:nvPr/>
            </p:nvSpPr>
            <p:spPr>
              <a:xfrm>
                <a:off x="3543881" y="1439421"/>
                <a:ext cx="229936" cy="22993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b="1" sz="3200">
                    <a:solidFill>
                      <a:schemeClr val="accent1">
                        <a:hueOff val="114395"/>
                        <a:lumOff val="-24975"/>
                      </a:schemeClr>
                    </a:solidFill>
                  </a:defRPr>
                </a:pPr>
              </a:p>
            </p:txBody>
          </p:sp>
          <p:sp>
            <p:nvSpPr>
              <p:cNvPr id="198" name="Circle"/>
              <p:cNvSpPr/>
              <p:nvPr/>
            </p:nvSpPr>
            <p:spPr>
              <a:xfrm>
                <a:off x="3966803" y="769953"/>
                <a:ext cx="229936" cy="229935"/>
              </a:xfrm>
              <a:prstGeom prst="ellipse">
                <a:avLst/>
              </a:prstGeom>
              <a:solidFill>
                <a:schemeClr val="accent5">
                  <a:lumOff val="-29866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b="1" sz="3200">
                    <a:solidFill>
                      <a:schemeClr val="accent1">
                        <a:hueOff val="114395"/>
                        <a:lumOff val="-24975"/>
                      </a:schemeClr>
                    </a:solidFill>
                  </a:defRPr>
                </a:pPr>
              </a:p>
            </p:txBody>
          </p:sp>
          <p:sp>
            <p:nvSpPr>
              <p:cNvPr id="199" name="Line"/>
              <p:cNvSpPr/>
              <p:nvPr/>
            </p:nvSpPr>
            <p:spPr>
              <a:xfrm flipH="1">
                <a:off x="2424941" y="13356"/>
                <a:ext cx="1" cy="4863406"/>
              </a:xfrm>
              <a:prstGeom prst="line">
                <a:avLst/>
              </a:prstGeom>
              <a:noFill/>
              <a:ln w="25400" cap="flat">
                <a:solidFill>
                  <a:schemeClr val="accent1">
                    <a:hueOff val="114395"/>
                    <a:lumOff val="-24975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0" name="Line"/>
              <p:cNvSpPr/>
              <p:nvPr/>
            </p:nvSpPr>
            <p:spPr>
              <a:xfrm flipH="1" flipV="1">
                <a:off x="64778" y="1776754"/>
                <a:ext cx="5313307" cy="1"/>
              </a:xfrm>
              <a:prstGeom prst="line">
                <a:avLst/>
              </a:prstGeom>
              <a:noFill/>
              <a:ln w="25400" cap="flat">
                <a:solidFill>
                  <a:schemeClr val="accent1">
                    <a:hueOff val="114395"/>
                    <a:lumOff val="-24975"/>
                  </a:schemeClr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02" name="p=0.05"/>
            <p:cNvSpPr txBox="1"/>
            <p:nvPr/>
          </p:nvSpPr>
          <p:spPr>
            <a:xfrm>
              <a:off x="6160844" y="1442955"/>
              <a:ext cx="1383792" cy="667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p=0.05</a:t>
              </a:r>
            </a:p>
          </p:txBody>
        </p:sp>
      </p:grpSp>
      <p:grpSp>
        <p:nvGrpSpPr>
          <p:cNvPr id="211" name="Group"/>
          <p:cNvGrpSpPr/>
          <p:nvPr/>
        </p:nvGrpSpPr>
        <p:grpSpPr>
          <a:xfrm>
            <a:off x="12161778" y="7726962"/>
            <a:ext cx="9927063" cy="5467775"/>
            <a:chOff x="0" y="0"/>
            <a:chExt cx="9927062" cy="5467773"/>
          </a:xfrm>
        </p:grpSpPr>
        <p:sp>
          <p:nvSpPr>
            <p:cNvPr id="204" name="0"/>
            <p:cNvSpPr txBox="1"/>
            <p:nvPr/>
          </p:nvSpPr>
          <p:spPr>
            <a:xfrm>
              <a:off x="1615048" y="4782648"/>
              <a:ext cx="379705" cy="6851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/>
              <a:r>
                <a:t>0</a:t>
              </a:r>
            </a:p>
          </p:txBody>
        </p:sp>
        <p:grpSp>
          <p:nvGrpSpPr>
            <p:cNvPr id="210" name="Group"/>
            <p:cNvGrpSpPr/>
            <p:nvPr/>
          </p:nvGrpSpPr>
          <p:grpSpPr>
            <a:xfrm>
              <a:off x="0" y="0"/>
              <a:ext cx="9927063" cy="4607220"/>
              <a:chOff x="0" y="0"/>
              <a:chExt cx="9927062" cy="4607219"/>
            </a:xfrm>
          </p:grpSpPr>
          <p:sp>
            <p:nvSpPr>
              <p:cNvPr id="205" name="Line"/>
              <p:cNvSpPr/>
              <p:nvPr/>
            </p:nvSpPr>
            <p:spPr>
              <a:xfrm>
                <a:off x="394262" y="4603459"/>
                <a:ext cx="1423464" cy="1"/>
              </a:xfrm>
              <a:prstGeom prst="line">
                <a:avLst/>
              </a:prstGeom>
              <a:noFill/>
              <a:ln w="25400" cap="flat">
                <a:solidFill>
                  <a:schemeClr val="accent1">
                    <a:hueOff val="114395"/>
                    <a:lumOff val="-24975"/>
                  </a:schemeClr>
                </a:solidFill>
                <a:prstDash val="solid"/>
                <a:miter lim="400000"/>
                <a:headEnd type="arrow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6" name="Line"/>
              <p:cNvSpPr/>
              <p:nvPr/>
            </p:nvSpPr>
            <p:spPr>
              <a:xfrm flipH="1">
                <a:off x="1809699" y="4603459"/>
                <a:ext cx="1423464" cy="1"/>
              </a:xfrm>
              <a:prstGeom prst="line">
                <a:avLst/>
              </a:prstGeom>
              <a:noFill/>
              <a:ln w="25400" cap="flat">
                <a:solidFill>
                  <a:schemeClr val="accent1">
                    <a:hueOff val="114395"/>
                    <a:lumOff val="-24975"/>
                  </a:schemeClr>
                </a:solidFill>
                <a:prstDash val="solid"/>
                <a:miter lim="400000"/>
                <a:headEnd type="arrow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7" name="effect size &amp; direction"/>
              <p:cNvSpPr txBox="1"/>
              <p:nvPr/>
            </p:nvSpPr>
            <p:spPr>
              <a:xfrm>
                <a:off x="-1" y="3914649"/>
                <a:ext cx="3496550" cy="584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chemeClr val="accent1">
                        <a:hueOff val="114395"/>
                        <a:lumOff val="-24975"/>
                      </a:schemeClr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pPr/>
                <a:r>
                  <a:t>effect size &amp; direction</a:t>
                </a:r>
              </a:p>
            </p:txBody>
          </p:sp>
          <p:sp>
            <p:nvSpPr>
              <p:cNvPr id="208" name="Line"/>
              <p:cNvSpPr/>
              <p:nvPr/>
            </p:nvSpPr>
            <p:spPr>
              <a:xfrm flipH="1">
                <a:off x="4451065" y="0"/>
                <a:ext cx="1" cy="4607220"/>
              </a:xfrm>
              <a:prstGeom prst="line">
                <a:avLst/>
              </a:prstGeom>
              <a:noFill/>
              <a:ln w="25400" cap="flat">
                <a:solidFill>
                  <a:schemeClr val="accent1">
                    <a:hueOff val="114395"/>
                    <a:lumOff val="-24975"/>
                  </a:schemeClr>
                </a:solidFill>
                <a:prstDash val="solid"/>
                <a:miter lim="400000"/>
                <a:headEnd type="arrow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09" name="likelihood that result is significant"/>
              <p:cNvSpPr txBox="1"/>
              <p:nvPr/>
            </p:nvSpPr>
            <p:spPr>
              <a:xfrm>
                <a:off x="4583560" y="220206"/>
                <a:ext cx="5343503" cy="5848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2000">
                    <a:solidFill>
                      <a:schemeClr val="accent1">
                        <a:hueOff val="114395"/>
                        <a:lumOff val="-24975"/>
                      </a:schemeClr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pPr/>
                <a:r>
                  <a:t>likelihood that result is significant</a:t>
                </a:r>
              </a:p>
            </p:txBody>
          </p:sp>
        </p:grpSp>
      </p:grpSp>
      <p:grpSp>
        <p:nvGrpSpPr>
          <p:cNvPr id="215" name="Group"/>
          <p:cNvGrpSpPr/>
          <p:nvPr/>
        </p:nvGrpSpPr>
        <p:grpSpPr>
          <a:xfrm>
            <a:off x="15671480" y="4920712"/>
            <a:ext cx="7738178" cy="2226381"/>
            <a:chOff x="0" y="0"/>
            <a:chExt cx="7738177" cy="2226379"/>
          </a:xfrm>
        </p:grpSpPr>
        <p:sp>
          <p:nvSpPr>
            <p:cNvPr id="212" name="Rectangle"/>
            <p:cNvSpPr/>
            <p:nvPr/>
          </p:nvSpPr>
          <p:spPr>
            <a:xfrm>
              <a:off x="629673" y="1281615"/>
              <a:ext cx="6478830" cy="944765"/>
            </a:xfrm>
            <a:prstGeom prst="rect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b="1"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 flipV="1">
              <a:off x="3869087" y="715522"/>
              <a:ext cx="1" cy="601101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4" name="metacluster over/under-abundant in KOs"/>
            <p:cNvSpPr txBox="1"/>
            <p:nvPr/>
          </p:nvSpPr>
          <p:spPr>
            <a:xfrm>
              <a:off x="0" y="0"/>
              <a:ext cx="7738178" cy="750119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spcBef>
                  <a:spcPts val="3700"/>
                </a:spcBef>
                <a:defRPr sz="3600">
                  <a:solidFill>
                    <a:schemeClr val="accent5">
                      <a:lumOff val="-29866"/>
                    </a:schemeClr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pPr/>
              <a:r>
                <a:t>metacluster over/under-abundant in KOs</a:t>
              </a:r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4771549" y="4920712"/>
            <a:ext cx="4431591" cy="2226381"/>
            <a:chOff x="0" y="0"/>
            <a:chExt cx="4431589" cy="2226379"/>
          </a:xfrm>
        </p:grpSpPr>
        <p:sp>
          <p:nvSpPr>
            <p:cNvPr id="216" name="Rectangle"/>
            <p:cNvSpPr/>
            <p:nvPr/>
          </p:nvSpPr>
          <p:spPr>
            <a:xfrm>
              <a:off x="0" y="1281615"/>
              <a:ext cx="4431590" cy="944765"/>
            </a:xfrm>
            <a:prstGeom prst="rect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b="1"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 flipV="1">
              <a:off x="2215794" y="715522"/>
              <a:ext cx="1" cy="601101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18" name="size of the change"/>
            <p:cNvSpPr txBox="1"/>
            <p:nvPr/>
          </p:nvSpPr>
          <p:spPr>
            <a:xfrm>
              <a:off x="410037" y="0"/>
              <a:ext cx="3611516" cy="750119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spcBef>
                  <a:spcPts val="3700"/>
                </a:spcBef>
                <a:defRPr sz="3600">
                  <a:solidFill>
                    <a:schemeClr val="accent5">
                      <a:lumOff val="-29866"/>
                    </a:schemeClr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pPr/>
              <a:r>
                <a:t>size of the change</a:t>
              </a: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10204280" y="4920712"/>
            <a:ext cx="5468442" cy="2226381"/>
            <a:chOff x="0" y="0"/>
            <a:chExt cx="5468441" cy="2226379"/>
          </a:xfrm>
        </p:grpSpPr>
        <p:sp>
          <p:nvSpPr>
            <p:cNvPr id="220" name="Rectangle"/>
            <p:cNvSpPr/>
            <p:nvPr/>
          </p:nvSpPr>
          <p:spPr>
            <a:xfrm>
              <a:off x="0" y="1281615"/>
              <a:ext cx="5468442" cy="944765"/>
            </a:xfrm>
            <a:prstGeom prst="rect">
              <a:avLst/>
            </a:prstGeom>
            <a:noFill/>
            <a:ln w="635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b="1"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 flipV="1">
              <a:off x="2734220" y="715522"/>
              <a:ext cx="1" cy="601101"/>
            </a:xfrm>
            <a:prstGeom prst="line">
              <a:avLst/>
            </a:prstGeom>
            <a:noFill/>
            <a:ln w="5080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2" name="is it non-radom?"/>
            <p:cNvSpPr txBox="1"/>
            <p:nvPr/>
          </p:nvSpPr>
          <p:spPr>
            <a:xfrm>
              <a:off x="1105031" y="0"/>
              <a:ext cx="3258379" cy="750119"/>
            </a:xfrm>
            <a:prstGeom prst="rect">
              <a:avLst/>
            </a:prstGeom>
            <a:solidFill>
              <a:schemeClr val="accent4">
                <a:hueOff val="348544"/>
                <a:lumOff val="7139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rmAutofit fontScale="100000" lnSpcReduction="0"/>
            </a:bodyPr>
            <a:lstStyle>
              <a:lvl1pPr>
                <a:spcBef>
                  <a:spcPts val="3700"/>
                </a:spcBef>
                <a:defRPr sz="3600">
                  <a:solidFill>
                    <a:schemeClr val="accent5">
                      <a:lumOff val="-29866"/>
                    </a:schemeClr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pPr/>
              <a:r>
                <a:t>is it non-radom?</a:t>
              </a:r>
            </a:p>
          </p:txBody>
        </p:sp>
      </p:grpSp>
      <p:sp>
        <p:nvSpPr>
          <p:cNvPr id="224" name="Fold change ~ signed ratio…"/>
          <p:cNvSpPr txBox="1"/>
          <p:nvPr/>
        </p:nvSpPr>
        <p:spPr>
          <a:xfrm>
            <a:off x="2045941" y="8129953"/>
            <a:ext cx="8237253" cy="3543301"/>
          </a:xfrm>
          <a:prstGeom prst="rect">
            <a:avLst/>
          </a:prstGeom>
          <a:ln w="381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92100" tIns="292100" rIns="292100" bIns="292100" anchor="ctr">
            <a:spAutoFit/>
          </a:bodyPr>
          <a:lstStyle/>
          <a:p>
            <a:pPr>
              <a:defRPr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Fold change ~ signed ratio</a:t>
            </a:r>
          </a:p>
          <a:p>
            <a:pPr>
              <a:defRPr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fold change = +1.2 …. increase by 20%</a:t>
            </a:r>
          </a:p>
          <a:p>
            <a:pPr>
              <a:defRPr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fold change = -1.4 …. decrease by 40%</a:t>
            </a:r>
          </a:p>
          <a:p>
            <a:pPr>
              <a:defRPr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</a:p>
          <a:p>
            <a:pPr>
              <a:defRPr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log</a:t>
            </a:r>
            <a:r>
              <a:rPr baseline="-5999"/>
              <a:t>2</a:t>
            </a:r>
            <a:r>
              <a:t>FC = sign(FC)*log</a:t>
            </a:r>
            <a:r>
              <a:rPr baseline="-5999"/>
              <a:t>2</a:t>
            </a:r>
            <a:r>
              <a:t>(|FC|)</a:t>
            </a:r>
          </a:p>
        </p:txBody>
      </p:sp>
      <p:sp>
        <p:nvSpPr>
          <p:cNvPr id="225" name="© David Novak 2024"/>
          <p:cNvSpPr txBox="1"/>
          <p:nvPr/>
        </p:nvSpPr>
        <p:spPr>
          <a:xfrm>
            <a:off x="1206500" y="12264795"/>
            <a:ext cx="21971000" cy="6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 defTabSz="825500">
              <a:defRPr b="1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© David Novak 2024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2"/>
      <p:bldP build="whole" bldLvl="1" animBg="1" rev="0" advAuto="0" spid="215" grpId="4"/>
      <p:bldP build="whole" bldLvl="1" animBg="1" rev="0" advAuto="0" spid="203" grpId="8"/>
      <p:bldP build="p" bldLvl="5" animBg="1" rev="0" advAuto="0" spid="179" grpId="1"/>
      <p:bldP build="whole" bldLvl="1" animBg="1" rev="0" advAuto="0" spid="223" grpId="6"/>
      <p:bldP build="whole" bldLvl="1" animBg="1" rev="0" advAuto="0" spid="219" grpId="5"/>
      <p:bldP build="whole" bldLvl="1" animBg="1" rev="0" advAuto="0" spid="181" grpId="3"/>
      <p:bldP build="whole" bldLvl="1" animBg="1" rev="0" advAuto="0" spid="211" grpId="9"/>
      <p:bldP build="whole" bldLvl="1" animBg="1" rev="0" advAuto="0" spid="224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EMO"/>
          <p:cNvSpPr txBox="1"/>
          <p:nvPr/>
        </p:nvSpPr>
        <p:spPr>
          <a:xfrm>
            <a:off x="5853443" y="4529780"/>
            <a:ext cx="12677114" cy="4656440"/>
          </a:xfrm>
          <a:prstGeom prst="rect">
            <a:avLst/>
          </a:prstGeom>
          <a:solidFill>
            <a:srgbClr val="A7A7A7">
              <a:alpha val="2445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R="127000">
              <a:lnSpc>
                <a:spcPct val="80000"/>
              </a:lnSpc>
              <a:defRPr spc="-300" sz="15000">
                <a:solidFill>
                  <a:schemeClr val="accent1">
                    <a:hueOff val="114395"/>
                    <a:lumOff val="-24975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228" name="© David Novak 2024"/>
          <p:cNvSpPr txBox="1"/>
          <p:nvPr/>
        </p:nvSpPr>
        <p:spPr>
          <a:xfrm>
            <a:off x="1206500" y="12264795"/>
            <a:ext cx="21971000" cy="6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 defTabSz="825500">
              <a:defRPr b="1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© David Novak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arametric tests"/>
          <p:cNvSpPr txBox="1"/>
          <p:nvPr>
            <p:ph type="title"/>
          </p:nvPr>
        </p:nvSpPr>
        <p:spPr>
          <a:xfrm>
            <a:off x="9022" y="888842"/>
            <a:ext cx="12311091" cy="1210086"/>
          </a:xfrm>
          <a:prstGeom prst="rect">
            <a:avLst/>
          </a:prstGeom>
          <a:solidFill>
            <a:srgbClr val="A7A7A7">
              <a:alpha val="24452"/>
            </a:srgbClr>
          </a:solidFill>
        </p:spPr>
        <p:txBody>
          <a:bodyPr anchor="b"/>
          <a:lstStyle>
            <a:lvl1pPr marR="127000" algn="r">
              <a:defRPr b="0" spc="-126" sz="6300">
                <a:solidFill>
                  <a:schemeClr val="accent1">
                    <a:hueOff val="114395"/>
                    <a:lumOff val="-24975"/>
                  </a:schemeClr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/>
            <a:r>
              <a:t>Parametric tests</a:t>
            </a:r>
          </a:p>
        </p:txBody>
      </p:sp>
      <p:sp>
        <p:nvSpPr>
          <p:cNvPr id="231" name="…make assumptions about data distribution.…"/>
          <p:cNvSpPr txBox="1"/>
          <p:nvPr>
            <p:ph type="body" sz="half" idx="1"/>
          </p:nvPr>
        </p:nvSpPr>
        <p:spPr>
          <a:xfrm>
            <a:off x="1206500" y="2445987"/>
            <a:ext cx="21971000" cy="3828581"/>
          </a:xfrm>
          <a:prstGeom prst="rect">
            <a:avLst/>
          </a:prstGeom>
        </p:spPr>
        <p:txBody>
          <a:bodyPr/>
          <a:lstStyle/>
          <a:p>
            <a:pPr marL="609599" indent="-609599">
              <a:lnSpc>
                <a:spcPct val="100000"/>
              </a:lnSpc>
              <a:spcBef>
                <a:spcPts val="1500"/>
              </a:spcBef>
              <a:defRPr sz="3300">
                <a:latin typeface="Open Sans"/>
                <a:ea typeface="Open Sans"/>
                <a:cs typeface="Open Sans"/>
                <a:sym typeface="Open Sans"/>
              </a:defRPr>
            </a:pPr>
            <a:r>
              <a:t>…make assumptions about data distribution.</a:t>
            </a:r>
          </a:p>
          <a:p>
            <a:pPr marL="609599" indent="-609599">
              <a:lnSpc>
                <a:spcPct val="100000"/>
              </a:lnSpc>
              <a:spcBef>
                <a:spcPts val="1500"/>
              </a:spcBef>
              <a:defRPr sz="3300">
                <a:latin typeface="Open Sans"/>
                <a:ea typeface="Open Sans"/>
                <a:cs typeface="Open Sans"/>
                <a:sym typeface="Open Sans"/>
              </a:defRPr>
            </a:pPr>
            <a:r>
              <a:t>If correct, </a:t>
            </a:r>
            <a:r>
              <a:rPr b="1"/>
              <a:t>more statistical power </a:t>
            </a:r>
            <a:r>
              <a:t>for our analysis.</a:t>
            </a:r>
          </a:p>
          <a:p>
            <a:pPr marL="609599" indent="-609599">
              <a:lnSpc>
                <a:spcPct val="100000"/>
              </a:lnSpc>
              <a:spcBef>
                <a:spcPts val="1500"/>
              </a:spcBef>
              <a:defRPr i="1" sz="3300">
                <a:latin typeface="Open Sans"/>
                <a:ea typeface="Open Sans"/>
                <a:cs typeface="Open Sans"/>
                <a:sym typeface="Open Sans"/>
              </a:defRPr>
            </a:pPr>
            <a:r>
              <a:rPr i="0"/>
              <a:t>The</a:t>
            </a:r>
            <a:r>
              <a:t> diffcyt</a:t>
            </a:r>
            <a:r>
              <a:rPr i="0"/>
              <a:t> framework tests</a:t>
            </a:r>
            <a:endParaRPr i="0"/>
          </a:p>
          <a:p>
            <a:pPr lvl="1">
              <a:lnSpc>
                <a:spcPct val="100000"/>
              </a:lnSpc>
              <a:spcBef>
                <a:spcPts val="1500"/>
              </a:spcBef>
              <a:defRPr b="1" i="1" sz="3300">
                <a:latin typeface="Open Sans"/>
                <a:ea typeface="Open Sans"/>
                <a:cs typeface="Open Sans"/>
                <a:sym typeface="Open Sans"/>
              </a:defRPr>
            </a:pPr>
            <a:r>
              <a:rPr i="0"/>
              <a:t>differential abundance</a:t>
            </a:r>
            <a:r>
              <a:rPr b="0" i="0"/>
              <a:t>: changes in abundance of MCs</a:t>
            </a:r>
            <a:endParaRPr b="0" i="0"/>
          </a:p>
          <a:p>
            <a:pPr lvl="2">
              <a:lnSpc>
                <a:spcPct val="100000"/>
              </a:lnSpc>
              <a:spcBef>
                <a:spcPts val="1500"/>
              </a:spcBef>
              <a:defRPr b="1" i="1" sz="2800">
                <a:latin typeface="Open Sans"/>
                <a:ea typeface="Open Sans"/>
                <a:cs typeface="Open Sans"/>
                <a:sym typeface="Open Sans"/>
              </a:defRPr>
            </a:pPr>
            <a:r>
              <a:rPr b="0"/>
              <a:t>edgeR</a:t>
            </a:r>
            <a:r>
              <a:rPr b="0" i="0"/>
              <a:t>: fits a negative binomial distribution to the abundance values</a:t>
            </a:r>
          </a:p>
        </p:txBody>
      </p:sp>
      <p:grpSp>
        <p:nvGrpSpPr>
          <p:cNvPr id="234" name="Group"/>
          <p:cNvGrpSpPr/>
          <p:nvPr/>
        </p:nvGrpSpPr>
        <p:grpSpPr>
          <a:xfrm>
            <a:off x="2906073" y="6233956"/>
            <a:ext cx="18571854" cy="7138467"/>
            <a:chOff x="0" y="0"/>
            <a:chExt cx="18571852" cy="7138465"/>
          </a:xfrm>
        </p:grpSpPr>
        <p:pic>
          <p:nvPicPr>
            <p:cNvPr id="23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699434" y="0"/>
              <a:ext cx="7172985" cy="3828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https://valelab4.ucsf.edu/svn/3rdpartypublic/boost/libs/math/doc/sf_and_dist/html/math_toolkit/dist/dist_ref/dists/negative_binomial_dist.html"/>
            <p:cNvSpPr txBox="1"/>
            <p:nvPr/>
          </p:nvSpPr>
          <p:spPr>
            <a:xfrm>
              <a:off x="0" y="6782865"/>
              <a:ext cx="18571853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700"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/>
              <a:r>
                <a:t>https://valelab4.ucsf.edu/svn/3rdpartypublic/boost/libs/math/doc/sf_and_dist/html/math_toolkit/dist/dist_ref/dists/negative_binomial_dist.html</a:t>
              </a:r>
            </a:p>
          </p:txBody>
        </p:sp>
      </p:grpSp>
      <p:sp>
        <p:nvSpPr>
          <p:cNvPr id="235" name="differential state: changes in average expression of state markers within the MCs…"/>
          <p:cNvSpPr txBox="1"/>
          <p:nvPr/>
        </p:nvSpPr>
        <p:spPr>
          <a:xfrm>
            <a:off x="1206500" y="10028320"/>
            <a:ext cx="20541509" cy="210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marL="1219200" indent="-609600" algn="l">
              <a:spcBef>
                <a:spcPts val="1500"/>
              </a:spcBef>
              <a:buSzPct val="123000"/>
              <a:buChar char="•"/>
              <a:defRPr b="1" i="1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i="0"/>
              <a:t>differential state</a:t>
            </a:r>
            <a:r>
              <a:rPr b="0" i="0"/>
              <a:t>: changes in average expression of state markers within the MCs</a:t>
            </a:r>
            <a:endParaRPr b="0" i="0"/>
          </a:p>
          <a:p>
            <a:pPr lvl="2" marL="1828800" indent="-609600" algn="l">
              <a:spcBef>
                <a:spcPts val="1500"/>
              </a:spcBef>
              <a:buSzPct val="123000"/>
              <a:buChar char="•"/>
              <a:defRPr i="1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limma</a:t>
            </a:r>
            <a:r>
              <a:rPr i="0"/>
              <a:t>: uses linear Gaussian models</a:t>
            </a:r>
            <a:endParaRPr i="0"/>
          </a:p>
          <a:p>
            <a:pPr marL="609599" indent="-609599" algn="l">
              <a:spcBef>
                <a:spcPts val="1500"/>
              </a:spcBef>
              <a:buSzPct val="123000"/>
              <a:buChar char="•"/>
              <a:defRPr i="1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diffcyt</a:t>
            </a:r>
            <a:r>
              <a:rPr i="0"/>
              <a:t> allows for adding random effects to models (covariates: eg. batch, age, sex).</a:t>
            </a:r>
          </a:p>
        </p:txBody>
      </p:sp>
      <p:sp>
        <p:nvSpPr>
          <p:cNvPr id="236" name="© David Novak 2024"/>
          <p:cNvSpPr txBox="1"/>
          <p:nvPr/>
        </p:nvSpPr>
        <p:spPr>
          <a:xfrm>
            <a:off x="1206500" y="12264795"/>
            <a:ext cx="21971000" cy="6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 defTabSz="825500">
              <a:defRPr b="1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© David Novak 2024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1" grpId="1"/>
      <p:bldP build="p" bldLvl="5" animBg="1" rev="0" advAuto="0" spid="235" grpId="3"/>
      <p:bldP build="whole" bldLvl="1" animBg="1" rev="0" advAuto="0" spid="234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DEMO"/>
          <p:cNvSpPr txBox="1"/>
          <p:nvPr/>
        </p:nvSpPr>
        <p:spPr>
          <a:xfrm>
            <a:off x="5853443" y="4529780"/>
            <a:ext cx="12677114" cy="4656440"/>
          </a:xfrm>
          <a:prstGeom prst="rect">
            <a:avLst/>
          </a:prstGeom>
          <a:solidFill>
            <a:srgbClr val="A7A7A7">
              <a:alpha val="24452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R="127000">
              <a:lnSpc>
                <a:spcPct val="80000"/>
              </a:lnSpc>
              <a:defRPr spc="-300" sz="15000">
                <a:solidFill>
                  <a:schemeClr val="accent1">
                    <a:hueOff val="114395"/>
                    <a:lumOff val="-24975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239" name="© David Novak 2024"/>
          <p:cNvSpPr txBox="1"/>
          <p:nvPr/>
        </p:nvSpPr>
        <p:spPr>
          <a:xfrm>
            <a:off x="1206500" y="12264795"/>
            <a:ext cx="21971000" cy="6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 defTabSz="825500">
              <a:defRPr b="1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/>
            <a:r>
              <a:t>© David Novak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Opti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