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71" r:id="rId4"/>
    <p:sldId id="258" r:id="rId5"/>
    <p:sldId id="260" r:id="rId6"/>
    <p:sldId id="272" r:id="rId7"/>
    <p:sldId id="273" r:id="rId8"/>
    <p:sldId id="261" r:id="rId9"/>
    <p:sldId id="274" r:id="rId10"/>
    <p:sldId id="275" r:id="rId11"/>
    <p:sldId id="269" r:id="rId12"/>
    <p:sldId id="276" r:id="rId13"/>
    <p:sldId id="277" r:id="rId14"/>
    <p:sldId id="278" r:id="rId15"/>
    <p:sldId id="279" r:id="rId16"/>
    <p:sldId id="280" r:id="rId17"/>
    <p:sldId id="281" r:id="rId1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EAF50-F296-4A40-956F-A41E5C1F9230}" v="3254" dt="2023-06-05T15:05:38.470"/>
    <p1510:client id="{A80F07EC-2425-42FD-9768-053857B76F4F}" v="1251" dt="2023-06-05T09:37:15.61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04" autoAdjust="0"/>
  </p:normalViewPr>
  <p:slideViewPr>
    <p:cSldViewPr>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B2F20-6AF2-497D-883E-63C2250577CF}" type="datetimeFigureOut">
              <a:rPr lang="it-IT" smtClean="0"/>
              <a:pPr/>
              <a:t>05/06/2023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21F5C-6124-4382-BB2E-4231715B4288}"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A5C21F5C-6124-4382-BB2E-4231715B4288}" type="slidenum">
              <a:rPr lang="it-IT" smtClean="0"/>
              <a:pPr/>
              <a:t>1</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Triangolo rettango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o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it-IT"/>
              <a:t>Fare clic per modificare lo stile del titolo</a:t>
            </a:r>
            <a:endParaRPr kumimoji="0" lang="en-US"/>
          </a:p>
        </p:txBody>
      </p:sp>
      <p:sp>
        <p:nvSpPr>
          <p:cNvPr id="17" name="Sottotito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it-IT"/>
              <a:t>Fare clic per modificare lo stile del sottotitolo dello schema</a:t>
            </a:r>
            <a:endParaRPr kumimoji="0" lang="en-US"/>
          </a:p>
        </p:txBody>
      </p:sp>
      <p:grpSp>
        <p:nvGrpSpPr>
          <p:cNvPr id="2" name="Gruppo 1"/>
          <p:cNvGrpSpPr/>
          <p:nvPr/>
        </p:nvGrpSpPr>
        <p:grpSpPr>
          <a:xfrm>
            <a:off x="-3765" y="4953000"/>
            <a:ext cx="9147765" cy="1912088"/>
            <a:chOff x="-3765" y="4832896"/>
            <a:chExt cx="9147765" cy="2032192"/>
          </a:xfrm>
        </p:grpSpPr>
        <p:sp>
          <p:nvSpPr>
            <p:cNvPr id="7" name="Figura a mano liber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igura a mano liber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igura a mano liber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nettore 1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Segnaposto data 29"/>
          <p:cNvSpPr>
            <a:spLocks noGrp="1"/>
          </p:cNvSpPr>
          <p:nvPr>
            <p:ph type="dt" sz="half" idx="10"/>
          </p:nvPr>
        </p:nvSpPr>
        <p:spPr/>
        <p:txBody>
          <a:bodyPr/>
          <a:lstStyle>
            <a:lvl1pPr>
              <a:defRPr>
                <a:solidFill>
                  <a:srgbClr val="FFFFFF"/>
                </a:solidFill>
              </a:defRPr>
            </a:lvl1pPr>
            <a:extLst/>
          </a:lstStyle>
          <a:p>
            <a:fld id="{511FCC9C-6C88-428E-845F-2CFD2FCDEBC5}" type="datetime1">
              <a:rPr lang="it-IT" smtClean="0"/>
              <a:pPr/>
              <a:t>05/06/2023</a:t>
            </a:fld>
            <a:endParaRPr lang="it-IT"/>
          </a:p>
        </p:txBody>
      </p:sp>
      <p:sp>
        <p:nvSpPr>
          <p:cNvPr id="19" name="Segnaposto piè di pagina 18"/>
          <p:cNvSpPr>
            <a:spLocks noGrp="1"/>
          </p:cNvSpPr>
          <p:nvPr>
            <p:ph type="ftr" sz="quarter" idx="11"/>
          </p:nvPr>
        </p:nvSpPr>
        <p:spPr/>
        <p:txBody>
          <a:bodyPr/>
          <a:lstStyle>
            <a:lvl1pPr>
              <a:defRPr>
                <a:solidFill>
                  <a:schemeClr val="accent1">
                    <a:tint val="20000"/>
                  </a:schemeClr>
                </a:solidFill>
              </a:defRPr>
            </a:lvl1pPr>
            <a:extLst/>
          </a:lstStyle>
          <a:p>
            <a:r>
              <a:rPr lang="en-US"/>
              <a:t>23/09/2021 Image Processing Report Presentation a.y. 2020/2021</a:t>
            </a:r>
            <a:endParaRPr lang="it-IT"/>
          </a:p>
        </p:txBody>
      </p:sp>
      <p:sp>
        <p:nvSpPr>
          <p:cNvPr id="27" name="Segnaposto numero diapositiva 26"/>
          <p:cNvSpPr>
            <a:spLocks noGrp="1"/>
          </p:cNvSpPr>
          <p:nvPr>
            <p:ph type="sldNum" sz="quarter" idx="12"/>
          </p:nvPr>
        </p:nvSpPr>
        <p:spPr/>
        <p:txBody>
          <a:bodyPr/>
          <a:lstStyle>
            <a:lvl1pPr>
              <a:defRPr>
                <a:solidFill>
                  <a:srgbClr val="FFFFFF"/>
                </a:solidFill>
              </a:defRPr>
            </a:lvl1pPr>
            <a:extLst/>
          </a:lstStyle>
          <a:p>
            <a:fld id="{F51E3276-6B62-4052-91D9-7CF8B8FD0B9B}"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1481329"/>
            <a:ext cx="8229600" cy="4386071"/>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333DE68-F5AE-464F-B4CA-F6B4BA652F50}" type="datetime1">
              <a:rPr lang="it-IT" smtClean="0"/>
              <a:pPr/>
              <a:t>05/06/2023</a:t>
            </a:fld>
            <a:endParaRPr lang="it-IT"/>
          </a:p>
        </p:txBody>
      </p:sp>
      <p:sp>
        <p:nvSpPr>
          <p:cNvPr id="5" name="Segnaposto piè di pagina 4"/>
          <p:cNvSpPr>
            <a:spLocks noGrp="1"/>
          </p:cNvSpPr>
          <p:nvPr>
            <p:ph type="ftr" sz="quarter" idx="11"/>
          </p:nvPr>
        </p:nvSpPr>
        <p:spPr/>
        <p:txBody>
          <a:bodyPr/>
          <a:lstStyle/>
          <a:p>
            <a:r>
              <a:rPr lang="en-US"/>
              <a:t>23/09/2021 Image Processing Report Presentation a.y. 2020/2021</a:t>
            </a:r>
            <a:endParaRPr lang="it-IT"/>
          </a:p>
        </p:txBody>
      </p:sp>
      <p:sp>
        <p:nvSpPr>
          <p:cNvPr id="6" name="Segnaposto numero diapositiva 5"/>
          <p:cNvSpPr>
            <a:spLocks noGrp="1"/>
          </p:cNvSpPr>
          <p:nvPr>
            <p:ph type="sldNum" sz="quarter" idx="12"/>
          </p:nvPr>
        </p:nvSpPr>
        <p:spPr/>
        <p:txBody>
          <a:bodyPr/>
          <a:lstStyle/>
          <a:p>
            <a:fld id="{F51E3276-6B62-4052-91D9-7CF8B8FD0B9B}"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44013" y="274640"/>
            <a:ext cx="1777470" cy="5592761"/>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274641"/>
            <a:ext cx="6324600" cy="5592760"/>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55DEB7E8-F194-4C75-85AD-C916B08914D2}" type="datetime1">
              <a:rPr lang="it-IT" smtClean="0"/>
              <a:pPr/>
              <a:t>05/06/2023</a:t>
            </a:fld>
            <a:endParaRPr lang="it-IT"/>
          </a:p>
        </p:txBody>
      </p:sp>
      <p:sp>
        <p:nvSpPr>
          <p:cNvPr id="5" name="Segnaposto piè di pagina 4"/>
          <p:cNvSpPr>
            <a:spLocks noGrp="1"/>
          </p:cNvSpPr>
          <p:nvPr>
            <p:ph type="ftr" sz="quarter" idx="11"/>
          </p:nvPr>
        </p:nvSpPr>
        <p:spPr/>
        <p:txBody>
          <a:bodyPr/>
          <a:lstStyle/>
          <a:p>
            <a:r>
              <a:rPr lang="en-US"/>
              <a:t>23/09/2021 Image Processing Report Presentation a.y. 2020/2021</a:t>
            </a:r>
            <a:endParaRPr lang="it-IT"/>
          </a:p>
        </p:txBody>
      </p:sp>
      <p:sp>
        <p:nvSpPr>
          <p:cNvPr id="6" name="Segnaposto numero diapositiva 5"/>
          <p:cNvSpPr>
            <a:spLocks noGrp="1"/>
          </p:cNvSpPr>
          <p:nvPr>
            <p:ph type="sldNum" sz="quarter" idx="12"/>
          </p:nvPr>
        </p:nvSpPr>
        <p:spPr/>
        <p:txBody>
          <a:bodyPr/>
          <a:lstStyle/>
          <a:p>
            <a:fld id="{F51E3276-6B62-4052-91D9-7CF8B8FD0B9B}"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B5B0C4B2-6712-4F82-9B32-681293E8DCC8}" type="datetime1">
              <a:rPr lang="it-IT" smtClean="0"/>
              <a:pPr/>
              <a:t>05/06/2023</a:t>
            </a:fld>
            <a:endParaRPr lang="it-IT"/>
          </a:p>
        </p:txBody>
      </p:sp>
      <p:sp>
        <p:nvSpPr>
          <p:cNvPr id="5" name="Segnaposto piè di pagina 4"/>
          <p:cNvSpPr>
            <a:spLocks noGrp="1"/>
          </p:cNvSpPr>
          <p:nvPr>
            <p:ph type="ftr" sz="quarter" idx="11"/>
          </p:nvPr>
        </p:nvSpPr>
        <p:spPr/>
        <p:txBody>
          <a:bodyPr/>
          <a:lstStyle/>
          <a:p>
            <a:r>
              <a:rPr lang="en-US"/>
              <a:t>23/09/2021 Image Processing Report Presentation a.y. 2020/2021</a:t>
            </a:r>
            <a:endParaRPr lang="it-IT"/>
          </a:p>
        </p:txBody>
      </p:sp>
      <p:sp>
        <p:nvSpPr>
          <p:cNvPr id="6" name="Segnaposto numero diapositiva 5"/>
          <p:cNvSpPr>
            <a:spLocks noGrp="1"/>
          </p:cNvSpPr>
          <p:nvPr>
            <p:ph type="sldNum" sz="quarter" idx="12"/>
          </p:nvPr>
        </p:nvSpPr>
        <p:spPr/>
        <p:txBody>
          <a:bodyPr/>
          <a:lstStyle/>
          <a:p>
            <a:fld id="{F51E3276-6B62-4052-91D9-7CF8B8FD0B9B}" type="slidenum">
              <a:rPr lang="it-IT" smtClean="0"/>
              <a:pPr/>
              <a:t>‹N›</a:t>
            </a:fld>
            <a:endParaRPr lang="it-IT"/>
          </a:p>
        </p:txBody>
      </p:sp>
      <p:sp>
        <p:nvSpPr>
          <p:cNvPr id="7" name="Titolo 6"/>
          <p:cNvSpPr>
            <a:spLocks noGrp="1"/>
          </p:cNvSpPr>
          <p:nvPr>
            <p:ph type="title"/>
          </p:nvPr>
        </p:nvSpPr>
        <p:spPr/>
        <p:txBody>
          <a:bodyPr rtlCol="0"/>
          <a:lstStyle/>
          <a:p>
            <a:r>
              <a:rPr kumimoji="0" lang="it-IT"/>
              <a:t>Fare clic per modificare lo stile del titolo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1"/>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it-IT"/>
              <a:t>Fare clic per modificare lo stile del titolo</a:t>
            </a:r>
            <a:endParaRPr kumimoji="0" lang="en-US"/>
          </a:p>
        </p:txBody>
      </p:sp>
      <p:sp>
        <p:nvSpPr>
          <p:cNvPr id="3" name="Segnaposto tes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2CFC3585-DA89-498F-9847-2C3FB943D059}" type="datetime1">
              <a:rPr lang="it-IT" smtClean="0"/>
              <a:pPr/>
              <a:t>05/06/2023</a:t>
            </a:fld>
            <a:endParaRPr lang="it-IT"/>
          </a:p>
        </p:txBody>
      </p:sp>
      <p:sp>
        <p:nvSpPr>
          <p:cNvPr id="5" name="Segnaposto piè di pagina 4"/>
          <p:cNvSpPr>
            <a:spLocks noGrp="1"/>
          </p:cNvSpPr>
          <p:nvPr>
            <p:ph type="ftr" sz="quarter" idx="11"/>
          </p:nvPr>
        </p:nvSpPr>
        <p:spPr/>
        <p:txBody>
          <a:bodyPr/>
          <a:lstStyle/>
          <a:p>
            <a:r>
              <a:rPr lang="en-US"/>
              <a:t>23/09/2021 Image Processing Report Presentation a.y. 2020/2021</a:t>
            </a:r>
            <a:endParaRPr lang="it-IT"/>
          </a:p>
        </p:txBody>
      </p:sp>
      <p:sp>
        <p:nvSpPr>
          <p:cNvPr id="6" name="Segnaposto numero diapositiva 5"/>
          <p:cNvSpPr>
            <a:spLocks noGrp="1"/>
          </p:cNvSpPr>
          <p:nvPr>
            <p:ph type="sldNum" sz="quarter" idx="12"/>
          </p:nvPr>
        </p:nvSpPr>
        <p:spPr/>
        <p:txBody>
          <a:bodyPr/>
          <a:lstStyle/>
          <a:p>
            <a:fld id="{F51E3276-6B62-4052-91D9-7CF8B8FD0B9B}" type="slidenum">
              <a:rPr lang="it-IT" smtClean="0"/>
              <a:pPr/>
              <a:t>‹N›</a:t>
            </a:fld>
            <a:endParaRPr lang="it-IT"/>
          </a:p>
        </p:txBody>
      </p:sp>
      <p:sp>
        <p:nvSpPr>
          <p:cNvPr id="7" name="Gallone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Gallone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bg>
      <p:bgRef idx="1002">
        <a:schemeClr val="bg1"/>
      </p:bgRef>
    </p:bg>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contenut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Segnaposto data 4"/>
          <p:cNvSpPr>
            <a:spLocks noGrp="1"/>
          </p:cNvSpPr>
          <p:nvPr>
            <p:ph type="dt" sz="half" idx="10"/>
          </p:nvPr>
        </p:nvSpPr>
        <p:spPr/>
        <p:txBody>
          <a:bodyPr/>
          <a:lstStyle/>
          <a:p>
            <a:fld id="{C767F46D-38FE-472D-85BD-30BBA2E9393A}" type="datetime1">
              <a:rPr lang="it-IT" smtClean="0"/>
              <a:pPr/>
              <a:t>05/06/2023</a:t>
            </a:fld>
            <a:endParaRPr lang="it-IT"/>
          </a:p>
        </p:txBody>
      </p:sp>
      <p:sp>
        <p:nvSpPr>
          <p:cNvPr id="6" name="Segnaposto piè di pagina 5"/>
          <p:cNvSpPr>
            <a:spLocks noGrp="1"/>
          </p:cNvSpPr>
          <p:nvPr>
            <p:ph type="ftr" sz="quarter" idx="11"/>
          </p:nvPr>
        </p:nvSpPr>
        <p:spPr/>
        <p:txBody>
          <a:bodyPr/>
          <a:lstStyle/>
          <a:p>
            <a:r>
              <a:rPr lang="en-US"/>
              <a:t>23/09/2021 Image Processing Report Presentation a.y. 2020/2021</a:t>
            </a:r>
            <a:endParaRPr lang="it-IT"/>
          </a:p>
        </p:txBody>
      </p:sp>
      <p:sp>
        <p:nvSpPr>
          <p:cNvPr id="7" name="Segnaposto numero diapositiva 6"/>
          <p:cNvSpPr>
            <a:spLocks noGrp="1"/>
          </p:cNvSpPr>
          <p:nvPr>
            <p:ph type="sldNum" sz="quarter" idx="12"/>
          </p:nvPr>
        </p:nvSpPr>
        <p:spPr/>
        <p:txBody>
          <a:bodyPr/>
          <a:lstStyle/>
          <a:p>
            <a:fld id="{F51E3276-6B62-4052-91D9-7CF8B8FD0B9B}" type="slidenum">
              <a:rPr lang="it-IT" smtClean="0"/>
              <a:pPr/>
              <a:t>‹N›</a:t>
            </a:fld>
            <a:endParaRPr lang="it-IT"/>
          </a:p>
        </p:txBody>
      </p:sp>
      <p:sp>
        <p:nvSpPr>
          <p:cNvPr id="8" name="Titolo 7"/>
          <p:cNvSpPr>
            <a:spLocks noGrp="1"/>
          </p:cNvSpPr>
          <p:nvPr>
            <p:ph type="title"/>
          </p:nvPr>
        </p:nvSpPr>
        <p:spPr/>
        <p:txBody>
          <a:bodyPr rtlCol="0"/>
          <a:lstStyle/>
          <a:p>
            <a:r>
              <a:rPr kumimoji="0" lang="it-IT"/>
              <a:t>Fare clic per modificare lo stile del titolo</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bg>
      <p:bgRef idx="1003">
        <a:schemeClr val="bg1"/>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8229600" cy="1143000"/>
          </a:xfrm>
        </p:spPr>
        <p:txBody>
          <a:bodyPr anchor="ctr"/>
          <a:lstStyle>
            <a:lvl1pPr>
              <a:defRPr/>
            </a:lvl1pPr>
            <a:extLst/>
          </a:lstStyle>
          <a:p>
            <a:r>
              <a:rPr kumimoji="0" lang="it-IT"/>
              <a:t>Fare clic per modificare lo stile del titolo</a:t>
            </a:r>
            <a:endParaRPr kumimoji="0" lang="en-US"/>
          </a:p>
        </p:txBody>
      </p:sp>
      <p:sp>
        <p:nvSpPr>
          <p:cNvPr id="3" name="Segnaposto tes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a:t>Fare clic per modificare stili del testo dello schema</a:t>
            </a:r>
          </a:p>
        </p:txBody>
      </p:sp>
      <p:sp>
        <p:nvSpPr>
          <p:cNvPr id="5" name="Segnaposto contenut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6" name="Segnaposto contenut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7" name="Segnaposto data 6"/>
          <p:cNvSpPr>
            <a:spLocks noGrp="1"/>
          </p:cNvSpPr>
          <p:nvPr>
            <p:ph type="dt" sz="half" idx="10"/>
          </p:nvPr>
        </p:nvSpPr>
        <p:spPr/>
        <p:txBody>
          <a:bodyPr/>
          <a:lstStyle/>
          <a:p>
            <a:fld id="{4FB07F8C-6103-41D4-BFF3-3F5A8D7691BC}" type="datetime1">
              <a:rPr lang="it-IT" smtClean="0"/>
              <a:pPr/>
              <a:t>05/06/2023</a:t>
            </a:fld>
            <a:endParaRPr lang="it-IT"/>
          </a:p>
        </p:txBody>
      </p:sp>
      <p:sp>
        <p:nvSpPr>
          <p:cNvPr id="8" name="Segnaposto piè di pagina 7"/>
          <p:cNvSpPr>
            <a:spLocks noGrp="1"/>
          </p:cNvSpPr>
          <p:nvPr>
            <p:ph type="ftr" sz="quarter" idx="11"/>
          </p:nvPr>
        </p:nvSpPr>
        <p:spPr/>
        <p:txBody>
          <a:bodyPr/>
          <a:lstStyle/>
          <a:p>
            <a:r>
              <a:rPr lang="en-US"/>
              <a:t>23/09/2021 Image Processing Report Presentation a.y. 2020/2021</a:t>
            </a:r>
            <a:endParaRPr lang="it-IT"/>
          </a:p>
        </p:txBody>
      </p:sp>
      <p:sp>
        <p:nvSpPr>
          <p:cNvPr id="9" name="Segnaposto numero diapositiva 8"/>
          <p:cNvSpPr>
            <a:spLocks noGrp="1"/>
          </p:cNvSpPr>
          <p:nvPr>
            <p:ph type="sldNum" sz="quarter" idx="12"/>
          </p:nvPr>
        </p:nvSpPr>
        <p:spPr/>
        <p:txBody>
          <a:bodyPr/>
          <a:lstStyle/>
          <a:p>
            <a:fld id="{F51E3276-6B62-4052-91D9-7CF8B8FD0B9B}"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bg>
      <p:bgRef idx="1002">
        <a:schemeClr val="bg1"/>
      </p:bgRef>
    </p:bg>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AE67820E-912E-4295-A409-CE92EF74506A}" type="datetime1">
              <a:rPr lang="it-IT" smtClean="0"/>
              <a:pPr/>
              <a:t>05/06/2023</a:t>
            </a:fld>
            <a:endParaRPr lang="it-IT"/>
          </a:p>
        </p:txBody>
      </p:sp>
      <p:sp>
        <p:nvSpPr>
          <p:cNvPr id="4" name="Segnaposto piè di pagina 3"/>
          <p:cNvSpPr>
            <a:spLocks noGrp="1"/>
          </p:cNvSpPr>
          <p:nvPr>
            <p:ph type="ftr" sz="quarter" idx="11"/>
          </p:nvPr>
        </p:nvSpPr>
        <p:spPr/>
        <p:txBody>
          <a:bodyPr/>
          <a:lstStyle/>
          <a:p>
            <a:r>
              <a:rPr lang="en-US"/>
              <a:t>23/09/2021 Image Processing Report Presentation a.y. 2020/2021</a:t>
            </a:r>
            <a:endParaRPr lang="it-IT"/>
          </a:p>
        </p:txBody>
      </p:sp>
      <p:sp>
        <p:nvSpPr>
          <p:cNvPr id="5" name="Segnaposto numero diapositiva 4"/>
          <p:cNvSpPr>
            <a:spLocks noGrp="1"/>
          </p:cNvSpPr>
          <p:nvPr>
            <p:ph type="sldNum" sz="quarter" idx="12"/>
          </p:nvPr>
        </p:nvSpPr>
        <p:spPr/>
        <p:txBody>
          <a:bodyPr/>
          <a:lstStyle/>
          <a:p>
            <a:fld id="{F51E3276-6B62-4052-91D9-7CF8B8FD0B9B}" type="slidenum">
              <a:rPr lang="it-IT" smtClean="0"/>
              <a:pPr/>
              <a:t>‹N›</a:t>
            </a:fld>
            <a:endParaRPr lang="it-IT"/>
          </a:p>
        </p:txBody>
      </p:sp>
      <p:sp>
        <p:nvSpPr>
          <p:cNvPr id="6" name="Titolo 5"/>
          <p:cNvSpPr>
            <a:spLocks noGrp="1"/>
          </p:cNvSpPr>
          <p:nvPr>
            <p:ph type="title"/>
          </p:nvPr>
        </p:nvSpPr>
        <p:spPr/>
        <p:txBody>
          <a:bodyPr rtlCol="0"/>
          <a:lstStyle/>
          <a:p>
            <a:r>
              <a:rPr kumimoji="0" lang="it-IT"/>
              <a:t>Fare clic per modificare lo stile del titolo</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0DF5285-8F5F-4B28-9A01-6FD1515082A2}" type="datetime1">
              <a:rPr lang="it-IT" smtClean="0"/>
              <a:pPr/>
              <a:t>05/06/2023</a:t>
            </a:fld>
            <a:endParaRPr lang="it-IT"/>
          </a:p>
        </p:txBody>
      </p:sp>
      <p:sp>
        <p:nvSpPr>
          <p:cNvPr id="3" name="Segnaposto piè di pagina 2"/>
          <p:cNvSpPr>
            <a:spLocks noGrp="1"/>
          </p:cNvSpPr>
          <p:nvPr>
            <p:ph type="ftr" sz="quarter" idx="11"/>
          </p:nvPr>
        </p:nvSpPr>
        <p:spPr/>
        <p:txBody>
          <a:bodyPr/>
          <a:lstStyle/>
          <a:p>
            <a:r>
              <a:rPr lang="en-US"/>
              <a:t>23/09/2021 Image Processing Report Presentation a.y. 2020/2021</a:t>
            </a:r>
            <a:endParaRPr lang="it-IT"/>
          </a:p>
        </p:txBody>
      </p:sp>
      <p:sp>
        <p:nvSpPr>
          <p:cNvPr id="4" name="Segnaposto numero diapositiva 3"/>
          <p:cNvSpPr>
            <a:spLocks noGrp="1"/>
          </p:cNvSpPr>
          <p:nvPr>
            <p:ph type="sldNum" sz="quarter" idx="12"/>
          </p:nvPr>
        </p:nvSpPr>
        <p:spPr/>
        <p:txBody>
          <a:bodyPr/>
          <a:lstStyle/>
          <a:p>
            <a:fld id="{F51E3276-6B62-4052-91D9-7CF8B8FD0B9B}"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3">
        <a:schemeClr val="bg1"/>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it-IT"/>
              <a:t>Fare clic per modificare lo stile del titolo</a:t>
            </a:r>
            <a:endParaRPr kumimoji="0" lang="en-US"/>
          </a:p>
        </p:txBody>
      </p:sp>
      <p:sp>
        <p:nvSpPr>
          <p:cNvPr id="3" name="Segnaposto tes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it-IT"/>
              <a:t>Fare clic per modificare stili del testo dello schema</a:t>
            </a:r>
          </a:p>
        </p:txBody>
      </p:sp>
      <p:sp>
        <p:nvSpPr>
          <p:cNvPr id="4" name="Segnaposto contenut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Segnaposto data 4"/>
          <p:cNvSpPr>
            <a:spLocks noGrp="1"/>
          </p:cNvSpPr>
          <p:nvPr>
            <p:ph type="dt" sz="half" idx="10"/>
          </p:nvPr>
        </p:nvSpPr>
        <p:spPr>
          <a:xfrm>
            <a:off x="6727032" y="6407944"/>
            <a:ext cx="1920240" cy="365760"/>
          </a:xfrm>
        </p:spPr>
        <p:txBody>
          <a:bodyPr/>
          <a:lstStyle/>
          <a:p>
            <a:fld id="{F34D0700-FD3D-4EC2-87EF-AEFEEB22DDF7}" type="datetime1">
              <a:rPr lang="it-IT" smtClean="0"/>
              <a:pPr/>
              <a:t>05/06/2023</a:t>
            </a:fld>
            <a:endParaRPr lang="it-IT"/>
          </a:p>
        </p:txBody>
      </p:sp>
      <p:sp>
        <p:nvSpPr>
          <p:cNvPr id="6" name="Segnaposto piè di pagina 5"/>
          <p:cNvSpPr>
            <a:spLocks noGrp="1"/>
          </p:cNvSpPr>
          <p:nvPr>
            <p:ph type="ftr" sz="quarter" idx="11"/>
          </p:nvPr>
        </p:nvSpPr>
        <p:spPr/>
        <p:txBody>
          <a:bodyPr/>
          <a:lstStyle/>
          <a:p>
            <a:r>
              <a:rPr lang="en-US"/>
              <a:t>23/09/2021 Image Processing Report Presentation a.y. 2020/2021</a:t>
            </a:r>
            <a:endParaRPr lang="it-IT"/>
          </a:p>
        </p:txBody>
      </p:sp>
      <p:sp>
        <p:nvSpPr>
          <p:cNvPr id="7" name="Segnaposto numero diapositiva 6"/>
          <p:cNvSpPr>
            <a:spLocks noGrp="1"/>
          </p:cNvSpPr>
          <p:nvPr>
            <p:ph type="sldNum" sz="quarter" idx="12"/>
          </p:nvPr>
        </p:nvSpPr>
        <p:spPr/>
        <p:txBody>
          <a:bodyPr/>
          <a:lstStyle/>
          <a:p>
            <a:fld id="{F51E3276-6B62-4052-91D9-7CF8B8FD0B9B}"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2">
        <a:schemeClr val="bg1"/>
      </p:bgRef>
    </p:bg>
    <p:spTree>
      <p:nvGrpSpPr>
        <p:cNvPr id="1" name=""/>
        <p:cNvGrpSpPr/>
        <p:nvPr/>
      </p:nvGrpSpPr>
      <p:grpSpPr>
        <a:xfrm>
          <a:off x="0" y="0"/>
          <a:ext cx="0" cy="0"/>
          <a:chOff x="0" y="0"/>
          <a:chExt cx="0" cy="0"/>
        </a:xfrm>
      </p:grpSpPr>
      <p:sp>
        <p:nvSpPr>
          <p:cNvPr id="4" name="Segnaposto tes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it-IT"/>
              <a:t>Fare clic per modificare stili del testo dello schema</a:t>
            </a:r>
          </a:p>
        </p:txBody>
      </p:sp>
      <p:sp>
        <p:nvSpPr>
          <p:cNvPr id="3" name="Segnaposto immagin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it-IT"/>
              <a:t>Fare clic sull'icona per inserire un'immagine</a:t>
            </a:r>
            <a:endParaRPr kumimoji="0" lang="en-US" dirty="0"/>
          </a:p>
        </p:txBody>
      </p:sp>
      <p:sp>
        <p:nvSpPr>
          <p:cNvPr id="5" name="Segnaposto data 4"/>
          <p:cNvSpPr>
            <a:spLocks noGrp="1"/>
          </p:cNvSpPr>
          <p:nvPr>
            <p:ph type="dt" sz="half" idx="10"/>
          </p:nvPr>
        </p:nvSpPr>
        <p:spPr/>
        <p:txBody>
          <a:bodyPr/>
          <a:lstStyle>
            <a:lvl1pPr>
              <a:defRPr>
                <a:solidFill>
                  <a:schemeClr val="tx1"/>
                </a:solidFill>
              </a:defRPr>
            </a:lvl1pPr>
            <a:extLst/>
          </a:lstStyle>
          <a:p>
            <a:fld id="{20AD0DFA-2DAE-4A2D-9606-E5050E8BED98}" type="datetime1">
              <a:rPr lang="it-IT" smtClean="0"/>
              <a:pPr/>
              <a:t>05/06/2023</a:t>
            </a:fld>
            <a:endParaRPr lang="it-IT"/>
          </a:p>
        </p:txBody>
      </p:sp>
      <p:sp>
        <p:nvSpPr>
          <p:cNvPr id="6" name="Segnaposto piè di pagina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23/09/2021 Image Processing Report Presentation a.y. 2020/2021</a:t>
            </a:r>
            <a:endParaRPr lang="it-IT"/>
          </a:p>
        </p:txBody>
      </p:sp>
      <p:sp>
        <p:nvSpPr>
          <p:cNvPr id="7" name="Segnaposto numero diapositiva 6"/>
          <p:cNvSpPr>
            <a:spLocks noGrp="1"/>
          </p:cNvSpPr>
          <p:nvPr>
            <p:ph type="sldNum" sz="quarter" idx="12"/>
          </p:nvPr>
        </p:nvSpPr>
        <p:spPr/>
        <p:txBody>
          <a:bodyPr/>
          <a:lstStyle>
            <a:lvl1pPr>
              <a:defRPr>
                <a:solidFill>
                  <a:schemeClr val="tx1"/>
                </a:solidFill>
              </a:defRPr>
            </a:lvl1pPr>
            <a:extLst/>
          </a:lstStyle>
          <a:p>
            <a:fld id="{F51E3276-6B62-4052-91D9-7CF8B8FD0B9B}" type="slidenum">
              <a:rPr lang="it-IT" smtClean="0"/>
              <a:pPr/>
              <a:t>‹N›</a:t>
            </a:fld>
            <a:endParaRPr lang="it-IT"/>
          </a:p>
        </p:txBody>
      </p:sp>
      <p:sp>
        <p:nvSpPr>
          <p:cNvPr id="2" name="Tito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it-IT"/>
              <a:t>Fare clic per modificare lo stile del titolo</a:t>
            </a:r>
            <a:endParaRPr kumimoji="0" lang="en-US"/>
          </a:p>
        </p:txBody>
      </p:sp>
      <p:sp>
        <p:nvSpPr>
          <p:cNvPr id="8" name="Figura a mano libera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igura a mano libera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angolo rettango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nettore 1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Gallone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Gallone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igura a mano libera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igura a mano libera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angolo rettango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nettore 1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Segnaposto tito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it-IT"/>
              <a:t>Fare clic per modificare lo stile del titolo</a:t>
            </a:r>
            <a:endParaRPr kumimoji="0" lang="en-US"/>
          </a:p>
        </p:txBody>
      </p:sp>
      <p:sp>
        <p:nvSpPr>
          <p:cNvPr id="30" name="Segnaposto tes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0" name="Segnaposto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6034C4A-ECAC-40DB-8B49-1EFEE66CB5BA}" type="datetime1">
              <a:rPr lang="it-IT" smtClean="0"/>
              <a:pPr/>
              <a:t>05/06/2023</a:t>
            </a:fld>
            <a:endParaRPr lang="it-IT"/>
          </a:p>
        </p:txBody>
      </p:sp>
      <p:sp>
        <p:nvSpPr>
          <p:cNvPr id="22" name="Segnaposto piè di pagina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23/09/2021 Image Processing Report Presentation a.y. 2020/2021</a:t>
            </a:r>
            <a:endParaRPr lang="it-IT"/>
          </a:p>
        </p:txBody>
      </p:sp>
      <p:sp>
        <p:nvSpPr>
          <p:cNvPr id="18" name="Segnaposto numero diapositiva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51E3276-6B62-4052-91D9-7CF8B8FD0B9B}"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14348" y="500042"/>
            <a:ext cx="7772400" cy="1041397"/>
          </a:xfrm>
        </p:spPr>
        <p:txBody>
          <a:bodyPr vert="horz" lIns="91440" tIns="45720" rIns="91440" bIns="45720" anchor="b">
            <a:normAutofit fontScale="90000"/>
            <a:scene3d>
              <a:camera prst="orthographicFront"/>
              <a:lightRig rig="soft" dir="t"/>
            </a:scene3d>
            <a:sp3d prstMaterial="softEdge">
              <a:bevelT w="25400" h="25400"/>
            </a:sp3d>
          </a:bodyPr>
          <a:lstStyle/>
          <a:p>
            <a:pPr algn="ctr"/>
            <a:r>
              <a:rPr lang="it-IT"/>
              <a:t>Brain </a:t>
            </a:r>
            <a:r>
              <a:rPr lang="it-IT" err="1"/>
              <a:t>Tumor</a:t>
            </a:r>
            <a:r>
              <a:rPr lang="it-IT"/>
              <a:t> </a:t>
            </a:r>
            <a:r>
              <a:rPr lang="it-IT" err="1"/>
              <a:t>Segmentation</a:t>
            </a:r>
            <a:endParaRPr lang="it-IT" err="1">
              <a:cs typeface="Lucida Sans Unicode"/>
            </a:endParaRPr>
          </a:p>
        </p:txBody>
      </p:sp>
      <p:sp>
        <p:nvSpPr>
          <p:cNvPr id="4" name="Titolo 1"/>
          <p:cNvSpPr txBox="1">
            <a:spLocks/>
          </p:cNvSpPr>
          <p:nvPr/>
        </p:nvSpPr>
        <p:spPr>
          <a:xfrm>
            <a:off x="785786" y="1428736"/>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3200" b="0" i="0" u="none" strike="noStrike" kern="1200" cap="none" spc="0" normalizeH="0" baseline="0" noProof="0" dirty="0">
                <a:ln>
                  <a:noFill/>
                </a:ln>
                <a:solidFill>
                  <a:schemeClr val="tx1"/>
                </a:solidFill>
                <a:effectLst/>
                <a:uLnTx/>
                <a:uFillTx/>
                <a:latin typeface="+mj-lt"/>
                <a:ea typeface="+mj-ea"/>
                <a:cs typeface="+mj-cs"/>
              </a:rPr>
              <a:t>An </a:t>
            </a:r>
            <a:r>
              <a:rPr kumimoji="0" lang="it-IT" sz="3200" b="0" i="0" u="none" strike="noStrike" kern="1200" cap="none" spc="0" normalizeH="0" baseline="0" noProof="0" dirty="0" err="1">
                <a:ln>
                  <a:noFill/>
                </a:ln>
                <a:solidFill>
                  <a:schemeClr val="tx1"/>
                </a:solidFill>
                <a:effectLst/>
                <a:uLnTx/>
                <a:uFillTx/>
                <a:latin typeface="+mj-lt"/>
                <a:ea typeface="+mj-ea"/>
                <a:cs typeface="+mj-cs"/>
              </a:rPr>
              <a:t>Image</a:t>
            </a:r>
            <a:r>
              <a:rPr kumimoji="0" lang="it-IT" sz="3200" b="0" i="0" u="none" strike="noStrike" kern="1200" cap="none" spc="0" normalizeH="0" baseline="0" noProof="0" dirty="0">
                <a:ln>
                  <a:noFill/>
                </a:ln>
                <a:solidFill>
                  <a:schemeClr val="tx1"/>
                </a:solidFill>
                <a:effectLst/>
                <a:uLnTx/>
                <a:uFillTx/>
                <a:latin typeface="+mj-lt"/>
                <a:ea typeface="+mj-ea"/>
                <a:cs typeface="+mj-cs"/>
              </a:rPr>
              <a:t> Processing Case </a:t>
            </a:r>
            <a:r>
              <a:rPr kumimoji="0" lang="it-IT" sz="3200" b="0" i="0" u="none" strike="noStrike" kern="1200" cap="none" spc="0" normalizeH="0" baseline="0" noProof="0" dirty="0" err="1">
                <a:ln>
                  <a:noFill/>
                </a:ln>
                <a:solidFill>
                  <a:schemeClr val="tx1"/>
                </a:solidFill>
                <a:effectLst/>
                <a:uLnTx/>
                <a:uFillTx/>
                <a:latin typeface="+mj-lt"/>
                <a:ea typeface="+mj-ea"/>
                <a:cs typeface="+mj-cs"/>
              </a:rPr>
              <a:t>Study</a:t>
            </a:r>
            <a:endParaRPr kumimoji="0" lang="it-IT"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descr="C:\Users\Leonardo\Downloads\Politecnico_di_Bari-logo-7A318ED52A-seeklogo.com.png"/>
          <p:cNvPicPr>
            <a:picLocks noChangeAspect="1" noChangeArrowheads="1"/>
          </p:cNvPicPr>
          <p:nvPr/>
        </p:nvPicPr>
        <p:blipFill>
          <a:blip r:embed="rId3"/>
          <a:srcRect/>
          <a:stretch>
            <a:fillRect/>
          </a:stretch>
        </p:blipFill>
        <p:spPr bwMode="auto">
          <a:xfrm>
            <a:off x="3643306" y="2714620"/>
            <a:ext cx="1643074" cy="1643074"/>
          </a:xfrm>
          <a:prstGeom prst="rect">
            <a:avLst/>
          </a:prstGeom>
          <a:noFill/>
        </p:spPr>
      </p:pic>
      <p:sp>
        <p:nvSpPr>
          <p:cNvPr id="8" name="Titolo 1"/>
          <p:cNvSpPr txBox="1">
            <a:spLocks/>
          </p:cNvSpPr>
          <p:nvPr/>
        </p:nvSpPr>
        <p:spPr>
          <a:xfrm>
            <a:off x="0" y="4286256"/>
            <a:ext cx="3786182" cy="90804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a:noFill/>
                </a:ln>
                <a:solidFill>
                  <a:schemeClr val="tx1"/>
                </a:solidFill>
                <a:effectLst/>
                <a:uLnTx/>
                <a:uFillTx/>
                <a:latin typeface="+mj-lt"/>
                <a:ea typeface="+mj-ea"/>
                <a:cs typeface="+mj-cs"/>
              </a:rPr>
              <a:t>Professor:</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2000" b="0" i="0" u="none" strike="noStrike" kern="1200" cap="none" spc="0" normalizeH="0" baseline="0" noProof="0" dirty="0">
                <a:ln>
                  <a:noFill/>
                </a:ln>
                <a:solidFill>
                  <a:schemeClr val="tx1"/>
                </a:solidFill>
                <a:effectLst/>
                <a:uLnTx/>
                <a:uFillTx/>
                <a:latin typeface="+mj-lt"/>
                <a:ea typeface="+mj-ea"/>
                <a:cs typeface="+mj-cs"/>
              </a:rPr>
              <a:t>Guerriero</a:t>
            </a:r>
            <a:r>
              <a:rPr kumimoji="0" lang="it-IT" sz="2000" b="0" i="0" u="none" strike="noStrike" kern="1200" cap="none" spc="0" normalizeH="0" noProof="0" dirty="0">
                <a:ln>
                  <a:noFill/>
                </a:ln>
                <a:solidFill>
                  <a:schemeClr val="tx1"/>
                </a:solidFill>
                <a:effectLst/>
                <a:uLnTx/>
                <a:uFillTx/>
                <a:latin typeface="+mj-lt"/>
                <a:ea typeface="+mj-ea"/>
                <a:cs typeface="+mj-cs"/>
              </a:rPr>
              <a:t> Andrea</a:t>
            </a:r>
            <a:endParaRPr kumimoji="0" lang="it-IT"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Titolo 1"/>
          <p:cNvSpPr txBox="1">
            <a:spLocks/>
          </p:cNvSpPr>
          <p:nvPr/>
        </p:nvSpPr>
        <p:spPr>
          <a:xfrm>
            <a:off x="4643438" y="4357694"/>
            <a:ext cx="4357686" cy="90804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2000" dirty="0" err="1">
                <a:latin typeface="+mj-lt"/>
                <a:ea typeface="+mj-ea"/>
                <a:cs typeface="+mj-cs"/>
              </a:rPr>
              <a:t>Student</a:t>
            </a:r>
            <a:r>
              <a:rPr kumimoji="0" lang="it-IT" sz="2000" b="0" i="0" u="none" strike="noStrike" kern="1200" cap="none" spc="0" normalizeH="0" baseline="0" noProof="0" dirty="0">
                <a:ln>
                  <a:noFill/>
                </a:ln>
                <a:effectLst/>
                <a:uLnTx/>
                <a:uFillTx/>
                <a:latin typeface="+mj-lt"/>
                <a:ea typeface="+mj-ea"/>
                <a:cs typeface="+mj-cs"/>
              </a:rPr>
              <a:t>:</a:t>
            </a:r>
          </a:p>
          <a:p>
            <a:pPr algn="ctr">
              <a:spcBef>
                <a:spcPct val="0"/>
              </a:spcBef>
              <a:defRPr/>
            </a:pPr>
            <a:r>
              <a:rPr lang="it-IT" sz="2000" dirty="0">
                <a:latin typeface="+mj-lt"/>
                <a:ea typeface="+mj-ea"/>
                <a:cs typeface="+mj-cs"/>
              </a:rPr>
              <a:t>Davide Minervini</a:t>
            </a:r>
            <a:endParaRPr lang="it-IT" sz="2000" b="0" i="0" u="none" strike="noStrike" kern="1200" cap="none" spc="0" normalizeH="0" baseline="0" noProof="0" dirty="0">
              <a:ln>
                <a:noFill/>
              </a:ln>
              <a:effectLst/>
              <a:uLnTx/>
              <a:uFillTx/>
              <a:latin typeface="+mj-lt"/>
              <a:ea typeface="+mj-ea"/>
              <a:cs typeface="Lucida Sans Unicode"/>
            </a:endParaRPr>
          </a:p>
        </p:txBody>
      </p:sp>
      <p:sp>
        <p:nvSpPr>
          <p:cNvPr id="10" name="Segnaposto numero diapositiva 9"/>
          <p:cNvSpPr>
            <a:spLocks noGrp="1"/>
          </p:cNvSpPr>
          <p:nvPr>
            <p:ph type="sldNum" sz="quarter" idx="12"/>
          </p:nvPr>
        </p:nvSpPr>
        <p:spPr/>
        <p:txBody>
          <a:bodyPr/>
          <a:lstStyle/>
          <a:p>
            <a:fld id="{F51E3276-6B62-4052-91D9-7CF8B8FD0B9B}" type="slidenum">
              <a:rPr lang="it-IT" smtClean="0"/>
              <a:pPr/>
              <a:t>1</a:t>
            </a:fld>
            <a:endParaRPr lang="it-IT"/>
          </a:p>
        </p:txBody>
      </p:sp>
      <p:sp>
        <p:nvSpPr>
          <p:cNvPr id="13" name="Segnaposto piè di pagina 6"/>
          <p:cNvSpPr txBox="1">
            <a:spLocks/>
          </p:cNvSpPr>
          <p:nvPr/>
        </p:nvSpPr>
        <p:spPr>
          <a:xfrm>
            <a:off x="4380072" y="6407944"/>
            <a:ext cx="2350681" cy="365125"/>
          </a:xfrm>
          <a:prstGeom prst="rect">
            <a:avLst/>
          </a:prstGeom>
        </p:spPr>
        <p:txBody>
          <a:bodyPr vert="horz"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000" b="0" i="0" u="none" strike="noStrike" kern="1200" cap="none" spc="0" normalizeH="0" baseline="0" noProof="0" dirty="0">
              <a:ln>
                <a:noFill/>
              </a:ln>
              <a:solidFill>
                <a:schemeClr val="accent1">
                  <a:tint val="20000"/>
                </a:schemeClr>
              </a:solidFill>
              <a:effectLst/>
              <a:uLnTx/>
              <a:uFillTx/>
              <a:latin typeface="+mn-lt"/>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err="1"/>
              <a:t>Thresholding-based</a:t>
            </a:r>
            <a:r>
              <a:rPr lang="it-IT" dirty="0"/>
              <a:t> Method</a:t>
            </a:r>
          </a:p>
        </p:txBody>
      </p:sp>
      <p:sp>
        <p:nvSpPr>
          <p:cNvPr id="7" name="Segnaposto numero diapositiva 6"/>
          <p:cNvSpPr>
            <a:spLocks noGrp="1"/>
          </p:cNvSpPr>
          <p:nvPr>
            <p:ph type="sldNum" sz="quarter" idx="12"/>
          </p:nvPr>
        </p:nvSpPr>
        <p:spPr/>
        <p:txBody>
          <a:bodyPr/>
          <a:lstStyle/>
          <a:p>
            <a:fld id="{F51E3276-6B62-4052-91D9-7CF8B8FD0B9B}" type="slidenum">
              <a:rPr lang="it-IT" smtClean="0"/>
              <a:pPr/>
              <a:t>10</a:t>
            </a:fld>
            <a:endParaRPr lang="it-IT"/>
          </a:p>
        </p:txBody>
      </p:sp>
      <p:sp>
        <p:nvSpPr>
          <p:cNvPr id="4" name="Segnaposto contenuto 3">
            <a:extLst>
              <a:ext uri="{FF2B5EF4-FFF2-40B4-BE49-F238E27FC236}">
                <a16:creationId xmlns:a16="http://schemas.microsoft.com/office/drawing/2014/main" id="{B769AB0C-AFAB-700A-4387-94424C4EB6C7}"/>
              </a:ext>
            </a:extLst>
          </p:cNvPr>
          <p:cNvSpPr>
            <a:spLocks noGrp="1"/>
          </p:cNvSpPr>
          <p:nvPr>
            <p:ph idx="1"/>
          </p:nvPr>
        </p:nvSpPr>
        <p:spPr>
          <a:xfrm>
            <a:off x="199902" y="1481328"/>
            <a:ext cx="4172197" cy="4209288"/>
          </a:xfrm>
        </p:spPr>
        <p:txBody>
          <a:bodyPr vert="horz" lIns="91440" tIns="45720" rIns="91440" bIns="45720" anchor="t">
            <a:normAutofit/>
          </a:bodyPr>
          <a:lstStyle/>
          <a:p>
            <a:pPr marL="452755" indent="-342900">
              <a:buFont typeface="Wingdings"/>
              <a:buChar char="Ø"/>
            </a:pPr>
            <a:r>
              <a:rPr lang="it-IT" sz="1800" err="1">
                <a:solidFill>
                  <a:srgbClr val="00B050"/>
                </a:solidFill>
                <a:cs typeface="Lucida Sans Unicode"/>
              </a:rPr>
              <a:t>Advantages</a:t>
            </a:r>
            <a:r>
              <a:rPr lang="it-IT" sz="1800" dirty="0">
                <a:solidFill>
                  <a:srgbClr val="00B050"/>
                </a:solidFill>
                <a:cs typeface="Lucida Sans Unicode"/>
              </a:rPr>
              <a:t>:</a:t>
            </a:r>
            <a:endParaRPr lang="it-IT">
              <a:cs typeface="Lucida Sans Unicode"/>
            </a:endParaRPr>
          </a:p>
          <a:p>
            <a:pPr marL="621665" lvl="1">
              <a:buFont typeface="Wingdings"/>
              <a:buChar char="Ø"/>
            </a:pPr>
            <a:r>
              <a:rPr lang="it-IT" sz="1800" err="1">
                <a:cs typeface="Lucida Sans Unicode"/>
              </a:rPr>
              <a:t>Simplicity</a:t>
            </a:r>
            <a:r>
              <a:rPr lang="it-IT" sz="1800" dirty="0">
                <a:cs typeface="Lucida Sans Unicode"/>
              </a:rPr>
              <a:t>;</a:t>
            </a:r>
          </a:p>
          <a:p>
            <a:pPr marL="621665" lvl="1">
              <a:buFont typeface="Wingdings"/>
              <a:buChar char="Ø"/>
            </a:pPr>
            <a:r>
              <a:rPr lang="it-IT" sz="1800" err="1">
                <a:solidFill>
                  <a:srgbClr val="000000"/>
                </a:solidFill>
                <a:cs typeface="Lucida Sans Unicode"/>
              </a:rPr>
              <a:t>Computational</a:t>
            </a:r>
            <a:r>
              <a:rPr lang="it-IT" sz="1800" dirty="0">
                <a:solidFill>
                  <a:srgbClr val="000000"/>
                </a:solidFill>
                <a:cs typeface="Lucida Sans Unicode"/>
              </a:rPr>
              <a:t> </a:t>
            </a:r>
            <a:r>
              <a:rPr lang="it-IT" sz="1800" err="1">
                <a:solidFill>
                  <a:srgbClr val="000000"/>
                </a:solidFill>
                <a:cs typeface="Lucida Sans Unicode"/>
              </a:rPr>
              <a:t>Efficiency</a:t>
            </a:r>
            <a:r>
              <a:rPr lang="it-IT" sz="1800" dirty="0">
                <a:solidFill>
                  <a:srgbClr val="000000"/>
                </a:solidFill>
                <a:cs typeface="Lucida Sans Unicode"/>
              </a:rPr>
              <a:t>;</a:t>
            </a:r>
          </a:p>
          <a:p>
            <a:pPr marL="621665" lvl="1">
              <a:buFont typeface="Wingdings"/>
              <a:buChar char="Ø"/>
            </a:pPr>
            <a:r>
              <a:rPr lang="it-IT" sz="1800" dirty="0" err="1">
                <a:solidFill>
                  <a:srgbClr val="000000"/>
                </a:solidFill>
                <a:cs typeface="Lucida Sans Unicode"/>
              </a:rPr>
              <a:t>Ease</a:t>
            </a:r>
            <a:r>
              <a:rPr lang="it-IT" sz="1800" dirty="0">
                <a:solidFill>
                  <a:srgbClr val="000000"/>
                </a:solidFill>
                <a:cs typeface="Lucida Sans Unicode"/>
              </a:rPr>
              <a:t> of </a:t>
            </a:r>
            <a:r>
              <a:rPr lang="it-IT" sz="1800" dirty="0" err="1">
                <a:solidFill>
                  <a:srgbClr val="000000"/>
                </a:solidFill>
                <a:cs typeface="Lucida Sans Unicode"/>
              </a:rPr>
              <a:t>implementation</a:t>
            </a:r>
            <a:r>
              <a:rPr lang="it-IT" sz="1800" dirty="0">
                <a:solidFill>
                  <a:srgbClr val="000000"/>
                </a:solidFill>
                <a:cs typeface="Lucida Sans Unicode"/>
              </a:rPr>
              <a:t>;</a:t>
            </a:r>
            <a:endParaRPr lang="it-IT" sz="1800" dirty="0">
              <a:ea typeface="+mn-lt"/>
              <a:cs typeface="+mn-lt"/>
            </a:endParaRPr>
          </a:p>
          <a:p>
            <a:pPr marL="621665" lvl="1">
              <a:buFont typeface="Wingdings"/>
              <a:buChar char="Ø"/>
            </a:pPr>
            <a:r>
              <a:rPr lang="it-IT" sz="1800" err="1">
                <a:ea typeface="+mn-lt"/>
                <a:cs typeface="+mn-lt"/>
              </a:rPr>
              <a:t>Provides</a:t>
            </a:r>
            <a:r>
              <a:rPr lang="it-IT" sz="1800" dirty="0">
                <a:ea typeface="+mn-lt"/>
                <a:cs typeface="+mn-lt"/>
              </a:rPr>
              <a:t> good </a:t>
            </a:r>
            <a:r>
              <a:rPr lang="it-IT" sz="1800" err="1">
                <a:ea typeface="+mn-lt"/>
                <a:cs typeface="+mn-lt"/>
              </a:rPr>
              <a:t>results</a:t>
            </a:r>
            <a:r>
              <a:rPr lang="it-IT" sz="1800" dirty="0">
                <a:ea typeface="+mn-lt"/>
                <a:cs typeface="+mn-lt"/>
              </a:rPr>
              <a:t> </a:t>
            </a:r>
            <a:r>
              <a:rPr lang="it-IT" sz="1800" err="1">
                <a:ea typeface="+mn-lt"/>
                <a:cs typeface="+mn-lt"/>
              </a:rPr>
              <a:t>when</a:t>
            </a:r>
            <a:r>
              <a:rPr lang="it-IT" sz="1800" dirty="0">
                <a:ea typeface="+mn-lt"/>
                <a:cs typeface="+mn-lt"/>
              </a:rPr>
              <a:t> </a:t>
            </a:r>
            <a:r>
              <a:rPr lang="it-IT" sz="1800" err="1">
                <a:ea typeface="+mn-lt"/>
                <a:cs typeface="+mn-lt"/>
              </a:rPr>
              <a:t>tumors</a:t>
            </a:r>
            <a:r>
              <a:rPr lang="it-IT" sz="1800" dirty="0">
                <a:ea typeface="+mn-lt"/>
                <a:cs typeface="+mn-lt"/>
              </a:rPr>
              <a:t> </a:t>
            </a:r>
            <a:r>
              <a:rPr lang="it-IT" sz="1800" err="1">
                <a:ea typeface="+mn-lt"/>
                <a:cs typeface="+mn-lt"/>
              </a:rPr>
              <a:t>exhibit</a:t>
            </a:r>
            <a:r>
              <a:rPr lang="it-IT" sz="1800" dirty="0">
                <a:ea typeface="+mn-lt"/>
                <a:cs typeface="+mn-lt"/>
              </a:rPr>
              <a:t> clear </a:t>
            </a:r>
            <a:r>
              <a:rPr lang="it-IT" sz="1800" err="1">
                <a:ea typeface="+mn-lt"/>
                <a:cs typeface="+mn-lt"/>
              </a:rPr>
              <a:t>intensity</a:t>
            </a:r>
            <a:r>
              <a:rPr lang="it-IT" sz="1800" dirty="0">
                <a:ea typeface="+mn-lt"/>
                <a:cs typeface="+mn-lt"/>
              </a:rPr>
              <a:t> </a:t>
            </a:r>
            <a:r>
              <a:rPr lang="it-IT" sz="1800" err="1">
                <a:ea typeface="+mn-lt"/>
                <a:cs typeface="+mn-lt"/>
              </a:rPr>
              <a:t>differences</a:t>
            </a:r>
            <a:r>
              <a:rPr lang="it-IT" sz="1800" dirty="0">
                <a:ea typeface="+mn-lt"/>
                <a:cs typeface="+mn-lt"/>
              </a:rPr>
              <a:t> from </a:t>
            </a:r>
            <a:r>
              <a:rPr lang="it-IT" sz="1800" err="1">
                <a:ea typeface="+mn-lt"/>
                <a:cs typeface="+mn-lt"/>
              </a:rPr>
              <a:t>healthy</a:t>
            </a:r>
            <a:r>
              <a:rPr lang="it-IT" sz="1800" dirty="0">
                <a:ea typeface="+mn-lt"/>
                <a:cs typeface="+mn-lt"/>
              </a:rPr>
              <a:t> </a:t>
            </a:r>
            <a:r>
              <a:rPr lang="it-IT" sz="1800" err="1">
                <a:ea typeface="+mn-lt"/>
                <a:cs typeface="+mn-lt"/>
              </a:rPr>
              <a:t>tissue</a:t>
            </a:r>
            <a:r>
              <a:rPr lang="it-IT" sz="1800" dirty="0">
                <a:ea typeface="+mn-lt"/>
                <a:cs typeface="+mn-lt"/>
              </a:rPr>
              <a:t>;</a:t>
            </a:r>
          </a:p>
          <a:p>
            <a:pPr marL="621665" lvl="1">
              <a:buFont typeface="Wingdings"/>
              <a:buChar char="Ø"/>
            </a:pPr>
            <a:r>
              <a:rPr lang="it-IT" sz="1800" err="1">
                <a:ea typeface="+mn-lt"/>
                <a:cs typeface="+mn-lt"/>
              </a:rPr>
              <a:t>Doesn't</a:t>
            </a:r>
            <a:r>
              <a:rPr lang="it-IT" sz="1800" dirty="0">
                <a:ea typeface="+mn-lt"/>
                <a:cs typeface="+mn-lt"/>
              </a:rPr>
              <a:t> </a:t>
            </a:r>
            <a:r>
              <a:rPr lang="it-IT" sz="1800" err="1">
                <a:ea typeface="+mn-lt"/>
                <a:cs typeface="+mn-lt"/>
              </a:rPr>
              <a:t>rely</a:t>
            </a:r>
            <a:r>
              <a:rPr lang="it-IT" sz="1800" dirty="0">
                <a:ea typeface="+mn-lt"/>
                <a:cs typeface="+mn-lt"/>
              </a:rPr>
              <a:t> on </a:t>
            </a:r>
            <a:r>
              <a:rPr lang="it-IT" sz="1800" err="1">
                <a:ea typeface="+mn-lt"/>
                <a:cs typeface="+mn-lt"/>
              </a:rPr>
              <a:t>complex</a:t>
            </a:r>
            <a:r>
              <a:rPr lang="it-IT" sz="1800" dirty="0">
                <a:ea typeface="+mn-lt"/>
                <a:cs typeface="+mn-lt"/>
              </a:rPr>
              <a:t> </a:t>
            </a:r>
            <a:r>
              <a:rPr lang="it-IT" sz="1800" err="1">
                <a:ea typeface="+mn-lt"/>
                <a:cs typeface="+mn-lt"/>
              </a:rPr>
              <a:t>algorithms</a:t>
            </a:r>
            <a:r>
              <a:rPr lang="it-IT" sz="1800" dirty="0">
                <a:ea typeface="+mn-lt"/>
                <a:cs typeface="+mn-lt"/>
              </a:rPr>
              <a:t> or training data.</a:t>
            </a:r>
            <a:endParaRPr lang="it-IT" sz="1800" dirty="0">
              <a:cs typeface="Lucida Sans Unicode"/>
            </a:endParaRPr>
          </a:p>
        </p:txBody>
      </p:sp>
      <p:sp>
        <p:nvSpPr>
          <p:cNvPr id="5" name="CasellaDiTesto 4">
            <a:extLst>
              <a:ext uri="{FF2B5EF4-FFF2-40B4-BE49-F238E27FC236}">
                <a16:creationId xmlns:a16="http://schemas.microsoft.com/office/drawing/2014/main" id="{F0B3BF58-4933-6B18-12AC-370EE762958F}"/>
              </a:ext>
            </a:extLst>
          </p:cNvPr>
          <p:cNvSpPr txBox="1"/>
          <p:nvPr/>
        </p:nvSpPr>
        <p:spPr>
          <a:xfrm>
            <a:off x="4579423" y="1484415"/>
            <a:ext cx="417120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72745" indent="-342900">
              <a:spcBef>
                <a:spcPts val="400"/>
              </a:spcBef>
              <a:buFont typeface="Wingdings"/>
              <a:buChar char="Ø"/>
            </a:pPr>
            <a:r>
              <a:rPr lang="it-IT" err="1">
                <a:solidFill>
                  <a:schemeClr val="accent2"/>
                </a:solidFill>
                <a:cs typeface="Lucida Sans Unicode"/>
              </a:rPr>
              <a:t>Disadvantages</a:t>
            </a:r>
            <a:r>
              <a:rPr lang="it-IT" dirty="0">
                <a:solidFill>
                  <a:schemeClr val="accent2"/>
                </a:solidFill>
                <a:cs typeface="Lucida Sans Unicode"/>
              </a:rPr>
              <a:t>:</a:t>
            </a:r>
            <a:endParaRPr lang="en-US">
              <a:solidFill>
                <a:schemeClr val="accent2"/>
              </a:solidFill>
              <a:cs typeface="Lucida Sans Unicode"/>
            </a:endParaRPr>
          </a:p>
          <a:p>
            <a:pPr marL="742950" indent="-285750">
              <a:buFont typeface="Wingdings"/>
              <a:buChar char="Ø"/>
            </a:pPr>
            <a:r>
              <a:rPr lang="it-IT" dirty="0">
                <a:ea typeface="+mn-lt"/>
                <a:cs typeface="+mn-lt"/>
              </a:rPr>
              <a:t> </a:t>
            </a:r>
            <a:r>
              <a:rPr lang="it-IT" dirty="0" err="1">
                <a:ea typeface="+mn-lt"/>
                <a:cs typeface="+mn-lt"/>
              </a:rPr>
              <a:t>Struggles</a:t>
            </a:r>
            <a:r>
              <a:rPr lang="it-IT" dirty="0">
                <a:ea typeface="+mn-lt"/>
                <a:cs typeface="+mn-lt"/>
              </a:rPr>
              <a:t> with </a:t>
            </a:r>
            <a:r>
              <a:rPr lang="it-IT" dirty="0" err="1">
                <a:ea typeface="+mn-lt"/>
                <a:cs typeface="+mn-lt"/>
              </a:rPr>
              <a:t>tumors</a:t>
            </a:r>
            <a:r>
              <a:rPr lang="it-IT" dirty="0">
                <a:ea typeface="+mn-lt"/>
                <a:cs typeface="+mn-lt"/>
              </a:rPr>
              <a:t> </a:t>
            </a:r>
            <a:r>
              <a:rPr lang="it-IT" dirty="0" err="1">
                <a:ea typeface="+mn-lt"/>
                <a:cs typeface="+mn-lt"/>
              </a:rPr>
              <a:t>that</a:t>
            </a:r>
            <a:r>
              <a:rPr lang="it-IT" dirty="0">
                <a:ea typeface="+mn-lt"/>
                <a:cs typeface="+mn-lt"/>
              </a:rPr>
              <a:t> </a:t>
            </a:r>
            <a:r>
              <a:rPr lang="it-IT" dirty="0" err="1">
                <a:ea typeface="+mn-lt"/>
                <a:cs typeface="+mn-lt"/>
              </a:rPr>
              <a:t>have</a:t>
            </a:r>
            <a:r>
              <a:rPr lang="it-IT" dirty="0">
                <a:ea typeface="+mn-lt"/>
                <a:cs typeface="+mn-lt"/>
              </a:rPr>
              <a:t> </a:t>
            </a:r>
            <a:r>
              <a:rPr lang="it-IT" dirty="0" err="1">
                <a:ea typeface="+mn-lt"/>
                <a:cs typeface="+mn-lt"/>
              </a:rPr>
              <a:t>overlapping</a:t>
            </a:r>
            <a:r>
              <a:rPr lang="it-IT" dirty="0">
                <a:ea typeface="+mn-lt"/>
                <a:cs typeface="+mn-lt"/>
              </a:rPr>
              <a:t> </a:t>
            </a:r>
            <a:r>
              <a:rPr lang="it-IT" dirty="0" err="1">
                <a:ea typeface="+mn-lt"/>
                <a:cs typeface="+mn-lt"/>
              </a:rPr>
              <a:t>intensity</a:t>
            </a:r>
            <a:r>
              <a:rPr lang="it-IT" dirty="0">
                <a:ea typeface="+mn-lt"/>
                <a:cs typeface="+mn-lt"/>
              </a:rPr>
              <a:t> </a:t>
            </a:r>
            <a:r>
              <a:rPr lang="it-IT" dirty="0" err="1">
                <a:ea typeface="+mn-lt"/>
                <a:cs typeface="+mn-lt"/>
              </a:rPr>
              <a:t>values</a:t>
            </a:r>
            <a:r>
              <a:rPr lang="it-IT" dirty="0">
                <a:ea typeface="+mn-lt"/>
                <a:cs typeface="+mn-lt"/>
              </a:rPr>
              <a:t> with </a:t>
            </a:r>
            <a:r>
              <a:rPr lang="it-IT" dirty="0" err="1">
                <a:ea typeface="+mn-lt"/>
                <a:cs typeface="+mn-lt"/>
              </a:rPr>
              <a:t>healthy</a:t>
            </a:r>
            <a:r>
              <a:rPr lang="it-IT" dirty="0">
                <a:ea typeface="+mn-lt"/>
                <a:cs typeface="+mn-lt"/>
              </a:rPr>
              <a:t> </a:t>
            </a:r>
            <a:r>
              <a:rPr lang="it-IT" dirty="0" err="1">
                <a:ea typeface="+mn-lt"/>
                <a:cs typeface="+mn-lt"/>
              </a:rPr>
              <a:t>tissue</a:t>
            </a:r>
            <a:r>
              <a:rPr lang="it-IT" dirty="0">
                <a:ea typeface="+mn-lt"/>
                <a:cs typeface="+mn-lt"/>
              </a:rPr>
              <a:t> or </a:t>
            </a:r>
            <a:r>
              <a:rPr lang="it-IT" dirty="0" err="1">
                <a:ea typeface="+mn-lt"/>
                <a:cs typeface="+mn-lt"/>
              </a:rPr>
              <a:t>tumors</a:t>
            </a:r>
            <a:r>
              <a:rPr lang="it-IT" dirty="0">
                <a:ea typeface="+mn-lt"/>
                <a:cs typeface="+mn-lt"/>
              </a:rPr>
              <a:t> with </a:t>
            </a:r>
            <a:r>
              <a:rPr lang="it-IT" dirty="0" err="1">
                <a:ea typeface="+mn-lt"/>
                <a:cs typeface="+mn-lt"/>
              </a:rPr>
              <a:t>significant</a:t>
            </a:r>
            <a:r>
              <a:rPr lang="it-IT" dirty="0">
                <a:ea typeface="+mn-lt"/>
                <a:cs typeface="+mn-lt"/>
              </a:rPr>
              <a:t> </a:t>
            </a:r>
            <a:r>
              <a:rPr lang="it-IT" dirty="0" err="1">
                <a:ea typeface="+mn-lt"/>
                <a:cs typeface="+mn-lt"/>
              </a:rPr>
              <a:t>intensity</a:t>
            </a:r>
            <a:r>
              <a:rPr lang="it-IT" dirty="0">
                <a:ea typeface="+mn-lt"/>
                <a:cs typeface="+mn-lt"/>
              </a:rPr>
              <a:t> </a:t>
            </a:r>
            <a:r>
              <a:rPr lang="it-IT" dirty="0" err="1">
                <a:ea typeface="+mn-lt"/>
                <a:cs typeface="+mn-lt"/>
              </a:rPr>
              <a:t>variations</a:t>
            </a:r>
            <a:r>
              <a:rPr lang="it-IT" dirty="0">
                <a:ea typeface="+mn-lt"/>
                <a:cs typeface="+mn-lt"/>
              </a:rPr>
              <a:t>;</a:t>
            </a:r>
          </a:p>
          <a:p>
            <a:pPr marL="742950" indent="-285750">
              <a:buFont typeface="Wingdings"/>
              <a:buChar char="Ø"/>
            </a:pPr>
            <a:r>
              <a:rPr lang="it-IT" dirty="0">
                <a:ea typeface="+mn-lt"/>
                <a:cs typeface="+mn-lt"/>
              </a:rPr>
              <a:t> </a:t>
            </a:r>
            <a:r>
              <a:rPr lang="it-IT" err="1">
                <a:ea typeface="+mn-lt"/>
                <a:cs typeface="+mn-lt"/>
              </a:rPr>
              <a:t>Determining</a:t>
            </a:r>
            <a:r>
              <a:rPr lang="it-IT" dirty="0">
                <a:ea typeface="+mn-lt"/>
                <a:cs typeface="+mn-lt"/>
              </a:rPr>
              <a:t> </a:t>
            </a:r>
            <a:r>
              <a:rPr lang="it-IT" err="1">
                <a:ea typeface="+mn-lt"/>
                <a:cs typeface="+mn-lt"/>
              </a:rPr>
              <a:t>optimal</a:t>
            </a:r>
            <a:r>
              <a:rPr lang="it-IT" dirty="0">
                <a:ea typeface="+mn-lt"/>
                <a:cs typeface="+mn-lt"/>
              </a:rPr>
              <a:t> </a:t>
            </a:r>
            <a:r>
              <a:rPr lang="it-IT" err="1">
                <a:ea typeface="+mn-lt"/>
                <a:cs typeface="+mn-lt"/>
              </a:rPr>
              <a:t>threshold</a:t>
            </a:r>
            <a:r>
              <a:rPr lang="it-IT" dirty="0">
                <a:ea typeface="+mn-lt"/>
                <a:cs typeface="+mn-lt"/>
              </a:rPr>
              <a:t> </a:t>
            </a:r>
            <a:r>
              <a:rPr lang="it-IT" err="1">
                <a:ea typeface="+mn-lt"/>
                <a:cs typeface="+mn-lt"/>
              </a:rPr>
              <a:t>values</a:t>
            </a:r>
            <a:r>
              <a:rPr lang="it-IT" dirty="0">
                <a:ea typeface="+mn-lt"/>
                <a:cs typeface="+mn-lt"/>
              </a:rPr>
              <a:t> can be </a:t>
            </a:r>
            <a:r>
              <a:rPr lang="it-IT" err="1">
                <a:ea typeface="+mn-lt"/>
                <a:cs typeface="+mn-lt"/>
              </a:rPr>
              <a:t>challenging</a:t>
            </a:r>
            <a:r>
              <a:rPr lang="it-IT" dirty="0">
                <a:ea typeface="+mn-lt"/>
                <a:cs typeface="+mn-lt"/>
              </a:rPr>
              <a:t>, </a:t>
            </a:r>
            <a:r>
              <a:rPr lang="it-IT" err="1">
                <a:ea typeface="+mn-lt"/>
                <a:cs typeface="+mn-lt"/>
              </a:rPr>
              <a:t>as</a:t>
            </a:r>
            <a:r>
              <a:rPr lang="it-IT" dirty="0">
                <a:ea typeface="+mn-lt"/>
                <a:cs typeface="+mn-lt"/>
              </a:rPr>
              <a:t> </a:t>
            </a:r>
            <a:r>
              <a:rPr lang="it-IT" err="1">
                <a:ea typeface="+mn-lt"/>
                <a:cs typeface="+mn-lt"/>
              </a:rPr>
              <a:t>they</a:t>
            </a:r>
            <a:r>
              <a:rPr lang="it-IT" dirty="0">
                <a:ea typeface="+mn-lt"/>
                <a:cs typeface="+mn-lt"/>
              </a:rPr>
              <a:t> </a:t>
            </a:r>
            <a:r>
              <a:rPr lang="it-IT" err="1">
                <a:ea typeface="+mn-lt"/>
                <a:cs typeface="+mn-lt"/>
              </a:rPr>
              <a:t>may</a:t>
            </a:r>
            <a:r>
              <a:rPr lang="it-IT" dirty="0">
                <a:ea typeface="+mn-lt"/>
                <a:cs typeface="+mn-lt"/>
              </a:rPr>
              <a:t> </a:t>
            </a:r>
            <a:r>
              <a:rPr lang="it-IT" err="1">
                <a:ea typeface="+mn-lt"/>
                <a:cs typeface="+mn-lt"/>
              </a:rPr>
              <a:t>vary</a:t>
            </a:r>
            <a:r>
              <a:rPr lang="it-IT" dirty="0">
                <a:ea typeface="+mn-lt"/>
                <a:cs typeface="+mn-lt"/>
              </a:rPr>
              <a:t> </a:t>
            </a:r>
            <a:r>
              <a:rPr lang="it-IT" err="1">
                <a:ea typeface="+mn-lt"/>
                <a:cs typeface="+mn-lt"/>
              </a:rPr>
              <a:t>across</a:t>
            </a:r>
            <a:r>
              <a:rPr lang="it-IT" dirty="0">
                <a:ea typeface="+mn-lt"/>
                <a:cs typeface="+mn-lt"/>
              </a:rPr>
              <a:t> </a:t>
            </a:r>
            <a:r>
              <a:rPr lang="it-IT" err="1">
                <a:ea typeface="+mn-lt"/>
                <a:cs typeface="+mn-lt"/>
              </a:rPr>
              <a:t>different</a:t>
            </a:r>
            <a:r>
              <a:rPr lang="it-IT" dirty="0">
                <a:ea typeface="+mn-lt"/>
                <a:cs typeface="+mn-lt"/>
              </a:rPr>
              <a:t> </a:t>
            </a:r>
            <a:r>
              <a:rPr lang="it-IT" err="1">
                <a:ea typeface="+mn-lt"/>
                <a:cs typeface="+mn-lt"/>
              </a:rPr>
              <a:t>tumor</a:t>
            </a:r>
            <a:r>
              <a:rPr lang="it-IT" dirty="0">
                <a:ea typeface="+mn-lt"/>
                <a:cs typeface="+mn-lt"/>
              </a:rPr>
              <a:t> </a:t>
            </a:r>
            <a:r>
              <a:rPr lang="it-IT" err="1">
                <a:ea typeface="+mn-lt"/>
                <a:cs typeface="+mn-lt"/>
              </a:rPr>
              <a:t>types</a:t>
            </a:r>
            <a:r>
              <a:rPr lang="it-IT" dirty="0">
                <a:ea typeface="+mn-lt"/>
                <a:cs typeface="+mn-lt"/>
              </a:rPr>
              <a:t> and imaging </a:t>
            </a:r>
            <a:r>
              <a:rPr lang="it-IT" err="1">
                <a:ea typeface="+mn-lt"/>
                <a:cs typeface="+mn-lt"/>
              </a:rPr>
              <a:t>modalities</a:t>
            </a:r>
            <a:r>
              <a:rPr lang="it-IT" dirty="0">
                <a:ea typeface="+mn-lt"/>
                <a:cs typeface="+mn-lt"/>
              </a:rPr>
              <a:t>.</a:t>
            </a:r>
            <a:endParaRPr lang="it-IT" dirty="0">
              <a:cs typeface="Lucida Sans Unicode"/>
            </a:endParaRPr>
          </a:p>
        </p:txBody>
      </p:sp>
    </p:spTree>
    <p:extLst>
      <p:ext uri="{BB962C8B-B14F-4D97-AF65-F5344CB8AC3E}">
        <p14:creationId xmlns:p14="http://schemas.microsoft.com/office/powerpoint/2010/main" val="2582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51E3276-6B62-4052-91D9-7CF8B8FD0B9B}" type="slidenum">
              <a:rPr lang="it-IT" smtClean="0"/>
              <a:pPr/>
              <a:t>11</a:t>
            </a:fld>
            <a:endParaRPr lang="it-IT"/>
          </a:p>
        </p:txBody>
      </p:sp>
      <p:sp>
        <p:nvSpPr>
          <p:cNvPr id="5" name="Titolo 4"/>
          <p:cNvSpPr>
            <a:spLocks noGrp="1"/>
          </p:cNvSpPr>
          <p:nvPr>
            <p:ph type="title"/>
          </p:nvPr>
        </p:nvSpPr>
        <p:spPr>
          <a:xfrm>
            <a:off x="456116" y="392436"/>
            <a:ext cx="8229600" cy="1143000"/>
          </a:xfrm>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a:cs typeface="Lucida Sans Unicode"/>
              </a:rPr>
              <a:t>Evaluation </a:t>
            </a:r>
            <a:r>
              <a:rPr lang="it-IT" dirty="0" err="1">
                <a:cs typeface="Lucida Sans Unicode"/>
              </a:rPr>
              <a:t>Metrics</a:t>
            </a:r>
            <a:endParaRPr lang="it-IT" dirty="0" err="1"/>
          </a:p>
        </p:txBody>
      </p:sp>
      <p:sp>
        <p:nvSpPr>
          <p:cNvPr id="2" name="CasellaDiTesto 1">
            <a:extLst>
              <a:ext uri="{FF2B5EF4-FFF2-40B4-BE49-F238E27FC236}">
                <a16:creationId xmlns:a16="http://schemas.microsoft.com/office/drawing/2014/main" id="{1F36A14A-62D7-7727-C485-9E4031F248E4}"/>
              </a:ext>
            </a:extLst>
          </p:cNvPr>
          <p:cNvSpPr txBox="1"/>
          <p:nvPr/>
        </p:nvSpPr>
        <p:spPr>
          <a:xfrm>
            <a:off x="912915" y="2003960"/>
            <a:ext cx="709055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it-IT" sz="3200" dirty="0">
                <a:ea typeface="+mn-lt"/>
                <a:cs typeface="+mn-lt"/>
              </a:rPr>
              <a:t>Dice </a:t>
            </a:r>
            <a:r>
              <a:rPr lang="it-IT" sz="3200" err="1">
                <a:ea typeface="+mn-lt"/>
                <a:cs typeface="+mn-lt"/>
              </a:rPr>
              <a:t>Similarity</a:t>
            </a:r>
            <a:r>
              <a:rPr lang="it-IT" sz="3200" dirty="0">
                <a:ea typeface="+mn-lt"/>
                <a:cs typeface="+mn-lt"/>
              </a:rPr>
              <a:t> Index;</a:t>
            </a:r>
          </a:p>
          <a:p>
            <a:pPr marL="285750" indent="-285750">
              <a:buFont typeface="Calibri"/>
              <a:buChar char="-"/>
            </a:pPr>
            <a:endParaRPr lang="it-IT" sz="3200" dirty="0">
              <a:ea typeface="+mn-lt"/>
              <a:cs typeface="+mn-lt"/>
            </a:endParaRPr>
          </a:p>
          <a:p>
            <a:pPr marL="285750" indent="-285750">
              <a:buFont typeface="Calibri"/>
              <a:buChar char="-"/>
            </a:pPr>
            <a:r>
              <a:rPr lang="it-IT" sz="3200" err="1">
                <a:ea typeface="+mn-lt"/>
                <a:cs typeface="+mn-lt"/>
              </a:rPr>
              <a:t>Jaccard</a:t>
            </a:r>
            <a:r>
              <a:rPr lang="it-IT" sz="3200" dirty="0">
                <a:ea typeface="+mn-lt"/>
                <a:cs typeface="+mn-lt"/>
              </a:rPr>
              <a:t> </a:t>
            </a:r>
            <a:r>
              <a:rPr lang="it-IT" sz="3200" err="1">
                <a:ea typeface="+mn-lt"/>
                <a:cs typeface="+mn-lt"/>
              </a:rPr>
              <a:t>Similarity</a:t>
            </a:r>
            <a:r>
              <a:rPr lang="it-IT" sz="3200" dirty="0">
                <a:ea typeface="+mn-lt"/>
                <a:cs typeface="+mn-lt"/>
              </a:rPr>
              <a:t> Index;</a:t>
            </a:r>
          </a:p>
          <a:p>
            <a:pPr marL="285750" indent="-285750">
              <a:buFont typeface="Calibri"/>
              <a:buChar char="-"/>
            </a:pPr>
            <a:endParaRPr lang="it-IT" sz="3200" dirty="0">
              <a:ea typeface="+mn-lt"/>
              <a:cs typeface="+mn-lt"/>
            </a:endParaRPr>
          </a:p>
          <a:p>
            <a:pPr marL="285750" indent="-285750">
              <a:buFont typeface="Calibri"/>
              <a:buChar char="-"/>
            </a:pPr>
            <a:r>
              <a:rPr lang="it-IT" sz="3200" dirty="0">
                <a:ea typeface="+mn-lt"/>
                <a:cs typeface="+mn-lt"/>
              </a:rPr>
              <a:t>Volume </a:t>
            </a:r>
            <a:r>
              <a:rPr lang="it-IT" sz="3200" err="1">
                <a:ea typeface="+mn-lt"/>
                <a:cs typeface="+mn-lt"/>
              </a:rPr>
              <a:t>Similarity</a:t>
            </a:r>
            <a:r>
              <a:rPr lang="it-IT" sz="3200" dirty="0">
                <a:ea typeface="+mn-lt"/>
                <a:cs typeface="+mn-lt"/>
              </a:rPr>
              <a:t> Index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51E3276-6B62-4052-91D9-7CF8B8FD0B9B}" type="slidenum">
              <a:rPr lang="it-IT" smtClean="0"/>
              <a:pPr/>
              <a:t>12</a:t>
            </a:fld>
            <a:endParaRPr lang="it-IT"/>
          </a:p>
        </p:txBody>
      </p:sp>
      <p:sp>
        <p:nvSpPr>
          <p:cNvPr id="5" name="Titolo 4"/>
          <p:cNvSpPr>
            <a:spLocks noGrp="1"/>
          </p:cNvSpPr>
          <p:nvPr>
            <p:ph type="title"/>
          </p:nvPr>
        </p:nvSpPr>
        <p:spPr>
          <a:xfrm>
            <a:off x="456116" y="392436"/>
            <a:ext cx="8229600" cy="1143000"/>
          </a:xfrm>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a:solidFill>
                  <a:srgbClr val="000000"/>
                </a:solidFill>
                <a:cs typeface="Lucida Sans Unicode"/>
              </a:rPr>
              <a:t>Dice </a:t>
            </a:r>
            <a:r>
              <a:rPr lang="it-IT" err="1">
                <a:solidFill>
                  <a:srgbClr val="000000"/>
                </a:solidFill>
                <a:cs typeface="Lucida Sans Unicode"/>
              </a:rPr>
              <a:t>Similarity</a:t>
            </a:r>
            <a:r>
              <a:rPr lang="it-IT" dirty="0">
                <a:solidFill>
                  <a:srgbClr val="000000"/>
                </a:solidFill>
                <a:cs typeface="Lucida Sans Unicode"/>
              </a:rPr>
              <a:t> Index</a:t>
            </a:r>
            <a:endParaRPr lang="it-IT" dirty="0"/>
          </a:p>
        </p:txBody>
      </p:sp>
      <p:sp>
        <p:nvSpPr>
          <p:cNvPr id="2" name="CasellaDiTesto 1">
            <a:extLst>
              <a:ext uri="{FF2B5EF4-FFF2-40B4-BE49-F238E27FC236}">
                <a16:creationId xmlns:a16="http://schemas.microsoft.com/office/drawing/2014/main" id="{1F36A14A-62D7-7727-C485-9E4031F248E4}"/>
              </a:ext>
            </a:extLst>
          </p:cNvPr>
          <p:cNvSpPr txBox="1"/>
          <p:nvPr/>
        </p:nvSpPr>
        <p:spPr>
          <a:xfrm>
            <a:off x="358734" y="1360713"/>
            <a:ext cx="83275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it-IT" dirty="0">
                <a:ea typeface="+mn-lt"/>
                <a:cs typeface="+mn-lt"/>
              </a:rPr>
              <a:t>The </a:t>
            </a:r>
            <a:r>
              <a:rPr lang="it-IT" b="1" dirty="0">
                <a:ea typeface="+mn-lt"/>
                <a:cs typeface="+mn-lt"/>
              </a:rPr>
              <a:t>Dice </a:t>
            </a:r>
            <a:r>
              <a:rPr lang="it-IT" b="1" dirty="0" err="1">
                <a:ea typeface="+mn-lt"/>
                <a:cs typeface="+mn-lt"/>
              </a:rPr>
              <a:t>Similarity</a:t>
            </a:r>
            <a:r>
              <a:rPr lang="it-IT" b="1" dirty="0">
                <a:ea typeface="+mn-lt"/>
                <a:cs typeface="+mn-lt"/>
              </a:rPr>
              <a:t> Index (DSI)</a:t>
            </a:r>
            <a:r>
              <a:rPr lang="it-IT" dirty="0">
                <a:ea typeface="+mn-lt"/>
                <a:cs typeface="+mn-lt"/>
              </a:rPr>
              <a:t>, </a:t>
            </a:r>
            <a:r>
              <a:rPr lang="it-IT" dirty="0" err="1">
                <a:ea typeface="+mn-lt"/>
                <a:cs typeface="+mn-lt"/>
              </a:rPr>
              <a:t>also</a:t>
            </a:r>
            <a:r>
              <a:rPr lang="it-IT" dirty="0">
                <a:ea typeface="+mn-lt"/>
                <a:cs typeface="+mn-lt"/>
              </a:rPr>
              <a:t> </a:t>
            </a:r>
            <a:r>
              <a:rPr lang="it-IT" dirty="0" err="1">
                <a:ea typeface="+mn-lt"/>
                <a:cs typeface="+mn-lt"/>
              </a:rPr>
              <a:t>known</a:t>
            </a:r>
            <a:r>
              <a:rPr lang="it-IT" dirty="0">
                <a:ea typeface="+mn-lt"/>
                <a:cs typeface="+mn-lt"/>
              </a:rPr>
              <a:t> </a:t>
            </a:r>
            <a:r>
              <a:rPr lang="it-IT" dirty="0" err="1">
                <a:ea typeface="+mn-lt"/>
                <a:cs typeface="+mn-lt"/>
              </a:rPr>
              <a:t>as</a:t>
            </a:r>
            <a:r>
              <a:rPr lang="it-IT" dirty="0">
                <a:ea typeface="+mn-lt"/>
                <a:cs typeface="+mn-lt"/>
              </a:rPr>
              <a:t> the Dice </a:t>
            </a:r>
            <a:r>
              <a:rPr lang="it-IT" dirty="0" err="1">
                <a:ea typeface="+mn-lt"/>
                <a:cs typeface="+mn-lt"/>
              </a:rPr>
              <a:t>coefficient</a:t>
            </a:r>
            <a:r>
              <a:rPr lang="it-IT" dirty="0">
                <a:ea typeface="+mn-lt"/>
                <a:cs typeface="+mn-lt"/>
              </a:rPr>
              <a:t> or F1 score, </a:t>
            </a:r>
            <a:r>
              <a:rPr lang="it-IT" dirty="0" err="1">
                <a:ea typeface="+mn-lt"/>
                <a:cs typeface="+mn-lt"/>
              </a:rPr>
              <a:t>is</a:t>
            </a:r>
            <a:r>
              <a:rPr lang="it-IT" dirty="0">
                <a:ea typeface="+mn-lt"/>
                <a:cs typeface="+mn-lt"/>
              </a:rPr>
              <a:t> a common </a:t>
            </a:r>
            <a:r>
              <a:rPr lang="it-IT" dirty="0" err="1">
                <a:ea typeface="+mn-lt"/>
                <a:cs typeface="+mn-lt"/>
              </a:rPr>
              <a:t>evaluation</a:t>
            </a:r>
            <a:r>
              <a:rPr lang="it-IT" dirty="0">
                <a:ea typeface="+mn-lt"/>
                <a:cs typeface="+mn-lt"/>
              </a:rPr>
              <a:t> </a:t>
            </a:r>
            <a:r>
              <a:rPr lang="it-IT" dirty="0" err="1">
                <a:ea typeface="+mn-lt"/>
                <a:cs typeface="+mn-lt"/>
              </a:rPr>
              <a:t>metric</a:t>
            </a:r>
            <a:r>
              <a:rPr lang="it-IT" dirty="0">
                <a:ea typeface="+mn-lt"/>
                <a:cs typeface="+mn-lt"/>
              </a:rPr>
              <a:t> </a:t>
            </a:r>
            <a:r>
              <a:rPr lang="it-IT" dirty="0" err="1">
                <a:ea typeface="+mn-lt"/>
                <a:cs typeface="+mn-lt"/>
              </a:rPr>
              <a:t>used</a:t>
            </a:r>
            <a:r>
              <a:rPr lang="it-IT" dirty="0">
                <a:ea typeface="+mn-lt"/>
                <a:cs typeface="+mn-lt"/>
              </a:rPr>
              <a:t> to </a:t>
            </a:r>
            <a:r>
              <a:rPr lang="it-IT" dirty="0" err="1">
                <a:ea typeface="+mn-lt"/>
                <a:cs typeface="+mn-lt"/>
              </a:rPr>
              <a:t>assess</a:t>
            </a:r>
            <a:r>
              <a:rPr lang="it-IT" dirty="0">
                <a:ea typeface="+mn-lt"/>
                <a:cs typeface="+mn-lt"/>
              </a:rPr>
              <a:t> the </a:t>
            </a:r>
            <a:r>
              <a:rPr lang="it-IT" dirty="0" err="1">
                <a:ea typeface="+mn-lt"/>
                <a:cs typeface="+mn-lt"/>
              </a:rPr>
              <a:t>similarity</a:t>
            </a:r>
            <a:r>
              <a:rPr lang="it-IT" dirty="0">
                <a:ea typeface="+mn-lt"/>
                <a:cs typeface="+mn-lt"/>
              </a:rPr>
              <a:t> </a:t>
            </a:r>
            <a:r>
              <a:rPr lang="it-IT" dirty="0" err="1">
                <a:ea typeface="+mn-lt"/>
                <a:cs typeface="+mn-lt"/>
              </a:rPr>
              <a:t>between</a:t>
            </a:r>
            <a:r>
              <a:rPr lang="it-IT" dirty="0">
                <a:ea typeface="+mn-lt"/>
                <a:cs typeface="+mn-lt"/>
              </a:rPr>
              <a:t> </a:t>
            </a:r>
            <a:r>
              <a:rPr lang="it-IT" dirty="0" err="1">
                <a:ea typeface="+mn-lt"/>
                <a:cs typeface="+mn-lt"/>
              </a:rPr>
              <a:t>two</a:t>
            </a:r>
            <a:r>
              <a:rPr lang="it-IT" dirty="0">
                <a:ea typeface="+mn-lt"/>
                <a:cs typeface="+mn-lt"/>
              </a:rPr>
              <a:t> sets of </a:t>
            </a:r>
            <a:r>
              <a:rPr lang="it-IT" dirty="0" err="1">
                <a:ea typeface="+mn-lt"/>
                <a:cs typeface="+mn-lt"/>
              </a:rPr>
              <a:t>segmentations</a:t>
            </a:r>
            <a:r>
              <a:rPr lang="it-IT" dirty="0">
                <a:ea typeface="+mn-lt"/>
                <a:cs typeface="+mn-lt"/>
              </a:rPr>
              <a:t>;</a:t>
            </a:r>
          </a:p>
          <a:p>
            <a:pPr marL="285750" indent="-285750">
              <a:buFont typeface="Calibri"/>
              <a:buChar char="-"/>
            </a:pPr>
            <a:r>
              <a:rPr lang="it-IT" dirty="0">
                <a:ea typeface="+mn-lt"/>
                <a:cs typeface="+mn-lt"/>
              </a:rPr>
              <a:t>The DSI </a:t>
            </a:r>
            <a:r>
              <a:rPr lang="it-IT" dirty="0" err="1">
                <a:ea typeface="+mn-lt"/>
                <a:cs typeface="+mn-lt"/>
              </a:rPr>
              <a:t>compares</a:t>
            </a:r>
            <a:r>
              <a:rPr lang="it-IT" dirty="0">
                <a:ea typeface="+mn-lt"/>
                <a:cs typeface="+mn-lt"/>
              </a:rPr>
              <a:t> the </a:t>
            </a:r>
            <a:r>
              <a:rPr lang="it-IT" dirty="0" err="1">
                <a:ea typeface="+mn-lt"/>
                <a:cs typeface="+mn-lt"/>
              </a:rPr>
              <a:t>overlap</a:t>
            </a:r>
            <a:r>
              <a:rPr lang="it-IT" dirty="0">
                <a:ea typeface="+mn-lt"/>
                <a:cs typeface="+mn-lt"/>
              </a:rPr>
              <a:t> </a:t>
            </a:r>
            <a:r>
              <a:rPr lang="it-IT" dirty="0" err="1">
                <a:ea typeface="+mn-lt"/>
                <a:cs typeface="+mn-lt"/>
              </a:rPr>
              <a:t>between</a:t>
            </a:r>
            <a:r>
              <a:rPr lang="it-IT" dirty="0">
                <a:ea typeface="+mn-lt"/>
                <a:cs typeface="+mn-lt"/>
              </a:rPr>
              <a:t> the </a:t>
            </a:r>
            <a:r>
              <a:rPr lang="it-IT" dirty="0" err="1">
                <a:ea typeface="+mn-lt"/>
                <a:cs typeface="+mn-lt"/>
              </a:rPr>
              <a:t>segmented</a:t>
            </a:r>
            <a:r>
              <a:rPr lang="it-IT" dirty="0">
                <a:ea typeface="+mn-lt"/>
                <a:cs typeface="+mn-lt"/>
              </a:rPr>
              <a:t> </a:t>
            </a:r>
            <a:r>
              <a:rPr lang="it-IT" dirty="0" err="1">
                <a:ea typeface="+mn-lt"/>
                <a:cs typeface="+mn-lt"/>
              </a:rPr>
              <a:t>tumor</a:t>
            </a:r>
            <a:r>
              <a:rPr lang="it-IT" dirty="0">
                <a:ea typeface="+mn-lt"/>
                <a:cs typeface="+mn-lt"/>
              </a:rPr>
              <a:t> </a:t>
            </a:r>
            <a:r>
              <a:rPr lang="it-IT" dirty="0" err="1">
                <a:ea typeface="+mn-lt"/>
                <a:cs typeface="+mn-lt"/>
              </a:rPr>
              <a:t>region</a:t>
            </a:r>
            <a:r>
              <a:rPr lang="it-IT" dirty="0">
                <a:ea typeface="+mn-lt"/>
                <a:cs typeface="+mn-lt"/>
              </a:rPr>
              <a:t> and the </a:t>
            </a:r>
            <a:r>
              <a:rPr lang="it-IT" dirty="0" err="1">
                <a:ea typeface="+mn-lt"/>
                <a:cs typeface="+mn-lt"/>
              </a:rPr>
              <a:t>reference</a:t>
            </a:r>
            <a:r>
              <a:rPr lang="it-IT" dirty="0">
                <a:ea typeface="+mn-lt"/>
                <a:cs typeface="+mn-lt"/>
              </a:rPr>
              <a:t> </a:t>
            </a:r>
            <a:r>
              <a:rPr lang="it-IT" dirty="0" err="1">
                <a:ea typeface="+mn-lt"/>
                <a:cs typeface="+mn-lt"/>
              </a:rPr>
              <a:t>tumor</a:t>
            </a:r>
            <a:r>
              <a:rPr lang="it-IT" dirty="0">
                <a:ea typeface="+mn-lt"/>
                <a:cs typeface="+mn-lt"/>
              </a:rPr>
              <a:t> </a:t>
            </a:r>
            <a:r>
              <a:rPr lang="it-IT" dirty="0" err="1">
                <a:ea typeface="+mn-lt"/>
                <a:cs typeface="+mn-lt"/>
              </a:rPr>
              <a:t>region</a:t>
            </a:r>
            <a:r>
              <a:rPr lang="it-IT" dirty="0">
                <a:ea typeface="+mn-lt"/>
                <a:cs typeface="+mn-lt"/>
              </a:rPr>
              <a:t>. </a:t>
            </a:r>
            <a:r>
              <a:rPr lang="it-IT" dirty="0" err="1">
                <a:ea typeface="+mn-lt"/>
                <a:cs typeface="+mn-lt"/>
              </a:rPr>
              <a:t>It</a:t>
            </a:r>
            <a:r>
              <a:rPr lang="it-IT" dirty="0">
                <a:ea typeface="+mn-lt"/>
                <a:cs typeface="+mn-lt"/>
              </a:rPr>
              <a:t> </a:t>
            </a:r>
            <a:r>
              <a:rPr lang="it-IT" dirty="0" err="1">
                <a:ea typeface="+mn-lt"/>
                <a:cs typeface="+mn-lt"/>
              </a:rPr>
              <a:t>quantifies</a:t>
            </a:r>
            <a:r>
              <a:rPr lang="it-IT" dirty="0">
                <a:ea typeface="+mn-lt"/>
                <a:cs typeface="+mn-lt"/>
              </a:rPr>
              <a:t> the </a:t>
            </a:r>
            <a:r>
              <a:rPr lang="it-IT" dirty="0" err="1">
                <a:ea typeface="+mn-lt"/>
                <a:cs typeface="+mn-lt"/>
              </a:rPr>
              <a:t>proportion</a:t>
            </a:r>
            <a:r>
              <a:rPr lang="it-IT" dirty="0">
                <a:ea typeface="+mn-lt"/>
                <a:cs typeface="+mn-lt"/>
              </a:rPr>
              <a:t> of </a:t>
            </a:r>
            <a:r>
              <a:rPr lang="it-IT" dirty="0" err="1">
                <a:ea typeface="+mn-lt"/>
                <a:cs typeface="+mn-lt"/>
              </a:rPr>
              <a:t>correctly</a:t>
            </a:r>
            <a:r>
              <a:rPr lang="it-IT" dirty="0">
                <a:ea typeface="+mn-lt"/>
                <a:cs typeface="+mn-lt"/>
              </a:rPr>
              <a:t> </a:t>
            </a:r>
            <a:r>
              <a:rPr lang="it-IT" dirty="0" err="1">
                <a:ea typeface="+mn-lt"/>
                <a:cs typeface="+mn-lt"/>
              </a:rPr>
              <a:t>classified</a:t>
            </a:r>
            <a:r>
              <a:rPr lang="it-IT" dirty="0">
                <a:ea typeface="+mn-lt"/>
                <a:cs typeface="+mn-lt"/>
              </a:rPr>
              <a:t> </a:t>
            </a:r>
            <a:r>
              <a:rPr lang="it-IT" dirty="0" err="1">
                <a:ea typeface="+mn-lt"/>
                <a:cs typeface="+mn-lt"/>
              </a:rPr>
              <a:t>tumor</a:t>
            </a:r>
            <a:r>
              <a:rPr lang="it-IT" dirty="0">
                <a:ea typeface="+mn-lt"/>
                <a:cs typeface="+mn-lt"/>
              </a:rPr>
              <a:t> </a:t>
            </a:r>
            <a:r>
              <a:rPr lang="it-IT" dirty="0" err="1">
                <a:ea typeface="+mn-lt"/>
                <a:cs typeface="+mn-lt"/>
              </a:rPr>
              <a:t>voxels</a:t>
            </a:r>
            <a:r>
              <a:rPr lang="it-IT" dirty="0">
                <a:ea typeface="+mn-lt"/>
                <a:cs typeface="+mn-lt"/>
              </a:rPr>
              <a:t> (</a:t>
            </a:r>
            <a:r>
              <a:rPr lang="it-IT" dirty="0" err="1">
                <a:ea typeface="+mn-lt"/>
                <a:cs typeface="+mn-lt"/>
              </a:rPr>
              <a:t>true</a:t>
            </a:r>
            <a:r>
              <a:rPr lang="it-IT" dirty="0">
                <a:ea typeface="+mn-lt"/>
                <a:cs typeface="+mn-lt"/>
              </a:rPr>
              <a:t> </a:t>
            </a:r>
            <a:r>
              <a:rPr lang="it-IT" dirty="0" err="1">
                <a:ea typeface="+mn-lt"/>
                <a:cs typeface="+mn-lt"/>
              </a:rPr>
              <a:t>positives</a:t>
            </a:r>
            <a:r>
              <a:rPr lang="it-IT" dirty="0">
                <a:ea typeface="+mn-lt"/>
                <a:cs typeface="+mn-lt"/>
              </a:rPr>
              <a:t>) in relation to the </a:t>
            </a:r>
            <a:r>
              <a:rPr lang="it-IT" dirty="0" err="1">
                <a:ea typeface="+mn-lt"/>
                <a:cs typeface="+mn-lt"/>
              </a:rPr>
              <a:t>total</a:t>
            </a:r>
            <a:r>
              <a:rPr lang="it-IT" dirty="0">
                <a:ea typeface="+mn-lt"/>
                <a:cs typeface="+mn-lt"/>
              </a:rPr>
              <a:t> </a:t>
            </a:r>
            <a:r>
              <a:rPr lang="it-IT" dirty="0" err="1">
                <a:ea typeface="+mn-lt"/>
                <a:cs typeface="+mn-lt"/>
              </a:rPr>
              <a:t>number</a:t>
            </a:r>
            <a:r>
              <a:rPr lang="it-IT" dirty="0">
                <a:ea typeface="+mn-lt"/>
                <a:cs typeface="+mn-lt"/>
              </a:rPr>
              <a:t> of </a:t>
            </a:r>
            <a:r>
              <a:rPr lang="it-IT" dirty="0" err="1">
                <a:ea typeface="+mn-lt"/>
                <a:cs typeface="+mn-lt"/>
              </a:rPr>
              <a:t>tumor</a:t>
            </a:r>
            <a:r>
              <a:rPr lang="it-IT" dirty="0">
                <a:ea typeface="+mn-lt"/>
                <a:cs typeface="+mn-lt"/>
              </a:rPr>
              <a:t> </a:t>
            </a:r>
            <a:r>
              <a:rPr lang="it-IT" dirty="0" err="1">
                <a:ea typeface="+mn-lt"/>
                <a:cs typeface="+mn-lt"/>
              </a:rPr>
              <a:t>voxels</a:t>
            </a:r>
            <a:r>
              <a:rPr lang="it-IT" dirty="0">
                <a:ea typeface="+mn-lt"/>
                <a:cs typeface="+mn-lt"/>
              </a:rPr>
              <a:t> </a:t>
            </a:r>
            <a:r>
              <a:rPr lang="it-IT" dirty="0" err="1">
                <a:ea typeface="+mn-lt"/>
                <a:cs typeface="+mn-lt"/>
              </a:rPr>
              <a:t>present</a:t>
            </a:r>
            <a:r>
              <a:rPr lang="it-IT" dirty="0">
                <a:ea typeface="+mn-lt"/>
                <a:cs typeface="+mn-lt"/>
              </a:rPr>
              <a:t> in </a:t>
            </a:r>
            <a:r>
              <a:rPr lang="it-IT" dirty="0" err="1">
                <a:ea typeface="+mn-lt"/>
                <a:cs typeface="+mn-lt"/>
              </a:rPr>
              <a:t>both</a:t>
            </a:r>
            <a:r>
              <a:rPr lang="it-IT" dirty="0">
                <a:ea typeface="+mn-lt"/>
                <a:cs typeface="+mn-lt"/>
              </a:rPr>
              <a:t> the </a:t>
            </a:r>
            <a:r>
              <a:rPr lang="it-IT" dirty="0" err="1">
                <a:ea typeface="+mn-lt"/>
                <a:cs typeface="+mn-lt"/>
              </a:rPr>
              <a:t>predicted</a:t>
            </a:r>
            <a:r>
              <a:rPr lang="it-IT" dirty="0">
                <a:ea typeface="+mn-lt"/>
                <a:cs typeface="+mn-lt"/>
              </a:rPr>
              <a:t> and ground truth </a:t>
            </a:r>
            <a:r>
              <a:rPr lang="it-IT" dirty="0" err="1">
                <a:ea typeface="+mn-lt"/>
                <a:cs typeface="+mn-lt"/>
              </a:rPr>
              <a:t>segmentations</a:t>
            </a:r>
            <a:r>
              <a:rPr lang="it-IT" dirty="0">
                <a:ea typeface="+mn-lt"/>
                <a:cs typeface="+mn-lt"/>
              </a:rPr>
              <a:t>;</a:t>
            </a:r>
          </a:p>
          <a:p>
            <a:pPr marL="285750" indent="-285750">
              <a:buFont typeface="Calibri"/>
              <a:buChar char="-"/>
            </a:pPr>
            <a:endParaRPr lang="it-IT" dirty="0">
              <a:ea typeface="+mn-lt"/>
              <a:cs typeface="+mn-lt"/>
            </a:endParaRPr>
          </a:p>
          <a:p>
            <a:pPr algn="ctr"/>
            <a:r>
              <a:rPr lang="it-IT" b="1" i="1" dirty="0">
                <a:ea typeface="+mn-lt"/>
                <a:cs typeface="+mn-lt"/>
              </a:rPr>
              <a:t>DSI = (2 * TP) / (2 * TP + FP + FN)</a:t>
            </a:r>
          </a:p>
          <a:p>
            <a:pPr algn="ctr"/>
            <a:endParaRPr lang="it-IT" i="1" dirty="0">
              <a:cs typeface="Lucida Sans Unicode"/>
            </a:endParaRPr>
          </a:p>
          <a:p>
            <a:r>
              <a:rPr lang="it-IT" dirty="0">
                <a:ea typeface="+mn-lt"/>
                <a:cs typeface="+mn-lt"/>
              </a:rPr>
              <a:t>DSI = 1 =&gt; Complete </a:t>
            </a:r>
            <a:r>
              <a:rPr lang="it-IT" dirty="0" err="1">
                <a:ea typeface="+mn-lt"/>
                <a:cs typeface="+mn-lt"/>
              </a:rPr>
              <a:t>overlap</a:t>
            </a:r>
            <a:r>
              <a:rPr lang="it-IT" dirty="0">
                <a:ea typeface="+mn-lt"/>
                <a:cs typeface="+mn-lt"/>
              </a:rPr>
              <a:t> </a:t>
            </a:r>
            <a:r>
              <a:rPr lang="it-IT" dirty="0" err="1">
                <a:ea typeface="+mn-lt"/>
                <a:cs typeface="+mn-lt"/>
              </a:rPr>
              <a:t>between</a:t>
            </a:r>
            <a:r>
              <a:rPr lang="it-IT" dirty="0">
                <a:ea typeface="+mn-lt"/>
                <a:cs typeface="+mn-lt"/>
              </a:rPr>
              <a:t> the </a:t>
            </a:r>
            <a:r>
              <a:rPr lang="it-IT" dirty="0" err="1">
                <a:ea typeface="+mn-lt"/>
                <a:cs typeface="+mn-lt"/>
              </a:rPr>
              <a:t>predicted</a:t>
            </a:r>
            <a:r>
              <a:rPr lang="it-IT" dirty="0">
                <a:ea typeface="+mn-lt"/>
                <a:cs typeface="+mn-lt"/>
              </a:rPr>
              <a:t> and ground truth </a:t>
            </a:r>
            <a:r>
              <a:rPr lang="it-IT" dirty="0" err="1">
                <a:ea typeface="+mn-lt"/>
                <a:cs typeface="+mn-lt"/>
              </a:rPr>
              <a:t>segmentations</a:t>
            </a:r>
            <a:r>
              <a:rPr lang="it-IT" dirty="0">
                <a:ea typeface="+mn-lt"/>
                <a:cs typeface="+mn-lt"/>
              </a:rPr>
              <a:t>. </a:t>
            </a:r>
          </a:p>
          <a:p>
            <a:r>
              <a:rPr lang="it-IT" dirty="0">
                <a:ea typeface="+mn-lt"/>
                <a:cs typeface="+mn-lt"/>
              </a:rPr>
              <a:t>DSI = 0 =&gt; No </a:t>
            </a:r>
            <a:r>
              <a:rPr lang="it-IT" dirty="0" err="1">
                <a:ea typeface="+mn-lt"/>
                <a:cs typeface="+mn-lt"/>
              </a:rPr>
              <a:t>overlap</a:t>
            </a:r>
            <a:r>
              <a:rPr lang="it-IT" dirty="0">
                <a:ea typeface="+mn-lt"/>
                <a:cs typeface="+mn-lt"/>
              </a:rPr>
              <a:t> </a:t>
            </a:r>
            <a:r>
              <a:rPr lang="it-IT" dirty="0" err="1">
                <a:ea typeface="+mn-lt"/>
                <a:cs typeface="+mn-lt"/>
              </a:rPr>
              <a:t>between</a:t>
            </a:r>
            <a:r>
              <a:rPr lang="it-IT" dirty="0">
                <a:ea typeface="+mn-lt"/>
                <a:cs typeface="+mn-lt"/>
              </a:rPr>
              <a:t> the </a:t>
            </a:r>
            <a:r>
              <a:rPr lang="it-IT" dirty="0" err="1">
                <a:ea typeface="+mn-lt"/>
                <a:cs typeface="+mn-lt"/>
              </a:rPr>
              <a:t>segmentations</a:t>
            </a:r>
            <a:r>
              <a:rPr lang="it-IT" dirty="0">
                <a:ea typeface="+mn-lt"/>
                <a:cs typeface="+mn-lt"/>
              </a:rPr>
              <a:t>,</a:t>
            </a:r>
            <a:endParaRPr lang="it-IT">
              <a:cs typeface="Lucida Sans Unicode"/>
            </a:endParaRPr>
          </a:p>
          <a:p>
            <a:r>
              <a:rPr lang="it-IT" dirty="0" err="1">
                <a:ea typeface="+mn-lt"/>
                <a:cs typeface="+mn-lt"/>
              </a:rPr>
              <a:t>indicating</a:t>
            </a:r>
            <a:r>
              <a:rPr lang="it-IT" dirty="0">
                <a:ea typeface="+mn-lt"/>
                <a:cs typeface="+mn-lt"/>
              </a:rPr>
              <a:t> a complete mismatch </a:t>
            </a:r>
            <a:r>
              <a:rPr lang="it-IT" dirty="0" err="1">
                <a:ea typeface="+mn-lt"/>
                <a:cs typeface="+mn-lt"/>
              </a:rPr>
              <a:t>between</a:t>
            </a:r>
            <a:r>
              <a:rPr lang="it-IT" dirty="0">
                <a:ea typeface="+mn-lt"/>
                <a:cs typeface="+mn-lt"/>
              </a:rPr>
              <a:t> the </a:t>
            </a:r>
            <a:r>
              <a:rPr lang="it-IT" dirty="0" err="1">
                <a:ea typeface="+mn-lt"/>
                <a:cs typeface="+mn-lt"/>
              </a:rPr>
              <a:t>predicted</a:t>
            </a:r>
            <a:r>
              <a:rPr lang="it-IT" dirty="0">
                <a:ea typeface="+mn-lt"/>
                <a:cs typeface="+mn-lt"/>
              </a:rPr>
              <a:t> and ground truth </a:t>
            </a:r>
            <a:r>
              <a:rPr lang="it-IT" dirty="0" err="1">
                <a:ea typeface="+mn-lt"/>
                <a:cs typeface="+mn-lt"/>
              </a:rPr>
              <a:t>tumor</a:t>
            </a:r>
            <a:r>
              <a:rPr lang="it-IT" dirty="0">
                <a:ea typeface="+mn-lt"/>
                <a:cs typeface="+mn-lt"/>
              </a:rPr>
              <a:t> </a:t>
            </a:r>
            <a:r>
              <a:rPr lang="it-IT" dirty="0" err="1">
                <a:ea typeface="+mn-lt"/>
                <a:cs typeface="+mn-lt"/>
              </a:rPr>
              <a:t>regions</a:t>
            </a:r>
            <a:r>
              <a:rPr lang="it-IT" dirty="0">
                <a:ea typeface="+mn-lt"/>
                <a:cs typeface="+mn-lt"/>
              </a:rPr>
              <a:t>.</a:t>
            </a:r>
            <a:endParaRPr lang="it-IT" dirty="0"/>
          </a:p>
        </p:txBody>
      </p:sp>
    </p:spTree>
    <p:extLst>
      <p:ext uri="{BB962C8B-B14F-4D97-AF65-F5344CB8AC3E}">
        <p14:creationId xmlns:p14="http://schemas.microsoft.com/office/powerpoint/2010/main" val="174410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51E3276-6B62-4052-91D9-7CF8B8FD0B9B}" type="slidenum">
              <a:rPr lang="it-IT" smtClean="0"/>
              <a:pPr/>
              <a:t>13</a:t>
            </a:fld>
            <a:endParaRPr lang="it-IT"/>
          </a:p>
        </p:txBody>
      </p:sp>
      <p:sp>
        <p:nvSpPr>
          <p:cNvPr id="5" name="Titolo 4"/>
          <p:cNvSpPr>
            <a:spLocks noGrp="1"/>
          </p:cNvSpPr>
          <p:nvPr>
            <p:ph type="title"/>
          </p:nvPr>
        </p:nvSpPr>
        <p:spPr>
          <a:xfrm>
            <a:off x="456116" y="392436"/>
            <a:ext cx="8229600" cy="1143000"/>
          </a:xfrm>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err="1">
                <a:solidFill>
                  <a:srgbClr val="000000"/>
                </a:solidFill>
                <a:cs typeface="Lucida Sans Unicode"/>
              </a:rPr>
              <a:t>Jaccard</a:t>
            </a:r>
            <a:r>
              <a:rPr lang="it-IT" dirty="0">
                <a:solidFill>
                  <a:srgbClr val="000000"/>
                </a:solidFill>
                <a:cs typeface="Lucida Sans Unicode"/>
              </a:rPr>
              <a:t> </a:t>
            </a:r>
            <a:r>
              <a:rPr lang="it-IT" dirty="0" err="1">
                <a:solidFill>
                  <a:srgbClr val="000000"/>
                </a:solidFill>
                <a:cs typeface="Lucida Sans Unicode"/>
              </a:rPr>
              <a:t>Similarity</a:t>
            </a:r>
            <a:r>
              <a:rPr lang="it-IT" dirty="0">
                <a:solidFill>
                  <a:srgbClr val="000000"/>
                </a:solidFill>
                <a:cs typeface="Lucida Sans Unicode"/>
              </a:rPr>
              <a:t> Index</a:t>
            </a:r>
            <a:endParaRPr lang="it-IT" dirty="0"/>
          </a:p>
        </p:txBody>
      </p:sp>
      <p:sp>
        <p:nvSpPr>
          <p:cNvPr id="2" name="CasellaDiTesto 1">
            <a:extLst>
              <a:ext uri="{FF2B5EF4-FFF2-40B4-BE49-F238E27FC236}">
                <a16:creationId xmlns:a16="http://schemas.microsoft.com/office/drawing/2014/main" id="{1F36A14A-62D7-7727-C485-9E4031F248E4}"/>
              </a:ext>
            </a:extLst>
          </p:cNvPr>
          <p:cNvSpPr txBox="1"/>
          <p:nvPr/>
        </p:nvSpPr>
        <p:spPr>
          <a:xfrm>
            <a:off x="457695" y="1360713"/>
            <a:ext cx="822860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it-IT" dirty="0">
                <a:ea typeface="+mn-lt"/>
                <a:cs typeface="+mn-lt"/>
              </a:rPr>
              <a:t> The </a:t>
            </a:r>
            <a:r>
              <a:rPr lang="it-IT" b="1" dirty="0" err="1">
                <a:ea typeface="+mn-lt"/>
                <a:cs typeface="+mn-lt"/>
              </a:rPr>
              <a:t>Jaccard</a:t>
            </a:r>
            <a:r>
              <a:rPr lang="it-IT" b="1" dirty="0">
                <a:ea typeface="+mn-lt"/>
                <a:cs typeface="+mn-lt"/>
              </a:rPr>
              <a:t> </a:t>
            </a:r>
            <a:r>
              <a:rPr lang="it-IT" b="1" dirty="0" err="1">
                <a:ea typeface="+mn-lt"/>
                <a:cs typeface="+mn-lt"/>
              </a:rPr>
              <a:t>Similarity</a:t>
            </a:r>
            <a:r>
              <a:rPr lang="it-IT" b="1" dirty="0">
                <a:ea typeface="+mn-lt"/>
                <a:cs typeface="+mn-lt"/>
              </a:rPr>
              <a:t> Index (JSI)</a:t>
            </a:r>
            <a:r>
              <a:rPr lang="it-IT" dirty="0">
                <a:ea typeface="+mn-lt"/>
                <a:cs typeface="+mn-lt"/>
              </a:rPr>
              <a:t>, </a:t>
            </a:r>
            <a:r>
              <a:rPr lang="it-IT" dirty="0" err="1">
                <a:ea typeface="+mn-lt"/>
                <a:cs typeface="+mn-lt"/>
              </a:rPr>
              <a:t>also</a:t>
            </a:r>
            <a:r>
              <a:rPr lang="it-IT" dirty="0">
                <a:ea typeface="+mn-lt"/>
                <a:cs typeface="+mn-lt"/>
              </a:rPr>
              <a:t> </a:t>
            </a:r>
            <a:r>
              <a:rPr lang="it-IT" dirty="0" err="1">
                <a:ea typeface="+mn-lt"/>
                <a:cs typeface="+mn-lt"/>
              </a:rPr>
              <a:t>known</a:t>
            </a:r>
            <a:r>
              <a:rPr lang="it-IT" dirty="0">
                <a:ea typeface="+mn-lt"/>
                <a:cs typeface="+mn-lt"/>
              </a:rPr>
              <a:t> </a:t>
            </a:r>
            <a:r>
              <a:rPr lang="it-IT" dirty="0" err="1">
                <a:ea typeface="+mn-lt"/>
                <a:cs typeface="+mn-lt"/>
              </a:rPr>
              <a:t>as</a:t>
            </a:r>
            <a:r>
              <a:rPr lang="it-IT" dirty="0">
                <a:ea typeface="+mn-lt"/>
                <a:cs typeface="+mn-lt"/>
              </a:rPr>
              <a:t> the </a:t>
            </a:r>
            <a:r>
              <a:rPr lang="it-IT" dirty="0" err="1">
                <a:ea typeface="+mn-lt"/>
                <a:cs typeface="+mn-lt"/>
              </a:rPr>
              <a:t>Jaccard</a:t>
            </a:r>
            <a:r>
              <a:rPr lang="it-IT" dirty="0">
                <a:ea typeface="+mn-lt"/>
                <a:cs typeface="+mn-lt"/>
              </a:rPr>
              <a:t> </a:t>
            </a:r>
            <a:r>
              <a:rPr lang="it-IT" dirty="0" err="1">
                <a:ea typeface="+mn-lt"/>
                <a:cs typeface="+mn-lt"/>
              </a:rPr>
              <a:t>coefficient</a:t>
            </a:r>
            <a:r>
              <a:rPr lang="it-IT" dirty="0">
                <a:ea typeface="+mn-lt"/>
                <a:cs typeface="+mn-lt"/>
              </a:rPr>
              <a:t> or </a:t>
            </a:r>
            <a:r>
              <a:rPr lang="it-IT" dirty="0" err="1">
                <a:ea typeface="+mn-lt"/>
                <a:cs typeface="+mn-lt"/>
              </a:rPr>
              <a:t>Intersection</a:t>
            </a:r>
            <a:r>
              <a:rPr lang="it-IT" dirty="0">
                <a:ea typeface="+mn-lt"/>
                <a:cs typeface="+mn-lt"/>
              </a:rPr>
              <a:t> over Union (</a:t>
            </a:r>
            <a:r>
              <a:rPr lang="it-IT" dirty="0" err="1">
                <a:ea typeface="+mn-lt"/>
                <a:cs typeface="+mn-lt"/>
              </a:rPr>
              <a:t>IoU</a:t>
            </a:r>
            <a:r>
              <a:rPr lang="it-IT" dirty="0">
                <a:ea typeface="+mn-lt"/>
                <a:cs typeface="+mn-lt"/>
              </a:rPr>
              <a:t>), </a:t>
            </a:r>
            <a:r>
              <a:rPr lang="it-IT" dirty="0" err="1">
                <a:ea typeface="+mn-lt"/>
                <a:cs typeface="+mn-lt"/>
              </a:rPr>
              <a:t>provides</a:t>
            </a:r>
            <a:r>
              <a:rPr lang="it-IT" dirty="0">
                <a:ea typeface="+mn-lt"/>
                <a:cs typeface="+mn-lt"/>
              </a:rPr>
              <a:t> a </a:t>
            </a:r>
            <a:r>
              <a:rPr lang="it-IT" dirty="0" err="1">
                <a:ea typeface="+mn-lt"/>
                <a:cs typeface="+mn-lt"/>
              </a:rPr>
              <a:t>measure</a:t>
            </a:r>
            <a:r>
              <a:rPr lang="it-IT" dirty="0">
                <a:ea typeface="+mn-lt"/>
                <a:cs typeface="+mn-lt"/>
              </a:rPr>
              <a:t> of the </a:t>
            </a:r>
            <a:r>
              <a:rPr lang="it-IT" dirty="0" err="1">
                <a:ea typeface="+mn-lt"/>
                <a:cs typeface="+mn-lt"/>
              </a:rPr>
              <a:t>overlap</a:t>
            </a:r>
            <a:r>
              <a:rPr lang="it-IT" dirty="0">
                <a:ea typeface="+mn-lt"/>
                <a:cs typeface="+mn-lt"/>
              </a:rPr>
              <a:t> </a:t>
            </a:r>
            <a:r>
              <a:rPr lang="it-IT" dirty="0" err="1">
                <a:ea typeface="+mn-lt"/>
                <a:cs typeface="+mn-lt"/>
              </a:rPr>
              <a:t>between</a:t>
            </a:r>
            <a:r>
              <a:rPr lang="it-IT" dirty="0">
                <a:ea typeface="+mn-lt"/>
                <a:cs typeface="+mn-lt"/>
              </a:rPr>
              <a:t> the </a:t>
            </a:r>
            <a:r>
              <a:rPr lang="it-IT" dirty="0" err="1">
                <a:ea typeface="+mn-lt"/>
                <a:cs typeface="+mn-lt"/>
              </a:rPr>
              <a:t>predicted</a:t>
            </a:r>
            <a:r>
              <a:rPr lang="it-IT" dirty="0">
                <a:ea typeface="+mn-lt"/>
                <a:cs typeface="+mn-lt"/>
              </a:rPr>
              <a:t> </a:t>
            </a:r>
            <a:r>
              <a:rPr lang="it-IT" dirty="0" err="1">
                <a:ea typeface="+mn-lt"/>
                <a:cs typeface="+mn-lt"/>
              </a:rPr>
              <a:t>tumor</a:t>
            </a:r>
            <a:r>
              <a:rPr lang="it-IT" dirty="0">
                <a:ea typeface="+mn-lt"/>
                <a:cs typeface="+mn-lt"/>
              </a:rPr>
              <a:t> </a:t>
            </a:r>
            <a:r>
              <a:rPr lang="it-IT" dirty="0" err="1">
                <a:ea typeface="+mn-lt"/>
                <a:cs typeface="+mn-lt"/>
              </a:rPr>
              <a:t>region</a:t>
            </a:r>
            <a:r>
              <a:rPr lang="it-IT" dirty="0">
                <a:ea typeface="+mn-lt"/>
                <a:cs typeface="+mn-lt"/>
              </a:rPr>
              <a:t> and the ground truth </a:t>
            </a:r>
            <a:r>
              <a:rPr lang="it-IT" dirty="0" err="1">
                <a:ea typeface="+mn-lt"/>
                <a:cs typeface="+mn-lt"/>
              </a:rPr>
              <a:t>tumor</a:t>
            </a:r>
            <a:r>
              <a:rPr lang="it-IT" dirty="0">
                <a:ea typeface="+mn-lt"/>
                <a:cs typeface="+mn-lt"/>
              </a:rPr>
              <a:t> </a:t>
            </a:r>
            <a:r>
              <a:rPr lang="it-IT" dirty="0" err="1">
                <a:ea typeface="+mn-lt"/>
                <a:cs typeface="+mn-lt"/>
              </a:rPr>
              <a:t>region</a:t>
            </a:r>
            <a:r>
              <a:rPr lang="it-IT" dirty="0">
                <a:ea typeface="+mn-lt"/>
                <a:cs typeface="+mn-lt"/>
              </a:rPr>
              <a:t>.</a:t>
            </a:r>
            <a:endParaRPr lang="it-IT" dirty="0"/>
          </a:p>
          <a:p>
            <a:pPr>
              <a:buFont typeface="Arial"/>
              <a:buChar char="•"/>
            </a:pPr>
            <a:r>
              <a:rPr lang="it-IT" dirty="0">
                <a:ea typeface="+mn-lt"/>
                <a:cs typeface="+mn-lt"/>
              </a:rPr>
              <a:t> The JSI </a:t>
            </a:r>
            <a:r>
              <a:rPr lang="it-IT" dirty="0" err="1">
                <a:ea typeface="+mn-lt"/>
                <a:cs typeface="+mn-lt"/>
              </a:rPr>
              <a:t>compares</a:t>
            </a:r>
            <a:r>
              <a:rPr lang="it-IT" dirty="0">
                <a:ea typeface="+mn-lt"/>
                <a:cs typeface="+mn-lt"/>
              </a:rPr>
              <a:t> the </a:t>
            </a:r>
            <a:r>
              <a:rPr lang="it-IT" dirty="0" err="1">
                <a:ea typeface="+mn-lt"/>
                <a:cs typeface="+mn-lt"/>
              </a:rPr>
              <a:t>intersection</a:t>
            </a:r>
            <a:r>
              <a:rPr lang="it-IT" dirty="0">
                <a:ea typeface="+mn-lt"/>
                <a:cs typeface="+mn-lt"/>
              </a:rPr>
              <a:t> (common area) of the </a:t>
            </a:r>
            <a:r>
              <a:rPr lang="it-IT" dirty="0" err="1">
                <a:ea typeface="+mn-lt"/>
                <a:cs typeface="+mn-lt"/>
              </a:rPr>
              <a:t>segmented</a:t>
            </a:r>
            <a:r>
              <a:rPr lang="it-IT" dirty="0">
                <a:ea typeface="+mn-lt"/>
                <a:cs typeface="+mn-lt"/>
              </a:rPr>
              <a:t> </a:t>
            </a:r>
            <a:r>
              <a:rPr lang="it-IT" dirty="0" err="1">
                <a:ea typeface="+mn-lt"/>
                <a:cs typeface="+mn-lt"/>
              </a:rPr>
              <a:t>tumor</a:t>
            </a:r>
            <a:r>
              <a:rPr lang="it-IT" dirty="0">
                <a:ea typeface="+mn-lt"/>
                <a:cs typeface="+mn-lt"/>
              </a:rPr>
              <a:t> </a:t>
            </a:r>
            <a:r>
              <a:rPr lang="it-IT" dirty="0" err="1">
                <a:ea typeface="+mn-lt"/>
                <a:cs typeface="+mn-lt"/>
              </a:rPr>
              <a:t>region</a:t>
            </a:r>
            <a:r>
              <a:rPr lang="it-IT" dirty="0">
                <a:ea typeface="+mn-lt"/>
                <a:cs typeface="+mn-lt"/>
              </a:rPr>
              <a:t> and the </a:t>
            </a:r>
            <a:r>
              <a:rPr lang="it-IT" dirty="0" err="1">
                <a:ea typeface="+mn-lt"/>
                <a:cs typeface="+mn-lt"/>
              </a:rPr>
              <a:t>reference</a:t>
            </a:r>
            <a:r>
              <a:rPr lang="it-IT" dirty="0">
                <a:ea typeface="+mn-lt"/>
                <a:cs typeface="+mn-lt"/>
              </a:rPr>
              <a:t> </a:t>
            </a:r>
            <a:r>
              <a:rPr lang="it-IT" dirty="0" err="1">
                <a:ea typeface="+mn-lt"/>
                <a:cs typeface="+mn-lt"/>
              </a:rPr>
              <a:t>tumor</a:t>
            </a:r>
            <a:r>
              <a:rPr lang="it-IT" dirty="0">
                <a:ea typeface="+mn-lt"/>
                <a:cs typeface="+mn-lt"/>
              </a:rPr>
              <a:t> </a:t>
            </a:r>
            <a:r>
              <a:rPr lang="it-IT" dirty="0" err="1">
                <a:ea typeface="+mn-lt"/>
                <a:cs typeface="+mn-lt"/>
              </a:rPr>
              <a:t>region</a:t>
            </a:r>
            <a:r>
              <a:rPr lang="it-IT" dirty="0">
                <a:ea typeface="+mn-lt"/>
                <a:cs typeface="+mn-lt"/>
              </a:rPr>
              <a:t> with </a:t>
            </a:r>
            <a:r>
              <a:rPr lang="it-IT" dirty="0" err="1">
                <a:ea typeface="+mn-lt"/>
                <a:cs typeface="+mn-lt"/>
              </a:rPr>
              <a:t>their</a:t>
            </a:r>
            <a:r>
              <a:rPr lang="it-IT" dirty="0">
                <a:ea typeface="+mn-lt"/>
                <a:cs typeface="+mn-lt"/>
              </a:rPr>
              <a:t> union (</a:t>
            </a:r>
            <a:r>
              <a:rPr lang="it-IT" dirty="0" err="1">
                <a:ea typeface="+mn-lt"/>
                <a:cs typeface="+mn-lt"/>
              </a:rPr>
              <a:t>total</a:t>
            </a:r>
            <a:r>
              <a:rPr lang="it-IT" dirty="0">
                <a:ea typeface="+mn-lt"/>
                <a:cs typeface="+mn-lt"/>
              </a:rPr>
              <a:t> area). </a:t>
            </a:r>
            <a:r>
              <a:rPr lang="it-IT" dirty="0" err="1">
                <a:ea typeface="+mn-lt"/>
                <a:cs typeface="+mn-lt"/>
              </a:rPr>
              <a:t>It</a:t>
            </a:r>
            <a:r>
              <a:rPr lang="it-IT" dirty="0">
                <a:ea typeface="+mn-lt"/>
                <a:cs typeface="+mn-lt"/>
              </a:rPr>
              <a:t> </a:t>
            </a:r>
            <a:r>
              <a:rPr lang="it-IT" dirty="0" err="1">
                <a:ea typeface="+mn-lt"/>
                <a:cs typeface="+mn-lt"/>
              </a:rPr>
              <a:t>quantifies</a:t>
            </a:r>
            <a:r>
              <a:rPr lang="it-IT" dirty="0">
                <a:ea typeface="+mn-lt"/>
                <a:cs typeface="+mn-lt"/>
              </a:rPr>
              <a:t> the </a:t>
            </a:r>
            <a:r>
              <a:rPr lang="it-IT" dirty="0" err="1">
                <a:ea typeface="+mn-lt"/>
                <a:cs typeface="+mn-lt"/>
              </a:rPr>
              <a:t>proportion</a:t>
            </a:r>
            <a:r>
              <a:rPr lang="it-IT" dirty="0">
                <a:ea typeface="+mn-lt"/>
                <a:cs typeface="+mn-lt"/>
              </a:rPr>
              <a:t> of </a:t>
            </a:r>
            <a:r>
              <a:rPr lang="it-IT" dirty="0" err="1">
                <a:ea typeface="+mn-lt"/>
                <a:cs typeface="+mn-lt"/>
              </a:rPr>
              <a:t>correctly</a:t>
            </a:r>
            <a:r>
              <a:rPr lang="it-IT" dirty="0">
                <a:ea typeface="+mn-lt"/>
                <a:cs typeface="+mn-lt"/>
              </a:rPr>
              <a:t> </a:t>
            </a:r>
            <a:r>
              <a:rPr lang="it-IT" dirty="0" err="1">
                <a:ea typeface="+mn-lt"/>
                <a:cs typeface="+mn-lt"/>
              </a:rPr>
              <a:t>classified</a:t>
            </a:r>
            <a:r>
              <a:rPr lang="it-IT" dirty="0">
                <a:ea typeface="+mn-lt"/>
                <a:cs typeface="+mn-lt"/>
              </a:rPr>
              <a:t> </a:t>
            </a:r>
            <a:r>
              <a:rPr lang="it-IT" dirty="0" err="1">
                <a:ea typeface="+mn-lt"/>
                <a:cs typeface="+mn-lt"/>
              </a:rPr>
              <a:t>tumor</a:t>
            </a:r>
            <a:r>
              <a:rPr lang="it-IT" dirty="0">
                <a:ea typeface="+mn-lt"/>
                <a:cs typeface="+mn-lt"/>
              </a:rPr>
              <a:t> </a:t>
            </a:r>
            <a:r>
              <a:rPr lang="it-IT" dirty="0" err="1">
                <a:ea typeface="+mn-lt"/>
                <a:cs typeface="+mn-lt"/>
              </a:rPr>
              <a:t>voxels</a:t>
            </a:r>
            <a:r>
              <a:rPr lang="it-IT" dirty="0">
                <a:ea typeface="+mn-lt"/>
                <a:cs typeface="+mn-lt"/>
              </a:rPr>
              <a:t> (</a:t>
            </a:r>
            <a:r>
              <a:rPr lang="it-IT" dirty="0" err="1">
                <a:ea typeface="+mn-lt"/>
                <a:cs typeface="+mn-lt"/>
              </a:rPr>
              <a:t>true</a:t>
            </a:r>
            <a:r>
              <a:rPr lang="it-IT" dirty="0">
                <a:ea typeface="+mn-lt"/>
                <a:cs typeface="+mn-lt"/>
              </a:rPr>
              <a:t> </a:t>
            </a:r>
            <a:r>
              <a:rPr lang="it-IT" dirty="0" err="1">
                <a:ea typeface="+mn-lt"/>
                <a:cs typeface="+mn-lt"/>
              </a:rPr>
              <a:t>positives</a:t>
            </a:r>
            <a:r>
              <a:rPr lang="it-IT" dirty="0">
                <a:ea typeface="+mn-lt"/>
                <a:cs typeface="+mn-lt"/>
              </a:rPr>
              <a:t>) in relation to the </a:t>
            </a:r>
            <a:r>
              <a:rPr lang="it-IT" dirty="0" err="1">
                <a:ea typeface="+mn-lt"/>
                <a:cs typeface="+mn-lt"/>
              </a:rPr>
              <a:t>total</a:t>
            </a:r>
            <a:r>
              <a:rPr lang="it-IT" dirty="0">
                <a:ea typeface="+mn-lt"/>
                <a:cs typeface="+mn-lt"/>
              </a:rPr>
              <a:t> </a:t>
            </a:r>
            <a:r>
              <a:rPr lang="it-IT" dirty="0" err="1">
                <a:ea typeface="+mn-lt"/>
                <a:cs typeface="+mn-lt"/>
              </a:rPr>
              <a:t>number</a:t>
            </a:r>
            <a:r>
              <a:rPr lang="it-IT" dirty="0">
                <a:ea typeface="+mn-lt"/>
                <a:cs typeface="+mn-lt"/>
              </a:rPr>
              <a:t> of </a:t>
            </a:r>
            <a:r>
              <a:rPr lang="it-IT" dirty="0" err="1">
                <a:ea typeface="+mn-lt"/>
                <a:cs typeface="+mn-lt"/>
              </a:rPr>
              <a:t>tumor</a:t>
            </a:r>
            <a:r>
              <a:rPr lang="it-IT" dirty="0">
                <a:ea typeface="+mn-lt"/>
                <a:cs typeface="+mn-lt"/>
              </a:rPr>
              <a:t> </a:t>
            </a:r>
            <a:r>
              <a:rPr lang="it-IT" dirty="0" err="1">
                <a:ea typeface="+mn-lt"/>
                <a:cs typeface="+mn-lt"/>
              </a:rPr>
              <a:t>voxels</a:t>
            </a:r>
            <a:r>
              <a:rPr lang="it-IT" dirty="0">
                <a:ea typeface="+mn-lt"/>
                <a:cs typeface="+mn-lt"/>
              </a:rPr>
              <a:t> </a:t>
            </a:r>
            <a:r>
              <a:rPr lang="it-IT" dirty="0" err="1">
                <a:ea typeface="+mn-lt"/>
                <a:cs typeface="+mn-lt"/>
              </a:rPr>
              <a:t>present</a:t>
            </a:r>
            <a:r>
              <a:rPr lang="it-IT" dirty="0">
                <a:ea typeface="+mn-lt"/>
                <a:cs typeface="+mn-lt"/>
              </a:rPr>
              <a:t> in </a:t>
            </a:r>
            <a:r>
              <a:rPr lang="it-IT" dirty="0" err="1">
                <a:ea typeface="+mn-lt"/>
                <a:cs typeface="+mn-lt"/>
              </a:rPr>
              <a:t>both</a:t>
            </a:r>
            <a:r>
              <a:rPr lang="it-IT" dirty="0">
                <a:ea typeface="+mn-lt"/>
                <a:cs typeface="+mn-lt"/>
              </a:rPr>
              <a:t> the </a:t>
            </a:r>
            <a:r>
              <a:rPr lang="it-IT" dirty="0" err="1">
                <a:ea typeface="+mn-lt"/>
                <a:cs typeface="+mn-lt"/>
              </a:rPr>
              <a:t>predicted</a:t>
            </a:r>
            <a:r>
              <a:rPr lang="it-IT" dirty="0">
                <a:ea typeface="+mn-lt"/>
                <a:cs typeface="+mn-lt"/>
              </a:rPr>
              <a:t> and ground truth </a:t>
            </a:r>
            <a:r>
              <a:rPr lang="it-IT" dirty="0" err="1">
                <a:ea typeface="+mn-lt"/>
                <a:cs typeface="+mn-lt"/>
              </a:rPr>
              <a:t>segmentations</a:t>
            </a:r>
            <a:r>
              <a:rPr lang="it-IT" dirty="0">
                <a:ea typeface="+mn-lt"/>
                <a:cs typeface="+mn-lt"/>
              </a:rPr>
              <a:t>.</a:t>
            </a:r>
            <a:endParaRPr lang="it-IT" dirty="0">
              <a:cs typeface="Lucida Sans Unicode"/>
            </a:endParaRPr>
          </a:p>
          <a:p>
            <a:pPr algn="ctr"/>
            <a:endParaRPr lang="it-IT" i="1" dirty="0">
              <a:ea typeface="+mn-lt"/>
              <a:cs typeface="+mn-lt"/>
            </a:endParaRPr>
          </a:p>
          <a:p>
            <a:pPr algn="ctr"/>
            <a:r>
              <a:rPr lang="it-IT" b="1" i="1" dirty="0">
                <a:ea typeface="+mn-lt"/>
                <a:cs typeface="+mn-lt"/>
              </a:rPr>
              <a:t>JSI = TP / (TP + FP + FN)</a:t>
            </a:r>
          </a:p>
          <a:p>
            <a:pPr algn="ctr"/>
            <a:endParaRPr lang="it-IT" i="1" dirty="0">
              <a:cs typeface="Lucida Sans Unicode"/>
            </a:endParaRPr>
          </a:p>
          <a:p>
            <a:r>
              <a:rPr lang="it-IT" dirty="0">
                <a:ea typeface="+mn-lt"/>
                <a:cs typeface="+mn-lt"/>
              </a:rPr>
              <a:t>JSI = 1 =&gt; Complete </a:t>
            </a:r>
            <a:r>
              <a:rPr lang="it-IT" dirty="0" err="1">
                <a:ea typeface="+mn-lt"/>
                <a:cs typeface="+mn-lt"/>
              </a:rPr>
              <a:t>overlap</a:t>
            </a:r>
            <a:r>
              <a:rPr lang="it-IT" dirty="0">
                <a:ea typeface="+mn-lt"/>
                <a:cs typeface="+mn-lt"/>
              </a:rPr>
              <a:t> </a:t>
            </a:r>
            <a:r>
              <a:rPr lang="it-IT" dirty="0" err="1">
                <a:ea typeface="+mn-lt"/>
                <a:cs typeface="+mn-lt"/>
              </a:rPr>
              <a:t>between</a:t>
            </a:r>
            <a:r>
              <a:rPr lang="it-IT" dirty="0">
                <a:ea typeface="+mn-lt"/>
                <a:cs typeface="+mn-lt"/>
              </a:rPr>
              <a:t> the </a:t>
            </a:r>
            <a:r>
              <a:rPr lang="it-IT" dirty="0" err="1">
                <a:ea typeface="+mn-lt"/>
                <a:cs typeface="+mn-lt"/>
              </a:rPr>
              <a:t>predicted</a:t>
            </a:r>
            <a:r>
              <a:rPr lang="it-IT" dirty="0">
                <a:ea typeface="+mn-lt"/>
                <a:cs typeface="+mn-lt"/>
              </a:rPr>
              <a:t> and ground truth </a:t>
            </a:r>
            <a:r>
              <a:rPr lang="it-IT" dirty="0" err="1">
                <a:ea typeface="+mn-lt"/>
                <a:cs typeface="+mn-lt"/>
              </a:rPr>
              <a:t>segmentations</a:t>
            </a:r>
            <a:r>
              <a:rPr lang="it-IT" dirty="0">
                <a:ea typeface="+mn-lt"/>
                <a:cs typeface="+mn-lt"/>
              </a:rPr>
              <a:t>. </a:t>
            </a:r>
          </a:p>
          <a:p>
            <a:r>
              <a:rPr lang="it-IT" dirty="0">
                <a:ea typeface="+mn-lt"/>
                <a:cs typeface="+mn-lt"/>
              </a:rPr>
              <a:t>JSI = 0 =&gt; No </a:t>
            </a:r>
            <a:r>
              <a:rPr lang="it-IT" dirty="0" err="1">
                <a:ea typeface="+mn-lt"/>
                <a:cs typeface="+mn-lt"/>
              </a:rPr>
              <a:t>overlap</a:t>
            </a:r>
            <a:r>
              <a:rPr lang="it-IT" dirty="0">
                <a:ea typeface="+mn-lt"/>
                <a:cs typeface="+mn-lt"/>
              </a:rPr>
              <a:t> </a:t>
            </a:r>
            <a:r>
              <a:rPr lang="it-IT" dirty="0" err="1">
                <a:ea typeface="+mn-lt"/>
                <a:cs typeface="+mn-lt"/>
              </a:rPr>
              <a:t>between</a:t>
            </a:r>
            <a:r>
              <a:rPr lang="it-IT" dirty="0">
                <a:ea typeface="+mn-lt"/>
                <a:cs typeface="+mn-lt"/>
              </a:rPr>
              <a:t> the </a:t>
            </a:r>
            <a:r>
              <a:rPr lang="it-IT" dirty="0" err="1">
                <a:ea typeface="+mn-lt"/>
                <a:cs typeface="+mn-lt"/>
              </a:rPr>
              <a:t>segmentations</a:t>
            </a:r>
            <a:r>
              <a:rPr lang="it-IT" dirty="0">
                <a:ea typeface="+mn-lt"/>
                <a:cs typeface="+mn-lt"/>
              </a:rPr>
              <a:t>,</a:t>
            </a:r>
            <a:endParaRPr lang="it-IT">
              <a:cs typeface="Lucida Sans Unicode"/>
            </a:endParaRPr>
          </a:p>
          <a:p>
            <a:r>
              <a:rPr lang="it-IT" dirty="0" err="1">
                <a:ea typeface="+mn-lt"/>
                <a:cs typeface="+mn-lt"/>
              </a:rPr>
              <a:t>indicating</a:t>
            </a:r>
            <a:r>
              <a:rPr lang="it-IT" dirty="0">
                <a:ea typeface="+mn-lt"/>
                <a:cs typeface="+mn-lt"/>
              </a:rPr>
              <a:t> a complete mismatch </a:t>
            </a:r>
            <a:r>
              <a:rPr lang="it-IT" dirty="0" err="1">
                <a:ea typeface="+mn-lt"/>
                <a:cs typeface="+mn-lt"/>
              </a:rPr>
              <a:t>between</a:t>
            </a:r>
            <a:r>
              <a:rPr lang="it-IT" dirty="0">
                <a:ea typeface="+mn-lt"/>
                <a:cs typeface="+mn-lt"/>
              </a:rPr>
              <a:t> the </a:t>
            </a:r>
            <a:r>
              <a:rPr lang="it-IT" dirty="0" err="1">
                <a:ea typeface="+mn-lt"/>
                <a:cs typeface="+mn-lt"/>
              </a:rPr>
              <a:t>predicted</a:t>
            </a:r>
            <a:r>
              <a:rPr lang="it-IT" dirty="0">
                <a:ea typeface="+mn-lt"/>
                <a:cs typeface="+mn-lt"/>
              </a:rPr>
              <a:t> and ground truth </a:t>
            </a:r>
            <a:r>
              <a:rPr lang="it-IT" dirty="0" err="1">
                <a:ea typeface="+mn-lt"/>
                <a:cs typeface="+mn-lt"/>
              </a:rPr>
              <a:t>tumor</a:t>
            </a:r>
            <a:r>
              <a:rPr lang="it-IT" dirty="0">
                <a:ea typeface="+mn-lt"/>
                <a:cs typeface="+mn-lt"/>
              </a:rPr>
              <a:t> </a:t>
            </a:r>
            <a:r>
              <a:rPr lang="it-IT" dirty="0" err="1">
                <a:ea typeface="+mn-lt"/>
                <a:cs typeface="+mn-lt"/>
              </a:rPr>
              <a:t>regions</a:t>
            </a:r>
            <a:r>
              <a:rPr lang="it-IT" dirty="0">
                <a:ea typeface="+mn-lt"/>
                <a:cs typeface="+mn-lt"/>
              </a:rPr>
              <a:t>.</a:t>
            </a:r>
            <a:endParaRPr lang="it-IT" dirty="0"/>
          </a:p>
        </p:txBody>
      </p:sp>
    </p:spTree>
    <p:extLst>
      <p:ext uri="{BB962C8B-B14F-4D97-AF65-F5344CB8AC3E}">
        <p14:creationId xmlns:p14="http://schemas.microsoft.com/office/powerpoint/2010/main" val="32781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51E3276-6B62-4052-91D9-7CF8B8FD0B9B}" type="slidenum">
              <a:rPr lang="it-IT" smtClean="0"/>
              <a:pPr/>
              <a:t>14</a:t>
            </a:fld>
            <a:endParaRPr lang="it-IT"/>
          </a:p>
        </p:txBody>
      </p:sp>
      <p:sp>
        <p:nvSpPr>
          <p:cNvPr id="5" name="Titolo 4"/>
          <p:cNvSpPr>
            <a:spLocks noGrp="1"/>
          </p:cNvSpPr>
          <p:nvPr>
            <p:ph type="title"/>
          </p:nvPr>
        </p:nvSpPr>
        <p:spPr>
          <a:xfrm>
            <a:off x="456116" y="392436"/>
            <a:ext cx="8229600" cy="1143000"/>
          </a:xfrm>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a:solidFill>
                  <a:srgbClr val="000000"/>
                </a:solidFill>
                <a:cs typeface="Lucida Sans Unicode"/>
              </a:rPr>
              <a:t>Volume </a:t>
            </a:r>
            <a:r>
              <a:rPr lang="it-IT" dirty="0" err="1">
                <a:solidFill>
                  <a:srgbClr val="000000"/>
                </a:solidFill>
                <a:cs typeface="Lucida Sans Unicode"/>
              </a:rPr>
              <a:t>Similarity</a:t>
            </a:r>
            <a:r>
              <a:rPr lang="it-IT" dirty="0">
                <a:solidFill>
                  <a:srgbClr val="000000"/>
                </a:solidFill>
                <a:cs typeface="Lucida Sans Unicode"/>
              </a:rPr>
              <a:t> Index</a:t>
            </a:r>
            <a:endParaRPr lang="it-IT" dirty="0"/>
          </a:p>
        </p:txBody>
      </p:sp>
      <p:sp>
        <p:nvSpPr>
          <p:cNvPr id="2" name="CasellaDiTesto 1">
            <a:extLst>
              <a:ext uri="{FF2B5EF4-FFF2-40B4-BE49-F238E27FC236}">
                <a16:creationId xmlns:a16="http://schemas.microsoft.com/office/drawing/2014/main" id="{1F36A14A-62D7-7727-C485-9E4031F248E4}"/>
              </a:ext>
            </a:extLst>
          </p:cNvPr>
          <p:cNvSpPr txBox="1"/>
          <p:nvPr/>
        </p:nvSpPr>
        <p:spPr>
          <a:xfrm>
            <a:off x="457695" y="1568531"/>
            <a:ext cx="8228607"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it-IT" dirty="0">
                <a:ea typeface="+mn-lt"/>
                <a:cs typeface="+mn-lt"/>
              </a:rPr>
              <a:t> T</a:t>
            </a:r>
            <a:r>
              <a:rPr lang="it-IT" sz="1600" dirty="0">
                <a:ea typeface="+mn-lt"/>
                <a:cs typeface="+mn-lt"/>
              </a:rPr>
              <a:t>he VSI </a:t>
            </a:r>
            <a:r>
              <a:rPr lang="it-IT" sz="1600" err="1">
                <a:ea typeface="+mn-lt"/>
                <a:cs typeface="+mn-lt"/>
              </a:rPr>
              <a:t>compares</a:t>
            </a:r>
            <a:r>
              <a:rPr lang="it-IT" sz="1600" dirty="0">
                <a:ea typeface="+mn-lt"/>
                <a:cs typeface="+mn-lt"/>
              </a:rPr>
              <a:t> the volume of the </a:t>
            </a:r>
            <a:r>
              <a:rPr lang="it-IT" sz="1600" err="1">
                <a:ea typeface="+mn-lt"/>
                <a:cs typeface="+mn-lt"/>
              </a:rPr>
              <a:t>intersection</a:t>
            </a:r>
            <a:r>
              <a:rPr lang="it-IT" sz="1600" dirty="0">
                <a:ea typeface="+mn-lt"/>
                <a:cs typeface="+mn-lt"/>
              </a:rPr>
              <a:t> (common area) of the </a:t>
            </a:r>
            <a:r>
              <a:rPr lang="it-IT" sz="1600" err="1">
                <a:ea typeface="+mn-lt"/>
                <a:cs typeface="+mn-lt"/>
              </a:rPr>
              <a:t>segmented</a:t>
            </a:r>
            <a:r>
              <a:rPr lang="it-IT" sz="1600" dirty="0">
                <a:ea typeface="+mn-lt"/>
                <a:cs typeface="+mn-lt"/>
              </a:rPr>
              <a:t> </a:t>
            </a:r>
            <a:r>
              <a:rPr lang="it-IT" sz="1600" err="1">
                <a:ea typeface="+mn-lt"/>
                <a:cs typeface="+mn-lt"/>
              </a:rPr>
              <a:t>tumor</a:t>
            </a:r>
            <a:r>
              <a:rPr lang="it-IT" sz="1600" dirty="0">
                <a:ea typeface="+mn-lt"/>
                <a:cs typeface="+mn-lt"/>
              </a:rPr>
              <a:t> </a:t>
            </a:r>
            <a:r>
              <a:rPr lang="it-IT" sz="1600" err="1">
                <a:ea typeface="+mn-lt"/>
                <a:cs typeface="+mn-lt"/>
              </a:rPr>
              <a:t>region</a:t>
            </a:r>
            <a:r>
              <a:rPr lang="it-IT" sz="1600" dirty="0">
                <a:ea typeface="+mn-lt"/>
                <a:cs typeface="+mn-lt"/>
              </a:rPr>
              <a:t> and the </a:t>
            </a:r>
            <a:r>
              <a:rPr lang="it-IT" sz="1600" err="1">
                <a:ea typeface="+mn-lt"/>
                <a:cs typeface="+mn-lt"/>
              </a:rPr>
              <a:t>reference</a:t>
            </a:r>
            <a:r>
              <a:rPr lang="it-IT" sz="1600" dirty="0">
                <a:ea typeface="+mn-lt"/>
                <a:cs typeface="+mn-lt"/>
              </a:rPr>
              <a:t> </a:t>
            </a:r>
            <a:r>
              <a:rPr lang="it-IT" sz="1600" err="1">
                <a:ea typeface="+mn-lt"/>
                <a:cs typeface="+mn-lt"/>
              </a:rPr>
              <a:t>tumor</a:t>
            </a:r>
            <a:r>
              <a:rPr lang="it-IT" sz="1600" dirty="0">
                <a:ea typeface="+mn-lt"/>
                <a:cs typeface="+mn-lt"/>
              </a:rPr>
              <a:t> </a:t>
            </a:r>
            <a:r>
              <a:rPr lang="it-IT" sz="1600" err="1">
                <a:ea typeface="+mn-lt"/>
                <a:cs typeface="+mn-lt"/>
              </a:rPr>
              <a:t>region</a:t>
            </a:r>
            <a:r>
              <a:rPr lang="it-IT" sz="1600" dirty="0">
                <a:ea typeface="+mn-lt"/>
                <a:cs typeface="+mn-lt"/>
              </a:rPr>
              <a:t> with the </a:t>
            </a:r>
            <a:r>
              <a:rPr lang="it-IT" sz="1600" err="1">
                <a:ea typeface="+mn-lt"/>
                <a:cs typeface="+mn-lt"/>
              </a:rPr>
              <a:t>average</a:t>
            </a:r>
            <a:r>
              <a:rPr lang="it-IT" sz="1600" dirty="0">
                <a:ea typeface="+mn-lt"/>
                <a:cs typeface="+mn-lt"/>
              </a:rPr>
              <a:t> volume of the </a:t>
            </a:r>
            <a:r>
              <a:rPr lang="it-IT" sz="1600" err="1">
                <a:ea typeface="+mn-lt"/>
                <a:cs typeface="+mn-lt"/>
              </a:rPr>
              <a:t>predicted</a:t>
            </a:r>
            <a:r>
              <a:rPr lang="it-IT" sz="1600" dirty="0">
                <a:ea typeface="+mn-lt"/>
                <a:cs typeface="+mn-lt"/>
              </a:rPr>
              <a:t> and ground truth </a:t>
            </a:r>
            <a:r>
              <a:rPr lang="it-IT" sz="1600" err="1">
                <a:ea typeface="+mn-lt"/>
                <a:cs typeface="+mn-lt"/>
              </a:rPr>
              <a:t>tumor</a:t>
            </a:r>
            <a:r>
              <a:rPr lang="it-IT" sz="1600" dirty="0">
                <a:ea typeface="+mn-lt"/>
                <a:cs typeface="+mn-lt"/>
              </a:rPr>
              <a:t> </a:t>
            </a:r>
            <a:r>
              <a:rPr lang="it-IT" sz="1600" err="1">
                <a:ea typeface="+mn-lt"/>
                <a:cs typeface="+mn-lt"/>
              </a:rPr>
              <a:t>regions</a:t>
            </a:r>
            <a:r>
              <a:rPr lang="it-IT" sz="1600" dirty="0">
                <a:ea typeface="+mn-lt"/>
                <a:cs typeface="+mn-lt"/>
              </a:rPr>
              <a:t>. </a:t>
            </a:r>
            <a:r>
              <a:rPr lang="it-IT" sz="1600" err="1">
                <a:ea typeface="+mn-lt"/>
                <a:cs typeface="+mn-lt"/>
              </a:rPr>
              <a:t>It</a:t>
            </a:r>
            <a:r>
              <a:rPr lang="it-IT" sz="1600" dirty="0">
                <a:ea typeface="+mn-lt"/>
                <a:cs typeface="+mn-lt"/>
              </a:rPr>
              <a:t> </a:t>
            </a:r>
            <a:r>
              <a:rPr lang="it-IT" sz="1600" err="1">
                <a:ea typeface="+mn-lt"/>
                <a:cs typeface="+mn-lt"/>
              </a:rPr>
              <a:t>provides</a:t>
            </a:r>
            <a:r>
              <a:rPr lang="it-IT" sz="1600" dirty="0">
                <a:ea typeface="+mn-lt"/>
                <a:cs typeface="+mn-lt"/>
              </a:rPr>
              <a:t> a </a:t>
            </a:r>
            <a:r>
              <a:rPr lang="it-IT" sz="1600" err="1">
                <a:ea typeface="+mn-lt"/>
                <a:cs typeface="+mn-lt"/>
              </a:rPr>
              <a:t>measure</a:t>
            </a:r>
            <a:r>
              <a:rPr lang="it-IT" sz="1600" dirty="0">
                <a:ea typeface="+mn-lt"/>
                <a:cs typeface="+mn-lt"/>
              </a:rPr>
              <a:t> of </a:t>
            </a:r>
            <a:r>
              <a:rPr lang="it-IT" sz="1600" err="1">
                <a:ea typeface="+mn-lt"/>
                <a:cs typeface="+mn-lt"/>
              </a:rPr>
              <a:t>how</a:t>
            </a:r>
            <a:r>
              <a:rPr lang="it-IT" sz="1600" dirty="0">
                <a:ea typeface="+mn-lt"/>
                <a:cs typeface="+mn-lt"/>
              </a:rPr>
              <a:t> </a:t>
            </a:r>
            <a:r>
              <a:rPr lang="it-IT" sz="1600" err="1">
                <a:ea typeface="+mn-lt"/>
                <a:cs typeface="+mn-lt"/>
              </a:rPr>
              <a:t>well</a:t>
            </a:r>
            <a:r>
              <a:rPr lang="it-IT" sz="1600" dirty="0">
                <a:ea typeface="+mn-lt"/>
                <a:cs typeface="+mn-lt"/>
              </a:rPr>
              <a:t> the </a:t>
            </a:r>
            <a:r>
              <a:rPr lang="it-IT" sz="1600" err="1">
                <a:ea typeface="+mn-lt"/>
                <a:cs typeface="+mn-lt"/>
              </a:rPr>
              <a:t>predicted</a:t>
            </a:r>
            <a:r>
              <a:rPr lang="it-IT" sz="1600" dirty="0">
                <a:ea typeface="+mn-lt"/>
                <a:cs typeface="+mn-lt"/>
              </a:rPr>
              <a:t> volume matches the ground truth volume.</a:t>
            </a:r>
            <a:endParaRPr lang="it-IT" sz="1600">
              <a:cs typeface="Lucida Sans Unicode"/>
            </a:endParaRPr>
          </a:p>
          <a:p>
            <a:endParaRPr lang="it-IT" sz="1600" dirty="0">
              <a:ea typeface="+mn-lt"/>
              <a:cs typeface="+mn-lt"/>
            </a:endParaRPr>
          </a:p>
          <a:p>
            <a:pPr algn="ctr"/>
            <a:r>
              <a:rPr lang="it-IT" sz="1600" b="1" i="1" dirty="0">
                <a:ea typeface="+mn-lt"/>
                <a:cs typeface="+mn-lt"/>
              </a:rPr>
              <a:t>VSI = (2 * |</a:t>
            </a:r>
            <a:r>
              <a:rPr lang="it-IT" sz="1600" b="1" i="1" err="1">
                <a:ea typeface="+mn-lt"/>
                <a:cs typeface="+mn-lt"/>
              </a:rPr>
              <a:t>Vp</a:t>
            </a:r>
            <a:r>
              <a:rPr lang="it-IT" sz="1600" b="1" i="1" dirty="0">
                <a:ea typeface="+mn-lt"/>
                <a:cs typeface="+mn-lt"/>
              </a:rPr>
              <a:t> ∩ </a:t>
            </a:r>
            <a:r>
              <a:rPr lang="it-IT" sz="1600" b="1" i="1" err="1">
                <a:ea typeface="+mn-lt"/>
                <a:cs typeface="+mn-lt"/>
              </a:rPr>
              <a:t>Vg</a:t>
            </a:r>
            <a:r>
              <a:rPr lang="it-IT" sz="1600" b="1" i="1" dirty="0">
                <a:ea typeface="+mn-lt"/>
                <a:cs typeface="+mn-lt"/>
              </a:rPr>
              <a:t>|) / (|</a:t>
            </a:r>
            <a:r>
              <a:rPr lang="it-IT" sz="1600" b="1" i="1" err="1">
                <a:ea typeface="+mn-lt"/>
                <a:cs typeface="+mn-lt"/>
              </a:rPr>
              <a:t>Vp</a:t>
            </a:r>
            <a:r>
              <a:rPr lang="it-IT" sz="1600" b="1" i="1" dirty="0">
                <a:ea typeface="+mn-lt"/>
                <a:cs typeface="+mn-lt"/>
              </a:rPr>
              <a:t>| + |</a:t>
            </a:r>
            <a:r>
              <a:rPr lang="it-IT" sz="1600" b="1" i="1" err="1">
                <a:ea typeface="+mn-lt"/>
                <a:cs typeface="+mn-lt"/>
              </a:rPr>
              <a:t>Vg</a:t>
            </a:r>
            <a:r>
              <a:rPr lang="it-IT" sz="1600" b="1" i="1" dirty="0">
                <a:ea typeface="+mn-lt"/>
                <a:cs typeface="+mn-lt"/>
              </a:rPr>
              <a:t>|)</a:t>
            </a:r>
            <a:endParaRPr lang="it-IT" sz="1600" b="1" i="1" dirty="0">
              <a:cs typeface="Lucida Sans Unicode"/>
            </a:endParaRPr>
          </a:p>
          <a:p>
            <a:r>
              <a:rPr lang="it-IT" sz="1600" err="1">
                <a:cs typeface="Lucida Sans Unicode"/>
              </a:rPr>
              <a:t>Where</a:t>
            </a:r>
            <a:r>
              <a:rPr lang="it-IT" sz="1600" dirty="0">
                <a:cs typeface="Lucida Sans Unicode"/>
              </a:rPr>
              <a:t>: </a:t>
            </a:r>
          </a:p>
          <a:p>
            <a:pPr marL="285750" indent="-285750">
              <a:buFont typeface="Calibri"/>
              <a:buChar char="-"/>
            </a:pPr>
            <a:r>
              <a:rPr lang="it-IT" sz="1600" dirty="0">
                <a:ea typeface="+mn-lt"/>
                <a:cs typeface="+mn-lt"/>
              </a:rPr>
              <a:t>|</a:t>
            </a:r>
            <a:r>
              <a:rPr lang="it-IT" sz="1600" err="1">
                <a:ea typeface="+mn-lt"/>
                <a:cs typeface="+mn-lt"/>
              </a:rPr>
              <a:t>Vp</a:t>
            </a:r>
            <a:r>
              <a:rPr lang="it-IT" sz="1600" dirty="0">
                <a:ea typeface="+mn-lt"/>
                <a:cs typeface="+mn-lt"/>
              </a:rPr>
              <a:t> ∩ </a:t>
            </a:r>
            <a:r>
              <a:rPr lang="it-IT" sz="1600" err="1">
                <a:ea typeface="+mn-lt"/>
                <a:cs typeface="+mn-lt"/>
              </a:rPr>
              <a:t>Vg</a:t>
            </a:r>
            <a:r>
              <a:rPr lang="it-IT" sz="1600" dirty="0">
                <a:ea typeface="+mn-lt"/>
                <a:cs typeface="+mn-lt"/>
              </a:rPr>
              <a:t>| </a:t>
            </a:r>
            <a:r>
              <a:rPr lang="it-IT" sz="1600" err="1">
                <a:ea typeface="+mn-lt"/>
                <a:cs typeface="+mn-lt"/>
              </a:rPr>
              <a:t>represents</a:t>
            </a:r>
            <a:r>
              <a:rPr lang="it-IT" sz="1600" dirty="0">
                <a:ea typeface="+mn-lt"/>
                <a:cs typeface="+mn-lt"/>
              </a:rPr>
              <a:t> the volume of the </a:t>
            </a:r>
            <a:r>
              <a:rPr lang="it-IT" sz="1600" err="1">
                <a:ea typeface="+mn-lt"/>
                <a:cs typeface="+mn-lt"/>
              </a:rPr>
              <a:t>intersection</a:t>
            </a:r>
            <a:r>
              <a:rPr lang="it-IT" sz="1600" dirty="0">
                <a:ea typeface="+mn-lt"/>
                <a:cs typeface="+mn-lt"/>
              </a:rPr>
              <a:t> </a:t>
            </a:r>
            <a:r>
              <a:rPr lang="it-IT" sz="1600" err="1">
                <a:ea typeface="+mn-lt"/>
                <a:cs typeface="+mn-lt"/>
              </a:rPr>
              <a:t>between</a:t>
            </a:r>
            <a:r>
              <a:rPr lang="it-IT" sz="1600" dirty="0">
                <a:ea typeface="+mn-lt"/>
                <a:cs typeface="+mn-lt"/>
              </a:rPr>
              <a:t> the </a:t>
            </a:r>
            <a:r>
              <a:rPr lang="it-IT" sz="1600" err="1">
                <a:ea typeface="+mn-lt"/>
                <a:cs typeface="+mn-lt"/>
              </a:rPr>
              <a:t>predicted</a:t>
            </a:r>
            <a:r>
              <a:rPr lang="it-IT" sz="1600" dirty="0">
                <a:ea typeface="+mn-lt"/>
                <a:cs typeface="+mn-lt"/>
              </a:rPr>
              <a:t> </a:t>
            </a:r>
            <a:r>
              <a:rPr lang="it-IT" sz="1600" err="1">
                <a:ea typeface="+mn-lt"/>
                <a:cs typeface="+mn-lt"/>
              </a:rPr>
              <a:t>tumor</a:t>
            </a:r>
            <a:r>
              <a:rPr lang="it-IT" sz="1600" dirty="0">
                <a:ea typeface="+mn-lt"/>
                <a:cs typeface="+mn-lt"/>
              </a:rPr>
              <a:t> </a:t>
            </a:r>
            <a:r>
              <a:rPr lang="it-IT" sz="1600" err="1">
                <a:ea typeface="+mn-lt"/>
                <a:cs typeface="+mn-lt"/>
              </a:rPr>
              <a:t>region</a:t>
            </a:r>
            <a:r>
              <a:rPr lang="it-IT" sz="1600" dirty="0">
                <a:ea typeface="+mn-lt"/>
                <a:cs typeface="+mn-lt"/>
              </a:rPr>
              <a:t> (</a:t>
            </a:r>
            <a:r>
              <a:rPr lang="it-IT" sz="1600" err="1">
                <a:ea typeface="+mn-lt"/>
                <a:cs typeface="+mn-lt"/>
              </a:rPr>
              <a:t>Vp</a:t>
            </a:r>
            <a:r>
              <a:rPr lang="it-IT" sz="1600" dirty="0">
                <a:ea typeface="+mn-lt"/>
                <a:cs typeface="+mn-lt"/>
              </a:rPr>
              <a:t>) and the ground truth </a:t>
            </a:r>
            <a:r>
              <a:rPr lang="it-IT" sz="1600" err="1">
                <a:ea typeface="+mn-lt"/>
                <a:cs typeface="+mn-lt"/>
              </a:rPr>
              <a:t>tumor</a:t>
            </a:r>
            <a:r>
              <a:rPr lang="it-IT" sz="1600" dirty="0">
                <a:ea typeface="+mn-lt"/>
                <a:cs typeface="+mn-lt"/>
              </a:rPr>
              <a:t> </a:t>
            </a:r>
            <a:r>
              <a:rPr lang="it-IT" sz="1600" err="1">
                <a:ea typeface="+mn-lt"/>
                <a:cs typeface="+mn-lt"/>
              </a:rPr>
              <a:t>region</a:t>
            </a:r>
            <a:r>
              <a:rPr lang="it-IT" sz="1600" dirty="0">
                <a:ea typeface="+mn-lt"/>
                <a:cs typeface="+mn-lt"/>
              </a:rPr>
              <a:t> (</a:t>
            </a:r>
            <a:r>
              <a:rPr lang="it-IT" sz="1600" err="1">
                <a:ea typeface="+mn-lt"/>
                <a:cs typeface="+mn-lt"/>
              </a:rPr>
              <a:t>Vg</a:t>
            </a:r>
            <a:r>
              <a:rPr lang="it-IT" sz="1600" dirty="0">
                <a:ea typeface="+mn-lt"/>
                <a:cs typeface="+mn-lt"/>
              </a:rPr>
              <a:t>);</a:t>
            </a:r>
          </a:p>
          <a:p>
            <a:pPr marL="285750" indent="-285750">
              <a:buFont typeface="Calibri"/>
              <a:buChar char="-"/>
            </a:pPr>
            <a:r>
              <a:rPr lang="it-IT" sz="1600" dirty="0">
                <a:ea typeface="+mn-lt"/>
                <a:cs typeface="+mn-lt"/>
              </a:rPr>
              <a:t>|</a:t>
            </a:r>
            <a:r>
              <a:rPr lang="it-IT" sz="1600" err="1">
                <a:ea typeface="+mn-lt"/>
                <a:cs typeface="+mn-lt"/>
              </a:rPr>
              <a:t>Vp</a:t>
            </a:r>
            <a:r>
              <a:rPr lang="it-IT" sz="1600" dirty="0">
                <a:ea typeface="+mn-lt"/>
                <a:cs typeface="+mn-lt"/>
              </a:rPr>
              <a:t>| </a:t>
            </a:r>
            <a:r>
              <a:rPr lang="it-IT" sz="1600" err="1">
                <a:ea typeface="+mn-lt"/>
                <a:cs typeface="+mn-lt"/>
              </a:rPr>
              <a:t>represents</a:t>
            </a:r>
            <a:r>
              <a:rPr lang="it-IT" sz="1600" dirty="0">
                <a:ea typeface="+mn-lt"/>
                <a:cs typeface="+mn-lt"/>
              </a:rPr>
              <a:t> the volume of the </a:t>
            </a:r>
            <a:r>
              <a:rPr lang="it-IT" sz="1600" err="1">
                <a:ea typeface="+mn-lt"/>
                <a:cs typeface="+mn-lt"/>
              </a:rPr>
              <a:t>predicted</a:t>
            </a:r>
            <a:r>
              <a:rPr lang="it-IT" sz="1600" dirty="0">
                <a:ea typeface="+mn-lt"/>
                <a:cs typeface="+mn-lt"/>
              </a:rPr>
              <a:t> </a:t>
            </a:r>
            <a:r>
              <a:rPr lang="it-IT" sz="1600" err="1">
                <a:ea typeface="+mn-lt"/>
                <a:cs typeface="+mn-lt"/>
              </a:rPr>
              <a:t>tumor</a:t>
            </a:r>
            <a:r>
              <a:rPr lang="it-IT" sz="1600" dirty="0">
                <a:ea typeface="+mn-lt"/>
                <a:cs typeface="+mn-lt"/>
              </a:rPr>
              <a:t> </a:t>
            </a:r>
            <a:r>
              <a:rPr lang="it-IT" sz="1600" err="1">
                <a:ea typeface="+mn-lt"/>
                <a:cs typeface="+mn-lt"/>
              </a:rPr>
              <a:t>region</a:t>
            </a:r>
            <a:r>
              <a:rPr lang="it-IT" sz="1600" dirty="0">
                <a:ea typeface="+mn-lt"/>
                <a:cs typeface="+mn-lt"/>
              </a:rPr>
              <a:t>;</a:t>
            </a:r>
          </a:p>
          <a:p>
            <a:pPr marL="285750" indent="-285750">
              <a:buFont typeface="Calibri"/>
              <a:buChar char="-"/>
            </a:pPr>
            <a:r>
              <a:rPr lang="it-IT" sz="1600" dirty="0">
                <a:ea typeface="+mn-lt"/>
                <a:cs typeface="+mn-lt"/>
              </a:rPr>
              <a:t>|</a:t>
            </a:r>
            <a:r>
              <a:rPr lang="it-IT" sz="1600" dirty="0" err="1">
                <a:ea typeface="+mn-lt"/>
                <a:cs typeface="+mn-lt"/>
              </a:rPr>
              <a:t>Vg</a:t>
            </a:r>
            <a:r>
              <a:rPr lang="it-IT" sz="1600" dirty="0">
                <a:ea typeface="+mn-lt"/>
                <a:cs typeface="+mn-lt"/>
              </a:rPr>
              <a:t>| </a:t>
            </a:r>
            <a:r>
              <a:rPr lang="it-IT" sz="1600" dirty="0" err="1">
                <a:ea typeface="+mn-lt"/>
                <a:cs typeface="+mn-lt"/>
              </a:rPr>
              <a:t>represents</a:t>
            </a:r>
            <a:r>
              <a:rPr lang="it-IT" sz="1600" dirty="0">
                <a:ea typeface="+mn-lt"/>
                <a:cs typeface="+mn-lt"/>
              </a:rPr>
              <a:t> the volume of the ground truth </a:t>
            </a:r>
            <a:r>
              <a:rPr lang="it-IT" sz="1600" dirty="0" err="1">
                <a:ea typeface="+mn-lt"/>
                <a:cs typeface="+mn-lt"/>
              </a:rPr>
              <a:t>tumor</a:t>
            </a:r>
            <a:r>
              <a:rPr lang="it-IT" sz="1600" dirty="0">
                <a:ea typeface="+mn-lt"/>
                <a:cs typeface="+mn-lt"/>
              </a:rPr>
              <a:t> </a:t>
            </a:r>
            <a:r>
              <a:rPr lang="it-IT" sz="1600" dirty="0" err="1">
                <a:ea typeface="+mn-lt"/>
                <a:cs typeface="+mn-lt"/>
              </a:rPr>
              <a:t>region</a:t>
            </a:r>
            <a:r>
              <a:rPr lang="it-IT" sz="1600" dirty="0">
                <a:ea typeface="+mn-lt"/>
                <a:cs typeface="+mn-lt"/>
              </a:rPr>
              <a:t>.</a:t>
            </a:r>
            <a:endParaRPr lang="it-IT" sz="1600" dirty="0">
              <a:cs typeface="Lucida Sans Unicode"/>
            </a:endParaRPr>
          </a:p>
          <a:p>
            <a:pPr algn="ctr"/>
            <a:endParaRPr lang="it-IT" sz="1600" i="1" dirty="0">
              <a:ea typeface="+mn-lt"/>
              <a:cs typeface="+mn-lt"/>
            </a:endParaRPr>
          </a:p>
          <a:p>
            <a:r>
              <a:rPr lang="it-IT" sz="1600" dirty="0">
                <a:ea typeface="+mn-lt"/>
                <a:cs typeface="+mn-lt"/>
              </a:rPr>
              <a:t>VSI = 1 =&gt; </a:t>
            </a:r>
            <a:r>
              <a:rPr lang="it-IT" sz="1600" err="1">
                <a:ea typeface="+mn-lt"/>
                <a:cs typeface="+mn-lt"/>
              </a:rPr>
              <a:t>Predicted</a:t>
            </a:r>
            <a:r>
              <a:rPr lang="it-IT" sz="1600" dirty="0">
                <a:ea typeface="+mn-lt"/>
                <a:cs typeface="+mn-lt"/>
              </a:rPr>
              <a:t> </a:t>
            </a:r>
            <a:r>
              <a:rPr lang="it-IT" sz="1600" err="1">
                <a:ea typeface="+mn-lt"/>
                <a:cs typeface="+mn-lt"/>
              </a:rPr>
              <a:t>tumor</a:t>
            </a:r>
            <a:r>
              <a:rPr lang="it-IT" sz="1600" dirty="0">
                <a:ea typeface="+mn-lt"/>
                <a:cs typeface="+mn-lt"/>
              </a:rPr>
              <a:t> volume </a:t>
            </a:r>
            <a:r>
              <a:rPr lang="it-IT" sz="1600" err="1">
                <a:ea typeface="+mn-lt"/>
                <a:cs typeface="+mn-lt"/>
              </a:rPr>
              <a:t>perfectly</a:t>
            </a:r>
            <a:r>
              <a:rPr lang="it-IT" sz="1600" dirty="0">
                <a:ea typeface="+mn-lt"/>
                <a:cs typeface="+mn-lt"/>
              </a:rPr>
              <a:t> matches the ground truth </a:t>
            </a:r>
            <a:r>
              <a:rPr lang="it-IT" sz="1600" err="1">
                <a:ea typeface="+mn-lt"/>
                <a:cs typeface="+mn-lt"/>
              </a:rPr>
              <a:t>tumor</a:t>
            </a:r>
            <a:r>
              <a:rPr lang="it-IT" sz="1600" dirty="0">
                <a:ea typeface="+mn-lt"/>
                <a:cs typeface="+mn-lt"/>
              </a:rPr>
              <a:t> volume; </a:t>
            </a:r>
            <a:endParaRPr lang="it-IT" sz="1600">
              <a:cs typeface="Lucida Sans Unicode"/>
            </a:endParaRPr>
          </a:p>
          <a:p>
            <a:r>
              <a:rPr lang="it-IT" sz="1600" dirty="0">
                <a:ea typeface="+mn-lt"/>
                <a:cs typeface="+mn-lt"/>
              </a:rPr>
              <a:t>VSI = 0 =&gt; No </a:t>
            </a:r>
            <a:r>
              <a:rPr lang="it-IT" sz="1600" err="1">
                <a:ea typeface="+mn-lt"/>
                <a:cs typeface="+mn-lt"/>
              </a:rPr>
              <a:t>overlap</a:t>
            </a:r>
            <a:r>
              <a:rPr lang="it-IT" sz="1600" dirty="0">
                <a:ea typeface="+mn-lt"/>
                <a:cs typeface="+mn-lt"/>
              </a:rPr>
              <a:t> </a:t>
            </a:r>
            <a:r>
              <a:rPr lang="it-IT" sz="1600" err="1">
                <a:ea typeface="+mn-lt"/>
                <a:cs typeface="+mn-lt"/>
              </a:rPr>
              <a:t>between</a:t>
            </a:r>
            <a:r>
              <a:rPr lang="it-IT" sz="1600" dirty="0">
                <a:ea typeface="+mn-lt"/>
                <a:cs typeface="+mn-lt"/>
              </a:rPr>
              <a:t> the </a:t>
            </a:r>
            <a:r>
              <a:rPr lang="it-IT" sz="1600" err="1">
                <a:ea typeface="+mn-lt"/>
                <a:cs typeface="+mn-lt"/>
              </a:rPr>
              <a:t>predicted</a:t>
            </a:r>
            <a:r>
              <a:rPr lang="it-IT" sz="1600" dirty="0">
                <a:ea typeface="+mn-lt"/>
                <a:cs typeface="+mn-lt"/>
              </a:rPr>
              <a:t> and ground truth </a:t>
            </a:r>
            <a:r>
              <a:rPr lang="it-IT" sz="1600" err="1">
                <a:ea typeface="+mn-lt"/>
                <a:cs typeface="+mn-lt"/>
              </a:rPr>
              <a:t>tumor</a:t>
            </a:r>
            <a:r>
              <a:rPr lang="it-IT" sz="1600" dirty="0">
                <a:ea typeface="+mn-lt"/>
                <a:cs typeface="+mn-lt"/>
              </a:rPr>
              <a:t> </a:t>
            </a:r>
            <a:r>
              <a:rPr lang="it-IT" sz="1600" err="1">
                <a:ea typeface="+mn-lt"/>
                <a:cs typeface="+mn-lt"/>
              </a:rPr>
              <a:t>volumes</a:t>
            </a:r>
            <a:r>
              <a:rPr lang="it-IT" sz="1600" dirty="0">
                <a:ea typeface="+mn-lt"/>
                <a:cs typeface="+mn-lt"/>
              </a:rPr>
              <a:t>,</a:t>
            </a:r>
            <a:endParaRPr lang="it-IT" sz="1600">
              <a:cs typeface="Lucida Sans Unicode"/>
            </a:endParaRPr>
          </a:p>
        </p:txBody>
      </p:sp>
    </p:spTree>
    <p:extLst>
      <p:ext uri="{BB962C8B-B14F-4D97-AF65-F5344CB8AC3E}">
        <p14:creationId xmlns:p14="http://schemas.microsoft.com/office/powerpoint/2010/main" val="154457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51E3276-6B62-4052-91D9-7CF8B8FD0B9B}" type="slidenum">
              <a:rPr lang="it-IT" smtClean="0"/>
              <a:pPr/>
              <a:t>15</a:t>
            </a:fld>
            <a:endParaRPr lang="it-IT"/>
          </a:p>
        </p:txBody>
      </p:sp>
      <p:sp>
        <p:nvSpPr>
          <p:cNvPr id="5" name="Titolo 4"/>
          <p:cNvSpPr>
            <a:spLocks noGrp="1"/>
          </p:cNvSpPr>
          <p:nvPr>
            <p:ph type="title"/>
          </p:nvPr>
        </p:nvSpPr>
        <p:spPr>
          <a:xfrm>
            <a:off x="456116" y="392436"/>
            <a:ext cx="8229600" cy="1143000"/>
          </a:xfrm>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err="1">
                <a:solidFill>
                  <a:srgbClr val="000000"/>
                </a:solidFill>
                <a:cs typeface="Lucida Sans Unicode"/>
              </a:rPr>
              <a:t>Results</a:t>
            </a:r>
          </a:p>
        </p:txBody>
      </p:sp>
      <p:sp>
        <p:nvSpPr>
          <p:cNvPr id="3" name="CasellaDiTesto 2">
            <a:extLst>
              <a:ext uri="{FF2B5EF4-FFF2-40B4-BE49-F238E27FC236}">
                <a16:creationId xmlns:a16="http://schemas.microsoft.com/office/drawing/2014/main" id="{5D328EA9-0266-7424-C462-F41F49A45798}"/>
              </a:ext>
            </a:extLst>
          </p:cNvPr>
          <p:cNvSpPr txBox="1"/>
          <p:nvPr/>
        </p:nvSpPr>
        <p:spPr>
          <a:xfrm>
            <a:off x="630876" y="1323604"/>
            <a:ext cx="77808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ea typeface="+mn-lt"/>
                <a:cs typeface="+mn-lt"/>
              </a:rPr>
              <a:t>The </a:t>
            </a:r>
            <a:r>
              <a:rPr lang="it-IT" dirty="0" err="1">
                <a:ea typeface="+mn-lt"/>
                <a:cs typeface="+mn-lt"/>
              </a:rPr>
              <a:t>implementation</a:t>
            </a:r>
            <a:r>
              <a:rPr lang="it-IT" dirty="0">
                <a:ea typeface="+mn-lt"/>
                <a:cs typeface="+mn-lt"/>
              </a:rPr>
              <a:t> of the </a:t>
            </a:r>
            <a:r>
              <a:rPr lang="it-IT" dirty="0" err="1">
                <a:ea typeface="+mn-lt"/>
                <a:cs typeface="+mn-lt"/>
              </a:rPr>
              <a:t>thresholding-based</a:t>
            </a:r>
            <a:r>
              <a:rPr lang="it-IT" dirty="0">
                <a:ea typeface="+mn-lt"/>
                <a:cs typeface="+mn-lt"/>
              </a:rPr>
              <a:t> </a:t>
            </a:r>
            <a:r>
              <a:rPr lang="it-IT" dirty="0" err="1">
                <a:ea typeface="+mn-lt"/>
                <a:cs typeface="+mn-lt"/>
              </a:rPr>
              <a:t>segmentation</a:t>
            </a:r>
            <a:r>
              <a:rPr lang="it-IT" dirty="0">
                <a:ea typeface="+mn-lt"/>
                <a:cs typeface="+mn-lt"/>
              </a:rPr>
              <a:t> </a:t>
            </a:r>
            <a:r>
              <a:rPr lang="it-IT" dirty="0" err="1">
                <a:ea typeface="+mn-lt"/>
                <a:cs typeface="+mn-lt"/>
              </a:rPr>
              <a:t>method</a:t>
            </a:r>
            <a:r>
              <a:rPr lang="it-IT" dirty="0">
                <a:ea typeface="+mn-lt"/>
                <a:cs typeface="+mn-lt"/>
              </a:rPr>
              <a:t> </a:t>
            </a:r>
            <a:r>
              <a:rPr lang="it-IT" dirty="0" err="1">
                <a:ea typeface="+mn-lt"/>
                <a:cs typeface="+mn-lt"/>
              </a:rPr>
              <a:t>gave</a:t>
            </a:r>
            <a:r>
              <a:rPr lang="it-IT" dirty="0">
                <a:ea typeface="+mn-lt"/>
                <a:cs typeface="+mn-lt"/>
              </a:rPr>
              <a:t> the following </a:t>
            </a:r>
            <a:r>
              <a:rPr lang="it-IT" dirty="0" err="1">
                <a:ea typeface="+mn-lt"/>
                <a:cs typeface="+mn-lt"/>
              </a:rPr>
              <a:t>results</a:t>
            </a:r>
            <a:r>
              <a:rPr lang="it-IT" dirty="0">
                <a:ea typeface="+mn-lt"/>
                <a:cs typeface="+mn-lt"/>
              </a:rPr>
              <a:t> (on t1 </a:t>
            </a:r>
            <a:r>
              <a:rPr lang="it-IT" dirty="0" err="1">
                <a:ea typeface="+mn-lt"/>
                <a:cs typeface="+mn-lt"/>
              </a:rPr>
              <a:t>scan</a:t>
            </a:r>
            <a:r>
              <a:rPr lang="it-IT" dirty="0">
                <a:ea typeface="+mn-lt"/>
                <a:cs typeface="+mn-lt"/>
              </a:rPr>
              <a:t>):</a:t>
            </a:r>
            <a:endParaRPr lang="it-IT" dirty="0"/>
          </a:p>
        </p:txBody>
      </p:sp>
      <p:pic>
        <p:nvPicPr>
          <p:cNvPr id="6" name="Immagine 6" descr="Immagine che contiene tavolo&#10;&#10;Descrizione generata automaticamente">
            <a:extLst>
              <a:ext uri="{FF2B5EF4-FFF2-40B4-BE49-F238E27FC236}">
                <a16:creationId xmlns:a16="http://schemas.microsoft.com/office/drawing/2014/main" id="{51DAA3B0-E6B9-48A2-3AA7-67E97727790B}"/>
              </a:ext>
            </a:extLst>
          </p:cNvPr>
          <p:cNvPicPr>
            <a:picLocks noChangeAspect="1"/>
          </p:cNvPicPr>
          <p:nvPr/>
        </p:nvPicPr>
        <p:blipFill>
          <a:blip r:embed="rId2"/>
          <a:stretch>
            <a:fillRect/>
          </a:stretch>
        </p:blipFill>
        <p:spPr>
          <a:xfrm>
            <a:off x="350324" y="2030120"/>
            <a:ext cx="8433457" cy="4024876"/>
          </a:xfrm>
          <a:prstGeom prst="rect">
            <a:avLst/>
          </a:prstGeom>
        </p:spPr>
      </p:pic>
    </p:spTree>
    <p:extLst>
      <p:ext uri="{BB962C8B-B14F-4D97-AF65-F5344CB8AC3E}">
        <p14:creationId xmlns:p14="http://schemas.microsoft.com/office/powerpoint/2010/main" val="95750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51E3276-6B62-4052-91D9-7CF8B8FD0B9B}" type="slidenum">
              <a:rPr lang="it-IT" smtClean="0"/>
              <a:pPr/>
              <a:t>16</a:t>
            </a:fld>
            <a:endParaRPr lang="it-IT"/>
          </a:p>
        </p:txBody>
      </p:sp>
      <p:sp>
        <p:nvSpPr>
          <p:cNvPr id="5" name="Titolo 4"/>
          <p:cNvSpPr>
            <a:spLocks noGrp="1"/>
          </p:cNvSpPr>
          <p:nvPr>
            <p:ph type="title"/>
          </p:nvPr>
        </p:nvSpPr>
        <p:spPr>
          <a:xfrm>
            <a:off x="456116" y="392436"/>
            <a:ext cx="8229600" cy="1143000"/>
          </a:xfrm>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err="1">
                <a:solidFill>
                  <a:srgbClr val="000000"/>
                </a:solidFill>
                <a:cs typeface="Lucida Sans Unicode"/>
              </a:rPr>
              <a:t>Results</a:t>
            </a:r>
          </a:p>
        </p:txBody>
      </p:sp>
      <p:sp>
        <p:nvSpPr>
          <p:cNvPr id="3" name="CasellaDiTesto 2">
            <a:extLst>
              <a:ext uri="{FF2B5EF4-FFF2-40B4-BE49-F238E27FC236}">
                <a16:creationId xmlns:a16="http://schemas.microsoft.com/office/drawing/2014/main" id="{5D328EA9-0266-7424-C462-F41F49A45798}"/>
              </a:ext>
            </a:extLst>
          </p:cNvPr>
          <p:cNvSpPr txBox="1"/>
          <p:nvPr/>
        </p:nvSpPr>
        <p:spPr>
          <a:xfrm>
            <a:off x="660565" y="3431474"/>
            <a:ext cx="86219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err="1">
                <a:ea typeface="+mn-lt"/>
                <a:cs typeface="+mn-lt"/>
              </a:rPr>
              <a:t>Applying</a:t>
            </a:r>
            <a:r>
              <a:rPr lang="it-IT" sz="1400" dirty="0">
                <a:ea typeface="+mn-lt"/>
                <a:cs typeface="+mn-lt"/>
              </a:rPr>
              <a:t> a </a:t>
            </a:r>
            <a:r>
              <a:rPr lang="it-IT" sz="1400" err="1">
                <a:ea typeface="+mn-lt"/>
                <a:cs typeface="+mn-lt"/>
              </a:rPr>
              <a:t>combined</a:t>
            </a:r>
            <a:r>
              <a:rPr lang="it-IT" sz="1400" dirty="0">
                <a:ea typeface="+mn-lt"/>
                <a:cs typeface="+mn-lt"/>
              </a:rPr>
              <a:t> </a:t>
            </a:r>
            <a:r>
              <a:rPr lang="it-IT" sz="1400" err="1">
                <a:ea typeface="+mn-lt"/>
                <a:cs typeface="+mn-lt"/>
              </a:rPr>
              <a:t>threshold-based</a:t>
            </a:r>
            <a:r>
              <a:rPr lang="it-IT" sz="1400" dirty="0">
                <a:ea typeface="+mn-lt"/>
                <a:cs typeface="+mn-lt"/>
              </a:rPr>
              <a:t> </a:t>
            </a:r>
            <a:r>
              <a:rPr lang="it-IT" sz="1400" err="1">
                <a:ea typeface="+mn-lt"/>
                <a:cs typeface="+mn-lt"/>
              </a:rPr>
              <a:t>method</a:t>
            </a:r>
            <a:r>
              <a:rPr lang="it-IT" sz="1400" dirty="0">
                <a:ea typeface="+mn-lt"/>
                <a:cs typeface="+mn-lt"/>
              </a:rPr>
              <a:t> on a single </a:t>
            </a:r>
            <a:r>
              <a:rPr lang="it-IT" sz="1400" err="1">
                <a:ea typeface="+mn-lt"/>
                <a:cs typeface="+mn-lt"/>
              </a:rPr>
              <a:t>scan</a:t>
            </a:r>
            <a:r>
              <a:rPr lang="it-IT" sz="1400" dirty="0">
                <a:ea typeface="+mn-lt"/>
                <a:cs typeface="+mn-lt"/>
              </a:rPr>
              <a:t>, the </a:t>
            </a:r>
            <a:r>
              <a:rPr lang="it-IT" sz="1400" err="1">
                <a:ea typeface="+mn-lt"/>
                <a:cs typeface="+mn-lt"/>
              </a:rPr>
              <a:t>results</a:t>
            </a:r>
            <a:r>
              <a:rPr lang="it-IT" sz="1400" dirty="0">
                <a:ea typeface="+mn-lt"/>
                <a:cs typeface="+mn-lt"/>
              </a:rPr>
              <a:t> are:</a:t>
            </a:r>
            <a:endParaRPr lang="it-IT" sz="1400">
              <a:cs typeface="Lucida Sans Unicode"/>
            </a:endParaRPr>
          </a:p>
        </p:txBody>
      </p:sp>
      <p:pic>
        <p:nvPicPr>
          <p:cNvPr id="2" name="Immagine 6" descr="Immagine che contiene tavolo&#10;&#10;Descrizione generata automaticamente">
            <a:extLst>
              <a:ext uri="{FF2B5EF4-FFF2-40B4-BE49-F238E27FC236}">
                <a16:creationId xmlns:a16="http://schemas.microsoft.com/office/drawing/2014/main" id="{3379879E-59A5-CD30-6508-8D50578B8117}"/>
              </a:ext>
            </a:extLst>
          </p:cNvPr>
          <p:cNvPicPr>
            <a:picLocks noChangeAspect="1"/>
          </p:cNvPicPr>
          <p:nvPr/>
        </p:nvPicPr>
        <p:blipFill>
          <a:blip r:embed="rId2"/>
          <a:stretch>
            <a:fillRect/>
          </a:stretch>
        </p:blipFill>
        <p:spPr>
          <a:xfrm>
            <a:off x="686790" y="3801638"/>
            <a:ext cx="7463641" cy="996438"/>
          </a:xfrm>
          <a:prstGeom prst="rect">
            <a:avLst/>
          </a:prstGeom>
        </p:spPr>
      </p:pic>
      <p:sp>
        <p:nvSpPr>
          <p:cNvPr id="7" name="CasellaDiTesto 6">
            <a:extLst>
              <a:ext uri="{FF2B5EF4-FFF2-40B4-BE49-F238E27FC236}">
                <a16:creationId xmlns:a16="http://schemas.microsoft.com/office/drawing/2014/main" id="{1FEF5C5B-CFB2-3BD3-4B0B-9AC443BDCE9B}"/>
              </a:ext>
            </a:extLst>
          </p:cNvPr>
          <p:cNvSpPr txBox="1"/>
          <p:nvPr/>
        </p:nvSpPr>
        <p:spPr>
          <a:xfrm>
            <a:off x="660565" y="4905993"/>
            <a:ext cx="79886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err="1">
                <a:ea typeface="+mn-lt"/>
                <a:cs typeface="+mn-lt"/>
              </a:rPr>
              <a:t>Applying</a:t>
            </a:r>
            <a:r>
              <a:rPr lang="it-IT" sz="1400" dirty="0">
                <a:ea typeface="+mn-lt"/>
                <a:cs typeface="+mn-lt"/>
              </a:rPr>
              <a:t> the </a:t>
            </a:r>
            <a:r>
              <a:rPr lang="it-IT" sz="1400" err="1">
                <a:ea typeface="+mn-lt"/>
                <a:cs typeface="+mn-lt"/>
              </a:rPr>
              <a:t>same</a:t>
            </a:r>
            <a:r>
              <a:rPr lang="it-IT" sz="1400" dirty="0">
                <a:ea typeface="+mn-lt"/>
                <a:cs typeface="+mn-lt"/>
              </a:rPr>
              <a:t> </a:t>
            </a:r>
            <a:r>
              <a:rPr lang="it-IT" sz="1400" err="1">
                <a:ea typeface="+mn-lt"/>
                <a:cs typeface="+mn-lt"/>
              </a:rPr>
              <a:t>combined</a:t>
            </a:r>
            <a:r>
              <a:rPr lang="it-IT" sz="1400" dirty="0">
                <a:ea typeface="+mn-lt"/>
                <a:cs typeface="+mn-lt"/>
              </a:rPr>
              <a:t> </a:t>
            </a:r>
            <a:r>
              <a:rPr lang="it-IT" sz="1400" err="1">
                <a:ea typeface="+mn-lt"/>
                <a:cs typeface="+mn-lt"/>
              </a:rPr>
              <a:t>segmentation</a:t>
            </a:r>
            <a:r>
              <a:rPr lang="it-IT" sz="1400" dirty="0">
                <a:ea typeface="+mn-lt"/>
                <a:cs typeface="+mn-lt"/>
              </a:rPr>
              <a:t> </a:t>
            </a:r>
            <a:r>
              <a:rPr lang="it-IT" sz="1400" err="1">
                <a:ea typeface="+mn-lt"/>
                <a:cs typeface="+mn-lt"/>
              </a:rPr>
              <a:t>process</a:t>
            </a:r>
            <a:r>
              <a:rPr lang="it-IT" sz="1400" dirty="0">
                <a:ea typeface="+mn-lt"/>
                <a:cs typeface="+mn-lt"/>
              </a:rPr>
              <a:t> to </a:t>
            </a:r>
            <a:r>
              <a:rPr lang="it-IT" sz="1400" err="1">
                <a:ea typeface="+mn-lt"/>
                <a:cs typeface="+mn-lt"/>
              </a:rPr>
              <a:t>all</a:t>
            </a:r>
            <a:r>
              <a:rPr lang="it-IT" sz="1400" dirty="0">
                <a:ea typeface="+mn-lt"/>
                <a:cs typeface="+mn-lt"/>
              </a:rPr>
              <a:t> the dataset, the </a:t>
            </a:r>
            <a:r>
              <a:rPr lang="it-IT" sz="1400" err="1">
                <a:ea typeface="+mn-lt"/>
                <a:cs typeface="+mn-lt"/>
              </a:rPr>
              <a:t>results</a:t>
            </a:r>
            <a:r>
              <a:rPr lang="it-IT" sz="1400" dirty="0">
                <a:ea typeface="+mn-lt"/>
                <a:cs typeface="+mn-lt"/>
              </a:rPr>
              <a:t> are:</a:t>
            </a:r>
            <a:endParaRPr lang="it-IT" sz="1400" dirty="0">
              <a:cs typeface="Lucida Sans Unicode"/>
            </a:endParaRPr>
          </a:p>
        </p:txBody>
      </p:sp>
      <p:pic>
        <p:nvPicPr>
          <p:cNvPr id="8" name="Immagine 8" descr="Immagine che contiene tavolo&#10;&#10;Descrizione generata automaticamente">
            <a:extLst>
              <a:ext uri="{FF2B5EF4-FFF2-40B4-BE49-F238E27FC236}">
                <a16:creationId xmlns:a16="http://schemas.microsoft.com/office/drawing/2014/main" id="{717BF264-9E75-D46B-0575-72714A443B59}"/>
              </a:ext>
            </a:extLst>
          </p:cNvPr>
          <p:cNvPicPr>
            <a:picLocks noChangeAspect="1"/>
          </p:cNvPicPr>
          <p:nvPr/>
        </p:nvPicPr>
        <p:blipFill>
          <a:blip r:embed="rId3"/>
          <a:stretch>
            <a:fillRect/>
          </a:stretch>
        </p:blipFill>
        <p:spPr>
          <a:xfrm>
            <a:off x="686790" y="5295950"/>
            <a:ext cx="7532914" cy="1105295"/>
          </a:xfrm>
          <a:prstGeom prst="rect">
            <a:avLst/>
          </a:prstGeom>
        </p:spPr>
      </p:pic>
      <p:pic>
        <p:nvPicPr>
          <p:cNvPr id="10" name="Immagine 10" descr="Immagine che contiene silhouette&#10;&#10;Descrizione generata automaticamente">
            <a:extLst>
              <a:ext uri="{FF2B5EF4-FFF2-40B4-BE49-F238E27FC236}">
                <a16:creationId xmlns:a16="http://schemas.microsoft.com/office/drawing/2014/main" id="{7D097FBA-A3E3-3862-B0A4-D6C74DBF32B6}"/>
              </a:ext>
            </a:extLst>
          </p:cNvPr>
          <p:cNvPicPr>
            <a:picLocks noChangeAspect="1"/>
          </p:cNvPicPr>
          <p:nvPr/>
        </p:nvPicPr>
        <p:blipFill>
          <a:blip r:embed="rId4"/>
          <a:stretch>
            <a:fillRect/>
          </a:stretch>
        </p:blipFill>
        <p:spPr>
          <a:xfrm>
            <a:off x="3200400" y="1331520"/>
            <a:ext cx="2743200" cy="2057400"/>
          </a:xfrm>
          <a:prstGeom prst="rect">
            <a:avLst/>
          </a:prstGeom>
        </p:spPr>
      </p:pic>
    </p:spTree>
    <p:extLst>
      <p:ext uri="{BB962C8B-B14F-4D97-AF65-F5344CB8AC3E}">
        <p14:creationId xmlns:p14="http://schemas.microsoft.com/office/powerpoint/2010/main" val="233940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51E3276-6B62-4052-91D9-7CF8B8FD0B9B}" type="slidenum">
              <a:rPr lang="it-IT" smtClean="0"/>
              <a:pPr/>
              <a:t>17</a:t>
            </a:fld>
            <a:endParaRPr lang="it-IT"/>
          </a:p>
        </p:txBody>
      </p:sp>
      <p:sp>
        <p:nvSpPr>
          <p:cNvPr id="5" name="Titolo 4"/>
          <p:cNvSpPr>
            <a:spLocks noGrp="1"/>
          </p:cNvSpPr>
          <p:nvPr>
            <p:ph type="title"/>
          </p:nvPr>
        </p:nvSpPr>
        <p:spPr>
          <a:xfrm>
            <a:off x="691786" y="392436"/>
            <a:ext cx="7491168" cy="695227"/>
          </a:xfrm>
        </p:spPr>
        <p:txBody>
          <a:bodyPr vert="horz" lIns="91440" tIns="45720" rIns="91440" bIns="45720" rtlCol="0" anchor="ctr">
            <a:normAutofit fontScale="90000"/>
            <a:scene3d>
              <a:camera prst="orthographicFront"/>
              <a:lightRig rig="soft" dir="t"/>
            </a:scene3d>
            <a:sp3d prstMaterial="softEdge">
              <a:bevelT w="25400" h="25400"/>
            </a:sp3d>
          </a:bodyPr>
          <a:lstStyle/>
          <a:p>
            <a:pPr algn="ctr"/>
            <a:r>
              <a:rPr lang="it-IT" dirty="0" err="1">
                <a:solidFill>
                  <a:srgbClr val="000000"/>
                </a:solidFill>
                <a:cs typeface="Lucida Sans Unicode"/>
              </a:rPr>
              <a:t>Conclusions</a:t>
            </a:r>
          </a:p>
        </p:txBody>
      </p:sp>
      <p:sp>
        <p:nvSpPr>
          <p:cNvPr id="3" name="CasellaDiTesto 2">
            <a:extLst>
              <a:ext uri="{FF2B5EF4-FFF2-40B4-BE49-F238E27FC236}">
                <a16:creationId xmlns:a16="http://schemas.microsoft.com/office/drawing/2014/main" id="{5D328EA9-0266-7424-C462-F41F49A45798}"/>
              </a:ext>
            </a:extLst>
          </p:cNvPr>
          <p:cNvSpPr txBox="1"/>
          <p:nvPr/>
        </p:nvSpPr>
        <p:spPr>
          <a:xfrm>
            <a:off x="149947" y="1145474"/>
            <a:ext cx="885764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dirty="0">
                <a:cs typeface="Lucida Sans Unicode"/>
              </a:rPr>
              <a:t>The </a:t>
            </a:r>
            <a:r>
              <a:rPr lang="it-IT" err="1">
                <a:cs typeface="Lucida Sans Unicode"/>
              </a:rPr>
              <a:t>results</a:t>
            </a:r>
            <a:r>
              <a:rPr lang="it-IT" dirty="0">
                <a:cs typeface="Lucida Sans Unicode"/>
              </a:rPr>
              <a:t> are </a:t>
            </a:r>
            <a:r>
              <a:rPr lang="it-IT" err="1">
                <a:cs typeface="Lucida Sans Unicode"/>
              </a:rPr>
              <a:t>highly</a:t>
            </a:r>
            <a:r>
              <a:rPr lang="it-IT" dirty="0">
                <a:cs typeface="Lucida Sans Unicode"/>
              </a:rPr>
              <a:t> </a:t>
            </a:r>
            <a:r>
              <a:rPr lang="it-IT" err="1">
                <a:cs typeface="Lucida Sans Unicode"/>
              </a:rPr>
              <a:t>subject</a:t>
            </a:r>
            <a:r>
              <a:rPr lang="it-IT" dirty="0">
                <a:cs typeface="Lucida Sans Unicode"/>
              </a:rPr>
              <a:t> to </a:t>
            </a:r>
            <a:r>
              <a:rPr lang="it-IT" err="1">
                <a:cs typeface="Lucida Sans Unicode"/>
              </a:rPr>
              <a:t>fluctuations</a:t>
            </a:r>
            <a:r>
              <a:rPr lang="it-IT" dirty="0">
                <a:cs typeface="Lucida Sans Unicode"/>
              </a:rPr>
              <a:t> due to the nature of the dataset (</a:t>
            </a:r>
            <a:r>
              <a:rPr lang="it-IT" err="1">
                <a:cs typeface="Lucida Sans Unicode"/>
              </a:rPr>
              <a:t>including</a:t>
            </a:r>
            <a:r>
              <a:rPr lang="it-IT" dirty="0">
                <a:cs typeface="Lucida Sans Unicode"/>
              </a:rPr>
              <a:t> the </a:t>
            </a:r>
            <a:r>
              <a:rPr lang="it-IT" err="1">
                <a:cs typeface="Lucida Sans Unicode"/>
              </a:rPr>
              <a:t>type</a:t>
            </a:r>
            <a:r>
              <a:rPr lang="it-IT" dirty="0">
                <a:cs typeface="Lucida Sans Unicode"/>
              </a:rPr>
              <a:t> of </a:t>
            </a:r>
            <a:r>
              <a:rPr lang="it-IT" err="1">
                <a:cs typeface="Lucida Sans Unicode"/>
              </a:rPr>
              <a:t>scan</a:t>
            </a:r>
            <a:r>
              <a:rPr lang="it-IT" dirty="0">
                <a:cs typeface="Lucida Sans Unicode"/>
              </a:rPr>
              <a:t> </a:t>
            </a:r>
            <a:r>
              <a:rPr lang="it-IT" err="1">
                <a:cs typeface="Lucida Sans Unicode"/>
              </a:rPr>
              <a:t>we</a:t>
            </a:r>
            <a:r>
              <a:rPr lang="it-IT" dirty="0">
                <a:cs typeface="Lucida Sans Unicode"/>
              </a:rPr>
              <a:t> are </a:t>
            </a:r>
            <a:r>
              <a:rPr lang="it-IT" err="1">
                <a:cs typeface="Lucida Sans Unicode"/>
              </a:rPr>
              <a:t>considering</a:t>
            </a:r>
            <a:r>
              <a:rPr lang="it-IT" dirty="0">
                <a:cs typeface="Lucida Sans Unicode"/>
              </a:rPr>
              <a:t>), to </a:t>
            </a:r>
            <a:r>
              <a:rPr lang="it-IT" err="1">
                <a:cs typeface="Lucida Sans Unicode"/>
              </a:rPr>
              <a:t>pre</a:t>
            </a:r>
            <a:r>
              <a:rPr lang="it-IT" dirty="0">
                <a:cs typeface="Lucida Sans Unicode"/>
              </a:rPr>
              <a:t>-processing </a:t>
            </a:r>
            <a:r>
              <a:rPr lang="it-IT" err="1">
                <a:cs typeface="Lucida Sans Unicode"/>
              </a:rPr>
              <a:t>methods</a:t>
            </a:r>
            <a:r>
              <a:rPr lang="it-IT" dirty="0">
                <a:cs typeface="Lucida Sans Unicode"/>
              </a:rPr>
              <a:t> </a:t>
            </a:r>
            <a:r>
              <a:rPr lang="it-IT" err="1">
                <a:cs typeface="Lucida Sans Unicode"/>
              </a:rPr>
              <a:t>used</a:t>
            </a:r>
            <a:r>
              <a:rPr lang="it-IT" dirty="0">
                <a:cs typeface="Lucida Sans Unicode"/>
              </a:rPr>
              <a:t> and </a:t>
            </a:r>
            <a:r>
              <a:rPr lang="it-IT" err="1">
                <a:cs typeface="Lucida Sans Unicode"/>
              </a:rPr>
              <a:t>segmentation</a:t>
            </a:r>
            <a:r>
              <a:rPr lang="it-IT" dirty="0">
                <a:cs typeface="Lucida Sans Unicode"/>
              </a:rPr>
              <a:t> </a:t>
            </a:r>
            <a:r>
              <a:rPr lang="it-IT" err="1">
                <a:cs typeface="Lucida Sans Unicode"/>
              </a:rPr>
              <a:t>method's</a:t>
            </a:r>
            <a:r>
              <a:rPr lang="it-IT" dirty="0">
                <a:cs typeface="Lucida Sans Unicode"/>
              </a:rPr>
              <a:t> </a:t>
            </a:r>
            <a:r>
              <a:rPr lang="it-IT" err="1">
                <a:cs typeface="Lucida Sans Unicode"/>
              </a:rPr>
              <a:t>parameter</a:t>
            </a:r>
            <a:r>
              <a:rPr lang="it-IT" dirty="0">
                <a:cs typeface="Lucida Sans Unicode"/>
              </a:rPr>
              <a:t> tuning;</a:t>
            </a:r>
          </a:p>
          <a:p>
            <a:pPr marL="285750" indent="-285750">
              <a:buFont typeface="Arial"/>
              <a:buChar char="•"/>
            </a:pPr>
            <a:r>
              <a:rPr lang="it-IT" dirty="0">
                <a:cs typeface="Lucida Sans Unicode"/>
              </a:rPr>
              <a:t>To </a:t>
            </a:r>
            <a:r>
              <a:rPr lang="it-IT" err="1">
                <a:cs typeface="Lucida Sans Unicode"/>
              </a:rPr>
              <a:t>overcome</a:t>
            </a:r>
            <a:r>
              <a:rPr lang="it-IT" dirty="0">
                <a:cs typeface="Lucida Sans Unicode"/>
              </a:rPr>
              <a:t> </a:t>
            </a:r>
            <a:r>
              <a:rPr lang="it-IT" err="1">
                <a:cs typeface="Lucida Sans Unicode"/>
              </a:rPr>
              <a:t>these</a:t>
            </a:r>
            <a:r>
              <a:rPr lang="it-IT" dirty="0">
                <a:cs typeface="Lucida Sans Unicode"/>
              </a:rPr>
              <a:t> </a:t>
            </a:r>
            <a:r>
              <a:rPr lang="it-IT" err="1">
                <a:cs typeface="Lucida Sans Unicode"/>
              </a:rPr>
              <a:t>aspects</a:t>
            </a:r>
            <a:r>
              <a:rPr lang="it-IT" dirty="0">
                <a:cs typeface="Lucida Sans Unicode"/>
              </a:rPr>
              <a:t>, the </a:t>
            </a:r>
            <a:r>
              <a:rPr lang="it-IT" err="1">
                <a:cs typeface="Lucida Sans Unicode"/>
              </a:rPr>
              <a:t>implemetation</a:t>
            </a:r>
            <a:r>
              <a:rPr lang="it-IT" dirty="0">
                <a:cs typeface="Lucida Sans Unicode"/>
              </a:rPr>
              <a:t> of an </a:t>
            </a:r>
            <a:r>
              <a:rPr lang="it-IT" b="1" dirty="0">
                <a:cs typeface="Lucida Sans Unicode"/>
              </a:rPr>
              <a:t>ML-</a:t>
            </a:r>
            <a:r>
              <a:rPr lang="it-IT" b="1" err="1">
                <a:cs typeface="Lucida Sans Unicode"/>
              </a:rPr>
              <a:t>based</a:t>
            </a:r>
            <a:r>
              <a:rPr lang="it-IT" b="1" dirty="0">
                <a:cs typeface="Lucida Sans Unicode"/>
              </a:rPr>
              <a:t> </a:t>
            </a:r>
            <a:r>
              <a:rPr lang="it-IT" b="1" err="1">
                <a:cs typeface="Lucida Sans Unicode"/>
              </a:rPr>
              <a:t>approach</a:t>
            </a:r>
            <a:r>
              <a:rPr lang="it-IT" dirty="0">
                <a:cs typeface="Lucida Sans Unicode"/>
              </a:rPr>
              <a:t> can be </a:t>
            </a:r>
            <a:r>
              <a:rPr lang="it-IT" err="1">
                <a:cs typeface="Lucida Sans Unicode"/>
              </a:rPr>
              <a:t>taken</a:t>
            </a:r>
            <a:r>
              <a:rPr lang="it-IT" dirty="0">
                <a:cs typeface="Lucida Sans Unicode"/>
              </a:rPr>
              <a:t> </a:t>
            </a:r>
            <a:r>
              <a:rPr lang="it-IT" err="1">
                <a:cs typeface="Lucida Sans Unicode"/>
              </a:rPr>
              <a:t>into</a:t>
            </a:r>
            <a:r>
              <a:rPr lang="it-IT" dirty="0">
                <a:cs typeface="Lucida Sans Unicode"/>
              </a:rPr>
              <a:t> account. In </a:t>
            </a:r>
            <a:r>
              <a:rPr lang="it-IT" err="1">
                <a:cs typeface="Lucida Sans Unicode"/>
              </a:rPr>
              <a:t>this</a:t>
            </a:r>
            <a:r>
              <a:rPr lang="it-IT" dirty="0">
                <a:cs typeface="Lucida Sans Unicode"/>
              </a:rPr>
              <a:t> way </a:t>
            </a:r>
            <a:r>
              <a:rPr lang="it-IT" err="1">
                <a:cs typeface="Lucida Sans Unicode"/>
              </a:rPr>
              <a:t>we</a:t>
            </a:r>
            <a:r>
              <a:rPr lang="it-IT" dirty="0">
                <a:cs typeface="Lucida Sans Unicode"/>
              </a:rPr>
              <a:t> can </a:t>
            </a:r>
            <a:r>
              <a:rPr lang="it-IT" err="1">
                <a:cs typeface="Lucida Sans Unicode"/>
              </a:rPr>
              <a:t>automatize</a:t>
            </a:r>
            <a:r>
              <a:rPr lang="it-IT" dirty="0">
                <a:cs typeface="Lucida Sans Unicode"/>
              </a:rPr>
              <a:t> and </a:t>
            </a:r>
            <a:r>
              <a:rPr lang="it-IT" err="1">
                <a:cs typeface="Lucida Sans Unicode"/>
              </a:rPr>
              <a:t>optimize</a:t>
            </a:r>
            <a:r>
              <a:rPr lang="it-IT" dirty="0">
                <a:cs typeface="Lucida Sans Unicode"/>
              </a:rPr>
              <a:t> the </a:t>
            </a:r>
            <a:r>
              <a:rPr lang="it-IT" err="1">
                <a:cs typeface="Lucida Sans Unicode"/>
              </a:rPr>
              <a:t>process</a:t>
            </a:r>
            <a:r>
              <a:rPr lang="it-IT" dirty="0">
                <a:cs typeface="Lucida Sans Unicode"/>
              </a:rPr>
              <a:t> of </a:t>
            </a:r>
            <a:r>
              <a:rPr lang="it-IT" err="1">
                <a:cs typeface="Lucida Sans Unicode"/>
              </a:rPr>
              <a:t>parameter</a:t>
            </a:r>
            <a:r>
              <a:rPr lang="it-IT" dirty="0">
                <a:cs typeface="Lucida Sans Unicode"/>
              </a:rPr>
              <a:t> setting (from the </a:t>
            </a:r>
            <a:r>
              <a:rPr lang="it-IT" err="1">
                <a:cs typeface="Lucida Sans Unicode"/>
              </a:rPr>
              <a:t>pre</a:t>
            </a:r>
            <a:r>
              <a:rPr lang="it-IT" dirty="0">
                <a:cs typeface="Lucida Sans Unicode"/>
              </a:rPr>
              <a:t>-processing </a:t>
            </a:r>
            <a:r>
              <a:rPr lang="it-IT" err="1">
                <a:cs typeface="Lucida Sans Unicode"/>
              </a:rPr>
              <a:t>phase</a:t>
            </a:r>
            <a:r>
              <a:rPr lang="it-IT" dirty="0">
                <a:cs typeface="Lucida Sans Unicode"/>
              </a:rPr>
              <a:t> to the </a:t>
            </a:r>
            <a:r>
              <a:rPr lang="it-IT" err="1">
                <a:cs typeface="Lucida Sans Unicode"/>
              </a:rPr>
              <a:t>segmentation</a:t>
            </a:r>
            <a:r>
              <a:rPr lang="it-IT" dirty="0">
                <a:cs typeface="Lucida Sans Unicode"/>
              </a:rPr>
              <a:t> </a:t>
            </a:r>
            <a:r>
              <a:rPr lang="it-IT" err="1">
                <a:cs typeface="Lucida Sans Unicode"/>
              </a:rPr>
              <a:t>algorithm</a:t>
            </a:r>
            <a:r>
              <a:rPr lang="it-IT" dirty="0">
                <a:cs typeface="Lucida Sans Unicode"/>
              </a:rPr>
              <a:t>) in a data-</a:t>
            </a:r>
            <a:r>
              <a:rPr lang="it-IT" err="1">
                <a:cs typeface="Lucida Sans Unicode"/>
              </a:rPr>
              <a:t>driven</a:t>
            </a:r>
            <a:r>
              <a:rPr lang="it-IT" dirty="0">
                <a:cs typeface="Lucida Sans Unicode"/>
              </a:rPr>
              <a:t> way, tailoring </a:t>
            </a:r>
            <a:r>
              <a:rPr lang="it-IT" err="1">
                <a:cs typeface="Lucida Sans Unicode"/>
              </a:rPr>
              <a:t>parameters</a:t>
            </a:r>
            <a:r>
              <a:rPr lang="it-IT" dirty="0">
                <a:cs typeface="Lucida Sans Unicode"/>
              </a:rPr>
              <a:t> for the single </a:t>
            </a:r>
            <a:r>
              <a:rPr lang="it-IT" err="1">
                <a:cs typeface="Lucida Sans Unicode"/>
              </a:rPr>
              <a:t>scan</a:t>
            </a:r>
            <a:r>
              <a:rPr lang="it-IT" dirty="0">
                <a:cs typeface="Lucida Sans Unicode"/>
              </a:rPr>
              <a:t> </a:t>
            </a:r>
            <a:r>
              <a:rPr lang="it-IT" err="1">
                <a:cs typeface="Lucida Sans Unicode"/>
              </a:rPr>
              <a:t>we</a:t>
            </a:r>
            <a:r>
              <a:rPr lang="it-IT" dirty="0">
                <a:cs typeface="Lucida Sans Unicode"/>
              </a:rPr>
              <a:t> are </a:t>
            </a:r>
            <a:r>
              <a:rPr lang="it-IT" err="1">
                <a:cs typeface="Lucida Sans Unicode"/>
              </a:rPr>
              <a:t>taking</a:t>
            </a:r>
            <a:r>
              <a:rPr lang="it-IT" dirty="0">
                <a:cs typeface="Lucida Sans Unicode"/>
              </a:rPr>
              <a:t> </a:t>
            </a:r>
            <a:r>
              <a:rPr lang="it-IT" err="1">
                <a:cs typeface="Lucida Sans Unicode"/>
              </a:rPr>
              <a:t>into</a:t>
            </a:r>
            <a:r>
              <a:rPr lang="it-IT" dirty="0">
                <a:cs typeface="Lucida Sans Unicode"/>
              </a:rPr>
              <a:t> </a:t>
            </a:r>
            <a:r>
              <a:rPr lang="it-IT">
                <a:cs typeface="Lucida Sans Unicode"/>
              </a:rPr>
              <a:t>account;</a:t>
            </a:r>
          </a:p>
          <a:p>
            <a:pPr marL="285750" indent="-285750">
              <a:buFont typeface="Arial"/>
              <a:buChar char="•"/>
            </a:pPr>
            <a:r>
              <a:rPr lang="it-IT" err="1">
                <a:cs typeface="Lucida Sans Unicode"/>
              </a:rPr>
              <a:t>Particularly</a:t>
            </a:r>
            <a:r>
              <a:rPr lang="it-IT" dirty="0">
                <a:cs typeface="Lucida Sans Unicode"/>
              </a:rPr>
              <a:t>, the </a:t>
            </a:r>
            <a:r>
              <a:rPr lang="it-IT" err="1">
                <a:cs typeface="Lucida Sans Unicode"/>
              </a:rPr>
              <a:t>different</a:t>
            </a:r>
            <a:r>
              <a:rPr lang="it-IT" dirty="0">
                <a:cs typeface="Lucida Sans Unicode"/>
              </a:rPr>
              <a:t> </a:t>
            </a:r>
            <a:r>
              <a:rPr lang="it-IT" err="1">
                <a:cs typeface="Lucida Sans Unicode"/>
              </a:rPr>
              <a:t>characteristics</a:t>
            </a:r>
            <a:r>
              <a:rPr lang="it-IT" dirty="0">
                <a:cs typeface="Lucida Sans Unicode"/>
              </a:rPr>
              <a:t> of the </a:t>
            </a:r>
            <a:r>
              <a:rPr lang="it-IT" err="1">
                <a:cs typeface="Lucida Sans Unicode"/>
              </a:rPr>
              <a:t>scan</a:t>
            </a:r>
            <a:r>
              <a:rPr lang="it-IT" dirty="0">
                <a:cs typeface="Lucida Sans Unicode"/>
              </a:rPr>
              <a:t> </a:t>
            </a:r>
            <a:r>
              <a:rPr lang="it-IT" err="1">
                <a:cs typeface="Lucida Sans Unicode"/>
              </a:rPr>
              <a:t>types</a:t>
            </a:r>
            <a:r>
              <a:rPr lang="it-IT" dirty="0">
                <a:cs typeface="Lucida Sans Unicode"/>
              </a:rPr>
              <a:t> for a single </a:t>
            </a:r>
            <a:r>
              <a:rPr lang="it-IT" err="1">
                <a:cs typeface="Lucida Sans Unicode"/>
              </a:rPr>
              <a:t>patient</a:t>
            </a:r>
            <a:r>
              <a:rPr lang="it-IT" dirty="0">
                <a:cs typeface="Lucida Sans Unicode"/>
              </a:rPr>
              <a:t> can </a:t>
            </a:r>
            <a:r>
              <a:rPr lang="it-IT" err="1">
                <a:cs typeface="Lucida Sans Unicode"/>
              </a:rPr>
              <a:t>require</a:t>
            </a:r>
            <a:r>
              <a:rPr lang="it-IT" dirty="0">
                <a:cs typeface="Lucida Sans Unicode"/>
              </a:rPr>
              <a:t> </a:t>
            </a:r>
            <a:r>
              <a:rPr lang="it-IT" err="1">
                <a:cs typeface="Lucida Sans Unicode"/>
              </a:rPr>
              <a:t>different</a:t>
            </a:r>
            <a:r>
              <a:rPr lang="it-IT" dirty="0">
                <a:cs typeface="Lucida Sans Unicode"/>
              </a:rPr>
              <a:t> </a:t>
            </a:r>
            <a:r>
              <a:rPr lang="it-IT" err="1">
                <a:cs typeface="Lucida Sans Unicode"/>
              </a:rPr>
              <a:t>pre</a:t>
            </a:r>
            <a:r>
              <a:rPr lang="it-IT" dirty="0">
                <a:cs typeface="Lucida Sans Unicode"/>
              </a:rPr>
              <a:t>-processing </a:t>
            </a:r>
            <a:r>
              <a:rPr lang="it-IT" err="1">
                <a:cs typeface="Lucida Sans Unicode"/>
              </a:rPr>
              <a:t>methods</a:t>
            </a:r>
            <a:r>
              <a:rPr lang="it-IT" dirty="0">
                <a:cs typeface="Lucida Sans Unicode"/>
              </a:rPr>
              <a:t> (</a:t>
            </a:r>
            <a:r>
              <a:rPr lang="it-IT" err="1">
                <a:cs typeface="Lucida Sans Unicode"/>
              </a:rPr>
              <a:t>even</a:t>
            </a:r>
            <a:r>
              <a:rPr lang="it-IT" dirty="0">
                <a:cs typeface="Lucida Sans Unicode"/>
              </a:rPr>
              <a:t> </a:t>
            </a:r>
            <a:r>
              <a:rPr lang="it-IT" err="1">
                <a:cs typeface="Lucida Sans Unicode"/>
              </a:rPr>
              <a:t>several</a:t>
            </a:r>
            <a:r>
              <a:rPr lang="it-IT" dirty="0">
                <a:cs typeface="Lucida Sans Unicode"/>
              </a:rPr>
              <a:t> of </a:t>
            </a:r>
            <a:r>
              <a:rPr lang="it-IT" err="1">
                <a:cs typeface="Lucida Sans Unicode"/>
              </a:rPr>
              <a:t>them</a:t>
            </a:r>
            <a:r>
              <a:rPr lang="it-IT" dirty="0">
                <a:cs typeface="Lucida Sans Unicode"/>
              </a:rPr>
              <a:t> for the </a:t>
            </a:r>
            <a:r>
              <a:rPr lang="it-IT" err="1">
                <a:cs typeface="Lucida Sans Unicode"/>
              </a:rPr>
              <a:t>same</a:t>
            </a:r>
            <a:r>
              <a:rPr lang="it-IT" dirty="0">
                <a:cs typeface="Lucida Sans Unicode"/>
              </a:rPr>
              <a:t> file) </a:t>
            </a:r>
            <a:r>
              <a:rPr lang="it-IT" err="1">
                <a:cs typeface="Lucida Sans Unicode"/>
              </a:rPr>
              <a:t>that</a:t>
            </a:r>
            <a:r>
              <a:rPr lang="it-IT" dirty="0">
                <a:cs typeface="Lucida Sans Unicode"/>
              </a:rPr>
              <a:t> </a:t>
            </a:r>
            <a:r>
              <a:rPr lang="it-IT" err="1">
                <a:cs typeface="Lucida Sans Unicode"/>
              </a:rPr>
              <a:t>we</a:t>
            </a:r>
            <a:r>
              <a:rPr lang="it-IT" dirty="0">
                <a:cs typeface="Lucida Sans Unicode"/>
              </a:rPr>
              <a:t> </a:t>
            </a:r>
            <a:r>
              <a:rPr lang="it-IT" err="1">
                <a:cs typeface="Lucida Sans Unicode"/>
              </a:rPr>
              <a:t>could</a:t>
            </a:r>
            <a:r>
              <a:rPr lang="it-IT" dirty="0">
                <a:cs typeface="Lucida Sans Unicode"/>
              </a:rPr>
              <a:t> </a:t>
            </a:r>
            <a:r>
              <a:rPr lang="it-IT" err="1">
                <a:cs typeface="Lucida Sans Unicode"/>
              </a:rPr>
              <a:t>evaluate</a:t>
            </a:r>
            <a:r>
              <a:rPr lang="it-IT" dirty="0">
                <a:cs typeface="Lucida Sans Unicode"/>
              </a:rPr>
              <a:t> </a:t>
            </a:r>
            <a:r>
              <a:rPr lang="it-IT" err="1">
                <a:cs typeface="Lucida Sans Unicode"/>
              </a:rPr>
              <a:t>mid-process</a:t>
            </a:r>
            <a:r>
              <a:rPr lang="it-IT">
                <a:cs typeface="Lucida Sans Unicode"/>
              </a:rPr>
              <a:t>;</a:t>
            </a:r>
            <a:r>
              <a:rPr lang="it-IT" dirty="0">
                <a:cs typeface="Lucida Sans Unicode"/>
              </a:rPr>
              <a:t> </a:t>
            </a:r>
          </a:p>
          <a:p>
            <a:pPr marL="285750" indent="-285750">
              <a:buFont typeface="Arial"/>
              <a:buChar char="•"/>
            </a:pPr>
            <a:r>
              <a:rPr lang="it-IT" dirty="0" err="1">
                <a:cs typeface="Lucida Sans Unicode"/>
              </a:rPr>
              <a:t>This</a:t>
            </a:r>
            <a:r>
              <a:rPr lang="it-IT" dirty="0">
                <a:cs typeface="Lucida Sans Unicode"/>
              </a:rPr>
              <a:t> </a:t>
            </a:r>
            <a:r>
              <a:rPr lang="it-IT" dirty="0" err="1">
                <a:cs typeface="Lucida Sans Unicode"/>
              </a:rPr>
              <a:t>approach</a:t>
            </a:r>
            <a:r>
              <a:rPr lang="it-IT" dirty="0">
                <a:cs typeface="Lucida Sans Unicode"/>
              </a:rPr>
              <a:t> can be </a:t>
            </a:r>
            <a:r>
              <a:rPr lang="it-IT" dirty="0" err="1">
                <a:cs typeface="Lucida Sans Unicode"/>
              </a:rPr>
              <a:t>extended</a:t>
            </a:r>
            <a:r>
              <a:rPr lang="it-IT" dirty="0">
                <a:cs typeface="Lucida Sans Unicode"/>
              </a:rPr>
              <a:t> to the </a:t>
            </a:r>
            <a:r>
              <a:rPr lang="it-IT" dirty="0" err="1">
                <a:cs typeface="Lucida Sans Unicode"/>
              </a:rPr>
              <a:t>segmentation</a:t>
            </a:r>
            <a:r>
              <a:rPr lang="it-IT" dirty="0">
                <a:cs typeface="Lucida Sans Unicode"/>
              </a:rPr>
              <a:t> </a:t>
            </a:r>
            <a:r>
              <a:rPr lang="it-IT" dirty="0" err="1">
                <a:cs typeface="Lucida Sans Unicode"/>
              </a:rPr>
              <a:t>methods</a:t>
            </a:r>
            <a:r>
              <a:rPr lang="it-IT" dirty="0">
                <a:cs typeface="Lucida Sans Unicode"/>
              </a:rPr>
              <a:t> </a:t>
            </a:r>
            <a:r>
              <a:rPr lang="it-IT" dirty="0" err="1">
                <a:cs typeface="Lucida Sans Unicode"/>
              </a:rPr>
              <a:t>involved</a:t>
            </a:r>
            <a:r>
              <a:rPr lang="it-IT" dirty="0">
                <a:cs typeface="Lucida Sans Unicode"/>
              </a:rPr>
              <a:t>, giving more </a:t>
            </a:r>
            <a:r>
              <a:rPr lang="it-IT" dirty="0" err="1">
                <a:cs typeface="Lucida Sans Unicode"/>
              </a:rPr>
              <a:t>segmentation</a:t>
            </a:r>
            <a:r>
              <a:rPr lang="it-IT" dirty="0">
                <a:cs typeface="Lucida Sans Unicode"/>
              </a:rPr>
              <a:t> options </a:t>
            </a:r>
            <a:r>
              <a:rPr lang="it-IT" dirty="0" err="1">
                <a:cs typeface="Lucida Sans Unicode"/>
              </a:rPr>
              <a:t>according</a:t>
            </a:r>
            <a:r>
              <a:rPr lang="it-IT" dirty="0">
                <a:cs typeface="Lucida Sans Unicode"/>
              </a:rPr>
              <a:t> to the data the file </a:t>
            </a:r>
            <a:r>
              <a:rPr lang="it-IT" dirty="0" err="1">
                <a:cs typeface="Lucida Sans Unicode"/>
              </a:rPr>
              <a:t>itself</a:t>
            </a:r>
            <a:r>
              <a:rPr lang="it-IT" dirty="0">
                <a:cs typeface="Lucida Sans Unicode"/>
              </a:rPr>
              <a:t> </a:t>
            </a:r>
            <a:r>
              <a:rPr lang="it-IT" dirty="0" err="1">
                <a:cs typeface="Lucida Sans Unicode"/>
              </a:rPr>
              <a:t>gives</a:t>
            </a:r>
            <a:r>
              <a:rPr lang="it-IT" dirty="0">
                <a:cs typeface="Lucida Sans Unicode"/>
              </a:rPr>
              <a:t> </a:t>
            </a:r>
            <a:r>
              <a:rPr lang="it-IT" dirty="0" err="1">
                <a:cs typeface="Lucida Sans Unicode"/>
              </a:rPr>
              <a:t>us</a:t>
            </a:r>
            <a:r>
              <a:rPr lang="it-IT" dirty="0">
                <a:cs typeface="Lucida Sans Unicode"/>
              </a:rPr>
              <a:t>;</a:t>
            </a:r>
          </a:p>
          <a:p>
            <a:pPr marL="285750" indent="-285750">
              <a:buFont typeface="Arial"/>
              <a:buChar char="•"/>
            </a:pPr>
            <a:r>
              <a:rPr lang="it-IT" dirty="0">
                <a:cs typeface="Lucida Sans Unicode"/>
              </a:rPr>
              <a:t>Overall, </a:t>
            </a:r>
            <a:r>
              <a:rPr lang="it-IT" err="1">
                <a:cs typeface="Lucida Sans Unicode"/>
              </a:rPr>
              <a:t>these</a:t>
            </a:r>
            <a:r>
              <a:rPr lang="it-IT" dirty="0">
                <a:cs typeface="Lucida Sans Unicode"/>
              </a:rPr>
              <a:t> </a:t>
            </a:r>
            <a:r>
              <a:rPr lang="it-IT" err="1">
                <a:cs typeface="Lucida Sans Unicode"/>
              </a:rPr>
              <a:t>possible</a:t>
            </a:r>
            <a:r>
              <a:rPr lang="it-IT" dirty="0">
                <a:cs typeface="Lucida Sans Unicode"/>
              </a:rPr>
              <a:t> </a:t>
            </a:r>
            <a:r>
              <a:rPr lang="it-IT" err="1">
                <a:cs typeface="Lucida Sans Unicode"/>
              </a:rPr>
              <a:t>improvements</a:t>
            </a:r>
            <a:r>
              <a:rPr lang="it-IT" dirty="0">
                <a:cs typeface="Lucida Sans Unicode"/>
              </a:rPr>
              <a:t> </a:t>
            </a:r>
            <a:r>
              <a:rPr lang="it-IT" err="1">
                <a:cs typeface="Lucida Sans Unicode"/>
              </a:rPr>
              <a:t>need</a:t>
            </a:r>
            <a:r>
              <a:rPr lang="it-IT" dirty="0">
                <a:cs typeface="Lucida Sans Unicode"/>
              </a:rPr>
              <a:t> to be </a:t>
            </a:r>
            <a:r>
              <a:rPr lang="it-IT" err="1">
                <a:cs typeface="Lucida Sans Unicode"/>
              </a:rPr>
              <a:t>trained</a:t>
            </a:r>
            <a:r>
              <a:rPr lang="it-IT" dirty="0">
                <a:cs typeface="Lucida Sans Unicode"/>
              </a:rPr>
              <a:t> and </a:t>
            </a:r>
            <a:r>
              <a:rPr lang="it-IT" err="1">
                <a:cs typeface="Lucida Sans Unicode"/>
              </a:rPr>
              <a:t>tested</a:t>
            </a:r>
            <a:r>
              <a:rPr lang="it-IT" dirty="0">
                <a:cs typeface="Lucida Sans Unicode"/>
              </a:rPr>
              <a:t>, </a:t>
            </a:r>
            <a:r>
              <a:rPr lang="it-IT" err="1">
                <a:cs typeface="Lucida Sans Unicode"/>
              </a:rPr>
              <a:t>requiring</a:t>
            </a:r>
            <a:r>
              <a:rPr lang="it-IT" dirty="0">
                <a:cs typeface="Lucida Sans Unicode"/>
              </a:rPr>
              <a:t> more </a:t>
            </a:r>
            <a:r>
              <a:rPr lang="it-IT" err="1">
                <a:cs typeface="Lucida Sans Unicode"/>
              </a:rPr>
              <a:t>computational</a:t>
            </a:r>
            <a:r>
              <a:rPr lang="it-IT" dirty="0">
                <a:cs typeface="Lucida Sans Unicode"/>
              </a:rPr>
              <a:t> </a:t>
            </a:r>
            <a:r>
              <a:rPr lang="it-IT" err="1">
                <a:cs typeface="Lucida Sans Unicode"/>
              </a:rPr>
              <a:t>resources</a:t>
            </a:r>
            <a:r>
              <a:rPr lang="it-IT" dirty="0">
                <a:cs typeface="Lucida Sans Unicode"/>
              </a:rPr>
              <a:t> and </a:t>
            </a:r>
            <a:r>
              <a:rPr lang="it-IT" err="1">
                <a:cs typeface="Lucida Sans Unicode"/>
              </a:rPr>
              <a:t>different</a:t>
            </a:r>
            <a:r>
              <a:rPr lang="it-IT" dirty="0">
                <a:cs typeface="Lucida Sans Unicode"/>
              </a:rPr>
              <a:t> programming </a:t>
            </a:r>
            <a:r>
              <a:rPr lang="it-IT" err="1">
                <a:cs typeface="Lucida Sans Unicode"/>
              </a:rPr>
              <a:t>languages</a:t>
            </a:r>
            <a:r>
              <a:rPr lang="it-IT" dirty="0">
                <a:cs typeface="Lucida Sans Unicode"/>
              </a:rPr>
              <a:t> to </a:t>
            </a:r>
            <a:r>
              <a:rPr lang="it-IT" err="1">
                <a:cs typeface="Lucida Sans Unicode"/>
              </a:rPr>
              <a:t>significantly</a:t>
            </a:r>
            <a:r>
              <a:rPr lang="it-IT" dirty="0">
                <a:cs typeface="Lucida Sans Unicode"/>
              </a:rPr>
              <a:t> reduce </a:t>
            </a:r>
            <a:r>
              <a:rPr lang="it-IT" err="1">
                <a:cs typeface="Lucida Sans Unicode"/>
              </a:rPr>
              <a:t>execution</a:t>
            </a:r>
            <a:r>
              <a:rPr lang="it-IT" dirty="0">
                <a:cs typeface="Lucida Sans Unicode"/>
              </a:rPr>
              <a:t> times.</a:t>
            </a:r>
          </a:p>
        </p:txBody>
      </p:sp>
    </p:spTree>
    <p:extLst>
      <p:ext uri="{BB962C8B-B14F-4D97-AF65-F5344CB8AC3E}">
        <p14:creationId xmlns:p14="http://schemas.microsoft.com/office/powerpoint/2010/main" val="206618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sz="4000" err="1"/>
              <a:t>Introduction</a:t>
            </a:r>
            <a:endParaRPr lang="it-IT" sz="4000">
              <a:cs typeface="Lucida Sans Unicode"/>
            </a:endParaRPr>
          </a:p>
        </p:txBody>
      </p:sp>
      <p:sp>
        <p:nvSpPr>
          <p:cNvPr id="4" name="CasellaDiTesto 3"/>
          <p:cNvSpPr txBox="1"/>
          <p:nvPr/>
        </p:nvSpPr>
        <p:spPr>
          <a:xfrm>
            <a:off x="1071538" y="2000240"/>
            <a:ext cx="1928826" cy="369332"/>
          </a:xfrm>
          <a:prstGeom prst="rect">
            <a:avLst/>
          </a:prstGeom>
          <a:noFill/>
        </p:spPr>
        <p:txBody>
          <a:bodyPr wrap="square" rtlCol="0">
            <a:spAutoFit/>
          </a:bodyPr>
          <a:lstStyle/>
          <a:p>
            <a:endParaRPr lang="it-IT" dirty="0"/>
          </a:p>
        </p:txBody>
      </p:sp>
      <p:sp>
        <p:nvSpPr>
          <p:cNvPr id="6" name="Segnaposto numero diapositiva 5"/>
          <p:cNvSpPr>
            <a:spLocks noGrp="1"/>
          </p:cNvSpPr>
          <p:nvPr>
            <p:ph type="sldNum" sz="quarter" idx="12"/>
          </p:nvPr>
        </p:nvSpPr>
        <p:spPr/>
        <p:txBody>
          <a:bodyPr/>
          <a:lstStyle/>
          <a:p>
            <a:fld id="{F51E3276-6B62-4052-91D9-7CF8B8FD0B9B}" type="slidenum">
              <a:rPr lang="it-IT" smtClean="0"/>
              <a:pPr/>
              <a:t>2</a:t>
            </a:fld>
            <a:endParaRPr lang="it-IT"/>
          </a:p>
        </p:txBody>
      </p:sp>
      <p:sp>
        <p:nvSpPr>
          <p:cNvPr id="8" name="Segnaposto contenuto 5"/>
          <p:cNvSpPr>
            <a:spLocks noGrp="1"/>
          </p:cNvSpPr>
          <p:nvPr>
            <p:ph idx="1"/>
          </p:nvPr>
        </p:nvSpPr>
        <p:spPr>
          <a:xfrm>
            <a:off x="214282" y="1362559"/>
            <a:ext cx="8485627" cy="4305445"/>
          </a:xfrm>
        </p:spPr>
        <p:txBody>
          <a:bodyPr vert="horz" lIns="91440" tIns="45720" rIns="91440" bIns="45720" anchor="t">
            <a:noAutofit/>
          </a:bodyPr>
          <a:lstStyle/>
          <a:p>
            <a:pPr marL="109855" indent="0" algn="ctr">
              <a:buNone/>
            </a:pPr>
            <a:r>
              <a:rPr lang="it-IT" sz="1600" b="1" dirty="0">
                <a:cs typeface="Lucida Sans Unicode"/>
              </a:rPr>
              <a:t>CHARACTERISTICS OF BRAIN TUMORS:</a:t>
            </a:r>
            <a:endParaRPr lang="it-IT"/>
          </a:p>
          <a:p>
            <a:pPr indent="-255905"/>
            <a:r>
              <a:rPr lang="en-US" sz="1500" b="1" dirty="0">
                <a:ea typeface="+mn-lt"/>
                <a:cs typeface="+mn-lt"/>
              </a:rPr>
              <a:t>Tumor Morphology</a:t>
            </a:r>
            <a:r>
              <a:rPr lang="en-US" sz="1500" dirty="0">
                <a:ea typeface="+mn-lt"/>
                <a:cs typeface="+mn-lt"/>
              </a:rPr>
              <a:t>: diverse morphological patterns,including irregular shapes, variable sizes, and complex boundaries.</a:t>
            </a:r>
            <a:endParaRPr lang="en-US" dirty="0"/>
          </a:p>
          <a:p>
            <a:pPr indent="-255905"/>
            <a:r>
              <a:rPr lang="it-IT" sz="1500" b="1" err="1">
                <a:ea typeface="+mn-lt"/>
                <a:cs typeface="+mn-lt"/>
              </a:rPr>
              <a:t>Heterogeneous</a:t>
            </a:r>
            <a:r>
              <a:rPr lang="it-IT" sz="1500" b="1" dirty="0">
                <a:ea typeface="+mn-lt"/>
                <a:cs typeface="+mn-lt"/>
              </a:rPr>
              <a:t> </a:t>
            </a:r>
            <a:r>
              <a:rPr lang="it-IT" sz="1500" b="1" err="1">
                <a:ea typeface="+mn-lt"/>
                <a:cs typeface="+mn-lt"/>
              </a:rPr>
              <a:t>Intensity</a:t>
            </a:r>
            <a:r>
              <a:rPr lang="it-IT" sz="1500" dirty="0">
                <a:ea typeface="+mn-lt"/>
                <a:cs typeface="+mn-lt"/>
              </a:rPr>
              <a:t>: </a:t>
            </a:r>
            <a:r>
              <a:rPr lang="it-IT" sz="1500" err="1">
                <a:ea typeface="+mn-lt"/>
                <a:cs typeface="+mn-lt"/>
              </a:rPr>
              <a:t>varying</a:t>
            </a:r>
            <a:r>
              <a:rPr lang="it-IT" sz="1500" dirty="0">
                <a:ea typeface="+mn-lt"/>
                <a:cs typeface="+mn-lt"/>
              </a:rPr>
              <a:t> </a:t>
            </a:r>
            <a:r>
              <a:rPr lang="it-IT" sz="1500" err="1">
                <a:ea typeface="+mn-lt"/>
                <a:cs typeface="+mn-lt"/>
              </a:rPr>
              <a:t>signal</a:t>
            </a:r>
            <a:r>
              <a:rPr lang="it-IT" sz="1500" dirty="0">
                <a:ea typeface="+mn-lt"/>
                <a:cs typeface="+mn-lt"/>
              </a:rPr>
              <a:t> </a:t>
            </a:r>
            <a:r>
              <a:rPr lang="it-IT" sz="1500" err="1">
                <a:ea typeface="+mn-lt"/>
                <a:cs typeface="+mn-lt"/>
              </a:rPr>
              <a:t>intensities</a:t>
            </a:r>
            <a:r>
              <a:rPr lang="it-IT" sz="1500" dirty="0">
                <a:ea typeface="+mn-lt"/>
                <a:cs typeface="+mn-lt"/>
              </a:rPr>
              <a:t> due to </a:t>
            </a:r>
            <a:r>
              <a:rPr lang="it-IT" sz="1500" err="1">
                <a:ea typeface="+mn-lt"/>
                <a:cs typeface="+mn-lt"/>
              </a:rPr>
              <a:t>differences</a:t>
            </a:r>
            <a:r>
              <a:rPr lang="it-IT" sz="1500" dirty="0">
                <a:ea typeface="+mn-lt"/>
                <a:cs typeface="+mn-lt"/>
              </a:rPr>
              <a:t> in </a:t>
            </a:r>
            <a:r>
              <a:rPr lang="it-IT" sz="1500" err="1">
                <a:ea typeface="+mn-lt"/>
                <a:cs typeface="+mn-lt"/>
              </a:rPr>
              <a:t>cellularity</a:t>
            </a:r>
            <a:r>
              <a:rPr lang="it-IT" sz="1500" dirty="0">
                <a:ea typeface="+mn-lt"/>
                <a:cs typeface="+mn-lt"/>
              </a:rPr>
              <a:t>, </a:t>
            </a:r>
            <a:r>
              <a:rPr lang="it-IT" sz="1500" err="1">
                <a:ea typeface="+mn-lt"/>
                <a:cs typeface="+mn-lt"/>
              </a:rPr>
              <a:t>vascularity</a:t>
            </a:r>
            <a:r>
              <a:rPr lang="it-IT" sz="1500" dirty="0">
                <a:ea typeface="+mn-lt"/>
                <a:cs typeface="+mn-lt"/>
              </a:rPr>
              <a:t>, and the </a:t>
            </a:r>
            <a:r>
              <a:rPr lang="it-IT" sz="1500" err="1">
                <a:ea typeface="+mn-lt"/>
                <a:cs typeface="+mn-lt"/>
              </a:rPr>
              <a:t>presence</a:t>
            </a:r>
            <a:r>
              <a:rPr lang="it-IT" sz="1500" dirty="0">
                <a:ea typeface="+mn-lt"/>
                <a:cs typeface="+mn-lt"/>
              </a:rPr>
              <a:t> of </a:t>
            </a:r>
            <a:r>
              <a:rPr lang="it-IT" sz="1500" err="1">
                <a:ea typeface="+mn-lt"/>
                <a:cs typeface="+mn-lt"/>
              </a:rPr>
              <a:t>different</a:t>
            </a:r>
            <a:r>
              <a:rPr lang="it-IT" sz="1500" dirty="0">
                <a:ea typeface="+mn-lt"/>
                <a:cs typeface="+mn-lt"/>
              </a:rPr>
              <a:t> </a:t>
            </a:r>
            <a:r>
              <a:rPr lang="it-IT" sz="1500" err="1">
                <a:ea typeface="+mn-lt"/>
                <a:cs typeface="+mn-lt"/>
              </a:rPr>
              <a:t>tissue</a:t>
            </a:r>
            <a:r>
              <a:rPr lang="it-IT" sz="1500" dirty="0">
                <a:ea typeface="+mn-lt"/>
                <a:cs typeface="+mn-lt"/>
              </a:rPr>
              <a:t> </a:t>
            </a:r>
            <a:r>
              <a:rPr lang="it-IT" sz="1500" err="1">
                <a:ea typeface="+mn-lt"/>
                <a:cs typeface="+mn-lt"/>
              </a:rPr>
              <a:t>types</a:t>
            </a:r>
            <a:r>
              <a:rPr lang="it-IT" sz="1500" dirty="0">
                <a:ea typeface="+mn-lt"/>
                <a:cs typeface="+mn-lt"/>
              </a:rPr>
              <a:t> (e.g., </a:t>
            </a:r>
            <a:r>
              <a:rPr lang="it-IT" sz="1500" err="1">
                <a:ea typeface="+mn-lt"/>
                <a:cs typeface="+mn-lt"/>
              </a:rPr>
              <a:t>solid</a:t>
            </a:r>
            <a:r>
              <a:rPr lang="it-IT" sz="1500" dirty="0">
                <a:ea typeface="+mn-lt"/>
                <a:cs typeface="+mn-lt"/>
              </a:rPr>
              <a:t> </a:t>
            </a:r>
            <a:r>
              <a:rPr lang="it-IT" sz="1500" err="1">
                <a:ea typeface="+mn-lt"/>
                <a:cs typeface="+mn-lt"/>
              </a:rPr>
              <a:t>tumor</a:t>
            </a:r>
            <a:r>
              <a:rPr lang="it-IT" sz="1500" dirty="0">
                <a:ea typeface="+mn-lt"/>
                <a:cs typeface="+mn-lt"/>
              </a:rPr>
              <a:t> </a:t>
            </a:r>
            <a:r>
              <a:rPr lang="it-IT" sz="1500" err="1">
                <a:ea typeface="+mn-lt"/>
                <a:cs typeface="+mn-lt"/>
              </a:rPr>
              <a:t>tissue</a:t>
            </a:r>
            <a:r>
              <a:rPr lang="it-IT" sz="1500" dirty="0">
                <a:ea typeface="+mn-lt"/>
                <a:cs typeface="+mn-lt"/>
              </a:rPr>
              <a:t>, </a:t>
            </a:r>
            <a:r>
              <a:rPr lang="it-IT" sz="1500" err="1">
                <a:ea typeface="+mn-lt"/>
                <a:cs typeface="+mn-lt"/>
              </a:rPr>
              <a:t>necrosis</a:t>
            </a:r>
            <a:r>
              <a:rPr lang="it-IT" sz="1500" dirty="0">
                <a:ea typeface="+mn-lt"/>
                <a:cs typeface="+mn-lt"/>
              </a:rPr>
              <a:t>, edema).</a:t>
            </a:r>
            <a:endParaRPr lang="it-IT" dirty="0"/>
          </a:p>
          <a:p>
            <a:pPr indent="-255905"/>
            <a:r>
              <a:rPr lang="it-IT" sz="1500" b="1" dirty="0" err="1">
                <a:ea typeface="+mn-lt"/>
                <a:cs typeface="+mn-lt"/>
              </a:rPr>
              <a:t>Multimodal</a:t>
            </a:r>
            <a:r>
              <a:rPr lang="it-IT" sz="1500" b="1" dirty="0">
                <a:ea typeface="+mn-lt"/>
                <a:cs typeface="+mn-lt"/>
              </a:rPr>
              <a:t> Imaging</a:t>
            </a:r>
            <a:r>
              <a:rPr lang="it-IT" sz="1500" dirty="0">
                <a:ea typeface="+mn-lt"/>
                <a:cs typeface="+mn-lt"/>
              </a:rPr>
              <a:t>: </a:t>
            </a:r>
            <a:r>
              <a:rPr lang="it-IT" sz="1500" dirty="0" err="1">
                <a:ea typeface="+mn-lt"/>
                <a:cs typeface="+mn-lt"/>
              </a:rPr>
              <a:t>Involves</a:t>
            </a:r>
            <a:r>
              <a:rPr lang="it-IT" sz="1500" dirty="0">
                <a:ea typeface="+mn-lt"/>
                <a:cs typeface="+mn-lt"/>
              </a:rPr>
              <a:t> multiple MRI </a:t>
            </a:r>
            <a:r>
              <a:rPr lang="it-IT" sz="1500" dirty="0" err="1">
                <a:ea typeface="+mn-lt"/>
                <a:cs typeface="+mn-lt"/>
              </a:rPr>
              <a:t>sequences</a:t>
            </a:r>
            <a:r>
              <a:rPr lang="it-IT" sz="1500" dirty="0">
                <a:ea typeface="+mn-lt"/>
                <a:cs typeface="+mn-lt"/>
              </a:rPr>
              <a:t>, </a:t>
            </a:r>
            <a:r>
              <a:rPr lang="it-IT" sz="1500" dirty="0" err="1">
                <a:ea typeface="+mn-lt"/>
                <a:cs typeface="+mn-lt"/>
              </a:rPr>
              <a:t>each</a:t>
            </a:r>
            <a:r>
              <a:rPr lang="it-IT" sz="1500" dirty="0">
                <a:ea typeface="+mn-lt"/>
                <a:cs typeface="+mn-lt"/>
              </a:rPr>
              <a:t> one </a:t>
            </a:r>
            <a:r>
              <a:rPr lang="it-IT" sz="1500" dirty="0" err="1">
                <a:ea typeface="+mn-lt"/>
                <a:cs typeface="+mn-lt"/>
              </a:rPr>
              <a:t>providing</a:t>
            </a:r>
            <a:r>
              <a:rPr lang="it-IT" sz="1500" dirty="0">
                <a:ea typeface="+mn-lt"/>
                <a:cs typeface="+mn-lt"/>
              </a:rPr>
              <a:t> </a:t>
            </a:r>
            <a:r>
              <a:rPr lang="it-IT" sz="1500" dirty="0" err="1">
                <a:ea typeface="+mn-lt"/>
                <a:cs typeface="+mn-lt"/>
              </a:rPr>
              <a:t>different</a:t>
            </a:r>
            <a:r>
              <a:rPr lang="it-IT" sz="1500" dirty="0">
                <a:ea typeface="+mn-lt"/>
                <a:cs typeface="+mn-lt"/>
              </a:rPr>
              <a:t> information </a:t>
            </a:r>
            <a:r>
              <a:rPr lang="it-IT" sz="1500" dirty="0" err="1">
                <a:ea typeface="+mn-lt"/>
                <a:cs typeface="+mn-lt"/>
              </a:rPr>
              <a:t>about</a:t>
            </a:r>
            <a:r>
              <a:rPr lang="it-IT" sz="1500" dirty="0">
                <a:ea typeface="+mn-lt"/>
                <a:cs typeface="+mn-lt"/>
              </a:rPr>
              <a:t> </a:t>
            </a:r>
            <a:r>
              <a:rPr lang="it-IT" sz="1500" dirty="0" err="1">
                <a:ea typeface="+mn-lt"/>
                <a:cs typeface="+mn-lt"/>
              </a:rPr>
              <a:t>tumor</a:t>
            </a:r>
            <a:r>
              <a:rPr lang="it-IT" sz="1500" dirty="0">
                <a:ea typeface="+mn-lt"/>
                <a:cs typeface="+mn-lt"/>
              </a:rPr>
              <a:t> </a:t>
            </a:r>
            <a:r>
              <a:rPr lang="it-IT" sz="1500" dirty="0" err="1">
                <a:ea typeface="+mn-lt"/>
                <a:cs typeface="+mn-lt"/>
              </a:rPr>
              <a:t>characteristics</a:t>
            </a:r>
            <a:r>
              <a:rPr lang="it-IT" sz="1500" dirty="0">
                <a:ea typeface="+mn-lt"/>
                <a:cs typeface="+mn-lt"/>
              </a:rPr>
              <a:t>;</a:t>
            </a:r>
          </a:p>
          <a:p>
            <a:pPr indent="-255905"/>
            <a:r>
              <a:rPr lang="it-IT" sz="1500" b="1" dirty="0" err="1">
                <a:ea typeface="+mn-lt"/>
                <a:cs typeface="+mn-lt"/>
              </a:rPr>
              <a:t>Partial</a:t>
            </a:r>
            <a:r>
              <a:rPr lang="it-IT" sz="1500" b="1" dirty="0">
                <a:ea typeface="+mn-lt"/>
                <a:cs typeface="+mn-lt"/>
              </a:rPr>
              <a:t> Volume </a:t>
            </a:r>
            <a:r>
              <a:rPr lang="it-IT" sz="1500" b="1" dirty="0" err="1">
                <a:ea typeface="+mn-lt"/>
                <a:cs typeface="+mn-lt"/>
              </a:rPr>
              <a:t>Effect</a:t>
            </a:r>
            <a:r>
              <a:rPr lang="it-IT" sz="1500" dirty="0">
                <a:ea typeface="+mn-lt"/>
                <a:cs typeface="+mn-lt"/>
              </a:rPr>
              <a:t>: </a:t>
            </a:r>
            <a:r>
              <a:rPr lang="en-US" sz="1500" dirty="0">
                <a:ea typeface="+mn-lt"/>
                <a:cs typeface="+mn-lt"/>
              </a:rPr>
              <a:t>occurs</a:t>
            </a:r>
            <a:r>
              <a:rPr lang="it-IT" sz="1500" dirty="0">
                <a:ea typeface="+mn-lt"/>
                <a:cs typeface="+mn-lt"/>
              </a:rPr>
              <a:t> </a:t>
            </a:r>
            <a:r>
              <a:rPr lang="it-IT" sz="1500" dirty="0" err="1">
                <a:ea typeface="+mn-lt"/>
                <a:cs typeface="+mn-lt"/>
              </a:rPr>
              <a:t>when</a:t>
            </a:r>
            <a:r>
              <a:rPr lang="it-IT" sz="1500" dirty="0">
                <a:ea typeface="+mn-lt"/>
                <a:cs typeface="+mn-lt"/>
              </a:rPr>
              <a:t> a voxel </a:t>
            </a:r>
            <a:r>
              <a:rPr lang="it-IT" sz="1500" dirty="0" err="1">
                <a:ea typeface="+mn-lt"/>
                <a:cs typeface="+mn-lt"/>
              </a:rPr>
              <a:t>contains</a:t>
            </a:r>
            <a:r>
              <a:rPr lang="it-IT" sz="1500" dirty="0">
                <a:ea typeface="+mn-lt"/>
                <a:cs typeface="+mn-lt"/>
              </a:rPr>
              <a:t> a </a:t>
            </a:r>
            <a:r>
              <a:rPr lang="it-IT" sz="1500" dirty="0" err="1">
                <a:ea typeface="+mn-lt"/>
                <a:cs typeface="+mn-lt"/>
              </a:rPr>
              <a:t>mixture</a:t>
            </a:r>
            <a:r>
              <a:rPr lang="it-IT" sz="1500" dirty="0">
                <a:ea typeface="+mn-lt"/>
                <a:cs typeface="+mn-lt"/>
              </a:rPr>
              <a:t> of </a:t>
            </a:r>
            <a:r>
              <a:rPr lang="it-IT" sz="1500" dirty="0" err="1">
                <a:ea typeface="+mn-lt"/>
                <a:cs typeface="+mn-lt"/>
              </a:rPr>
              <a:t>different</a:t>
            </a:r>
            <a:r>
              <a:rPr lang="it-IT" sz="1500" dirty="0">
                <a:ea typeface="+mn-lt"/>
                <a:cs typeface="+mn-lt"/>
              </a:rPr>
              <a:t> </a:t>
            </a:r>
            <a:r>
              <a:rPr lang="it-IT" sz="1500" dirty="0" err="1">
                <a:ea typeface="+mn-lt"/>
                <a:cs typeface="+mn-lt"/>
              </a:rPr>
              <a:t>tissue</a:t>
            </a:r>
            <a:r>
              <a:rPr lang="it-IT" sz="1500" dirty="0">
                <a:ea typeface="+mn-lt"/>
                <a:cs typeface="+mn-lt"/>
              </a:rPr>
              <a:t> </a:t>
            </a:r>
            <a:r>
              <a:rPr lang="it-IT" sz="1500" dirty="0" err="1">
                <a:ea typeface="+mn-lt"/>
                <a:cs typeface="+mn-lt"/>
              </a:rPr>
              <a:t>types</a:t>
            </a:r>
            <a:r>
              <a:rPr lang="it-IT" sz="1500" dirty="0">
                <a:ea typeface="+mn-lt"/>
                <a:cs typeface="+mn-lt"/>
              </a:rPr>
              <a:t> due to the limited </a:t>
            </a:r>
            <a:r>
              <a:rPr lang="it-IT" sz="1500" dirty="0" err="1">
                <a:ea typeface="+mn-lt"/>
                <a:cs typeface="+mn-lt"/>
              </a:rPr>
              <a:t>resolution</a:t>
            </a:r>
            <a:r>
              <a:rPr lang="it-IT" sz="1500" dirty="0">
                <a:ea typeface="+mn-lt"/>
                <a:cs typeface="+mn-lt"/>
              </a:rPr>
              <a:t> of </a:t>
            </a:r>
            <a:r>
              <a:rPr lang="it-IT" sz="1500" dirty="0" err="1">
                <a:ea typeface="+mn-lt"/>
                <a:cs typeface="+mn-lt"/>
              </a:rPr>
              <a:t>medical</a:t>
            </a:r>
            <a:r>
              <a:rPr lang="it-IT" sz="1500" dirty="0">
                <a:ea typeface="+mn-lt"/>
                <a:cs typeface="+mn-lt"/>
              </a:rPr>
              <a:t> images. </a:t>
            </a:r>
            <a:r>
              <a:rPr lang="it-IT" sz="1500" dirty="0" err="1">
                <a:ea typeface="+mn-lt"/>
                <a:cs typeface="+mn-lt"/>
              </a:rPr>
              <a:t>This</a:t>
            </a:r>
            <a:r>
              <a:rPr lang="it-IT" sz="1500" dirty="0">
                <a:ea typeface="+mn-lt"/>
                <a:cs typeface="+mn-lt"/>
              </a:rPr>
              <a:t> </a:t>
            </a:r>
            <a:r>
              <a:rPr lang="it-IT" sz="1500" dirty="0" err="1">
                <a:ea typeface="+mn-lt"/>
                <a:cs typeface="+mn-lt"/>
              </a:rPr>
              <a:t>effect</a:t>
            </a:r>
            <a:r>
              <a:rPr lang="it-IT" sz="1500" dirty="0">
                <a:ea typeface="+mn-lt"/>
                <a:cs typeface="+mn-lt"/>
              </a:rPr>
              <a:t> can lead to </a:t>
            </a:r>
            <a:r>
              <a:rPr lang="it-IT" sz="1500" dirty="0" err="1">
                <a:ea typeface="+mn-lt"/>
                <a:cs typeface="+mn-lt"/>
              </a:rPr>
              <a:t>misclassifications</a:t>
            </a:r>
            <a:r>
              <a:rPr lang="it-IT" sz="1500" dirty="0">
                <a:ea typeface="+mn-lt"/>
                <a:cs typeface="+mn-lt"/>
              </a:rPr>
              <a:t> of the </a:t>
            </a:r>
            <a:r>
              <a:rPr lang="it-IT" sz="1500" dirty="0" err="1">
                <a:ea typeface="+mn-lt"/>
                <a:cs typeface="+mn-lt"/>
              </a:rPr>
              <a:t>tumor</a:t>
            </a:r>
            <a:r>
              <a:rPr lang="it-IT" sz="1500" dirty="0">
                <a:ea typeface="+mn-lt"/>
                <a:cs typeface="+mn-lt"/>
              </a:rPr>
              <a:t> </a:t>
            </a:r>
            <a:r>
              <a:rPr lang="it-IT" sz="1500" dirty="0" err="1">
                <a:ea typeface="+mn-lt"/>
                <a:cs typeface="+mn-lt"/>
              </a:rPr>
              <a:t>boundaries</a:t>
            </a:r>
            <a:r>
              <a:rPr lang="it-IT" sz="1500" dirty="0">
                <a:ea typeface="+mn-lt"/>
                <a:cs typeface="+mn-lt"/>
              </a:rPr>
              <a:t>;</a:t>
            </a:r>
            <a:endParaRPr lang="it-IT" sz="1500" dirty="0">
              <a:cs typeface="Lucida Sans Unicode"/>
            </a:endParaRPr>
          </a:p>
          <a:p>
            <a:pPr indent="-255905"/>
            <a:r>
              <a:rPr lang="it-IT" sz="1500" b="1" dirty="0">
                <a:ea typeface="+mn-lt"/>
                <a:cs typeface="+mn-lt"/>
              </a:rPr>
              <a:t>Inter- and Intra-</a:t>
            </a:r>
            <a:r>
              <a:rPr lang="it-IT" sz="1500" b="1" err="1">
                <a:ea typeface="+mn-lt"/>
                <a:cs typeface="+mn-lt"/>
              </a:rPr>
              <a:t>Tumor</a:t>
            </a:r>
            <a:r>
              <a:rPr lang="it-IT" sz="1500" b="1" dirty="0">
                <a:ea typeface="+mn-lt"/>
                <a:cs typeface="+mn-lt"/>
              </a:rPr>
              <a:t> </a:t>
            </a:r>
            <a:r>
              <a:rPr lang="it-IT" sz="1500" b="1" err="1">
                <a:ea typeface="+mn-lt"/>
                <a:cs typeface="+mn-lt"/>
              </a:rPr>
              <a:t>Heterogeneity</a:t>
            </a:r>
            <a:r>
              <a:rPr lang="it-IT" sz="1500" dirty="0">
                <a:ea typeface="+mn-lt"/>
                <a:cs typeface="+mn-lt"/>
              </a:rPr>
              <a:t>: </a:t>
            </a:r>
            <a:r>
              <a:rPr lang="it-IT" sz="1500" err="1">
                <a:ea typeface="+mn-lt"/>
                <a:cs typeface="+mn-lt"/>
              </a:rPr>
              <a:t>This</a:t>
            </a:r>
            <a:r>
              <a:rPr lang="it-IT" sz="1500" dirty="0">
                <a:ea typeface="+mn-lt"/>
                <a:cs typeface="+mn-lt"/>
              </a:rPr>
              <a:t> </a:t>
            </a:r>
            <a:r>
              <a:rPr lang="it-IT" sz="1500" err="1">
                <a:ea typeface="+mn-lt"/>
                <a:cs typeface="+mn-lt"/>
              </a:rPr>
              <a:t>heterogeneity</a:t>
            </a:r>
            <a:r>
              <a:rPr lang="it-IT" sz="1500" dirty="0">
                <a:ea typeface="+mn-lt"/>
                <a:cs typeface="+mn-lt"/>
              </a:rPr>
              <a:t> </a:t>
            </a:r>
            <a:r>
              <a:rPr lang="it-IT" sz="1500" err="1">
                <a:ea typeface="+mn-lt"/>
                <a:cs typeface="+mn-lt"/>
              </a:rPr>
              <a:t>arises</a:t>
            </a:r>
            <a:r>
              <a:rPr lang="it-IT" sz="1500" dirty="0">
                <a:ea typeface="+mn-lt"/>
                <a:cs typeface="+mn-lt"/>
              </a:rPr>
              <a:t> from </a:t>
            </a:r>
            <a:r>
              <a:rPr lang="it-IT" sz="1500" err="1">
                <a:ea typeface="+mn-lt"/>
                <a:cs typeface="+mn-lt"/>
              </a:rPr>
              <a:t>differences</a:t>
            </a:r>
            <a:r>
              <a:rPr lang="it-IT" sz="1500" dirty="0">
                <a:ea typeface="+mn-lt"/>
                <a:cs typeface="+mn-lt"/>
              </a:rPr>
              <a:t> in </a:t>
            </a:r>
            <a:r>
              <a:rPr lang="it-IT" sz="1500" err="1">
                <a:ea typeface="+mn-lt"/>
                <a:cs typeface="+mn-lt"/>
              </a:rPr>
              <a:t>tumor</a:t>
            </a:r>
            <a:r>
              <a:rPr lang="it-IT" sz="1500" dirty="0">
                <a:ea typeface="+mn-lt"/>
                <a:cs typeface="+mn-lt"/>
              </a:rPr>
              <a:t> </a:t>
            </a:r>
            <a:r>
              <a:rPr lang="it-IT" sz="1500" err="1">
                <a:ea typeface="+mn-lt"/>
                <a:cs typeface="+mn-lt"/>
              </a:rPr>
              <a:t>subtypes</a:t>
            </a:r>
            <a:r>
              <a:rPr lang="it-IT" sz="1500" dirty="0">
                <a:ea typeface="+mn-lt"/>
                <a:cs typeface="+mn-lt"/>
              </a:rPr>
              <a:t>, </a:t>
            </a:r>
            <a:r>
              <a:rPr lang="it-IT" sz="1500" err="1">
                <a:ea typeface="+mn-lt"/>
                <a:cs typeface="+mn-lt"/>
              </a:rPr>
              <a:t>genetic</a:t>
            </a:r>
            <a:r>
              <a:rPr lang="it-IT" sz="1500" dirty="0">
                <a:ea typeface="+mn-lt"/>
                <a:cs typeface="+mn-lt"/>
              </a:rPr>
              <a:t> </a:t>
            </a:r>
            <a:r>
              <a:rPr lang="it-IT" sz="1500" err="1">
                <a:ea typeface="+mn-lt"/>
                <a:cs typeface="+mn-lt"/>
              </a:rPr>
              <a:t>variations</a:t>
            </a:r>
            <a:r>
              <a:rPr lang="it-IT" sz="1500" dirty="0">
                <a:ea typeface="+mn-lt"/>
                <a:cs typeface="+mn-lt"/>
              </a:rPr>
              <a:t> and treatment </a:t>
            </a:r>
            <a:r>
              <a:rPr lang="it-IT" sz="1500" err="1">
                <a:ea typeface="+mn-lt"/>
                <a:cs typeface="+mn-lt"/>
              </a:rPr>
              <a:t>effects</a:t>
            </a:r>
            <a:r>
              <a:rPr lang="it-IT" sz="1500" dirty="0">
                <a:ea typeface="+mn-lt"/>
                <a:cs typeface="+mn-lt"/>
              </a:rPr>
              <a:t>.</a:t>
            </a:r>
          </a:p>
          <a:p>
            <a:pPr indent="-255905"/>
            <a:endParaRPr lang="it-IT" sz="1500" dirty="0">
              <a:cs typeface="Lucida Sans Unicode"/>
            </a:endParaRPr>
          </a:p>
          <a:p>
            <a:pPr marL="109855" indent="0">
              <a:buNone/>
            </a:pPr>
            <a:r>
              <a:rPr lang="it-IT" sz="1500" u="sng" err="1">
                <a:cs typeface="Lucida Sans Unicode"/>
              </a:rPr>
              <a:t>Our</a:t>
            </a:r>
            <a:r>
              <a:rPr lang="it-IT" sz="1500" u="sng" dirty="0">
                <a:cs typeface="Lucida Sans Unicode"/>
              </a:rPr>
              <a:t> Goal </a:t>
            </a:r>
            <a:r>
              <a:rPr lang="it-IT" sz="1500" u="sng" err="1">
                <a:cs typeface="Lucida Sans Unicode"/>
              </a:rPr>
              <a:t>is</a:t>
            </a:r>
            <a:r>
              <a:rPr lang="it-IT" sz="1500" u="sng" dirty="0">
                <a:cs typeface="Lucida Sans Unicode"/>
              </a:rPr>
              <a:t> to </a:t>
            </a:r>
            <a:r>
              <a:rPr lang="it-IT" sz="1500" u="sng" err="1">
                <a:cs typeface="Lucida Sans Unicode"/>
              </a:rPr>
              <a:t>acknowledge</a:t>
            </a:r>
            <a:r>
              <a:rPr lang="it-IT" sz="1500" u="sng" dirty="0">
                <a:cs typeface="Lucida Sans Unicode"/>
              </a:rPr>
              <a:t> </a:t>
            </a:r>
            <a:r>
              <a:rPr lang="it-IT" sz="1500" u="sng" err="1">
                <a:cs typeface="Lucida Sans Unicode"/>
              </a:rPr>
              <a:t>this</a:t>
            </a:r>
            <a:r>
              <a:rPr lang="it-IT" sz="1500" u="sng" dirty="0">
                <a:cs typeface="Lucida Sans Unicode"/>
              </a:rPr>
              <a:t> </a:t>
            </a:r>
            <a:r>
              <a:rPr lang="it-IT" sz="1500" u="sng" err="1">
                <a:cs typeface="Lucida Sans Unicode"/>
              </a:rPr>
              <a:t>characteristics</a:t>
            </a:r>
            <a:r>
              <a:rPr lang="it-IT" sz="1500" u="sng" dirty="0">
                <a:cs typeface="Lucida Sans Unicode"/>
              </a:rPr>
              <a:t> and </a:t>
            </a:r>
            <a:r>
              <a:rPr lang="it-IT" sz="1500" u="sng" err="1">
                <a:cs typeface="Lucida Sans Unicode"/>
              </a:rPr>
              <a:t>automate</a:t>
            </a:r>
            <a:r>
              <a:rPr lang="it-IT" sz="1500" u="sng" dirty="0">
                <a:cs typeface="Lucida Sans Unicode"/>
              </a:rPr>
              <a:t> the </a:t>
            </a:r>
            <a:r>
              <a:rPr lang="it-IT" sz="1500" u="sng" err="1">
                <a:cs typeface="Lucida Sans Unicode"/>
              </a:rPr>
              <a:t>segmentation</a:t>
            </a:r>
            <a:r>
              <a:rPr lang="it-IT" sz="1500" u="sng" dirty="0">
                <a:cs typeface="Lucida Sans Unicode"/>
              </a:rPr>
              <a:t> </a:t>
            </a:r>
            <a:r>
              <a:rPr lang="it-IT" sz="1500" u="sng" err="1">
                <a:cs typeface="Lucida Sans Unicode"/>
              </a:rPr>
              <a:t>process</a:t>
            </a:r>
            <a:r>
              <a:rPr lang="it-IT" sz="1500" u="sng" dirty="0">
                <a:cs typeface="Lucida Sans Unicode"/>
              </a:rPr>
              <a:t> to delineate the </a:t>
            </a:r>
            <a:r>
              <a:rPr lang="it-IT" sz="1500" u="sng" err="1">
                <a:cs typeface="Lucida Sans Unicode"/>
              </a:rPr>
              <a:t>tumor</a:t>
            </a:r>
            <a:r>
              <a:rPr lang="it-IT" sz="1500" u="sng" dirty="0">
                <a:cs typeface="Lucida Sans Unicode"/>
              </a:rPr>
              <a:t> </a:t>
            </a:r>
            <a:r>
              <a:rPr lang="it-IT" sz="1500" u="sng" err="1">
                <a:cs typeface="Lucida Sans Unicode"/>
              </a:rPr>
              <a:t>boundaries</a:t>
            </a:r>
            <a:r>
              <a:rPr lang="it-IT" sz="1500" u="sng" dirty="0">
                <a:cs typeface="Lucida Sans Unicode"/>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sz="4000" dirty="0"/>
              <a:t>Dataset </a:t>
            </a:r>
            <a:r>
              <a:rPr lang="it-IT" sz="4000" dirty="0" err="1"/>
              <a:t>Description</a:t>
            </a:r>
            <a:endParaRPr lang="it-IT" sz="4000" dirty="0" err="1">
              <a:cs typeface="Lucida Sans Unicode"/>
            </a:endParaRPr>
          </a:p>
        </p:txBody>
      </p:sp>
      <p:sp>
        <p:nvSpPr>
          <p:cNvPr id="4" name="CasellaDiTesto 3"/>
          <p:cNvSpPr txBox="1"/>
          <p:nvPr/>
        </p:nvSpPr>
        <p:spPr>
          <a:xfrm>
            <a:off x="1071538" y="2000240"/>
            <a:ext cx="1928826" cy="369332"/>
          </a:xfrm>
          <a:prstGeom prst="rect">
            <a:avLst/>
          </a:prstGeom>
          <a:noFill/>
        </p:spPr>
        <p:txBody>
          <a:bodyPr wrap="square" rtlCol="0">
            <a:spAutoFit/>
          </a:bodyPr>
          <a:lstStyle/>
          <a:p>
            <a:endParaRPr lang="it-IT" dirty="0"/>
          </a:p>
        </p:txBody>
      </p:sp>
      <p:sp>
        <p:nvSpPr>
          <p:cNvPr id="6" name="Segnaposto numero diapositiva 5"/>
          <p:cNvSpPr>
            <a:spLocks noGrp="1"/>
          </p:cNvSpPr>
          <p:nvPr>
            <p:ph type="sldNum" sz="quarter" idx="12"/>
          </p:nvPr>
        </p:nvSpPr>
        <p:spPr/>
        <p:txBody>
          <a:bodyPr/>
          <a:lstStyle/>
          <a:p>
            <a:fld id="{F51E3276-6B62-4052-91D9-7CF8B8FD0B9B}" type="slidenum">
              <a:rPr lang="it-IT" smtClean="0"/>
              <a:pPr/>
              <a:t>3</a:t>
            </a:fld>
            <a:endParaRPr lang="it-IT"/>
          </a:p>
        </p:txBody>
      </p:sp>
      <p:sp>
        <p:nvSpPr>
          <p:cNvPr id="8" name="Segnaposto contenuto 5"/>
          <p:cNvSpPr>
            <a:spLocks noGrp="1"/>
          </p:cNvSpPr>
          <p:nvPr>
            <p:ph idx="1"/>
          </p:nvPr>
        </p:nvSpPr>
        <p:spPr>
          <a:xfrm>
            <a:off x="204386" y="1125053"/>
            <a:ext cx="8525212" cy="4869523"/>
          </a:xfrm>
        </p:spPr>
        <p:txBody>
          <a:bodyPr vert="horz" lIns="91440" tIns="45720" rIns="91440" bIns="45720" anchor="t">
            <a:noAutofit/>
          </a:bodyPr>
          <a:lstStyle/>
          <a:p>
            <a:pPr indent="-255905">
              <a:buNone/>
            </a:pPr>
            <a:r>
              <a:rPr lang="it-IT" sz="1600" dirty="0">
                <a:ea typeface="+mn-lt"/>
                <a:cs typeface="+mn-lt"/>
              </a:rPr>
              <a:t>    The BRATS2020 dataset </a:t>
            </a:r>
            <a:r>
              <a:rPr lang="it-IT" sz="1600" dirty="0" err="1">
                <a:ea typeface="+mn-lt"/>
                <a:cs typeface="+mn-lt"/>
              </a:rPr>
              <a:t>is</a:t>
            </a:r>
            <a:r>
              <a:rPr lang="it-IT" sz="1600" dirty="0">
                <a:ea typeface="+mn-lt"/>
                <a:cs typeface="+mn-lt"/>
              </a:rPr>
              <a:t> </a:t>
            </a:r>
            <a:r>
              <a:rPr lang="it-IT" sz="1600" dirty="0" err="1">
                <a:ea typeface="+mn-lt"/>
                <a:cs typeface="+mn-lt"/>
              </a:rPr>
              <a:t>composed</a:t>
            </a:r>
            <a:r>
              <a:rPr lang="it-IT" sz="1600" dirty="0">
                <a:ea typeface="+mn-lt"/>
                <a:cs typeface="+mn-lt"/>
              </a:rPr>
              <a:t> by a </a:t>
            </a:r>
            <a:r>
              <a:rPr lang="it-IT" sz="1600" dirty="0" err="1">
                <a:ea typeface="+mn-lt"/>
                <a:cs typeface="+mn-lt"/>
              </a:rPr>
              <a:t>collection</a:t>
            </a:r>
            <a:r>
              <a:rPr lang="it-IT" sz="1600" dirty="0">
                <a:ea typeface="+mn-lt"/>
                <a:cs typeface="+mn-lt"/>
              </a:rPr>
              <a:t> of </a:t>
            </a:r>
            <a:r>
              <a:rPr lang="it-IT" sz="1600" dirty="0" err="1">
                <a:ea typeface="+mn-lt"/>
                <a:cs typeface="+mn-lt"/>
              </a:rPr>
              <a:t>preoperative</a:t>
            </a:r>
            <a:r>
              <a:rPr lang="it-IT" sz="1600" dirty="0">
                <a:ea typeface="+mn-lt"/>
                <a:cs typeface="+mn-lt"/>
              </a:rPr>
              <a:t> MRI </a:t>
            </a:r>
            <a:r>
              <a:rPr lang="it-IT" sz="1600" dirty="0" err="1">
                <a:ea typeface="+mn-lt"/>
                <a:cs typeface="+mn-lt"/>
              </a:rPr>
              <a:t>scans</a:t>
            </a:r>
            <a:r>
              <a:rPr lang="it-IT" sz="1600" dirty="0">
                <a:ea typeface="+mn-lt"/>
                <a:cs typeface="+mn-lt"/>
              </a:rPr>
              <a:t> </a:t>
            </a:r>
            <a:r>
              <a:rPr lang="it-IT" sz="1600" dirty="0" err="1">
                <a:ea typeface="+mn-lt"/>
                <a:cs typeface="+mn-lt"/>
              </a:rPr>
              <a:t>acquired</a:t>
            </a:r>
            <a:r>
              <a:rPr lang="it-IT" sz="1600" dirty="0">
                <a:ea typeface="+mn-lt"/>
                <a:cs typeface="+mn-lt"/>
              </a:rPr>
              <a:t> from </a:t>
            </a:r>
            <a:r>
              <a:rPr lang="it-IT" sz="1600" dirty="0" err="1">
                <a:ea typeface="+mn-lt"/>
                <a:cs typeface="+mn-lt"/>
              </a:rPr>
              <a:t>patients</a:t>
            </a:r>
            <a:r>
              <a:rPr lang="it-IT" sz="1600" dirty="0">
                <a:ea typeface="+mn-lt"/>
                <a:cs typeface="+mn-lt"/>
              </a:rPr>
              <a:t> </a:t>
            </a:r>
            <a:r>
              <a:rPr lang="it-IT" sz="1600" dirty="0" err="1">
                <a:ea typeface="+mn-lt"/>
                <a:cs typeface="+mn-lt"/>
              </a:rPr>
              <a:t>diagnosed</a:t>
            </a:r>
            <a:r>
              <a:rPr lang="it-IT" sz="1600" dirty="0">
                <a:ea typeface="+mn-lt"/>
                <a:cs typeface="+mn-lt"/>
              </a:rPr>
              <a:t> with </a:t>
            </a:r>
            <a:r>
              <a:rPr lang="it-IT" sz="1600" dirty="0" err="1">
                <a:ea typeface="+mn-lt"/>
                <a:cs typeface="+mn-lt"/>
              </a:rPr>
              <a:t>gliomas</a:t>
            </a:r>
            <a:r>
              <a:rPr lang="it-IT" sz="1600" dirty="0">
                <a:ea typeface="+mn-lt"/>
                <a:cs typeface="+mn-lt"/>
              </a:rPr>
              <a:t>. </a:t>
            </a:r>
            <a:r>
              <a:rPr lang="it-IT" sz="1600" dirty="0" err="1">
                <a:ea typeface="+mn-lt"/>
                <a:cs typeface="+mn-lt"/>
              </a:rPr>
              <a:t>There</a:t>
            </a:r>
            <a:r>
              <a:rPr lang="it-IT" sz="1600" dirty="0">
                <a:ea typeface="+mn-lt"/>
                <a:cs typeface="+mn-lt"/>
              </a:rPr>
              <a:t> are </a:t>
            </a:r>
            <a:r>
              <a:rPr lang="it-IT" sz="1600" dirty="0" err="1">
                <a:ea typeface="+mn-lt"/>
                <a:cs typeface="+mn-lt"/>
              </a:rPr>
              <a:t>four</a:t>
            </a:r>
            <a:r>
              <a:rPr lang="it-IT" sz="1600" dirty="0">
                <a:ea typeface="+mn-lt"/>
                <a:cs typeface="+mn-lt"/>
              </a:rPr>
              <a:t> </a:t>
            </a:r>
            <a:r>
              <a:rPr lang="it-IT" sz="1600" dirty="0" err="1">
                <a:ea typeface="+mn-lt"/>
                <a:cs typeface="+mn-lt"/>
              </a:rPr>
              <a:t>types</a:t>
            </a:r>
            <a:r>
              <a:rPr lang="it-IT" sz="1600" dirty="0">
                <a:ea typeface="+mn-lt"/>
                <a:cs typeface="+mn-lt"/>
              </a:rPr>
              <a:t> of </a:t>
            </a:r>
            <a:r>
              <a:rPr lang="it-IT" sz="1600" dirty="0" err="1">
                <a:ea typeface="+mn-lt"/>
                <a:cs typeface="+mn-lt"/>
              </a:rPr>
              <a:t>scans</a:t>
            </a:r>
            <a:r>
              <a:rPr lang="it-IT" sz="1600" dirty="0">
                <a:ea typeface="+mn-lt"/>
                <a:cs typeface="+mn-lt"/>
              </a:rPr>
              <a:t>:</a:t>
            </a:r>
            <a:endParaRPr lang="it-IT" dirty="0">
              <a:cs typeface="Lucida Sans Unicode"/>
            </a:endParaRPr>
          </a:p>
          <a:p>
            <a:pPr indent="-255905"/>
            <a:r>
              <a:rPr lang="it-IT" sz="1600" b="1" dirty="0">
                <a:ea typeface="+mn-lt"/>
                <a:cs typeface="+mn-lt"/>
              </a:rPr>
              <a:t>T1-Weighted (T1) </a:t>
            </a:r>
            <a:r>
              <a:rPr lang="it-IT" sz="1600" b="1" err="1">
                <a:ea typeface="+mn-lt"/>
                <a:cs typeface="+mn-lt"/>
              </a:rPr>
              <a:t>Scans</a:t>
            </a:r>
            <a:r>
              <a:rPr lang="it-IT" sz="1600" dirty="0">
                <a:ea typeface="+mn-lt"/>
                <a:cs typeface="+mn-lt"/>
              </a:rPr>
              <a:t>: </a:t>
            </a:r>
            <a:r>
              <a:rPr lang="it-IT" sz="1600" err="1">
                <a:ea typeface="+mn-lt"/>
                <a:cs typeface="+mn-lt"/>
              </a:rPr>
              <a:t>Cerebrospinal</a:t>
            </a:r>
            <a:r>
              <a:rPr lang="it-IT" sz="1600" dirty="0">
                <a:ea typeface="+mn-lt"/>
                <a:cs typeface="+mn-lt"/>
              </a:rPr>
              <a:t> </a:t>
            </a:r>
            <a:r>
              <a:rPr lang="it-IT" sz="1600" err="1">
                <a:ea typeface="+mn-lt"/>
                <a:cs typeface="+mn-lt"/>
              </a:rPr>
              <a:t>fluid</a:t>
            </a:r>
            <a:r>
              <a:rPr lang="it-IT" sz="1600" dirty="0">
                <a:ea typeface="+mn-lt"/>
                <a:cs typeface="+mn-lt"/>
              </a:rPr>
              <a:t> (CSF) </a:t>
            </a:r>
            <a:r>
              <a:rPr lang="it-IT" sz="1600" err="1">
                <a:ea typeface="+mn-lt"/>
                <a:cs typeface="+mn-lt"/>
              </a:rPr>
              <a:t>appears</a:t>
            </a:r>
            <a:r>
              <a:rPr lang="it-IT" sz="1600" dirty="0">
                <a:ea typeface="+mn-lt"/>
                <a:cs typeface="+mn-lt"/>
              </a:rPr>
              <a:t> dark, </a:t>
            </a:r>
            <a:r>
              <a:rPr lang="it-IT" sz="1600" err="1">
                <a:ea typeface="+mn-lt"/>
                <a:cs typeface="+mn-lt"/>
              </a:rPr>
              <a:t>while</a:t>
            </a:r>
            <a:r>
              <a:rPr lang="it-IT" sz="1600" dirty="0">
                <a:ea typeface="+mn-lt"/>
                <a:cs typeface="+mn-lt"/>
              </a:rPr>
              <a:t> gray </a:t>
            </a:r>
            <a:r>
              <a:rPr lang="it-IT" sz="1600" err="1">
                <a:ea typeface="+mn-lt"/>
                <a:cs typeface="+mn-lt"/>
              </a:rPr>
              <a:t>matter</a:t>
            </a:r>
            <a:r>
              <a:rPr lang="it-IT" sz="1600" dirty="0">
                <a:ea typeface="+mn-lt"/>
                <a:cs typeface="+mn-lt"/>
              </a:rPr>
              <a:t> and white </a:t>
            </a:r>
            <a:r>
              <a:rPr lang="it-IT" sz="1600" err="1">
                <a:ea typeface="+mn-lt"/>
                <a:cs typeface="+mn-lt"/>
              </a:rPr>
              <a:t>matter</a:t>
            </a:r>
            <a:r>
              <a:rPr lang="it-IT" sz="1600" dirty="0">
                <a:ea typeface="+mn-lt"/>
                <a:cs typeface="+mn-lt"/>
              </a:rPr>
              <a:t> </a:t>
            </a:r>
            <a:r>
              <a:rPr lang="it-IT" sz="1600" err="1">
                <a:ea typeface="+mn-lt"/>
                <a:cs typeface="+mn-lt"/>
              </a:rPr>
              <a:t>have</a:t>
            </a:r>
            <a:r>
              <a:rPr lang="it-IT" sz="1600" dirty="0">
                <a:ea typeface="+mn-lt"/>
                <a:cs typeface="+mn-lt"/>
              </a:rPr>
              <a:t> </a:t>
            </a:r>
            <a:r>
              <a:rPr lang="it-IT" sz="1600" err="1">
                <a:ea typeface="+mn-lt"/>
                <a:cs typeface="+mn-lt"/>
              </a:rPr>
              <a:t>different</a:t>
            </a:r>
            <a:r>
              <a:rPr lang="it-IT" sz="1600" dirty="0">
                <a:ea typeface="+mn-lt"/>
                <a:cs typeface="+mn-lt"/>
              </a:rPr>
              <a:t> </a:t>
            </a:r>
            <a:r>
              <a:rPr lang="it-IT" sz="1600" err="1">
                <a:ea typeface="+mn-lt"/>
                <a:cs typeface="+mn-lt"/>
              </a:rPr>
              <a:t>intensities</a:t>
            </a:r>
            <a:r>
              <a:rPr lang="it-IT" sz="1600" dirty="0">
                <a:ea typeface="+mn-lt"/>
                <a:cs typeface="+mn-lt"/>
              </a:rPr>
              <a:t>. T1 </a:t>
            </a:r>
            <a:r>
              <a:rPr lang="it-IT" sz="1600" err="1">
                <a:ea typeface="+mn-lt"/>
                <a:cs typeface="+mn-lt"/>
              </a:rPr>
              <a:t>scans</a:t>
            </a:r>
            <a:r>
              <a:rPr lang="it-IT" sz="1600" dirty="0">
                <a:ea typeface="+mn-lt"/>
                <a:cs typeface="+mn-lt"/>
              </a:rPr>
              <a:t> help </a:t>
            </a:r>
            <a:r>
              <a:rPr lang="it-IT" sz="1600" err="1">
                <a:ea typeface="+mn-lt"/>
                <a:cs typeface="+mn-lt"/>
              </a:rPr>
              <a:t>identify</a:t>
            </a:r>
            <a:r>
              <a:rPr lang="it-IT" sz="1600" dirty="0">
                <a:ea typeface="+mn-lt"/>
                <a:cs typeface="+mn-lt"/>
              </a:rPr>
              <a:t> brain </a:t>
            </a:r>
            <a:r>
              <a:rPr lang="it-IT" sz="1600" err="1">
                <a:ea typeface="+mn-lt"/>
                <a:cs typeface="+mn-lt"/>
              </a:rPr>
              <a:t>structures</a:t>
            </a:r>
            <a:r>
              <a:rPr lang="it-IT" sz="1600" dirty="0">
                <a:ea typeface="+mn-lt"/>
                <a:cs typeface="+mn-lt"/>
              </a:rPr>
              <a:t> and </a:t>
            </a:r>
            <a:r>
              <a:rPr lang="it-IT" sz="1600" err="1">
                <a:ea typeface="+mn-lt"/>
                <a:cs typeface="+mn-lt"/>
              </a:rPr>
              <a:t>provide</a:t>
            </a:r>
            <a:r>
              <a:rPr lang="it-IT" sz="1600" dirty="0">
                <a:ea typeface="+mn-lt"/>
                <a:cs typeface="+mn-lt"/>
              </a:rPr>
              <a:t> information </a:t>
            </a:r>
            <a:r>
              <a:rPr lang="it-IT" sz="1600" err="1">
                <a:ea typeface="+mn-lt"/>
                <a:cs typeface="+mn-lt"/>
              </a:rPr>
              <a:t>about</a:t>
            </a:r>
            <a:r>
              <a:rPr lang="it-IT" sz="1600" dirty="0">
                <a:ea typeface="+mn-lt"/>
                <a:cs typeface="+mn-lt"/>
              </a:rPr>
              <a:t> </a:t>
            </a:r>
            <a:r>
              <a:rPr lang="it-IT" sz="1600" err="1">
                <a:ea typeface="+mn-lt"/>
                <a:cs typeface="+mn-lt"/>
              </a:rPr>
              <a:t>tissue</a:t>
            </a:r>
            <a:r>
              <a:rPr lang="it-IT" sz="1600" dirty="0">
                <a:ea typeface="+mn-lt"/>
                <a:cs typeface="+mn-lt"/>
              </a:rPr>
              <a:t> </a:t>
            </a:r>
            <a:r>
              <a:rPr lang="it-IT" sz="1600" err="1">
                <a:ea typeface="+mn-lt"/>
                <a:cs typeface="+mn-lt"/>
              </a:rPr>
              <a:t>composition</a:t>
            </a:r>
            <a:r>
              <a:rPr lang="it-IT" sz="1600" dirty="0">
                <a:ea typeface="+mn-lt"/>
                <a:cs typeface="+mn-lt"/>
              </a:rPr>
              <a:t>;</a:t>
            </a:r>
            <a:endParaRPr lang="it-IT" sz="1600" dirty="0">
              <a:cs typeface="Lucida Sans Unicode"/>
            </a:endParaRPr>
          </a:p>
          <a:p>
            <a:pPr indent="-255905"/>
            <a:r>
              <a:rPr lang="it-IT" sz="1600" b="1" dirty="0">
                <a:ea typeface="+mn-lt"/>
                <a:cs typeface="+mn-lt"/>
              </a:rPr>
              <a:t>T1-Weighted </a:t>
            </a:r>
            <a:r>
              <a:rPr lang="it-IT" sz="1600" b="1" dirty="0" err="1">
                <a:ea typeface="+mn-lt"/>
                <a:cs typeface="+mn-lt"/>
              </a:rPr>
              <a:t>Contrast-Enhanced</a:t>
            </a:r>
            <a:r>
              <a:rPr lang="it-IT" sz="1600" b="1" dirty="0">
                <a:ea typeface="+mn-lt"/>
                <a:cs typeface="+mn-lt"/>
              </a:rPr>
              <a:t> (T1CE) </a:t>
            </a:r>
            <a:r>
              <a:rPr lang="it-IT" sz="1600" b="1" dirty="0" err="1">
                <a:ea typeface="+mn-lt"/>
                <a:cs typeface="+mn-lt"/>
              </a:rPr>
              <a:t>Scans</a:t>
            </a:r>
            <a:r>
              <a:rPr lang="it-IT" sz="1600" dirty="0">
                <a:ea typeface="+mn-lt"/>
                <a:cs typeface="+mn-lt"/>
              </a:rPr>
              <a:t>: Use of a </a:t>
            </a:r>
            <a:r>
              <a:rPr lang="it-IT" sz="1600" dirty="0" err="1">
                <a:ea typeface="+mn-lt"/>
                <a:cs typeface="+mn-lt"/>
              </a:rPr>
              <a:t>contrast</a:t>
            </a:r>
            <a:r>
              <a:rPr lang="it-IT" sz="1600" dirty="0">
                <a:ea typeface="+mn-lt"/>
                <a:cs typeface="+mn-lt"/>
              </a:rPr>
              <a:t> agent </a:t>
            </a:r>
            <a:r>
              <a:rPr lang="it-IT" sz="1600" dirty="0" err="1">
                <a:ea typeface="+mn-lt"/>
                <a:cs typeface="+mn-lt"/>
              </a:rPr>
              <a:t>that</a:t>
            </a:r>
            <a:r>
              <a:rPr lang="it-IT" sz="1600" dirty="0">
                <a:ea typeface="+mn-lt"/>
                <a:cs typeface="+mn-lt"/>
              </a:rPr>
              <a:t> </a:t>
            </a:r>
            <a:r>
              <a:rPr lang="it-IT" sz="1600" dirty="0" err="1">
                <a:ea typeface="+mn-lt"/>
                <a:cs typeface="+mn-lt"/>
              </a:rPr>
              <a:t>accumulates</a:t>
            </a:r>
            <a:r>
              <a:rPr lang="it-IT" sz="1600" dirty="0">
                <a:ea typeface="+mn-lt"/>
                <a:cs typeface="+mn-lt"/>
              </a:rPr>
              <a:t> in </a:t>
            </a:r>
            <a:r>
              <a:rPr lang="it-IT" sz="1600" dirty="0" err="1">
                <a:ea typeface="+mn-lt"/>
                <a:cs typeface="+mn-lt"/>
              </a:rPr>
              <a:t>areas</a:t>
            </a:r>
            <a:r>
              <a:rPr lang="it-IT" sz="1600" dirty="0">
                <a:ea typeface="+mn-lt"/>
                <a:cs typeface="+mn-lt"/>
              </a:rPr>
              <a:t> with </a:t>
            </a:r>
            <a:r>
              <a:rPr lang="it-IT" sz="1600" dirty="0" err="1">
                <a:ea typeface="+mn-lt"/>
                <a:cs typeface="+mn-lt"/>
              </a:rPr>
              <a:t>increased</a:t>
            </a:r>
            <a:r>
              <a:rPr lang="it-IT" sz="1600" dirty="0">
                <a:ea typeface="+mn-lt"/>
                <a:cs typeface="+mn-lt"/>
              </a:rPr>
              <a:t> </a:t>
            </a:r>
            <a:r>
              <a:rPr lang="it-IT" sz="1600" dirty="0" err="1">
                <a:ea typeface="+mn-lt"/>
                <a:cs typeface="+mn-lt"/>
              </a:rPr>
              <a:t>vascularity</a:t>
            </a:r>
            <a:r>
              <a:rPr lang="it-IT" sz="1600" dirty="0">
                <a:ea typeface="+mn-lt"/>
                <a:cs typeface="+mn-lt"/>
              </a:rPr>
              <a:t>, </a:t>
            </a:r>
            <a:r>
              <a:rPr lang="it-IT" sz="1600" dirty="0" err="1">
                <a:ea typeface="+mn-lt"/>
                <a:cs typeface="+mn-lt"/>
              </a:rPr>
              <a:t>such</a:t>
            </a:r>
            <a:r>
              <a:rPr lang="it-IT" sz="1600" dirty="0">
                <a:ea typeface="+mn-lt"/>
                <a:cs typeface="+mn-lt"/>
              </a:rPr>
              <a:t> </a:t>
            </a:r>
            <a:r>
              <a:rPr lang="it-IT" sz="1600" dirty="0" err="1">
                <a:ea typeface="+mn-lt"/>
                <a:cs typeface="+mn-lt"/>
              </a:rPr>
              <a:t>as</a:t>
            </a:r>
            <a:r>
              <a:rPr lang="it-IT" sz="1600" dirty="0">
                <a:ea typeface="+mn-lt"/>
                <a:cs typeface="+mn-lt"/>
              </a:rPr>
              <a:t> </a:t>
            </a:r>
            <a:r>
              <a:rPr lang="it-IT" sz="1600" dirty="0" err="1">
                <a:ea typeface="+mn-lt"/>
                <a:cs typeface="+mn-lt"/>
              </a:rPr>
              <a:t>tumor</a:t>
            </a:r>
            <a:r>
              <a:rPr lang="it-IT" sz="1600" dirty="0">
                <a:ea typeface="+mn-lt"/>
                <a:cs typeface="+mn-lt"/>
              </a:rPr>
              <a:t> </a:t>
            </a:r>
            <a:r>
              <a:rPr lang="it-IT" sz="1600" dirty="0" err="1">
                <a:ea typeface="+mn-lt"/>
                <a:cs typeface="+mn-lt"/>
              </a:rPr>
              <a:t>regions</a:t>
            </a:r>
            <a:r>
              <a:rPr lang="it-IT" sz="1600" dirty="0">
                <a:ea typeface="+mn-lt"/>
                <a:cs typeface="+mn-lt"/>
              </a:rPr>
              <a:t>, </a:t>
            </a:r>
            <a:r>
              <a:rPr lang="it-IT" sz="1600" dirty="0" err="1">
                <a:ea typeface="+mn-lt"/>
                <a:cs typeface="+mn-lt"/>
              </a:rPr>
              <a:t>enhancing</a:t>
            </a:r>
            <a:r>
              <a:rPr lang="it-IT" sz="1600" dirty="0">
                <a:ea typeface="+mn-lt"/>
                <a:cs typeface="+mn-lt"/>
              </a:rPr>
              <a:t> </a:t>
            </a:r>
            <a:r>
              <a:rPr lang="it-IT" sz="1600" dirty="0" err="1">
                <a:ea typeface="+mn-lt"/>
                <a:cs typeface="+mn-lt"/>
              </a:rPr>
              <a:t>their</a:t>
            </a:r>
            <a:r>
              <a:rPr lang="it-IT" sz="1600" dirty="0">
                <a:ea typeface="+mn-lt"/>
                <a:cs typeface="+mn-lt"/>
              </a:rPr>
              <a:t> </a:t>
            </a:r>
            <a:r>
              <a:rPr lang="it-IT" sz="1600" dirty="0" err="1">
                <a:ea typeface="+mn-lt"/>
                <a:cs typeface="+mn-lt"/>
              </a:rPr>
              <a:t>visibility</a:t>
            </a:r>
            <a:r>
              <a:rPr lang="it-IT" sz="1600" dirty="0">
                <a:ea typeface="+mn-lt"/>
                <a:cs typeface="+mn-lt"/>
              </a:rPr>
              <a:t> in the image. T1CE </a:t>
            </a:r>
            <a:r>
              <a:rPr lang="it-IT" sz="1600" dirty="0" err="1">
                <a:ea typeface="+mn-lt"/>
                <a:cs typeface="+mn-lt"/>
              </a:rPr>
              <a:t>scans</a:t>
            </a:r>
            <a:r>
              <a:rPr lang="it-IT" sz="1600" dirty="0">
                <a:ea typeface="+mn-lt"/>
                <a:cs typeface="+mn-lt"/>
              </a:rPr>
              <a:t> </a:t>
            </a:r>
            <a:r>
              <a:rPr lang="it-IT" sz="1600" dirty="0" err="1">
                <a:ea typeface="+mn-lt"/>
                <a:cs typeface="+mn-lt"/>
              </a:rPr>
              <a:t>provide</a:t>
            </a:r>
            <a:r>
              <a:rPr lang="it-IT" sz="1600" dirty="0">
                <a:ea typeface="+mn-lt"/>
                <a:cs typeface="+mn-lt"/>
              </a:rPr>
              <a:t> </a:t>
            </a:r>
            <a:r>
              <a:rPr lang="it-IT" sz="1600" dirty="0" err="1">
                <a:ea typeface="+mn-lt"/>
                <a:cs typeface="+mn-lt"/>
              </a:rPr>
              <a:t>valuable</a:t>
            </a:r>
            <a:r>
              <a:rPr lang="it-IT" sz="1600" dirty="0">
                <a:ea typeface="+mn-lt"/>
                <a:cs typeface="+mn-lt"/>
              </a:rPr>
              <a:t> information </a:t>
            </a:r>
            <a:r>
              <a:rPr lang="it-IT" sz="1600" dirty="0" err="1">
                <a:ea typeface="+mn-lt"/>
                <a:cs typeface="+mn-lt"/>
              </a:rPr>
              <a:t>about</a:t>
            </a:r>
            <a:r>
              <a:rPr lang="it-IT" sz="1600" dirty="0">
                <a:ea typeface="+mn-lt"/>
                <a:cs typeface="+mn-lt"/>
              </a:rPr>
              <a:t> </a:t>
            </a:r>
            <a:r>
              <a:rPr lang="it-IT" sz="1600" dirty="0" err="1">
                <a:ea typeface="+mn-lt"/>
                <a:cs typeface="+mn-lt"/>
              </a:rPr>
              <a:t>tumor</a:t>
            </a:r>
            <a:r>
              <a:rPr lang="it-IT" sz="1600" dirty="0">
                <a:ea typeface="+mn-lt"/>
                <a:cs typeface="+mn-lt"/>
              </a:rPr>
              <a:t> location, </a:t>
            </a:r>
            <a:r>
              <a:rPr lang="it-IT" sz="1600" dirty="0" err="1">
                <a:ea typeface="+mn-lt"/>
                <a:cs typeface="+mn-lt"/>
              </a:rPr>
              <a:t>extent</a:t>
            </a:r>
            <a:r>
              <a:rPr lang="it-IT" sz="1600" dirty="0">
                <a:ea typeface="+mn-lt"/>
                <a:cs typeface="+mn-lt"/>
              </a:rPr>
              <a:t>, and </a:t>
            </a:r>
            <a:r>
              <a:rPr lang="it-IT" sz="1600" dirty="0" err="1">
                <a:ea typeface="+mn-lt"/>
                <a:cs typeface="+mn-lt"/>
              </a:rPr>
              <a:t>enhancement</a:t>
            </a:r>
            <a:r>
              <a:rPr lang="it-IT" sz="1600" dirty="0">
                <a:ea typeface="+mn-lt"/>
                <a:cs typeface="+mn-lt"/>
              </a:rPr>
              <a:t> </a:t>
            </a:r>
            <a:r>
              <a:rPr lang="it-IT" sz="1600" dirty="0" err="1">
                <a:ea typeface="+mn-lt"/>
                <a:cs typeface="+mn-lt"/>
              </a:rPr>
              <a:t>characteristics</a:t>
            </a:r>
            <a:r>
              <a:rPr lang="it-IT" sz="1600" dirty="0">
                <a:ea typeface="+mn-lt"/>
                <a:cs typeface="+mn-lt"/>
              </a:rPr>
              <a:t>;</a:t>
            </a:r>
            <a:endParaRPr lang="it-IT" sz="1600" dirty="0">
              <a:cs typeface="Lucida Sans Unicode"/>
            </a:endParaRPr>
          </a:p>
          <a:p>
            <a:pPr indent="-255905"/>
            <a:r>
              <a:rPr lang="it-IT" sz="1600" b="1" dirty="0">
                <a:ea typeface="+mn-lt"/>
                <a:cs typeface="+mn-lt"/>
              </a:rPr>
              <a:t>T2-Weighted (T2) </a:t>
            </a:r>
            <a:r>
              <a:rPr lang="it-IT" sz="1600" b="1" dirty="0" err="1">
                <a:ea typeface="+mn-lt"/>
                <a:cs typeface="+mn-lt"/>
              </a:rPr>
              <a:t>Scan</a:t>
            </a:r>
            <a:r>
              <a:rPr lang="it-IT" sz="1600" dirty="0">
                <a:ea typeface="+mn-lt"/>
                <a:cs typeface="+mn-lt"/>
              </a:rPr>
              <a:t>: CSF </a:t>
            </a:r>
            <a:r>
              <a:rPr lang="it-IT" sz="1600" dirty="0" err="1">
                <a:ea typeface="+mn-lt"/>
                <a:cs typeface="+mn-lt"/>
              </a:rPr>
              <a:t>appears</a:t>
            </a:r>
            <a:r>
              <a:rPr lang="it-IT" sz="1600" dirty="0">
                <a:ea typeface="+mn-lt"/>
                <a:cs typeface="+mn-lt"/>
              </a:rPr>
              <a:t> </a:t>
            </a:r>
            <a:r>
              <a:rPr lang="it-IT" sz="1600" dirty="0" err="1">
                <a:ea typeface="+mn-lt"/>
                <a:cs typeface="+mn-lt"/>
              </a:rPr>
              <a:t>bright</a:t>
            </a:r>
            <a:r>
              <a:rPr lang="it-IT" sz="1600" dirty="0">
                <a:ea typeface="+mn-lt"/>
                <a:cs typeface="+mn-lt"/>
              </a:rPr>
              <a:t>, </a:t>
            </a:r>
            <a:r>
              <a:rPr lang="it-IT" sz="1600" dirty="0" err="1">
                <a:ea typeface="+mn-lt"/>
                <a:cs typeface="+mn-lt"/>
              </a:rPr>
              <a:t>while</a:t>
            </a:r>
            <a:r>
              <a:rPr lang="it-IT" sz="1600" dirty="0">
                <a:ea typeface="+mn-lt"/>
                <a:cs typeface="+mn-lt"/>
              </a:rPr>
              <a:t> gray </a:t>
            </a:r>
            <a:r>
              <a:rPr lang="it-IT" sz="1600" dirty="0" err="1">
                <a:ea typeface="+mn-lt"/>
                <a:cs typeface="+mn-lt"/>
              </a:rPr>
              <a:t>matter</a:t>
            </a:r>
            <a:r>
              <a:rPr lang="it-IT" sz="1600" dirty="0">
                <a:ea typeface="+mn-lt"/>
                <a:cs typeface="+mn-lt"/>
              </a:rPr>
              <a:t> and white </a:t>
            </a:r>
            <a:r>
              <a:rPr lang="it-IT" sz="1600" dirty="0" err="1">
                <a:ea typeface="+mn-lt"/>
                <a:cs typeface="+mn-lt"/>
              </a:rPr>
              <a:t>matter</a:t>
            </a:r>
            <a:r>
              <a:rPr lang="it-IT" sz="1600" dirty="0">
                <a:ea typeface="+mn-lt"/>
                <a:cs typeface="+mn-lt"/>
              </a:rPr>
              <a:t> </a:t>
            </a:r>
            <a:r>
              <a:rPr lang="it-IT" sz="1600" dirty="0" err="1">
                <a:ea typeface="+mn-lt"/>
                <a:cs typeface="+mn-lt"/>
              </a:rPr>
              <a:t>have</a:t>
            </a:r>
            <a:r>
              <a:rPr lang="it-IT" sz="1600" dirty="0">
                <a:ea typeface="+mn-lt"/>
                <a:cs typeface="+mn-lt"/>
              </a:rPr>
              <a:t> </a:t>
            </a:r>
            <a:r>
              <a:rPr lang="it-IT" sz="1600" dirty="0" err="1">
                <a:ea typeface="+mn-lt"/>
                <a:cs typeface="+mn-lt"/>
              </a:rPr>
              <a:t>different</a:t>
            </a:r>
            <a:r>
              <a:rPr lang="it-IT" sz="1600" dirty="0">
                <a:ea typeface="+mn-lt"/>
                <a:cs typeface="+mn-lt"/>
              </a:rPr>
              <a:t> </a:t>
            </a:r>
            <a:r>
              <a:rPr lang="it-IT" sz="1600" dirty="0" err="1">
                <a:ea typeface="+mn-lt"/>
                <a:cs typeface="+mn-lt"/>
              </a:rPr>
              <a:t>intensities</a:t>
            </a:r>
            <a:r>
              <a:rPr lang="it-IT" sz="1600" dirty="0">
                <a:ea typeface="+mn-lt"/>
                <a:cs typeface="+mn-lt"/>
              </a:rPr>
              <a:t>. T2 </a:t>
            </a:r>
            <a:r>
              <a:rPr lang="it-IT" sz="1600" dirty="0" err="1">
                <a:ea typeface="+mn-lt"/>
                <a:cs typeface="+mn-lt"/>
              </a:rPr>
              <a:t>scans</a:t>
            </a:r>
            <a:r>
              <a:rPr lang="it-IT" sz="1600" dirty="0">
                <a:ea typeface="+mn-lt"/>
                <a:cs typeface="+mn-lt"/>
              </a:rPr>
              <a:t> help </a:t>
            </a:r>
            <a:r>
              <a:rPr lang="it-IT" sz="1600" dirty="0" err="1">
                <a:ea typeface="+mn-lt"/>
                <a:cs typeface="+mn-lt"/>
              </a:rPr>
              <a:t>visualize</a:t>
            </a:r>
            <a:r>
              <a:rPr lang="it-IT" sz="1600" dirty="0">
                <a:ea typeface="+mn-lt"/>
                <a:cs typeface="+mn-lt"/>
              </a:rPr>
              <a:t> </a:t>
            </a:r>
            <a:r>
              <a:rPr lang="it-IT" sz="1600" dirty="0" err="1">
                <a:ea typeface="+mn-lt"/>
                <a:cs typeface="+mn-lt"/>
              </a:rPr>
              <a:t>abnormalities</a:t>
            </a:r>
            <a:r>
              <a:rPr lang="it-IT" sz="1600" dirty="0">
                <a:ea typeface="+mn-lt"/>
                <a:cs typeface="+mn-lt"/>
              </a:rPr>
              <a:t> in brain </a:t>
            </a:r>
            <a:r>
              <a:rPr lang="it-IT" sz="1600" dirty="0" err="1">
                <a:ea typeface="+mn-lt"/>
                <a:cs typeface="+mn-lt"/>
              </a:rPr>
              <a:t>tissue</a:t>
            </a:r>
            <a:r>
              <a:rPr lang="it-IT" sz="1600" dirty="0">
                <a:ea typeface="+mn-lt"/>
                <a:cs typeface="+mn-lt"/>
              </a:rPr>
              <a:t>;</a:t>
            </a:r>
            <a:endParaRPr lang="it-IT" sz="1600" dirty="0">
              <a:cs typeface="Lucida Sans Unicode"/>
            </a:endParaRPr>
          </a:p>
          <a:p>
            <a:pPr indent="-255905"/>
            <a:r>
              <a:rPr lang="it-IT" sz="1600" b="1" err="1">
                <a:ea typeface="+mn-lt"/>
                <a:cs typeface="+mn-lt"/>
              </a:rPr>
              <a:t>Fluid-Attenuated</a:t>
            </a:r>
            <a:r>
              <a:rPr lang="it-IT" sz="1600" b="1" dirty="0">
                <a:ea typeface="+mn-lt"/>
                <a:cs typeface="+mn-lt"/>
              </a:rPr>
              <a:t> </a:t>
            </a:r>
            <a:r>
              <a:rPr lang="it-IT" sz="1600" b="1" err="1">
                <a:ea typeface="+mn-lt"/>
                <a:cs typeface="+mn-lt"/>
              </a:rPr>
              <a:t>Inversion</a:t>
            </a:r>
            <a:r>
              <a:rPr lang="it-IT" sz="1600" b="1" dirty="0">
                <a:ea typeface="+mn-lt"/>
                <a:cs typeface="+mn-lt"/>
              </a:rPr>
              <a:t> Recovery (FLAIR) </a:t>
            </a:r>
            <a:r>
              <a:rPr lang="it-IT" sz="1600" b="1" err="1">
                <a:ea typeface="+mn-lt"/>
                <a:cs typeface="+mn-lt"/>
              </a:rPr>
              <a:t>Scan</a:t>
            </a:r>
            <a:r>
              <a:rPr lang="it-IT" sz="1600" dirty="0">
                <a:ea typeface="+mn-lt"/>
                <a:cs typeface="+mn-lt"/>
              </a:rPr>
              <a:t>: T2-weighted images with the </a:t>
            </a:r>
            <a:r>
              <a:rPr lang="it-IT" sz="1600" err="1">
                <a:ea typeface="+mn-lt"/>
                <a:cs typeface="+mn-lt"/>
              </a:rPr>
              <a:t>suppression</a:t>
            </a:r>
            <a:r>
              <a:rPr lang="it-IT" sz="1600" dirty="0">
                <a:ea typeface="+mn-lt"/>
                <a:cs typeface="+mn-lt"/>
              </a:rPr>
              <a:t> of </a:t>
            </a:r>
            <a:r>
              <a:rPr lang="it-IT" sz="1600" err="1">
                <a:ea typeface="+mn-lt"/>
                <a:cs typeface="+mn-lt"/>
              </a:rPr>
              <a:t>signal</a:t>
            </a:r>
            <a:r>
              <a:rPr lang="it-IT" sz="1600" dirty="0">
                <a:ea typeface="+mn-lt"/>
                <a:cs typeface="+mn-lt"/>
              </a:rPr>
              <a:t> from CSF, </a:t>
            </a:r>
            <a:r>
              <a:rPr lang="it-IT" sz="1600" err="1">
                <a:ea typeface="+mn-lt"/>
                <a:cs typeface="+mn-lt"/>
              </a:rPr>
              <a:t>that</a:t>
            </a:r>
            <a:r>
              <a:rPr lang="it-IT" sz="1600" dirty="0">
                <a:ea typeface="+mn-lt"/>
                <a:cs typeface="+mn-lt"/>
              </a:rPr>
              <a:t> </a:t>
            </a:r>
            <a:r>
              <a:rPr lang="it-IT" sz="1600" err="1">
                <a:ea typeface="+mn-lt"/>
                <a:cs typeface="+mn-lt"/>
              </a:rPr>
              <a:t>allows</a:t>
            </a:r>
            <a:r>
              <a:rPr lang="it-IT" sz="1600" dirty="0">
                <a:ea typeface="+mn-lt"/>
                <a:cs typeface="+mn-lt"/>
              </a:rPr>
              <a:t> </a:t>
            </a:r>
            <a:r>
              <a:rPr lang="it-IT" sz="1600" err="1">
                <a:ea typeface="+mn-lt"/>
                <a:cs typeface="+mn-lt"/>
              </a:rPr>
              <a:t>better</a:t>
            </a:r>
            <a:r>
              <a:rPr lang="it-IT" sz="1600" dirty="0">
                <a:ea typeface="+mn-lt"/>
                <a:cs typeface="+mn-lt"/>
              </a:rPr>
              <a:t> </a:t>
            </a:r>
            <a:r>
              <a:rPr lang="it-IT" sz="1600" err="1">
                <a:ea typeface="+mn-lt"/>
                <a:cs typeface="+mn-lt"/>
              </a:rPr>
              <a:t>visualization</a:t>
            </a:r>
            <a:r>
              <a:rPr lang="it-IT" sz="1600" dirty="0">
                <a:ea typeface="+mn-lt"/>
                <a:cs typeface="+mn-lt"/>
              </a:rPr>
              <a:t> of </a:t>
            </a:r>
            <a:r>
              <a:rPr lang="it-IT" sz="1600" err="1">
                <a:ea typeface="+mn-lt"/>
                <a:cs typeface="+mn-lt"/>
              </a:rPr>
              <a:t>pathological</a:t>
            </a:r>
            <a:r>
              <a:rPr lang="it-IT" sz="1600" dirty="0">
                <a:ea typeface="+mn-lt"/>
                <a:cs typeface="+mn-lt"/>
              </a:rPr>
              <a:t> </a:t>
            </a:r>
            <a:r>
              <a:rPr lang="it-IT" sz="1600" err="1">
                <a:ea typeface="+mn-lt"/>
                <a:cs typeface="+mn-lt"/>
              </a:rPr>
              <a:t>changes</a:t>
            </a:r>
            <a:r>
              <a:rPr lang="it-IT" sz="1600" dirty="0">
                <a:ea typeface="+mn-lt"/>
                <a:cs typeface="+mn-lt"/>
              </a:rPr>
              <a:t>. FLAIR </a:t>
            </a:r>
            <a:r>
              <a:rPr lang="it-IT" sz="1600" err="1">
                <a:ea typeface="+mn-lt"/>
                <a:cs typeface="+mn-lt"/>
              </a:rPr>
              <a:t>scans</a:t>
            </a:r>
            <a:r>
              <a:rPr lang="it-IT" sz="1600" dirty="0">
                <a:ea typeface="+mn-lt"/>
                <a:cs typeface="+mn-lt"/>
              </a:rPr>
              <a:t> are </a:t>
            </a:r>
            <a:r>
              <a:rPr lang="it-IT" sz="1600" err="1">
                <a:ea typeface="+mn-lt"/>
                <a:cs typeface="+mn-lt"/>
              </a:rPr>
              <a:t>particularly</a:t>
            </a:r>
            <a:r>
              <a:rPr lang="it-IT" sz="1600" dirty="0">
                <a:ea typeface="+mn-lt"/>
                <a:cs typeface="+mn-lt"/>
              </a:rPr>
              <a:t> </a:t>
            </a:r>
            <a:r>
              <a:rPr lang="it-IT" sz="1600" err="1">
                <a:ea typeface="+mn-lt"/>
                <a:cs typeface="+mn-lt"/>
              </a:rPr>
              <a:t>useful</a:t>
            </a:r>
            <a:r>
              <a:rPr lang="it-IT" sz="1600" dirty="0">
                <a:ea typeface="+mn-lt"/>
                <a:cs typeface="+mn-lt"/>
              </a:rPr>
              <a:t> for </a:t>
            </a:r>
            <a:r>
              <a:rPr lang="it-IT" sz="1600" err="1">
                <a:ea typeface="+mn-lt"/>
                <a:cs typeface="+mn-lt"/>
              </a:rPr>
              <a:t>detecting</a:t>
            </a:r>
            <a:r>
              <a:rPr lang="it-IT" sz="1600" dirty="0">
                <a:ea typeface="+mn-lt"/>
                <a:cs typeface="+mn-lt"/>
              </a:rPr>
              <a:t> </a:t>
            </a:r>
            <a:r>
              <a:rPr lang="it-IT" sz="1600" err="1">
                <a:ea typeface="+mn-lt"/>
                <a:cs typeface="+mn-lt"/>
              </a:rPr>
              <a:t>lesions</a:t>
            </a:r>
            <a:r>
              <a:rPr lang="it-IT" sz="1600" dirty="0">
                <a:ea typeface="+mn-lt"/>
                <a:cs typeface="+mn-lt"/>
              </a:rPr>
              <a:t> </a:t>
            </a:r>
            <a:r>
              <a:rPr lang="it-IT" sz="1600" err="1">
                <a:ea typeface="+mn-lt"/>
                <a:cs typeface="+mn-lt"/>
              </a:rPr>
              <a:t>surrounded</a:t>
            </a:r>
            <a:r>
              <a:rPr lang="it-IT" sz="1600" dirty="0">
                <a:ea typeface="+mn-lt"/>
                <a:cs typeface="+mn-lt"/>
              </a:rPr>
              <a:t> by edema.</a:t>
            </a:r>
          </a:p>
          <a:p>
            <a:pPr indent="-255905"/>
            <a:endParaRPr lang="it-IT" sz="1600" dirty="0">
              <a:cs typeface="Lucida Sans Unicode"/>
            </a:endParaRPr>
          </a:p>
          <a:p>
            <a:pPr marL="109855" indent="0">
              <a:buNone/>
            </a:pPr>
            <a:r>
              <a:rPr lang="it-IT" sz="1600" dirty="0" err="1">
                <a:cs typeface="Lucida Sans Unicode"/>
              </a:rPr>
              <a:t>Additionally</a:t>
            </a:r>
            <a:r>
              <a:rPr lang="it-IT" sz="1600" dirty="0">
                <a:cs typeface="Lucida Sans Unicode"/>
              </a:rPr>
              <a:t>, the dataset </a:t>
            </a:r>
            <a:r>
              <a:rPr lang="it-IT" sz="1600" dirty="0" err="1">
                <a:cs typeface="Lucida Sans Unicode"/>
              </a:rPr>
              <a:t>provides</a:t>
            </a:r>
            <a:r>
              <a:rPr lang="it-IT" sz="1600" dirty="0">
                <a:cs typeface="Lucida Sans Unicode"/>
              </a:rPr>
              <a:t> </a:t>
            </a:r>
            <a:r>
              <a:rPr lang="it-IT" sz="1600" u="sng" dirty="0">
                <a:cs typeface="Lucida Sans Unicode"/>
              </a:rPr>
              <a:t>ground truth </a:t>
            </a:r>
            <a:r>
              <a:rPr lang="it-IT" sz="1600" u="sng" dirty="0" err="1">
                <a:cs typeface="Lucida Sans Unicode"/>
              </a:rPr>
              <a:t>masks</a:t>
            </a:r>
            <a:r>
              <a:rPr lang="it-IT" sz="1600" dirty="0">
                <a:cs typeface="Lucida Sans Unicode"/>
              </a:rPr>
              <a:t> for </a:t>
            </a:r>
            <a:r>
              <a:rPr lang="it-IT" sz="1600" dirty="0" err="1">
                <a:cs typeface="Lucida Sans Unicode"/>
              </a:rPr>
              <a:t>confrontation</a:t>
            </a:r>
            <a:r>
              <a:rPr lang="it-IT" sz="1600" dirty="0">
                <a:cs typeface="Lucida Sans Unicode"/>
              </a:rPr>
              <a:t> and </a:t>
            </a:r>
            <a:r>
              <a:rPr lang="it-IT" sz="1600" dirty="0" err="1">
                <a:cs typeface="Lucida Sans Unicode"/>
              </a:rPr>
              <a:t>evaluation</a:t>
            </a:r>
            <a:r>
              <a:rPr lang="it-IT" sz="1600" dirty="0">
                <a:cs typeface="Lucida Sans Unicode"/>
              </a:rPr>
              <a:t> of </a:t>
            </a:r>
            <a:r>
              <a:rPr lang="it-IT" sz="1600" dirty="0" err="1">
                <a:cs typeface="Lucida Sans Unicode"/>
              </a:rPr>
              <a:t>results</a:t>
            </a:r>
            <a:r>
              <a:rPr lang="it-IT" sz="1600" dirty="0">
                <a:cs typeface="Lucida Sans Unicode"/>
              </a:rPr>
              <a:t>.</a:t>
            </a:r>
          </a:p>
        </p:txBody>
      </p:sp>
    </p:spTree>
    <p:extLst>
      <p:ext uri="{BB962C8B-B14F-4D97-AF65-F5344CB8AC3E}">
        <p14:creationId xmlns:p14="http://schemas.microsoft.com/office/powerpoint/2010/main" val="90913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sz="4000" dirty="0" err="1"/>
              <a:t>Pre</a:t>
            </a:r>
            <a:r>
              <a:rPr lang="it-IT" sz="4000" dirty="0"/>
              <a:t>-Processing Pipeline</a:t>
            </a:r>
            <a:endParaRPr lang="it-IT" sz="4000" b="0" dirty="0">
              <a:cs typeface="Lucida Sans Unicode"/>
            </a:endParaRPr>
          </a:p>
        </p:txBody>
      </p:sp>
      <p:sp>
        <p:nvSpPr>
          <p:cNvPr id="4" name="Segnaposto numero diapositiva 3"/>
          <p:cNvSpPr>
            <a:spLocks noGrp="1"/>
          </p:cNvSpPr>
          <p:nvPr>
            <p:ph type="sldNum" sz="quarter" idx="12"/>
          </p:nvPr>
        </p:nvSpPr>
        <p:spPr/>
        <p:txBody>
          <a:bodyPr/>
          <a:lstStyle/>
          <a:p>
            <a:fld id="{F51E3276-6B62-4052-91D9-7CF8B8FD0B9B}" type="slidenum">
              <a:rPr lang="it-IT" smtClean="0"/>
              <a:pPr/>
              <a:t>4</a:t>
            </a:fld>
            <a:endParaRPr lang="it-IT"/>
          </a:p>
        </p:txBody>
      </p:sp>
      <p:sp>
        <p:nvSpPr>
          <p:cNvPr id="11" name="Segnaposto contenuto 10">
            <a:extLst>
              <a:ext uri="{FF2B5EF4-FFF2-40B4-BE49-F238E27FC236}">
                <a16:creationId xmlns:a16="http://schemas.microsoft.com/office/drawing/2014/main" id="{C889D7AC-F8CA-4351-C849-EC48497ED8F9}"/>
              </a:ext>
            </a:extLst>
          </p:cNvPr>
          <p:cNvSpPr>
            <a:spLocks noGrp="1"/>
          </p:cNvSpPr>
          <p:nvPr>
            <p:ph idx="1"/>
          </p:nvPr>
        </p:nvSpPr>
        <p:spPr/>
        <p:txBody>
          <a:bodyPr vert="horz" lIns="91440" tIns="45720" rIns="91440" bIns="45720" anchor="t">
            <a:normAutofit/>
          </a:bodyPr>
          <a:lstStyle/>
          <a:p>
            <a:pPr indent="-255905">
              <a:buFont typeface="Calibri"/>
              <a:buChar char="-"/>
            </a:pPr>
            <a:endParaRPr lang="it-IT" dirty="0">
              <a:cs typeface="Lucida Sans Unicode"/>
            </a:endParaRPr>
          </a:p>
          <a:p>
            <a:pPr indent="-255905">
              <a:buFont typeface="Calibri"/>
              <a:buChar char="-"/>
            </a:pPr>
            <a:endParaRPr lang="it-IT">
              <a:cs typeface="Lucida Sans Unicode"/>
            </a:endParaRPr>
          </a:p>
          <a:p>
            <a:pPr marL="624205" indent="-514350">
              <a:buAutoNum type="arabicPeriod"/>
            </a:pPr>
            <a:r>
              <a:rPr lang="it-IT" dirty="0">
                <a:cs typeface="Lucida Sans Unicode"/>
              </a:rPr>
              <a:t>Z-Score </a:t>
            </a:r>
            <a:r>
              <a:rPr lang="it-IT" dirty="0" err="1">
                <a:cs typeface="Lucida Sans Unicode"/>
              </a:rPr>
              <a:t>Normalization</a:t>
            </a:r>
            <a:r>
              <a:rPr lang="it-IT" dirty="0">
                <a:cs typeface="Lucida Sans Unicode"/>
              </a:rPr>
              <a:t>;</a:t>
            </a:r>
            <a:endParaRPr lang="it-IT">
              <a:cs typeface="Lucida Sans Unicode"/>
            </a:endParaRPr>
          </a:p>
          <a:p>
            <a:pPr marL="624205" indent="-514350">
              <a:buAutoNum type="arabicPeriod"/>
            </a:pPr>
            <a:endParaRPr lang="it-IT" dirty="0">
              <a:cs typeface="Lucida Sans Unicode"/>
            </a:endParaRPr>
          </a:p>
          <a:p>
            <a:pPr marL="624205" indent="-514350">
              <a:buAutoNum type="arabicPeriod"/>
            </a:pPr>
            <a:r>
              <a:rPr lang="it-IT" err="1">
                <a:cs typeface="Lucida Sans Unicode"/>
              </a:rPr>
              <a:t>Bias</a:t>
            </a:r>
            <a:r>
              <a:rPr lang="it-IT" dirty="0">
                <a:cs typeface="Lucida Sans Unicode"/>
              </a:rPr>
              <a:t> Field </a:t>
            </a:r>
            <a:r>
              <a:rPr lang="it-IT" err="1">
                <a:cs typeface="Lucida Sans Unicode"/>
              </a:rPr>
              <a:t>Correction</a:t>
            </a:r>
            <a:r>
              <a:rPr lang="it-IT" dirty="0">
                <a:cs typeface="Lucida Sans Unicode"/>
              </a:rPr>
              <a:t>;</a:t>
            </a:r>
          </a:p>
          <a:p>
            <a:pPr marL="624205" indent="-514350">
              <a:buAutoNum type="arabicPeriod"/>
            </a:pPr>
            <a:endParaRPr lang="it-IT" dirty="0">
              <a:cs typeface="Lucida Sans Unicode"/>
            </a:endParaRPr>
          </a:p>
          <a:p>
            <a:pPr marL="624205" indent="-514350">
              <a:buAutoNum type="arabicPeriod"/>
            </a:pPr>
            <a:r>
              <a:rPr lang="it-IT" dirty="0" err="1">
                <a:cs typeface="Lucida Sans Unicode"/>
              </a:rPr>
              <a:t>Gaussian</a:t>
            </a:r>
            <a:r>
              <a:rPr lang="it-IT" dirty="0">
                <a:cs typeface="Lucida Sans Unicode"/>
              </a:rPr>
              <a:t> </a:t>
            </a:r>
            <a:r>
              <a:rPr lang="it-IT" dirty="0" err="1">
                <a:cs typeface="Lucida Sans Unicode"/>
              </a:rPr>
              <a:t>Smoothing</a:t>
            </a:r>
            <a:r>
              <a:rPr lang="it-IT" dirty="0">
                <a:cs typeface="Lucida Sans Unicode"/>
              </a:rPr>
              <a:t> </a:t>
            </a:r>
            <a:r>
              <a:rPr lang="it-IT" dirty="0" err="1">
                <a:cs typeface="Lucida Sans Unicode"/>
              </a:rPr>
              <a:t>Noise</a:t>
            </a:r>
            <a:r>
              <a:rPr lang="it-IT" dirty="0">
                <a:cs typeface="Lucida Sans Unicode"/>
              </a:rPr>
              <a:t> </a:t>
            </a:r>
            <a:r>
              <a:rPr lang="it-IT" dirty="0" err="1">
                <a:cs typeface="Lucida Sans Unicode"/>
              </a:rPr>
              <a:t>Reduction</a:t>
            </a:r>
            <a:r>
              <a:rPr lang="it-IT" dirty="0">
                <a:cs typeface="Lucida Sans Unicode"/>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a:t>Z-Score </a:t>
            </a:r>
            <a:r>
              <a:rPr lang="it-IT" dirty="0" err="1"/>
              <a:t>Normalization</a:t>
            </a:r>
            <a:endParaRPr lang="it-IT" dirty="0" err="1">
              <a:cs typeface="Lucida Sans Unicode"/>
            </a:endParaRPr>
          </a:p>
        </p:txBody>
      </p:sp>
      <p:sp>
        <p:nvSpPr>
          <p:cNvPr id="6" name="Segnaposto contenuto 5"/>
          <p:cNvSpPr>
            <a:spLocks noGrp="1"/>
          </p:cNvSpPr>
          <p:nvPr>
            <p:ph idx="1"/>
          </p:nvPr>
        </p:nvSpPr>
        <p:spPr>
          <a:xfrm>
            <a:off x="-52913" y="1287720"/>
            <a:ext cx="3923678" cy="4563979"/>
          </a:xfrm>
        </p:spPr>
        <p:txBody>
          <a:bodyPr vert="horz" lIns="91440" tIns="45720" rIns="91440" bIns="45720" anchor="t">
            <a:noAutofit/>
          </a:bodyPr>
          <a:lstStyle/>
          <a:p>
            <a:pPr marL="678815" indent="-285750">
              <a:spcBef>
                <a:spcPts val="324"/>
              </a:spcBef>
              <a:buFont typeface="Wingdings"/>
              <a:buChar char="v"/>
            </a:pPr>
            <a:r>
              <a:rPr lang="en-US" sz="1500" dirty="0">
                <a:ea typeface="+mn-lt"/>
                <a:cs typeface="+mn-lt"/>
              </a:rPr>
              <a:t>Aims to standardize the intensity values across the dataset, transforming the pixel intensities of the MRI images to the mean and standard deviation of the entire dataset;</a:t>
            </a:r>
            <a:endParaRPr lang="it-IT">
              <a:cs typeface="Lucida Sans Unicode"/>
            </a:endParaRPr>
          </a:p>
          <a:p>
            <a:pPr marL="678815" indent="-285750">
              <a:spcBef>
                <a:spcPts val="324"/>
              </a:spcBef>
              <a:buFont typeface="Wingdings"/>
              <a:buChar char="v"/>
            </a:pPr>
            <a:r>
              <a:rPr lang="en-US" sz="1500" dirty="0">
                <a:ea typeface="+mn-lt"/>
                <a:cs typeface="+mn-lt"/>
              </a:rPr>
              <a:t>Each pixel intensity in the images is transformed by subtracting the mean and dividing by the standard deviation. This transformation results in a distribution of intensity values centered around zero, with a standard deviation of one;</a:t>
            </a:r>
          </a:p>
          <a:p>
            <a:pPr marL="678815" indent="-285750">
              <a:spcBef>
                <a:spcPts val="324"/>
              </a:spcBef>
              <a:buFont typeface="Wingdings"/>
              <a:buChar char="v"/>
            </a:pPr>
            <a:r>
              <a:rPr lang="en-US" sz="1500" dirty="0">
                <a:ea typeface="+mn-lt"/>
                <a:cs typeface="+mn-lt"/>
              </a:rPr>
              <a:t>The z-score normalization enhances the consistency and facilitates the subsequent processing and analysis steps.</a:t>
            </a:r>
          </a:p>
          <a:p>
            <a:pPr indent="-255905"/>
            <a:endParaRPr lang="it-IT" sz="1500" dirty="0">
              <a:cs typeface="Lucida Sans Unicode"/>
            </a:endParaRPr>
          </a:p>
        </p:txBody>
      </p:sp>
      <p:sp>
        <p:nvSpPr>
          <p:cNvPr id="7" name="Segnaposto numero diapositiva 6"/>
          <p:cNvSpPr>
            <a:spLocks noGrp="1"/>
          </p:cNvSpPr>
          <p:nvPr>
            <p:ph type="sldNum" sz="quarter" idx="12"/>
          </p:nvPr>
        </p:nvSpPr>
        <p:spPr/>
        <p:txBody>
          <a:bodyPr/>
          <a:lstStyle/>
          <a:p>
            <a:fld id="{F51E3276-6B62-4052-91D9-7CF8B8FD0B9B}" type="slidenum">
              <a:rPr lang="it-IT" smtClean="0"/>
              <a:pPr/>
              <a:t>5</a:t>
            </a:fld>
            <a:endParaRPr lang="it-IT"/>
          </a:p>
        </p:txBody>
      </p:sp>
      <p:pic>
        <p:nvPicPr>
          <p:cNvPr id="2" name="Immagine 3">
            <a:extLst>
              <a:ext uri="{FF2B5EF4-FFF2-40B4-BE49-F238E27FC236}">
                <a16:creationId xmlns:a16="http://schemas.microsoft.com/office/drawing/2014/main" id="{CC8CCCE0-4DD9-B01E-2A8A-FCFC341416BE}"/>
              </a:ext>
            </a:extLst>
          </p:cNvPr>
          <p:cNvPicPr>
            <a:picLocks noChangeAspect="1"/>
          </p:cNvPicPr>
          <p:nvPr/>
        </p:nvPicPr>
        <p:blipFill>
          <a:blip r:embed="rId2"/>
          <a:stretch>
            <a:fillRect/>
          </a:stretch>
        </p:blipFill>
        <p:spPr>
          <a:xfrm>
            <a:off x="4773881" y="1291936"/>
            <a:ext cx="2743200" cy="2057400"/>
          </a:xfrm>
          <a:prstGeom prst="rect">
            <a:avLst/>
          </a:prstGeom>
        </p:spPr>
      </p:pic>
      <p:pic>
        <p:nvPicPr>
          <p:cNvPr id="4" name="Immagine 4">
            <a:extLst>
              <a:ext uri="{FF2B5EF4-FFF2-40B4-BE49-F238E27FC236}">
                <a16:creationId xmlns:a16="http://schemas.microsoft.com/office/drawing/2014/main" id="{C41A3BA1-324C-A3F7-6F7C-55936CB23E24}"/>
              </a:ext>
            </a:extLst>
          </p:cNvPr>
          <p:cNvPicPr>
            <a:picLocks noChangeAspect="1"/>
          </p:cNvPicPr>
          <p:nvPr/>
        </p:nvPicPr>
        <p:blipFill>
          <a:blip r:embed="rId3"/>
          <a:stretch>
            <a:fillRect/>
          </a:stretch>
        </p:blipFill>
        <p:spPr>
          <a:xfrm>
            <a:off x="4773881" y="3568040"/>
            <a:ext cx="2743200" cy="2057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err="1"/>
              <a:t>Bias</a:t>
            </a:r>
            <a:r>
              <a:rPr lang="it-IT" dirty="0"/>
              <a:t> Field </a:t>
            </a:r>
            <a:r>
              <a:rPr lang="it-IT" dirty="0" err="1"/>
              <a:t>Correction</a:t>
            </a:r>
            <a:endParaRPr lang="it-IT" dirty="0" err="1">
              <a:cs typeface="Lucida Sans Unicode"/>
            </a:endParaRPr>
          </a:p>
        </p:txBody>
      </p:sp>
      <p:sp>
        <p:nvSpPr>
          <p:cNvPr id="6" name="Segnaposto contenuto 5"/>
          <p:cNvSpPr>
            <a:spLocks noGrp="1"/>
          </p:cNvSpPr>
          <p:nvPr>
            <p:ph idx="1"/>
          </p:nvPr>
        </p:nvSpPr>
        <p:spPr>
          <a:xfrm>
            <a:off x="324159" y="1507679"/>
            <a:ext cx="3923678" cy="4563979"/>
          </a:xfrm>
        </p:spPr>
        <p:txBody>
          <a:bodyPr vert="horz" lIns="91440" tIns="45720" rIns="91440" bIns="45720" anchor="t">
            <a:noAutofit/>
          </a:bodyPr>
          <a:lstStyle/>
          <a:p>
            <a:pPr indent="-255905">
              <a:buFont typeface="Wingdings"/>
              <a:buChar char="v"/>
            </a:pPr>
            <a:r>
              <a:rPr lang="en-US" sz="1500" dirty="0">
                <a:ea typeface="+mn-lt"/>
                <a:cs typeface="+mn-lt"/>
              </a:rPr>
              <a:t>Bias Field Correction addresses the presence of intensity variations caused by a phenomenon known as the bias field or intensity inhomogeneity. This refers to a smoothly varying non-uniformity in the image intensities, which can result from various sources;</a:t>
            </a:r>
            <a:endParaRPr lang="it-IT" dirty="0">
              <a:cs typeface="Lucida Sans Unicode"/>
            </a:endParaRPr>
          </a:p>
          <a:p>
            <a:pPr indent="-255905">
              <a:buFont typeface="Wingdings"/>
              <a:buChar char="v"/>
            </a:pPr>
            <a:r>
              <a:rPr lang="en-US" sz="1500" dirty="0">
                <a:ea typeface="+mn-lt"/>
                <a:cs typeface="+mn-lt"/>
              </a:rPr>
              <a:t>Once the bias field is estimated, it is then used to correct the image by dividing the original intensities by the estimated bias field. This division operation equalizes the intensity variations, effectively removing the influence of the bias field and improving the overall image quality.</a:t>
            </a:r>
            <a:endParaRPr lang="en-US" sz="1500" dirty="0">
              <a:cs typeface="Lucida Sans Unicode"/>
            </a:endParaRPr>
          </a:p>
          <a:p>
            <a:pPr indent="-255905"/>
            <a:endParaRPr lang="it-IT" sz="1500" dirty="0">
              <a:cs typeface="Lucida Sans Unicode"/>
            </a:endParaRPr>
          </a:p>
        </p:txBody>
      </p:sp>
      <p:sp>
        <p:nvSpPr>
          <p:cNvPr id="7" name="Segnaposto numero diapositiva 6"/>
          <p:cNvSpPr>
            <a:spLocks noGrp="1"/>
          </p:cNvSpPr>
          <p:nvPr>
            <p:ph type="sldNum" sz="quarter" idx="12"/>
          </p:nvPr>
        </p:nvSpPr>
        <p:spPr/>
        <p:txBody>
          <a:bodyPr/>
          <a:lstStyle/>
          <a:p>
            <a:fld id="{F51E3276-6B62-4052-91D9-7CF8B8FD0B9B}" type="slidenum">
              <a:rPr lang="it-IT" smtClean="0"/>
              <a:pPr/>
              <a:t>6</a:t>
            </a:fld>
            <a:endParaRPr lang="it-IT"/>
          </a:p>
        </p:txBody>
      </p:sp>
      <p:pic>
        <p:nvPicPr>
          <p:cNvPr id="2" name="Immagine 3">
            <a:extLst>
              <a:ext uri="{FF2B5EF4-FFF2-40B4-BE49-F238E27FC236}">
                <a16:creationId xmlns:a16="http://schemas.microsoft.com/office/drawing/2014/main" id="{CC8CCCE0-4DD9-B01E-2A8A-FCFC341416BE}"/>
              </a:ext>
            </a:extLst>
          </p:cNvPr>
          <p:cNvPicPr>
            <a:picLocks noChangeAspect="1"/>
          </p:cNvPicPr>
          <p:nvPr/>
        </p:nvPicPr>
        <p:blipFill>
          <a:blip r:embed="rId2"/>
          <a:stretch>
            <a:fillRect/>
          </a:stretch>
        </p:blipFill>
        <p:spPr>
          <a:xfrm>
            <a:off x="4773881" y="1291936"/>
            <a:ext cx="2743200" cy="2057400"/>
          </a:xfrm>
          <a:prstGeom prst="rect">
            <a:avLst/>
          </a:prstGeom>
        </p:spPr>
      </p:pic>
      <p:pic>
        <p:nvPicPr>
          <p:cNvPr id="5" name="Immagine 7">
            <a:extLst>
              <a:ext uri="{FF2B5EF4-FFF2-40B4-BE49-F238E27FC236}">
                <a16:creationId xmlns:a16="http://schemas.microsoft.com/office/drawing/2014/main" id="{4449D303-C837-CAC0-5963-DED20D8EB61B}"/>
              </a:ext>
            </a:extLst>
          </p:cNvPr>
          <p:cNvPicPr>
            <a:picLocks noChangeAspect="1"/>
          </p:cNvPicPr>
          <p:nvPr/>
        </p:nvPicPr>
        <p:blipFill>
          <a:blip r:embed="rId3"/>
          <a:stretch>
            <a:fillRect/>
          </a:stretch>
        </p:blipFill>
        <p:spPr>
          <a:xfrm>
            <a:off x="4763678" y="3570795"/>
            <a:ext cx="2743200" cy="2057400"/>
          </a:xfrm>
          <a:prstGeom prst="rect">
            <a:avLst/>
          </a:prstGeom>
        </p:spPr>
      </p:pic>
    </p:spTree>
    <p:extLst>
      <p:ext uri="{BB962C8B-B14F-4D97-AF65-F5344CB8AC3E}">
        <p14:creationId xmlns:p14="http://schemas.microsoft.com/office/powerpoint/2010/main" val="52876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fontScale="90000"/>
            <a:scene3d>
              <a:camera prst="orthographicFront"/>
              <a:lightRig rig="soft" dir="t"/>
            </a:scene3d>
            <a:sp3d prstMaterial="softEdge">
              <a:bevelT w="25400" h="25400"/>
            </a:sp3d>
          </a:bodyPr>
          <a:lstStyle/>
          <a:p>
            <a:pPr algn="ctr"/>
            <a:r>
              <a:rPr lang="it-IT" dirty="0" err="1"/>
              <a:t>Gaussian</a:t>
            </a:r>
            <a:r>
              <a:rPr lang="it-IT" dirty="0"/>
              <a:t> </a:t>
            </a:r>
            <a:r>
              <a:rPr lang="it-IT" dirty="0" err="1"/>
              <a:t>Smoothing</a:t>
            </a:r>
            <a:r>
              <a:rPr lang="it-IT" dirty="0"/>
              <a:t> </a:t>
            </a:r>
            <a:r>
              <a:rPr lang="it-IT" dirty="0" err="1"/>
              <a:t>Noise</a:t>
            </a:r>
            <a:r>
              <a:rPr lang="it-IT" dirty="0"/>
              <a:t> </a:t>
            </a:r>
            <a:r>
              <a:rPr lang="it-IT" dirty="0" err="1"/>
              <a:t>Reduction</a:t>
            </a:r>
            <a:endParaRPr lang="it-IT" dirty="0" err="1">
              <a:cs typeface="Lucida Sans Unicode"/>
            </a:endParaRPr>
          </a:p>
        </p:txBody>
      </p:sp>
      <p:sp>
        <p:nvSpPr>
          <p:cNvPr id="6" name="Segnaposto contenuto 5"/>
          <p:cNvSpPr>
            <a:spLocks noGrp="1"/>
          </p:cNvSpPr>
          <p:nvPr>
            <p:ph idx="1"/>
          </p:nvPr>
        </p:nvSpPr>
        <p:spPr>
          <a:xfrm>
            <a:off x="591252" y="1444834"/>
            <a:ext cx="3931533" cy="4760370"/>
          </a:xfrm>
        </p:spPr>
        <p:txBody>
          <a:bodyPr vert="horz" lIns="91440" tIns="45720" rIns="91440" bIns="45720" anchor="t">
            <a:noAutofit/>
          </a:bodyPr>
          <a:lstStyle/>
          <a:p>
            <a:pPr marL="395605" indent="-285750">
              <a:buFont typeface="Wingdings"/>
              <a:buChar char="v"/>
            </a:pPr>
            <a:r>
              <a:rPr lang="en-US" sz="1500" dirty="0">
                <a:ea typeface="+mn-lt"/>
                <a:cs typeface="+mn-lt"/>
              </a:rPr>
              <a:t>Helps to mitigate the effects of noise by applying a spatially adaptive low-pass filtering operation;</a:t>
            </a:r>
            <a:endParaRPr lang="it-IT" dirty="0">
              <a:cs typeface="Lucida Sans Unicode"/>
            </a:endParaRPr>
          </a:p>
          <a:p>
            <a:pPr marL="395605" indent="-285750">
              <a:buFont typeface="Wingdings"/>
              <a:buChar char="v"/>
            </a:pPr>
            <a:r>
              <a:rPr lang="en-US" sz="1500" dirty="0">
                <a:ea typeface="+mn-lt"/>
                <a:cs typeface="+mn-lt"/>
              </a:rPr>
              <a:t>The filter operates by averaging the intensities of neighboring pixels, with the weights determined by the Gaussian kernel;</a:t>
            </a:r>
            <a:endParaRPr lang="en-US" sz="1500" dirty="0">
              <a:cs typeface="Lucida Sans Unicode"/>
            </a:endParaRPr>
          </a:p>
          <a:p>
            <a:pPr marL="395605" indent="-285750">
              <a:buFont typeface="Wingdings"/>
              <a:buChar char="v"/>
            </a:pPr>
            <a:r>
              <a:rPr lang="en-US" sz="1500" dirty="0">
                <a:ea typeface="+mn-lt"/>
                <a:cs typeface="+mn-lt"/>
              </a:rPr>
              <a:t>The key parameter in Gaussian Smoothing is the standard deviation (σ) of the Gaussian function. It controls the width of the smoothing kernel and determines the degree of smoothing applied to the image. A larger standard deviation leads to a broader kernel and stronger smoothing effect, while a smaller standard deviation preserves finer details at the cost of less noise reduction.</a:t>
            </a:r>
            <a:endParaRPr lang="en-US" dirty="0">
              <a:cs typeface="Lucida Sans Unicode"/>
            </a:endParaRPr>
          </a:p>
          <a:p>
            <a:pPr marL="395605" indent="-285750">
              <a:buFont typeface="Wingdings"/>
              <a:buChar char="v"/>
            </a:pPr>
            <a:endParaRPr lang="it-IT" sz="1500" dirty="0">
              <a:cs typeface="Lucida Sans Unicode"/>
            </a:endParaRPr>
          </a:p>
        </p:txBody>
      </p:sp>
      <p:sp>
        <p:nvSpPr>
          <p:cNvPr id="7" name="Segnaposto numero diapositiva 6"/>
          <p:cNvSpPr>
            <a:spLocks noGrp="1"/>
          </p:cNvSpPr>
          <p:nvPr>
            <p:ph type="sldNum" sz="quarter" idx="12"/>
          </p:nvPr>
        </p:nvSpPr>
        <p:spPr/>
        <p:txBody>
          <a:bodyPr/>
          <a:lstStyle/>
          <a:p>
            <a:fld id="{F51E3276-6B62-4052-91D9-7CF8B8FD0B9B}" type="slidenum">
              <a:rPr lang="it-IT" smtClean="0"/>
              <a:pPr/>
              <a:t>7</a:t>
            </a:fld>
            <a:endParaRPr lang="it-IT"/>
          </a:p>
        </p:txBody>
      </p:sp>
      <p:pic>
        <p:nvPicPr>
          <p:cNvPr id="2" name="Immagine 3">
            <a:extLst>
              <a:ext uri="{FF2B5EF4-FFF2-40B4-BE49-F238E27FC236}">
                <a16:creationId xmlns:a16="http://schemas.microsoft.com/office/drawing/2014/main" id="{CC8CCCE0-4DD9-B01E-2A8A-FCFC341416BE}"/>
              </a:ext>
            </a:extLst>
          </p:cNvPr>
          <p:cNvPicPr>
            <a:picLocks noChangeAspect="1"/>
          </p:cNvPicPr>
          <p:nvPr/>
        </p:nvPicPr>
        <p:blipFill>
          <a:blip r:embed="rId2"/>
          <a:stretch>
            <a:fillRect/>
          </a:stretch>
        </p:blipFill>
        <p:spPr>
          <a:xfrm>
            <a:off x="5127387" y="1417627"/>
            <a:ext cx="2743200" cy="2057400"/>
          </a:xfrm>
          <a:prstGeom prst="rect">
            <a:avLst/>
          </a:prstGeom>
        </p:spPr>
      </p:pic>
      <p:pic>
        <p:nvPicPr>
          <p:cNvPr id="4" name="Immagine 7">
            <a:extLst>
              <a:ext uri="{FF2B5EF4-FFF2-40B4-BE49-F238E27FC236}">
                <a16:creationId xmlns:a16="http://schemas.microsoft.com/office/drawing/2014/main" id="{499824DC-7BFB-EA35-0B93-15A05401EB94}"/>
              </a:ext>
            </a:extLst>
          </p:cNvPr>
          <p:cNvPicPr>
            <a:picLocks noChangeAspect="1"/>
          </p:cNvPicPr>
          <p:nvPr/>
        </p:nvPicPr>
        <p:blipFill>
          <a:blip r:embed="rId3"/>
          <a:stretch>
            <a:fillRect/>
          </a:stretch>
        </p:blipFill>
        <p:spPr>
          <a:xfrm>
            <a:off x="5117184" y="3617929"/>
            <a:ext cx="2743200" cy="2057400"/>
          </a:xfrm>
          <a:prstGeom prst="rect">
            <a:avLst/>
          </a:prstGeom>
        </p:spPr>
      </p:pic>
    </p:spTree>
    <p:extLst>
      <p:ext uri="{BB962C8B-B14F-4D97-AF65-F5344CB8AC3E}">
        <p14:creationId xmlns:p14="http://schemas.microsoft.com/office/powerpoint/2010/main" val="356110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err="1"/>
              <a:t>Thresholding-based</a:t>
            </a:r>
            <a:r>
              <a:rPr lang="it-IT" dirty="0"/>
              <a:t> Method</a:t>
            </a:r>
          </a:p>
        </p:txBody>
      </p:sp>
      <p:sp>
        <p:nvSpPr>
          <p:cNvPr id="7" name="Segnaposto numero diapositiva 6"/>
          <p:cNvSpPr>
            <a:spLocks noGrp="1"/>
          </p:cNvSpPr>
          <p:nvPr>
            <p:ph type="sldNum" sz="quarter" idx="12"/>
          </p:nvPr>
        </p:nvSpPr>
        <p:spPr/>
        <p:txBody>
          <a:bodyPr/>
          <a:lstStyle/>
          <a:p>
            <a:fld id="{F51E3276-6B62-4052-91D9-7CF8B8FD0B9B}" type="slidenum">
              <a:rPr lang="it-IT" smtClean="0"/>
              <a:pPr/>
              <a:t>8</a:t>
            </a:fld>
            <a:endParaRPr lang="it-IT"/>
          </a:p>
        </p:txBody>
      </p:sp>
      <p:sp>
        <p:nvSpPr>
          <p:cNvPr id="9" name="Segnaposto contenuto 5"/>
          <p:cNvSpPr>
            <a:spLocks noGrp="1"/>
          </p:cNvSpPr>
          <p:nvPr>
            <p:ph idx="1"/>
          </p:nvPr>
        </p:nvSpPr>
        <p:spPr>
          <a:xfrm>
            <a:off x="500034" y="1414205"/>
            <a:ext cx="8044633" cy="4306681"/>
          </a:xfrm>
        </p:spPr>
        <p:txBody>
          <a:bodyPr vert="horz" lIns="91440" tIns="45720" rIns="91440" bIns="45720" anchor="t">
            <a:noAutofit/>
          </a:bodyPr>
          <a:lstStyle/>
          <a:p>
            <a:pPr marL="621665" indent="-255905"/>
            <a:r>
              <a:rPr lang="en-US" sz="1600" dirty="0">
                <a:ea typeface="+mn-lt"/>
                <a:cs typeface="+mn-lt"/>
              </a:rPr>
              <a:t>This method relies on setting </a:t>
            </a:r>
            <a:r>
              <a:rPr lang="en-US" sz="1600" b="1" dirty="0">
                <a:ea typeface="+mn-lt"/>
                <a:cs typeface="+mn-lt"/>
              </a:rPr>
              <a:t>intensity thresholds</a:t>
            </a:r>
            <a:r>
              <a:rPr lang="en-US" sz="1600" dirty="0">
                <a:ea typeface="+mn-lt"/>
                <a:cs typeface="+mn-lt"/>
              </a:rPr>
              <a:t> to separate tumor regions from the background and healthy brain tissue. The underlying assumption is that the intensity values of tumor regions differ significantly from those of healthy tissue;</a:t>
            </a:r>
          </a:p>
          <a:p>
            <a:pPr marL="621665" indent="-255905"/>
            <a:r>
              <a:rPr lang="en-US" sz="1600" dirty="0">
                <a:ea typeface="+mn-lt"/>
                <a:cs typeface="+mn-lt"/>
              </a:rPr>
              <a:t>In this method, the first step is to select appropriate threshold values that can effectively differentiate tumor regions. These thresholds can be determined manually based on domain knowledge or automatically through various thresholding algorithms.</a:t>
            </a:r>
          </a:p>
          <a:p>
            <a:pPr marL="621665" indent="-255905"/>
            <a:r>
              <a:rPr lang="en-US" sz="1600" dirty="0">
                <a:ea typeface="+mn-lt"/>
                <a:cs typeface="+mn-lt"/>
              </a:rPr>
              <a:t>By iteratively evaluating different threshold values and measuring their performance using the Jaccard index, the algorithm identifies the best threshold value that maximizes the similarity between the segmented tumor mask and the ground truth.</a:t>
            </a:r>
            <a:endParaRPr lang="en-US" dirty="0">
              <a:ea typeface="+mn-lt"/>
              <a:cs typeface="+mn-lt"/>
            </a:endParaRPr>
          </a:p>
          <a:p>
            <a:pPr marL="621665" indent="-255905"/>
            <a:r>
              <a:rPr lang="en-US" sz="1600" dirty="0">
                <a:ea typeface="+mn-lt"/>
                <a:cs typeface="+mn-lt"/>
              </a:rPr>
              <a:t>Pixels with intensity values above the upper threshold are classified as tumor regions, while those below the lower threshold are considered healthy brain tissue. The region between the upper and lower thresholds may represent the peritumoral edema.</a:t>
            </a:r>
            <a:endParaRPr lang="en-US">
              <a:cs typeface="Lucida Sans Unicode"/>
            </a:endParaRPr>
          </a:p>
          <a:p>
            <a:pPr marL="621665" indent="-255905"/>
            <a:endParaRPr lang="en-US" sz="1600" dirty="0">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vert="horz" lIns="91440" tIns="45720" rIns="91440" bIns="45720" rtlCol="0" anchor="ctr">
            <a:normAutofit/>
            <a:scene3d>
              <a:camera prst="orthographicFront"/>
              <a:lightRig rig="soft" dir="t"/>
            </a:scene3d>
            <a:sp3d prstMaterial="softEdge">
              <a:bevelT w="25400" h="25400"/>
            </a:sp3d>
          </a:bodyPr>
          <a:lstStyle/>
          <a:p>
            <a:pPr algn="ctr"/>
            <a:r>
              <a:rPr lang="it-IT" dirty="0" err="1"/>
              <a:t>Thresholding-based</a:t>
            </a:r>
            <a:r>
              <a:rPr lang="it-IT" dirty="0"/>
              <a:t> Method</a:t>
            </a:r>
          </a:p>
        </p:txBody>
      </p:sp>
      <p:sp>
        <p:nvSpPr>
          <p:cNvPr id="7" name="Segnaposto numero diapositiva 6"/>
          <p:cNvSpPr>
            <a:spLocks noGrp="1"/>
          </p:cNvSpPr>
          <p:nvPr>
            <p:ph type="sldNum" sz="quarter" idx="12"/>
          </p:nvPr>
        </p:nvSpPr>
        <p:spPr/>
        <p:txBody>
          <a:bodyPr/>
          <a:lstStyle/>
          <a:p>
            <a:fld id="{F51E3276-6B62-4052-91D9-7CF8B8FD0B9B}" type="slidenum">
              <a:rPr lang="it-IT" smtClean="0"/>
              <a:pPr/>
              <a:t>9</a:t>
            </a:fld>
            <a:endParaRPr lang="it-IT"/>
          </a:p>
        </p:txBody>
      </p:sp>
      <p:sp>
        <p:nvSpPr>
          <p:cNvPr id="9" name="Segnaposto contenuto 5"/>
          <p:cNvSpPr>
            <a:spLocks noGrp="1"/>
          </p:cNvSpPr>
          <p:nvPr>
            <p:ph idx="1"/>
          </p:nvPr>
        </p:nvSpPr>
        <p:spPr>
          <a:xfrm>
            <a:off x="500034" y="1414205"/>
            <a:ext cx="8044633" cy="4563979"/>
          </a:xfrm>
        </p:spPr>
        <p:txBody>
          <a:bodyPr vert="horz" lIns="91440" tIns="45720" rIns="91440" bIns="45720" anchor="t">
            <a:noAutofit/>
          </a:bodyPr>
          <a:lstStyle/>
          <a:p>
            <a:pPr indent="0">
              <a:buNone/>
            </a:pPr>
            <a:r>
              <a:rPr lang="en-US" sz="1600" dirty="0">
                <a:ea typeface="+mn-lt"/>
                <a:cs typeface="+mn-lt"/>
              </a:rPr>
              <a:t>The determination of the thresholding value can be summed up in three main steps:</a:t>
            </a:r>
          </a:p>
          <a:p>
            <a:pPr marL="452755" indent="-342900">
              <a:buAutoNum type="arabicPeriod"/>
            </a:pPr>
            <a:r>
              <a:rPr lang="en-US" sz="1600" u="sng" dirty="0">
                <a:ea typeface="+mn-lt"/>
                <a:cs typeface="+mn-lt"/>
              </a:rPr>
              <a:t>Thresholding Using a Range of Values</a:t>
            </a:r>
            <a:r>
              <a:rPr lang="en-US" sz="1600" dirty="0">
                <a:ea typeface="+mn-lt"/>
                <a:cs typeface="+mn-lt"/>
              </a:rPr>
              <a:t>: A range of threshold values is defined, ranging from 0.01 to 0.99 with a step size of 0.01. These values represent the intensity thresholds for classifying tumor regions. Each threshold value will be evaluated to find the optimal threshold for segmentation;</a:t>
            </a:r>
          </a:p>
          <a:p>
            <a:pPr marL="452755" indent="-342900">
              <a:buAutoNum type="arabicPeriod"/>
            </a:pPr>
            <a:r>
              <a:rPr lang="en-US" sz="1600" u="sng" dirty="0">
                <a:ea typeface="+mn-lt"/>
                <a:cs typeface="+mn-lt"/>
              </a:rPr>
              <a:t>Jaccard Index Calculation</a:t>
            </a:r>
            <a:r>
              <a:rPr lang="en-US" sz="1600" dirty="0">
                <a:ea typeface="+mn-lt"/>
                <a:cs typeface="+mn-lt"/>
              </a:rPr>
              <a:t>: For each threshold value, a binary mask is created by thresholding the normalized image. The binary mask separates potential tumor regions from the background and healthy brain tissue. To evaluate the quality of the segmentation, the Jaccard index is calculated. It measures the similarity between the segmented tumor mask and the ground truth mask;</a:t>
            </a:r>
            <a:endParaRPr lang="en-US" sz="1600" dirty="0">
              <a:cs typeface="Lucida Sans Unicode"/>
            </a:endParaRPr>
          </a:p>
          <a:p>
            <a:pPr marL="452755" indent="-342900">
              <a:buAutoNum type="arabicPeriod"/>
            </a:pPr>
            <a:r>
              <a:rPr lang="en-US" sz="1600" u="sng" dirty="0">
                <a:ea typeface="+mn-lt"/>
                <a:cs typeface="+mn-lt"/>
              </a:rPr>
              <a:t>Threshold Selection</a:t>
            </a:r>
            <a:r>
              <a:rPr lang="en-US" sz="1600" dirty="0">
                <a:ea typeface="+mn-lt"/>
                <a:cs typeface="+mn-lt"/>
              </a:rPr>
              <a:t>: The threshold value that yields the highest Jaccard index is identified as the best threshold for tumor segmentation. This is determined by finding the maximum value in the Jaccard index array and retrieving the corresponding threshold value.</a:t>
            </a:r>
            <a:endParaRPr lang="en-US" dirty="0"/>
          </a:p>
          <a:p>
            <a:pPr marL="621665" indent="-255905"/>
            <a:endParaRPr lang="en-US" sz="1600" dirty="0">
              <a:cs typeface="Lucida Sans Unicode"/>
            </a:endParaRPr>
          </a:p>
        </p:txBody>
      </p:sp>
    </p:spTree>
    <p:extLst>
      <p:ext uri="{BB962C8B-B14F-4D97-AF65-F5344CB8AC3E}">
        <p14:creationId xmlns:p14="http://schemas.microsoft.com/office/powerpoint/2010/main" val="3238891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iale">
  <a:themeElements>
    <a:clrScheme name="Vial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ial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Vial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304</TotalTime>
  <Words>922</Words>
  <Application>Microsoft Office PowerPoint</Application>
  <PresentationFormat>Presentazione su schermo (4:3)</PresentationFormat>
  <Paragraphs>143</Paragraphs>
  <Slides>17</Slides>
  <Notes>1</Notes>
  <HiddenSlides>0</HiddenSlides>
  <MMClips>0</MMClip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Viale</vt:lpstr>
      <vt:lpstr>Brain Tumor Segmentation</vt:lpstr>
      <vt:lpstr>Introduction</vt:lpstr>
      <vt:lpstr>Dataset Description</vt:lpstr>
      <vt:lpstr>Pre-Processing Pipeline</vt:lpstr>
      <vt:lpstr>Z-Score Normalization</vt:lpstr>
      <vt:lpstr>Bias Field Correction</vt:lpstr>
      <vt:lpstr>Gaussian Smoothing Noise Reduction</vt:lpstr>
      <vt:lpstr>Thresholding-based Method</vt:lpstr>
      <vt:lpstr>Thresholding-based Method</vt:lpstr>
      <vt:lpstr>Thresholding-based Method</vt:lpstr>
      <vt:lpstr>Evaluation Metrics</vt:lpstr>
      <vt:lpstr>Dice Similarity Index</vt:lpstr>
      <vt:lpstr>Jaccard Similarity Index</vt:lpstr>
      <vt:lpstr>Volume Similarity Index</vt:lpstr>
      <vt:lpstr>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Ultrasound Images</dc:title>
  <dc:creator>Leonardo</dc:creator>
  <cp:lastModifiedBy>SPALLUTO PIETRO</cp:lastModifiedBy>
  <cp:revision>818</cp:revision>
  <dcterms:created xsi:type="dcterms:W3CDTF">2021-09-20T21:30:34Z</dcterms:created>
  <dcterms:modified xsi:type="dcterms:W3CDTF">2023-06-05T15:07:49Z</dcterms:modified>
</cp:coreProperties>
</file>