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60" r:id="rId3"/>
    <p:sldId id="261" r:id="rId4"/>
    <p:sldId id="259" r:id="rId5"/>
    <p:sldId id="257" r:id="rId6"/>
    <p:sldId id="258" r:id="rId7"/>
    <p:sldId id="262" r:id="rId8"/>
    <p:sldId id="266" r:id="rId9"/>
    <p:sldId id="263" r:id="rId10"/>
    <p:sldId id="267" r:id="rId11"/>
    <p:sldId id="264" r:id="rId12"/>
    <p:sldId id="265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43"/>
    <p:restoredTop sz="94643"/>
  </p:normalViewPr>
  <p:slideViewPr>
    <p:cSldViewPr snapToGrid="0">
      <p:cViewPr varScale="1">
        <p:scale>
          <a:sx n="100" d="100"/>
          <a:sy n="100" d="100"/>
        </p:scale>
        <p:origin x="1192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35D05-0FFE-7241-8951-E91C685F1BC9}" type="datetimeFigureOut">
              <a:rPr lang="en-US" smtClean="0"/>
              <a:t>11/27/23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0E080-5BA6-AE44-AB42-011C095C5E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9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50E080-5BA6-AE44-AB42-011C095C5EB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585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44C55-35E2-3962-597D-619DA3AFC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D9FF65-E298-DD02-5053-A749BC5AF8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4230A-30AB-F5A3-F821-11ED213F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B1AA4-94EF-FF48-93D4-0AD3CDECFFFF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6D481-A694-57AB-0CE0-A6AC89D89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41D2D-6C4B-91F5-E7A1-9256155C1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060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0D2A-86B8-E41F-98DA-6A263B03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94F07-9C5A-CBFE-9192-177C053C0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B1BBA-6E4F-4A3D-B729-D1A0CF228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F036D-AF89-8C43-804A-D3BDAC9A1719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D2F08-466D-E834-FA28-07BD533CD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EA46B-7DD5-CB79-B867-5F9ADD6C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CA995-38C5-22C4-E328-8F03413131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4E-B76B-F1C3-DAF8-24FF4D47FD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6A092-A901-4C77-9CA7-39CA0C26D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57A9F-9447-FD4A-807A-AA3FFC37BE3C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77573-2C6E-0F23-A63F-1854C0080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6847B-8542-6976-EC52-C2D41D064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44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FD184-8C78-1A46-973D-D24820D69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8176F-17EA-3634-8F6E-941178C95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7ACA7-D9B2-07D6-6DDC-8295144DB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1C477-4C2E-A04E-BE29-A7A05C4CBAF0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DE3E3F-490B-AFB5-2941-62BF89425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4E61E-32C9-1EFB-83B8-68A3891C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848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4AB97-47FE-736F-BDD7-C628AA8F4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1D353-4F0C-7D6F-FE57-6EED242A32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963A4-270C-17C3-A7B6-E095263F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5D2B6-EF62-A145-AB28-C2C88E1486E1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9C404-208B-FB21-BC32-539E4FED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86F8A-C2E9-5D20-15C4-DDF2722C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03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F35F6-2DAA-891D-5704-36939D23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ED280-79CC-75CD-4628-27B69DB647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62DD52-9ED7-B5C5-4F64-3E1F3AE31E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64E93-77A5-A29B-8B30-41B700221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F8B6D-B43A-9F47-853C-CE150EA8D49D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DC00A-258D-A88E-04E9-AAFD58A5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C4274F-6B75-4E51-4AB3-516EA55EA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05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34A65-A159-35F8-FD8B-BF9F521F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99E40A-2787-C8F4-84C0-30F30F0D2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5BED8-25E4-C949-6E4F-331B4278C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332F5A-4B81-DC79-4DF4-C8042CFA37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BE29F9-D500-8737-99CF-160EBDA409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F4A10E-CDA7-BA9A-2CB8-288899F3B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9CB5E-3754-2A44-9373-47DB8933751C}" type="datetime1">
              <a:rPr lang="en-CA" smtClean="0"/>
              <a:t>2023-11-27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74A82-79AA-6BBD-592C-E242FB8EF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D8983-76DF-DA3F-5792-7C4AE6C68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6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497DD-4E0B-C6E3-2CA4-ED2C19D7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533862-04BC-BBD2-0204-80F792966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8FEC7-ACEF-BE48-B757-75BD769B57AD}" type="datetime1">
              <a:rPr lang="en-CA" smtClean="0"/>
              <a:t>2023-11-27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A197C2-422E-98C4-11D3-1005B7C4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EDBDBE-BE74-F4B8-EA23-48E604288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852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276E05-E5AC-BAAB-0315-22EDB54DC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96B3E-ADA4-E04C-8D80-F20A85129336}" type="datetime1">
              <a:rPr lang="en-CA" smtClean="0"/>
              <a:t>2023-11-27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91105-2E91-E783-FA4B-51A65083B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6F844-241C-A7C8-40EC-427C62F8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855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D2D8F-5ADE-AB05-391A-6060B424A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136D3-4235-7CAA-A376-AF8D3590DC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3B4E4-ECEC-A98F-9AF9-AAB4296F4A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329017-CAFC-4FB8-0243-68C0F7EA2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21ED2-6D5E-D34F-9A9B-56E5AB55CB97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B4EEDD-EC64-FCB2-D340-FDCA7DD03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D53E9-D0AE-3CA0-42A9-5EC65775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12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D82A4-3CE7-0166-AD41-11D03F38C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11036-C63B-8F0A-193D-2C378A5E70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7B0F5-AC97-49F5-06E0-F28EB6F39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845FE-8B79-F064-424B-2A2789C30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9FDD5-C27C-2046-AFA1-4B0BA9883D19}" type="datetime1">
              <a:rPr lang="en-CA" smtClean="0"/>
              <a:t>2023-11-27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43E905-8B38-4B34-1296-57B01FBE7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35947-10DA-8060-C1BE-970E0E1E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98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FEF57-9D08-0E83-00A4-48881C95E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6149F-2CA3-7135-95AE-EFB651B88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A930-1AD2-98CA-07C9-89025C0987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957F8-E82E-E04A-AE89-E76546C82BA1}" type="datetime1">
              <a:rPr lang="en-CA" smtClean="0"/>
              <a:t>2023-11-27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D8486-0064-89CF-D643-018ADC97E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D77B-15F7-8B7A-220F-2782AC8E4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5ED69-EEF9-2244-A839-9AD338E4507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7D5D-CBB7-6C58-EC99-DFFE46AE7C33}"/>
              </a:ext>
            </a:extLst>
          </p:cNvPr>
          <p:cNvSpPr/>
          <p:nvPr userDrawn="1"/>
        </p:nvSpPr>
        <p:spPr>
          <a:xfrm>
            <a:off x="8915401" y="118969"/>
            <a:ext cx="3176809" cy="472563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267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1C47-86B7-B414-A76E-4EE72B7F1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2974"/>
            <a:ext cx="9144000" cy="2387600"/>
          </a:xfrm>
        </p:spPr>
        <p:txBody>
          <a:bodyPr>
            <a:normAutofit/>
          </a:bodyPr>
          <a:lstStyle/>
          <a:p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Machine Learning I</a:t>
            </a:r>
            <a:b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</a:br>
            <a:r>
              <a:rPr lang="en-CA" dirty="0">
                <a:solidFill>
                  <a:srgbClr val="000000"/>
                </a:solidFill>
                <a:effectLst/>
                <a:latin typeface="Helvetica" pitchFamily="2" charset="0"/>
              </a:rPr>
              <a:t>MATH80629A</a:t>
            </a: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0B0406E-D68E-B608-93D1-191CACDCDD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2649"/>
            <a:ext cx="9144000" cy="1655762"/>
          </a:xfrm>
        </p:spPr>
        <p:txBody>
          <a:bodyPr/>
          <a:lstStyle/>
          <a:p>
            <a:r>
              <a:rPr lang="en-US" dirty="0"/>
              <a:t>Reinforcement Learning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38003D-0BD0-53E6-AAF1-D8BC69DA5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E0057-1EAC-31C9-900A-E2191AA6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250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CEC3E-E94D-A46F-39D1-A526C29D0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30B5F-98CB-7747-6077-1D4E5C616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Turning immediate rewards (r) into long-term utilities (v)</a:t>
            </a:r>
          </a:p>
          <a:p>
            <a:r>
              <a:rPr lang="en-US" dirty="0"/>
              <a:t>Then we can maximize </a:t>
            </a:r>
            <a:r>
              <a:rPr lang="en-US" b="1" dirty="0"/>
              <a:t>only</a:t>
            </a:r>
            <a:r>
              <a:rPr lang="en-US" dirty="0"/>
              <a:t> the utility of the next state.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285C6-30A1-84F3-F0F2-19A21D6FA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D4717A-AC18-830B-BA89-91E00BB58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33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D25C1-58FD-9FAC-FB8B-2201295BF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CF887-221C-F604-4515-1A717E23FC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Chess</a:t>
            </a:r>
          </a:p>
          <a:p>
            <a:r>
              <a:rPr lang="en-US" dirty="0"/>
              <a:t>Playing video games</a:t>
            </a:r>
          </a:p>
          <a:p>
            <a:r>
              <a:rPr lang="en-US" dirty="0"/>
              <a:t>Trading financial instruments</a:t>
            </a:r>
          </a:p>
          <a:p>
            <a:r>
              <a:rPr lang="en-US" dirty="0"/>
              <a:t>Driving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81C627-52A0-1F38-B948-C53BAD9D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BC3A1-0BA1-074E-C31D-AF9C0445E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81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C52A-114B-C5DB-0562-BFC91F3AB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Recycling Robot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671194-721C-D499-CA7F-52FDD25E71B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38200" y="3233650"/>
            <a:ext cx="5181600" cy="15352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“</a:t>
                </a:r>
                <a:r>
                  <a:rPr lang="en-US" i="1" dirty="0"/>
                  <a:t>Can</a:t>
                </a:r>
                <a:r>
                  <a:rPr lang="en-US" dirty="0"/>
                  <a:t>” reward = 1</a:t>
                </a:r>
              </a:p>
              <a:p>
                <a:r>
                  <a:rPr lang="en-US" dirty="0"/>
                  <a:t>“</a:t>
                </a:r>
                <a:r>
                  <a:rPr lang="en-US" i="1" dirty="0"/>
                  <a:t>Rescue” </a:t>
                </a:r>
                <a:r>
                  <a:rPr lang="en-US" dirty="0"/>
                  <a:t>reward = -3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		</a:t>
                </a: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D3B02991-BB3D-06BD-6B6A-1E6063964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4"/>
                <a:stretch>
                  <a:fillRect l="-2200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196-97AE-0061-BC36-9B3521DE0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F38427-25B5-61B0-76A9-AA1C70CB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125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A3226-B3C3-4D45-AA98-E44B5239B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and Policy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9B0C3-52EE-ACA7-048E-463FE251B5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Backgammon</a:t>
            </a:r>
          </a:p>
          <a:p>
            <a:r>
              <a:rPr lang="en-US" dirty="0"/>
              <a:t>10</a:t>
            </a:r>
            <a:r>
              <a:rPr lang="en-US" baseline="30000" dirty="0"/>
              <a:t>20 </a:t>
            </a:r>
            <a:r>
              <a:rPr lang="en-US" dirty="0"/>
              <a:t>combinations</a:t>
            </a:r>
          </a:p>
          <a:p>
            <a:r>
              <a:rPr lang="en-US" dirty="0"/>
              <a:t>Thousands of years on modern computers</a:t>
            </a:r>
          </a:p>
          <a:p>
            <a:r>
              <a:rPr lang="en-US" dirty="0"/>
              <a:t>Ways to approximate:</a:t>
            </a:r>
          </a:p>
          <a:p>
            <a:pPr lvl="1"/>
            <a:r>
              <a:rPr lang="en-US" dirty="0"/>
              <a:t>Value function</a:t>
            </a:r>
          </a:p>
          <a:p>
            <a:pPr lvl="1"/>
            <a:r>
              <a:rPr lang="en-US" dirty="0"/>
              <a:t>Policy function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6A052-5903-DF10-31D0-606E96ACD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4E0E9-9EDA-7F3E-863D-94EF4EAF1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83AAFCF-B37B-0752-55C4-3E7539800CA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316221"/>
            <a:ext cx="5181600" cy="337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2694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EE67-F693-D17B-7EB2-1C1EFE97F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Approximation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78F2-1C9C-7998-2E98-95BFF15D2F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By modeling Y = f(X)</a:t>
            </a:r>
          </a:p>
          <a:p>
            <a:r>
              <a:rPr lang="en-US" dirty="0"/>
              <a:t>For new X, get values of Y</a:t>
            </a:r>
          </a:p>
          <a:p>
            <a:r>
              <a:rPr lang="en-US" dirty="0"/>
              <a:t>Millions or billions of new X, same storage cost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91FDC-234F-8EEC-7006-D2137D304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43A42-CA07-F27F-8902-C3BB193EB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14</a:t>
            </a:fld>
            <a:endParaRPr lang="en-US"/>
          </a:p>
        </p:txBody>
      </p:sp>
      <p:pic>
        <p:nvPicPr>
          <p:cNvPr id="2050" name="Picture 2" descr="Linear Regression - Geeksforgeeks">
            <a:extLst>
              <a:ext uri="{FF2B5EF4-FFF2-40B4-BE49-F238E27FC236}">
                <a16:creationId xmlns:a16="http://schemas.microsoft.com/office/drawing/2014/main" id="{2B898F7F-06BE-3783-0087-B06A840751F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1003"/>
            <a:ext cx="5181600" cy="344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1609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F2002-8C0B-E295-5755-35C0C6930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Approximation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2C315E3-74F7-7133-CF9B-ADE83D0A2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compute and store values and policies, use high-capacity models (e.g. neural networks).</a:t>
            </a:r>
          </a:p>
          <a:p>
            <a:r>
              <a:rPr lang="en-US" dirty="0"/>
              <a:t>Reduce storage cost</a:t>
            </a:r>
          </a:p>
          <a:p>
            <a:r>
              <a:rPr lang="en-US" dirty="0"/>
              <a:t>Computation on as-needed basis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EA53A-6F2C-C52A-ACF8-056D05A8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3D7A4-EC3D-8EDA-74DB-1EE2FCEC0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9651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12423-0764-08FC-2EAC-DA0B3F7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48267-B4F0-7B60-5921-28392BFB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Algorithms </a:t>
            </a:r>
            <a:r>
              <a:rPr lang="en-US"/>
              <a:t>for solving MDPs</a:t>
            </a:r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2B2F8-8A7A-8E41-DE85-73C4B784E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6EB4F-4B35-71A3-7809-65D77677A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092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279-F7BD-5780-6676-D3CDB35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BAFB-7580-ED02-CFB0-CC6775CA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Monte Carlo methods require only experience:</a:t>
            </a:r>
          </a:p>
          <a:p>
            <a:pPr lvl="1"/>
            <a:r>
              <a:rPr lang="en-US" dirty="0"/>
              <a:t>sample sequences of states, actions, and rewards from </a:t>
            </a:r>
            <a:r>
              <a:rPr lang="en-US" b="1" dirty="0"/>
              <a:t>actual</a:t>
            </a:r>
            <a:r>
              <a:rPr lang="en-US" dirty="0"/>
              <a:t> or </a:t>
            </a:r>
            <a:r>
              <a:rPr lang="en-US" b="1" dirty="0"/>
              <a:t>simulated </a:t>
            </a:r>
            <a:r>
              <a:rPr lang="en-US" dirty="0"/>
              <a:t>interaction with an environment.</a:t>
            </a:r>
          </a:p>
          <a:p>
            <a:r>
              <a:rPr lang="en-US" dirty="0"/>
              <a:t>Simulation: 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model</a:t>
            </a:r>
            <a:r>
              <a:rPr lang="en-US" dirty="0"/>
              <a:t> is required, </a:t>
            </a:r>
          </a:p>
          <a:p>
            <a:pPr lvl="1"/>
            <a:r>
              <a:rPr lang="en-US" dirty="0"/>
              <a:t>the model need only generate </a:t>
            </a:r>
            <a:r>
              <a:rPr lang="en-US" b="1" dirty="0"/>
              <a:t>sample</a:t>
            </a:r>
            <a:r>
              <a:rPr lang="en-US" dirty="0"/>
              <a:t> transitions, </a:t>
            </a:r>
            <a:br>
              <a:rPr lang="en-US" dirty="0"/>
            </a:br>
            <a:r>
              <a:rPr lang="en-US" dirty="0"/>
              <a:t>not the complete probability distributions of all possible transitions that is required for dynamic programming (DP).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7F823-0426-E918-17BD-DBD8368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5AD0-2245-FA23-5C59-4F3A7E4D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48DFD-6AB8-A329-09D3-2E9F047BF7EC}"/>
              </a:ext>
            </a:extLst>
          </p:cNvPr>
          <p:cNvSpPr txBox="1"/>
          <p:nvPr/>
        </p:nvSpPr>
        <p:spPr>
          <a:xfrm>
            <a:off x="254000" y="6365875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Richard S. Sutton.</a:t>
            </a:r>
          </a:p>
        </p:txBody>
      </p:sp>
    </p:spTree>
    <p:extLst>
      <p:ext uri="{BB962C8B-B14F-4D97-AF65-F5344CB8AC3E}">
        <p14:creationId xmlns:p14="http://schemas.microsoft.com/office/powerpoint/2010/main" val="3280884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BD279-F7BD-5780-6676-D3CDB3586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ABAFB-7580-ED02-CFB0-CC6775CAB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many cases it is easy to </a:t>
            </a:r>
            <a:r>
              <a:rPr lang="en-US" b="1" dirty="0"/>
              <a:t>generate</a:t>
            </a:r>
            <a:r>
              <a:rPr lang="en-US" dirty="0"/>
              <a:t> experience </a:t>
            </a:r>
            <a:r>
              <a:rPr lang="en-US" b="1" dirty="0"/>
              <a:t>sampled</a:t>
            </a:r>
            <a:r>
              <a:rPr lang="en-US" dirty="0"/>
              <a:t> according to the desired probability distributions, but infeasible to obtain the distributions in </a:t>
            </a:r>
            <a:r>
              <a:rPr lang="en-US" b="1" dirty="0"/>
              <a:t>explicit form</a:t>
            </a:r>
            <a:r>
              <a:rPr lang="en-US" dirty="0"/>
              <a:t>.</a:t>
            </a:r>
          </a:p>
          <a:p>
            <a:r>
              <a:rPr lang="en-US" dirty="0"/>
              <a:t>Works only for episodic tasks</a:t>
            </a:r>
          </a:p>
          <a:p>
            <a:pPr lvl="1"/>
            <a:r>
              <a:rPr lang="en-US" dirty="0"/>
              <a:t>Defined (bounded) returns</a:t>
            </a:r>
          </a:p>
          <a:p>
            <a:pPr lvl="1"/>
            <a:r>
              <a:rPr lang="en-US" dirty="0"/>
              <a:t>Split infinite tasks (driving) into episodes.</a:t>
            </a:r>
          </a:p>
          <a:p>
            <a:pPr lvl="1"/>
            <a:r>
              <a:rPr lang="en-US" dirty="0"/>
              <a:t>Policy and value are updated only at the end of the episode.</a:t>
            </a:r>
          </a:p>
          <a:p>
            <a:r>
              <a:rPr lang="en-US" dirty="0"/>
              <a:t>Average </a:t>
            </a:r>
            <a:r>
              <a:rPr lang="en-US" b="1" dirty="0"/>
              <a:t>final </a:t>
            </a:r>
            <a:r>
              <a:rPr lang="en-US" dirty="0"/>
              <a:t>returns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7F823-0426-E918-17BD-DBD83685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1D5AD0-2245-FA23-5C59-4F3A7E4DB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A48DFD-6AB8-A329-09D3-2E9F047BF7EC}"/>
              </a:ext>
            </a:extLst>
          </p:cNvPr>
          <p:cNvSpPr txBox="1"/>
          <p:nvPr/>
        </p:nvSpPr>
        <p:spPr>
          <a:xfrm>
            <a:off x="254000" y="6365875"/>
            <a:ext cx="2593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Richard S. Sutton.</a:t>
            </a:r>
          </a:p>
        </p:txBody>
      </p:sp>
    </p:spTree>
    <p:extLst>
      <p:ext uri="{BB962C8B-B14F-4D97-AF65-F5344CB8AC3E}">
        <p14:creationId xmlns:p14="http://schemas.microsoft.com/office/powerpoint/2010/main" val="11503740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11A6B-6FEF-FF7F-68AF-E58748F6B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4838B-1AD0-23DF-11F7-1BC42D68B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state-value function of a given policy</a:t>
            </a:r>
          </a:p>
          <a:p>
            <a:r>
              <a:rPr lang="en-US" dirty="0"/>
              <a:t>We defined value as expected </a:t>
            </a:r>
            <a:r>
              <a:rPr lang="en-US" b="1" dirty="0"/>
              <a:t>returns </a:t>
            </a:r>
            <a:r>
              <a:rPr lang="en-US" dirty="0"/>
              <a:t>from state S.</a:t>
            </a:r>
          </a:p>
          <a:p>
            <a:pPr lvl="1"/>
            <a:r>
              <a:rPr lang="en-US" dirty="0"/>
              <a:t>Returns: cumulative discounted rewards, or </a:t>
            </a:r>
            <a:r>
              <a:rPr lang="en-US" b="1" dirty="0"/>
              <a:t>values</a:t>
            </a:r>
          </a:p>
          <a:p>
            <a:r>
              <a:rPr lang="en-US" dirty="0"/>
              <a:t>To estimate value, average all rewards received after visiting state S.	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FCDDE4-C1CC-69C4-F4C0-C3200FDA0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3528F4-759B-54D8-E969-14267255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963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194994246"/>
              </p:ext>
            </p:extLst>
          </p:nvPr>
        </p:nvGraphicFramePr>
        <p:xfrm>
          <a:off x="838200" y="1825625"/>
          <a:ext cx="51816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2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endParaRPr lang="en-US" sz="6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0DDDAF2-E162-D020-19F3-7199994383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 each </a:t>
            </a:r>
            <a:r>
              <a:rPr lang="en-US" b="1" dirty="0"/>
              <a:t>situation</a:t>
            </a:r>
            <a:r>
              <a:rPr lang="en-US" dirty="0"/>
              <a:t>, take </a:t>
            </a:r>
            <a:r>
              <a:rPr lang="en-US" b="1" dirty="0"/>
              <a:t>proper</a:t>
            </a:r>
            <a:r>
              <a:rPr lang="en-US" dirty="0"/>
              <a:t> action to </a:t>
            </a:r>
            <a:r>
              <a:rPr lang="en-US" b="1" dirty="0"/>
              <a:t>win</a:t>
            </a:r>
            <a:r>
              <a:rPr lang="en-US" dirty="0"/>
              <a:t>.</a:t>
            </a:r>
          </a:p>
          <a:p>
            <a:r>
              <a:rPr lang="en-US" dirty="0"/>
              <a:t>Action space</a:t>
            </a:r>
          </a:p>
          <a:p>
            <a:r>
              <a:rPr lang="en-US" dirty="0"/>
              <a:t>Winning</a:t>
            </a:r>
          </a:p>
          <a:p>
            <a:r>
              <a:rPr lang="en-US" dirty="0"/>
              <a:t>Situation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853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8FC5-A256-9718-EE03-6C3ECA26E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741E7-C4E2-A5F4-5B54-7D346076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S can be visited multiple times in an episode.</a:t>
            </a:r>
          </a:p>
          <a:p>
            <a:r>
              <a:rPr lang="en-US" dirty="0"/>
              <a:t>First-visit Monte Carlo:</a:t>
            </a:r>
          </a:p>
          <a:p>
            <a:pPr lvl="1"/>
            <a:r>
              <a:rPr lang="en-US" dirty="0"/>
              <a:t>V = Average return after the first visit to S</a:t>
            </a:r>
          </a:p>
          <a:p>
            <a:pPr lvl="1"/>
            <a:r>
              <a:rPr lang="en-US" dirty="0"/>
              <a:t>More researched method</a:t>
            </a:r>
          </a:p>
          <a:p>
            <a:pPr lvl="1"/>
            <a:r>
              <a:rPr lang="en-US" dirty="0"/>
              <a:t>Dates back to 1940s</a:t>
            </a:r>
          </a:p>
          <a:p>
            <a:r>
              <a:rPr lang="en-US" dirty="0"/>
              <a:t>Every-visit Monte Carlo:</a:t>
            </a:r>
          </a:p>
          <a:p>
            <a:pPr lvl="1"/>
            <a:r>
              <a:rPr lang="en-US" dirty="0"/>
              <a:t>V = Average return after all visits to 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7F2FC-8DDC-BB74-6716-C90C871B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C7765-E17C-CC53-D2F5-DCC470B1B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259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ACA80-4AB4-3403-D1FC-1E233865E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First-Visit Monte Carlo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54E67A-9251-8CAB-AAB2-996DA0E9EA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Value iteration:</a:t>
            </a:r>
          </a:p>
          <a:p>
            <a:pPr lvl="1"/>
            <a:r>
              <a:rPr lang="en-US" dirty="0"/>
              <a:t>Value is average returns of all the states you </a:t>
            </a:r>
            <a:r>
              <a:rPr lang="en-US" b="1" dirty="0"/>
              <a:t>can </a:t>
            </a:r>
            <a:r>
              <a:rPr lang="en-US" dirty="0"/>
              <a:t>go to.</a:t>
            </a:r>
          </a:p>
          <a:p>
            <a:r>
              <a:rPr lang="en-US" dirty="0"/>
              <a:t>First-visit Monte Carlo:</a:t>
            </a:r>
          </a:p>
          <a:p>
            <a:pPr lvl="1"/>
            <a:r>
              <a:rPr lang="en-US" dirty="0"/>
              <a:t>Value is average returns of only the states you visited.</a:t>
            </a:r>
          </a:p>
          <a:p>
            <a:pPr lvl="1"/>
            <a:r>
              <a:rPr lang="en-US" dirty="0"/>
              <a:t>Each return is </a:t>
            </a:r>
            <a:r>
              <a:rPr lang="en-US" dirty="0" err="1"/>
              <a:t>i.i.d.</a:t>
            </a:r>
            <a:r>
              <a:rPr lang="en-US" dirty="0"/>
              <a:t> sample from V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F6184C-40A0-7A8E-56D4-94C323CBBA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90851"/>
            <a:ext cx="5181600" cy="2620886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3FD19D-8C68-DFA6-5EB0-CF77D9D7B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E4D88-4CC8-6C9A-343C-04F4ED03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538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DA2A1-A135-3C6D-7146-B2F470800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Blackjack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4CC76-C7FB-3367-A168-1BDB2619AC7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Policy hit unless 20 or 21</a:t>
            </a:r>
          </a:p>
          <a:p>
            <a:r>
              <a:rPr lang="en-US" dirty="0"/>
              <a:t>Questions</a:t>
            </a:r>
          </a:p>
          <a:p>
            <a:pPr lvl="1"/>
            <a:r>
              <a:rPr lang="en-US" dirty="0"/>
              <a:t>Why does value jump towards the end of the chart?</a:t>
            </a:r>
          </a:p>
          <a:p>
            <a:pPr lvl="1"/>
            <a:r>
              <a:rPr lang="en-US" dirty="0"/>
              <a:t>Why does it drop towards the left?</a:t>
            </a:r>
          </a:p>
          <a:p>
            <a:pPr lvl="1"/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63B3C3B-B931-5E0A-2945-E3CC96D2C6D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280398"/>
            <a:ext cx="5181600" cy="3441792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4D525-48DC-349E-7B35-64F801635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A2DEA-C66E-8919-0061-29D1B5867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2763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1202-6FA0-2AA5-EBA0-3FA2E84A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Tic, Tac, Toe: A New Problem Paradigm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FD38139-5C52-3403-3730-041F73AE1D0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1" y="1825624"/>
          <a:ext cx="6743700" cy="31400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2066267308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530079812"/>
                    </a:ext>
                  </a:extLst>
                </a:gridCol>
                <a:gridCol w="2247900">
                  <a:extLst>
                    <a:ext uri="{9D8B030D-6E8A-4147-A177-3AD203B41FA5}">
                      <a16:colId xmlns:a16="http://schemas.microsoft.com/office/drawing/2014/main" val="3300787419"/>
                    </a:ext>
                  </a:extLst>
                </a:gridCol>
              </a:tblGrid>
              <a:tr h="1046692">
                <a:tc>
                  <a:txBody>
                    <a:bodyPr/>
                    <a:lstStyle/>
                    <a:p>
                      <a:pPr algn="ctr"/>
                      <a:r>
                        <a:rPr lang="en-US" sz="60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4659102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4011"/>
                  </a:ext>
                </a:extLst>
              </a:tr>
              <a:tr h="10466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6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kumimoji="0" 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094095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572D3-6B53-0F9D-EA5A-43D386277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9FB21D-E91C-E8A2-FDE8-3322C216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2250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23E1E-C3EF-2427-8A99-58FFC40B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vs. Reinforcement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BF4A6-33AB-07D7-D1FE-3B70010B4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Supervised</a:t>
            </a:r>
          </a:p>
          <a:p>
            <a:pPr lvl="1"/>
            <a:r>
              <a:rPr lang="en-US" dirty="0"/>
              <a:t>Match predictions to correct labels</a:t>
            </a:r>
          </a:p>
          <a:p>
            <a:pPr lvl="1"/>
            <a:r>
              <a:rPr lang="en-US" dirty="0"/>
              <a:t>Differentiable objective function </a:t>
            </a:r>
            <a:r>
              <a:rPr lang="en-US" dirty="0" err="1"/>
              <a:t>w.r.t.</a:t>
            </a:r>
            <a:r>
              <a:rPr lang="en-US" dirty="0"/>
              <a:t> the parameters</a:t>
            </a:r>
          </a:p>
          <a:p>
            <a:pPr lvl="1"/>
            <a:r>
              <a:rPr lang="en-US" dirty="0"/>
              <a:t>Minimize the objective function</a:t>
            </a:r>
          </a:p>
          <a:p>
            <a:pPr lvl="1"/>
            <a:r>
              <a:rPr lang="en-US" dirty="0"/>
              <a:t>Function from inputs to targets</a:t>
            </a:r>
          </a:p>
          <a:p>
            <a:r>
              <a:rPr lang="en-US" dirty="0"/>
              <a:t>Reinforcement</a:t>
            </a:r>
          </a:p>
          <a:p>
            <a:pPr lvl="1"/>
            <a:r>
              <a:rPr lang="en-US" dirty="0"/>
              <a:t>No correct labels</a:t>
            </a:r>
          </a:p>
          <a:p>
            <a:pPr lvl="1"/>
            <a:r>
              <a:rPr lang="en-US" dirty="0"/>
              <a:t>Rewards as performance measure</a:t>
            </a:r>
          </a:p>
          <a:p>
            <a:pPr lvl="1"/>
            <a:r>
              <a:rPr lang="en-US" dirty="0"/>
              <a:t>Rewards </a:t>
            </a:r>
            <a:r>
              <a:rPr lang="en-US" b="1" dirty="0"/>
              <a:t>NOT </a:t>
            </a:r>
            <a:r>
              <a:rPr lang="en-US" dirty="0"/>
              <a:t>differentiable </a:t>
            </a:r>
            <a:r>
              <a:rPr lang="en-US" dirty="0" err="1"/>
              <a:t>w.r.t.</a:t>
            </a:r>
            <a:r>
              <a:rPr lang="en-US" dirty="0"/>
              <a:t> the actions</a:t>
            </a:r>
          </a:p>
          <a:p>
            <a:pPr lvl="1"/>
            <a:r>
              <a:rPr lang="en-US" dirty="0"/>
              <a:t>Need to evaluate value of actions separately</a:t>
            </a:r>
          </a:p>
          <a:p>
            <a:pPr lvl="1"/>
            <a:r>
              <a:rPr lang="en-US" dirty="0"/>
              <a:t>Function from </a:t>
            </a:r>
            <a:r>
              <a:rPr lang="en-US"/>
              <a:t>states to their value (and actions)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35C068-365F-D25A-1794-F6F139E0A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825EF7-513E-1010-99F2-DCC9B9DF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153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7C98-7F1B-1282-3ADE-D51244870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Evaluate, To Instruct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2FB2-3A96-672B-75B4-7EE46F07E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Instructive feedback:</a:t>
            </a:r>
          </a:p>
          <a:p>
            <a:pPr lvl="1"/>
            <a:r>
              <a:rPr lang="en-US" dirty="0"/>
              <a:t>The correct answer</a:t>
            </a:r>
          </a:p>
          <a:p>
            <a:pPr lvl="1"/>
            <a:r>
              <a:rPr lang="en-US" dirty="0"/>
              <a:t>The best action to take</a:t>
            </a:r>
          </a:p>
          <a:p>
            <a:pPr lvl="1"/>
            <a:r>
              <a:rPr lang="en-US" dirty="0"/>
              <a:t>Supervised learning (e.g. image classification)</a:t>
            </a:r>
          </a:p>
          <a:p>
            <a:pPr lvl="1"/>
            <a:r>
              <a:rPr lang="en-US" dirty="0"/>
              <a:t>Independent of the action taken</a:t>
            </a:r>
          </a:p>
          <a:p>
            <a:r>
              <a:rPr lang="en-US" dirty="0"/>
              <a:t>Evaluative feedback:</a:t>
            </a:r>
          </a:p>
          <a:p>
            <a:pPr lvl="1"/>
            <a:r>
              <a:rPr lang="en-US" dirty="0"/>
              <a:t>How good the action taken was</a:t>
            </a:r>
          </a:p>
          <a:p>
            <a:pPr lvl="1"/>
            <a:r>
              <a:rPr lang="en-US" b="1" dirty="0"/>
              <a:t>NOT</a:t>
            </a:r>
            <a:r>
              <a:rPr lang="en-US" dirty="0"/>
              <a:t> whether it was the best action</a:t>
            </a:r>
          </a:p>
          <a:p>
            <a:pPr lvl="1"/>
            <a:r>
              <a:rPr lang="en-US" dirty="0"/>
              <a:t>Need for exploration</a:t>
            </a:r>
          </a:p>
          <a:p>
            <a:pPr lvl="1"/>
            <a:r>
              <a:rPr lang="en-US" dirty="0"/>
              <a:t>Depends entirely on the action taken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60AF2-DB80-D71E-E667-BE9B46F0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7AB69-1DB7-88A5-AE27-4C845DA4B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307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3B7F-C43A-EEF2-B8FF-3A74011CA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A47C-AE7B-C717-AC8E-5A08F538E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44235" cy="4351338"/>
          </a:xfrm>
        </p:spPr>
        <p:txBody>
          <a:bodyPr/>
          <a:lstStyle/>
          <a:p>
            <a:r>
              <a:rPr lang="en-US" dirty="0"/>
              <a:t>Learning from interaction to achieve a goal</a:t>
            </a:r>
          </a:p>
          <a:p>
            <a:r>
              <a:rPr lang="en-US" dirty="0"/>
              <a:t>Agent: </a:t>
            </a:r>
          </a:p>
          <a:p>
            <a:pPr lvl="1"/>
            <a:r>
              <a:rPr lang="en-US" dirty="0"/>
              <a:t>learner or decision maker</a:t>
            </a:r>
          </a:p>
          <a:p>
            <a:r>
              <a:rPr lang="en-US" dirty="0"/>
              <a:t>Environment: </a:t>
            </a:r>
          </a:p>
          <a:p>
            <a:pPr lvl="1"/>
            <a:r>
              <a:rPr lang="en-US" dirty="0"/>
              <a:t>Anything outside the control of the agent, </a:t>
            </a:r>
          </a:p>
          <a:p>
            <a:pPr lvl="1"/>
            <a:r>
              <a:rPr lang="en-US" dirty="0"/>
              <a:t>Which it interacts with.</a:t>
            </a:r>
          </a:p>
          <a:p>
            <a:r>
              <a:rPr lang="en-US" dirty="0"/>
              <a:t>Rewards:</a:t>
            </a:r>
          </a:p>
          <a:p>
            <a:pPr lvl="1"/>
            <a:r>
              <a:rPr lang="en-US" dirty="0"/>
              <a:t>Numerical value the agent maximizes by adjusting its actions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F4DCC-2EA0-D499-F50E-25E0D0F26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A89D-E163-7D3F-335F-8DE4908C8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803545-E361-DC17-FEB9-DCB1C6FE5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0664" y="2622550"/>
            <a:ext cx="4394200" cy="161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5459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B796E-FFE7-3CEB-DDD3-9F3D9BA2A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States and Time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8C966-10E4-431A-AB31-E226E3FE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set of time steps (t=0,1,2…), agent receives a representation of state.</a:t>
            </a:r>
          </a:p>
          <a:p>
            <a:r>
              <a:rPr lang="en-US" dirty="0"/>
              <a:t>Based on the state, takes an action</a:t>
            </a:r>
          </a:p>
          <a:p>
            <a:r>
              <a:rPr lang="en-US" dirty="0"/>
              <a:t>Based on the state and action, receives reward.</a:t>
            </a:r>
          </a:p>
          <a:p>
            <a:r>
              <a:rPr lang="en-US" dirty="0"/>
              <a:t>Reward: p(r | s, a)</a:t>
            </a:r>
          </a:p>
          <a:p>
            <a:r>
              <a:rPr lang="en-US" dirty="0"/>
              <a:t>Next state: p(s’ | s, a)</a:t>
            </a:r>
          </a:p>
          <a:p>
            <a:r>
              <a:rPr lang="en-US" dirty="0"/>
              <a:t>State (s) should represent all previous states and actions (Markov property)</a:t>
            </a:r>
          </a:p>
          <a:p>
            <a:r>
              <a:rPr lang="en-US" dirty="0"/>
              <a:t>(We are here; not how we got here.)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0C5C9-33FE-A9E9-FAF7-8DBD60F5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EDA1A-A492-D059-0B0F-42154CD7F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07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AF3C6-4F5F-58BB-8683-C56B2B07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Rewards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ADC0A-FC44-407C-1254-017231FBC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 the ultimate goal, not subgoals</a:t>
            </a:r>
          </a:p>
          <a:p>
            <a:r>
              <a:rPr lang="en-US" dirty="0"/>
              <a:t>NOT prior information about the task</a:t>
            </a:r>
          </a:p>
          <a:p>
            <a:r>
              <a:rPr lang="en-US" dirty="0"/>
              <a:t>Show the agent what to achieve, not how to achieve it.</a:t>
            </a:r>
          </a:p>
          <a:p>
            <a:r>
              <a:rPr lang="en-US" dirty="0"/>
              <a:t>Example: </a:t>
            </a:r>
            <a:br>
              <a:rPr lang="en-US" dirty="0"/>
            </a:br>
            <a:r>
              <a:rPr lang="en-US" dirty="0"/>
              <a:t>	Chess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28D9DE-71CD-EB35-9DBC-C14877719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2372D-1D68-62A2-43BD-134150BB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FDBBE-09CD-8F62-9479-FB0C6E5AE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 and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F0C1C-F9D4-AC48-6407-8A69DF30B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Human</a:t>
            </a:r>
          </a:p>
          <a:p>
            <a:pPr lvl="1"/>
            <a:r>
              <a:rPr lang="en-US" dirty="0"/>
              <a:t>Body</a:t>
            </a:r>
          </a:p>
          <a:p>
            <a:pPr lvl="1"/>
            <a:r>
              <a:rPr lang="en-US" dirty="0"/>
              <a:t>Digestive system</a:t>
            </a:r>
          </a:p>
          <a:p>
            <a:r>
              <a:rPr lang="en-US" dirty="0"/>
              <a:t>Agent</a:t>
            </a:r>
          </a:p>
          <a:p>
            <a:pPr lvl="1"/>
            <a:r>
              <a:rPr lang="en-US" dirty="0"/>
              <a:t>Direct control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7EFE17-AE85-2EC0-0C50-175963780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Davood Wadi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786185-1616-BA10-46CD-B2FE1B54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5ED69-EEF9-2244-A839-9AD338E4507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41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3452</TotalTime>
  <Words>857</Words>
  <Application>Microsoft Macintosh PowerPoint</Application>
  <PresentationFormat>Widescreen</PresentationFormat>
  <Paragraphs>182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Helvetica</vt:lpstr>
      <vt:lpstr>Office Theme</vt:lpstr>
      <vt:lpstr>Machine Learning I MATH80629A</vt:lpstr>
      <vt:lpstr>Tic, Tac, Toe: A New Problem Paradigm</vt:lpstr>
      <vt:lpstr>Tic, Tac, Toe: A New Problem Paradigm</vt:lpstr>
      <vt:lpstr>Supervised vs. Reinforcement Learning</vt:lpstr>
      <vt:lpstr>To Evaluate, To Instruct</vt:lpstr>
      <vt:lpstr>Markov Decision Process</vt:lpstr>
      <vt:lpstr>States and Time Steps</vt:lpstr>
      <vt:lpstr>Rewards</vt:lpstr>
      <vt:lpstr>Agent and Environment</vt:lpstr>
      <vt:lpstr>Value Function</vt:lpstr>
      <vt:lpstr>MDP example</vt:lpstr>
      <vt:lpstr>Recycling Robot</vt:lpstr>
      <vt:lpstr>Value and Policy Approximation</vt:lpstr>
      <vt:lpstr>Function Approximation</vt:lpstr>
      <vt:lpstr>Functional Approximation</vt:lpstr>
      <vt:lpstr>Dynamic Programming</vt:lpstr>
      <vt:lpstr>Monte Carlo</vt:lpstr>
      <vt:lpstr>Monte Carlo</vt:lpstr>
      <vt:lpstr>Monte Carlo Prediction</vt:lpstr>
      <vt:lpstr>Monte Carlo Prediction</vt:lpstr>
      <vt:lpstr>First-Visit Monte Carlo</vt:lpstr>
      <vt:lpstr>Example: Blackjack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 MATH80629A</dc:title>
  <dc:creator>Davood Wadi</dc:creator>
  <cp:lastModifiedBy>Davood Wadi</cp:lastModifiedBy>
  <cp:revision>44</cp:revision>
  <dcterms:created xsi:type="dcterms:W3CDTF">2023-11-11T13:41:29Z</dcterms:created>
  <dcterms:modified xsi:type="dcterms:W3CDTF">2023-11-28T16:21:07Z</dcterms:modified>
</cp:coreProperties>
</file>