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78" r:id="rId23"/>
    <p:sldId id="279" r:id="rId24"/>
    <p:sldId id="276" r:id="rId25"/>
    <p:sldId id="277" r:id="rId26"/>
    <p:sldId id="280" r:id="rId27"/>
    <p:sldId id="281" r:id="rId28"/>
    <p:sldId id="282" r:id="rId29"/>
    <p:sldId id="283" r:id="rId30"/>
    <p:sldId id="284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3"/>
  </p:normalViewPr>
  <p:slideViewPr>
    <p:cSldViewPr snapToGrid="0">
      <p:cViewPr varScale="1">
        <p:scale>
          <a:sx n="95" d="100"/>
          <a:sy n="95" d="100"/>
        </p:scale>
        <p:origin x="20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E080-5BA6-AE44-AB42-011C095C5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Reinforcement Learning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EC3E-E94D-A46F-39D1-A526C29D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0B5F-98CB-7747-6077-1D4E5C61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immediate rewards (r) into long-term utilities (v)</a:t>
            </a:r>
          </a:p>
          <a:p>
            <a:r>
              <a:rPr lang="en-US" dirty="0"/>
              <a:t>Then we can maximize </a:t>
            </a:r>
            <a:r>
              <a:rPr lang="en-US" b="1" dirty="0"/>
              <a:t>only</a:t>
            </a:r>
            <a:r>
              <a:rPr lang="en-US" dirty="0"/>
              <a:t> the utility of the next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85C6-30A1-84F3-F0F2-19A21D6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4717A-AC18-830B-BA89-91E00BB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5C1-58FD-9FAC-FB8B-2201295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F887-221C-F604-4515-1A717E23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Playing video games</a:t>
            </a:r>
          </a:p>
          <a:p>
            <a:r>
              <a:rPr lang="en-US" dirty="0"/>
              <a:t>Trading financial instruments</a:t>
            </a:r>
          </a:p>
          <a:p>
            <a:r>
              <a:rPr lang="en-US" dirty="0"/>
              <a:t>Driving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C627-52A0-1F38-B948-C53BAD9D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C3A1-0BA1-074E-C31D-AF9C0445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52A-114B-C5DB-0562-BFC91F3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 Robot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671194-721C-D499-CA7F-52FDD25E7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33650"/>
            <a:ext cx="5181600" cy="153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“</a:t>
                </a:r>
                <a:r>
                  <a:rPr lang="en-US" i="1" dirty="0"/>
                  <a:t>Can</a:t>
                </a:r>
                <a:r>
                  <a:rPr lang="en-US" dirty="0"/>
                  <a:t>” reward = 1</a:t>
                </a:r>
              </a:p>
              <a:p>
                <a:r>
                  <a:rPr lang="en-US" dirty="0"/>
                  <a:t>“</a:t>
                </a:r>
                <a:r>
                  <a:rPr lang="en-US" i="1" dirty="0"/>
                  <a:t>Rescue” </a:t>
                </a:r>
                <a:r>
                  <a:rPr lang="en-US" dirty="0"/>
                  <a:t>reward = -3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196-97AE-0061-BC36-9B3521D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8427-25B5-61B0-76A9-AA1C70C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226-B3C3-4D45-AA98-E44B523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Policy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B0C3-52EE-ACA7-048E-463FE251B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Backgammon</a:t>
            </a:r>
          </a:p>
          <a:p>
            <a:r>
              <a:rPr lang="en-US" dirty="0"/>
              <a:t>10</a:t>
            </a:r>
            <a:r>
              <a:rPr lang="en-US" baseline="30000" dirty="0"/>
              <a:t>20 </a:t>
            </a:r>
            <a:r>
              <a:rPr lang="en-US" dirty="0"/>
              <a:t>combinations</a:t>
            </a:r>
          </a:p>
          <a:p>
            <a:r>
              <a:rPr lang="en-US" dirty="0"/>
              <a:t>Thousands of years on modern computers</a:t>
            </a:r>
          </a:p>
          <a:p>
            <a:r>
              <a:rPr lang="en-US" dirty="0"/>
              <a:t>Ways to approximate: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A052-5903-DF10-31D0-606E96A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E0E9-9EDA-7F3E-863D-94EF4EA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AAFCF-B37B-0752-55C4-3E7539800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16221"/>
            <a:ext cx="5181600" cy="337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9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EE67-F693-D17B-7EB2-1C1EFE9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78F2-1C9C-7998-2E98-95BFF15D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modeling Y = f(X)</a:t>
            </a:r>
          </a:p>
          <a:p>
            <a:r>
              <a:rPr lang="en-US" dirty="0"/>
              <a:t>For new X, get values of Y</a:t>
            </a:r>
          </a:p>
          <a:p>
            <a:r>
              <a:rPr lang="en-US" dirty="0"/>
              <a:t>Millions or billions of new X, same storage cost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1FDC-234F-8EEC-7006-D2137D3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3A42-CA07-F27F-8902-C3BB193E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Linear Regression - Geeksforgeeks">
            <a:extLst>
              <a:ext uri="{FF2B5EF4-FFF2-40B4-BE49-F238E27FC236}">
                <a16:creationId xmlns:a16="http://schemas.microsoft.com/office/drawing/2014/main" id="{2B898F7F-06BE-3783-0087-B06A840751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1003"/>
            <a:ext cx="5181600" cy="344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60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002-8C0B-E295-5755-35C0C693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Approximation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315E3-74F7-7133-CF9B-ADE83D0A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and store values and policies, use high-capacity models (e.g. neural networks).</a:t>
            </a:r>
          </a:p>
          <a:p>
            <a:r>
              <a:rPr lang="en-US" dirty="0"/>
              <a:t>Reduce storage cost</a:t>
            </a:r>
          </a:p>
          <a:p>
            <a:r>
              <a:rPr lang="en-US" dirty="0"/>
              <a:t>Computation on as-needed basis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A53A-6F2C-C52A-ACF8-056D05A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D7A4-EC3D-8EDA-74DB-1EE2FCEC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2423-0764-08FC-2EAC-DA0B3F7C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8267-B4F0-7B60-5921-28392BFB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/>
              <a:t>for solving MDPs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2B2F8-8A7A-8E41-DE85-73C4B784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EB4F-4B35-71A3-7809-65D776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279-F7BD-5780-6676-D3CDB35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BAFB-7580-ED02-CFB0-CC6775CA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methods require only experience:</a:t>
            </a:r>
          </a:p>
          <a:p>
            <a:pPr lvl="1"/>
            <a:r>
              <a:rPr lang="en-US" dirty="0"/>
              <a:t>sample sequences of states, actions, and rewards from </a:t>
            </a:r>
            <a:r>
              <a:rPr lang="en-US" b="1" dirty="0"/>
              <a:t>actual</a:t>
            </a:r>
            <a:r>
              <a:rPr lang="en-US" dirty="0"/>
              <a:t> or </a:t>
            </a:r>
            <a:r>
              <a:rPr lang="en-US" b="1" dirty="0"/>
              <a:t>simulated </a:t>
            </a:r>
            <a:r>
              <a:rPr lang="en-US" dirty="0"/>
              <a:t>interaction with an environment.</a:t>
            </a:r>
          </a:p>
          <a:p>
            <a:r>
              <a:rPr lang="en-US" dirty="0"/>
              <a:t>Simulation: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model</a:t>
            </a:r>
            <a:r>
              <a:rPr lang="en-US" dirty="0"/>
              <a:t> is required, </a:t>
            </a:r>
          </a:p>
          <a:p>
            <a:pPr lvl="1"/>
            <a:r>
              <a:rPr lang="en-US" dirty="0"/>
              <a:t>the model need only generate </a:t>
            </a:r>
            <a:r>
              <a:rPr lang="en-US" b="1" dirty="0"/>
              <a:t>sample</a:t>
            </a:r>
            <a:r>
              <a:rPr lang="en-US" dirty="0"/>
              <a:t> transitions, </a:t>
            </a:r>
            <a:br>
              <a:rPr lang="en-US" dirty="0"/>
            </a:br>
            <a:r>
              <a:rPr lang="en-US" dirty="0"/>
              <a:t>not the complete probability distributions of all possible transitions that is required for dynamic programming (DP).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7F823-0426-E918-17BD-DBD8368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5AD0-2245-FA23-5C59-4F3A7E4D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48DFD-6AB8-A329-09D3-2E9F047BF7EC}"/>
              </a:ext>
            </a:extLst>
          </p:cNvPr>
          <p:cNvSpPr txBox="1"/>
          <p:nvPr/>
        </p:nvSpPr>
        <p:spPr>
          <a:xfrm>
            <a:off x="254000" y="6365875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Richard S. Sutton.</a:t>
            </a:r>
          </a:p>
        </p:txBody>
      </p:sp>
    </p:spTree>
    <p:extLst>
      <p:ext uri="{BB962C8B-B14F-4D97-AF65-F5344CB8AC3E}">
        <p14:creationId xmlns:p14="http://schemas.microsoft.com/office/powerpoint/2010/main" val="328088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279-F7BD-5780-6676-D3CDB35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BAFB-7580-ED02-CFB0-CC6775CA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 it is easy to </a:t>
            </a:r>
            <a:r>
              <a:rPr lang="en-US" b="1" dirty="0"/>
              <a:t>generate</a:t>
            </a:r>
            <a:r>
              <a:rPr lang="en-US" dirty="0"/>
              <a:t> experience </a:t>
            </a:r>
            <a:r>
              <a:rPr lang="en-US" b="1" dirty="0"/>
              <a:t>sampled</a:t>
            </a:r>
            <a:r>
              <a:rPr lang="en-US" dirty="0"/>
              <a:t> according to the desired probability distributions, but infeasible to obtain the distributions in </a:t>
            </a:r>
            <a:r>
              <a:rPr lang="en-US" b="1" dirty="0"/>
              <a:t>explicit form</a:t>
            </a:r>
            <a:r>
              <a:rPr lang="en-US" dirty="0"/>
              <a:t>.</a:t>
            </a:r>
          </a:p>
          <a:p>
            <a:r>
              <a:rPr lang="en-US" dirty="0"/>
              <a:t>Works only for episodic tasks</a:t>
            </a:r>
          </a:p>
          <a:p>
            <a:pPr lvl="1"/>
            <a:r>
              <a:rPr lang="en-US" dirty="0"/>
              <a:t>Defined (bounded) returns</a:t>
            </a:r>
          </a:p>
          <a:p>
            <a:pPr lvl="1"/>
            <a:r>
              <a:rPr lang="en-US" dirty="0"/>
              <a:t>Split infinite tasks (driving) into episodes.</a:t>
            </a:r>
          </a:p>
          <a:p>
            <a:pPr lvl="1"/>
            <a:r>
              <a:rPr lang="en-US" dirty="0"/>
              <a:t>Policy and value are updated only at the end of the episode.</a:t>
            </a:r>
          </a:p>
          <a:p>
            <a:r>
              <a:rPr lang="en-US" dirty="0"/>
              <a:t>Average </a:t>
            </a:r>
            <a:r>
              <a:rPr lang="en-US" b="1" dirty="0"/>
              <a:t>final </a:t>
            </a:r>
            <a:r>
              <a:rPr lang="en-US" dirty="0"/>
              <a:t>returns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7F823-0426-E918-17BD-DBD8368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5AD0-2245-FA23-5C59-4F3A7E4D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48DFD-6AB8-A329-09D3-2E9F047BF7EC}"/>
              </a:ext>
            </a:extLst>
          </p:cNvPr>
          <p:cNvSpPr txBox="1"/>
          <p:nvPr/>
        </p:nvSpPr>
        <p:spPr>
          <a:xfrm>
            <a:off x="254000" y="6365875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Richard S. Sutton.</a:t>
            </a:r>
          </a:p>
        </p:txBody>
      </p:sp>
    </p:spTree>
    <p:extLst>
      <p:ext uri="{BB962C8B-B14F-4D97-AF65-F5344CB8AC3E}">
        <p14:creationId xmlns:p14="http://schemas.microsoft.com/office/powerpoint/2010/main" val="11503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3843-147B-83B3-CDB1-5E91933C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vs. DP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CA9267-B2E4-371B-7104-6E6305860B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688722"/>
            <a:ext cx="5181600" cy="62514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3D82DC-A1D6-D19C-94AB-E5E281D5A0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Monte Carlo estimates 6.3</a:t>
            </a:r>
          </a:p>
          <a:p>
            <a:r>
              <a:rPr lang="en-US" dirty="0"/>
              <a:t>DP estimates 6.4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ACEAF-13C3-F616-5C16-FE8D5AE2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866CE-7C78-EE2B-8226-1645001E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994246"/>
              </p:ext>
            </p:extLst>
          </p:nvPr>
        </p:nvGraphicFramePr>
        <p:xfrm>
          <a:off x="838200" y="1825625"/>
          <a:ext cx="51816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DDAF2-E162-D020-19F3-719999438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each </a:t>
            </a:r>
            <a:r>
              <a:rPr lang="en-US" b="1" dirty="0"/>
              <a:t>situation</a:t>
            </a:r>
            <a:r>
              <a:rPr lang="en-US" dirty="0"/>
              <a:t>, take </a:t>
            </a:r>
            <a:r>
              <a:rPr lang="en-US" b="1" dirty="0"/>
              <a:t>proper</a:t>
            </a:r>
            <a:r>
              <a:rPr lang="en-US" dirty="0"/>
              <a:t> action to </a:t>
            </a:r>
            <a:r>
              <a:rPr lang="en-US" b="1" dirty="0"/>
              <a:t>win</a:t>
            </a:r>
            <a:r>
              <a:rPr lang="en-US" dirty="0"/>
              <a:t>.</a:t>
            </a:r>
          </a:p>
          <a:p>
            <a:r>
              <a:rPr lang="en-US" dirty="0"/>
              <a:t>Action space</a:t>
            </a:r>
          </a:p>
          <a:p>
            <a:r>
              <a:rPr lang="en-US" dirty="0"/>
              <a:t>Winning</a:t>
            </a:r>
          </a:p>
          <a:p>
            <a:r>
              <a:rPr lang="en-US" dirty="0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1A6B-6FEF-FF7F-68AF-E58748F6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838B-1AD0-23DF-11F7-1BC42D6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state-value function of a given policy</a:t>
            </a:r>
          </a:p>
          <a:p>
            <a:r>
              <a:rPr lang="en-US" dirty="0"/>
              <a:t>We defined value as expected </a:t>
            </a:r>
            <a:r>
              <a:rPr lang="en-US" b="1" dirty="0"/>
              <a:t>returns </a:t>
            </a:r>
            <a:r>
              <a:rPr lang="en-US" dirty="0"/>
              <a:t>from state S.</a:t>
            </a:r>
          </a:p>
          <a:p>
            <a:pPr lvl="1"/>
            <a:r>
              <a:rPr lang="en-US" dirty="0"/>
              <a:t>Returns: cumulative discounted rewards, or </a:t>
            </a:r>
            <a:r>
              <a:rPr lang="en-US" b="1" dirty="0"/>
              <a:t>values</a:t>
            </a:r>
          </a:p>
          <a:p>
            <a:r>
              <a:rPr lang="en-US" dirty="0"/>
              <a:t>To estimate value, average all rewards received after visiting state S.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DDE4-C1CC-69C4-F4C0-C3200FD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528F4-759B-54D8-E969-1426725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8FC5-A256-9718-EE03-6C3ECA26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41E7-C4E2-A5F4-5B54-7D346076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 can be visited multiple times in an episode.</a:t>
            </a:r>
          </a:p>
          <a:p>
            <a:r>
              <a:rPr lang="en-US" dirty="0"/>
              <a:t>Monte Carlo Exploring Starts</a:t>
            </a:r>
          </a:p>
          <a:p>
            <a:r>
              <a:rPr lang="en-US" dirty="0"/>
              <a:t>First-visit Monte Carlo:</a:t>
            </a:r>
          </a:p>
          <a:p>
            <a:pPr lvl="1"/>
            <a:r>
              <a:rPr lang="en-US" dirty="0"/>
              <a:t>V = Average return after the first visit to S</a:t>
            </a:r>
          </a:p>
          <a:p>
            <a:pPr lvl="1"/>
            <a:r>
              <a:rPr lang="en-US" dirty="0"/>
              <a:t>More researched method</a:t>
            </a:r>
          </a:p>
          <a:p>
            <a:pPr lvl="1"/>
            <a:r>
              <a:rPr lang="en-US" dirty="0"/>
              <a:t>Dates back to 1940s</a:t>
            </a:r>
          </a:p>
          <a:p>
            <a:r>
              <a:rPr lang="en-US" dirty="0"/>
              <a:t>Every-visit Monte Carlo:</a:t>
            </a:r>
          </a:p>
          <a:p>
            <a:pPr lvl="1"/>
            <a:r>
              <a:rPr lang="en-US" dirty="0"/>
              <a:t>V = Average return after all visits to 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F2FC-8DDC-BB74-6716-C90C87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C7765-E17C-CC53-D2F5-DCC470B1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FED1E-5E70-FE65-78B9-9549385E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D2D82A-14EB-A1EE-3360-063A589C0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431" y="1825625"/>
            <a:ext cx="7663138" cy="43513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7672-3A7A-D724-D0EA-BFD36190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10C4-1908-3D99-6068-0300CDA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4800-E4F2-AC30-B2D7-05C7CE5E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MC 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7364B-5B24-1EF1-5837-48FB2D9B0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761" y="1825625"/>
            <a:ext cx="6156478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6825E-5CD1-C5AF-5903-5D101EFD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E0D3-0C93-D2D5-D3F6-BB44F5EA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CA80-4AB4-3403-D1FC-1E233865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First-Visit Monte Carlo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4E67A-9251-8CAB-AAB2-996DA0E9EA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Value iteration:</a:t>
            </a:r>
          </a:p>
          <a:p>
            <a:pPr lvl="1"/>
            <a:r>
              <a:rPr lang="en-US" dirty="0"/>
              <a:t>Value is average returns of all the states you </a:t>
            </a:r>
            <a:r>
              <a:rPr lang="en-US" b="1" dirty="0"/>
              <a:t>can </a:t>
            </a:r>
            <a:r>
              <a:rPr lang="en-US" dirty="0"/>
              <a:t>go to.</a:t>
            </a:r>
          </a:p>
          <a:p>
            <a:r>
              <a:rPr lang="en-US" dirty="0"/>
              <a:t>First-visit Monte Carlo:</a:t>
            </a:r>
          </a:p>
          <a:p>
            <a:pPr lvl="1"/>
            <a:r>
              <a:rPr lang="en-US" dirty="0"/>
              <a:t>Value is average returns of only the states you visited.</a:t>
            </a:r>
          </a:p>
          <a:p>
            <a:pPr lvl="1"/>
            <a:r>
              <a:rPr lang="en-US" dirty="0"/>
              <a:t>Each return is </a:t>
            </a:r>
            <a:r>
              <a:rPr lang="en-US" dirty="0" err="1"/>
              <a:t>i.i.d.</a:t>
            </a:r>
            <a:r>
              <a:rPr lang="en-US" dirty="0"/>
              <a:t> sample from V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F6184C-40A0-7A8E-56D4-94C323CBB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0851"/>
            <a:ext cx="5181600" cy="26208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FD19D-8C68-DFA6-5EB0-CF77D9D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E4D88-4CC8-6C9A-343C-04F4ED0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A2A1-A135-3C6D-7146-B2F47080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Blackjack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CC76-C7FB-3367-A168-1BDB2619A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Policy hit unless 20 or 21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Why does value jump towards the end of the chart?</a:t>
            </a:r>
          </a:p>
          <a:p>
            <a:pPr lvl="1"/>
            <a:r>
              <a:rPr lang="en-US" dirty="0"/>
              <a:t>Why does it drop towards the left?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3B3C3B-B931-5E0A-2945-E3CC96D2C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0398"/>
            <a:ext cx="5181600" cy="34417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D525-48DC-349E-7B35-64F80163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2DEA-C66E-8919-0061-29D1B58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B17ADA-928E-BCA9-F4B8-51279C3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3D08B8-DAB5-8E1E-5A92-14FE51AD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central ideas to RL</a:t>
            </a:r>
          </a:p>
          <a:p>
            <a:r>
              <a:rPr lang="en-US" dirty="0"/>
              <a:t>Combination of MC and DP</a:t>
            </a:r>
          </a:p>
          <a:p>
            <a:pPr lvl="1"/>
            <a:r>
              <a:rPr lang="en-US" dirty="0"/>
              <a:t>Like MC: learn from interactions (no P or R function)</a:t>
            </a:r>
          </a:p>
          <a:p>
            <a:pPr lvl="1"/>
            <a:r>
              <a:rPr lang="en-US" dirty="0"/>
              <a:t>Like DP: update values based on estimates (~V(S’))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6689-3D3F-42D5-DA7E-370F04B1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CFD4-0B81-28E7-F268-34C15106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DABA-4EE0-3D3F-C893-BBC3D0E5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vs. 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708F-6D8A-4331-3C07-99A1054A6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MC wait until R is known</a:t>
            </a:r>
          </a:p>
          <a:p>
            <a:r>
              <a:rPr lang="en-US" dirty="0"/>
              <a:t>Only episodic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38E2E-2FFC-6A20-C82A-C8761AF98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TD update V(S) based on estimated (S’)</a:t>
            </a:r>
          </a:p>
          <a:p>
            <a:r>
              <a:rPr lang="en-US" dirty="0"/>
              <a:t>Online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93B66-3AFB-A914-DB00-16214800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04426-7D5A-135B-C4C2-08321364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9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00C1-4635-12CE-7AC9-4E10FAC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As TD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D1835F-EC19-D02E-0C4B-B00CF7E96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850" y="3658394"/>
            <a:ext cx="4178300" cy="685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9BDE-10D4-1BD9-4F7E-FE5AD7F6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1D6F-F627-0B35-EC1E-C0F68C1E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A9C8-0B91-6E4F-AB29-852D4EF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TD (one-step TD)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500B06-413B-B0F3-BA7C-3C30C57B3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3671094"/>
            <a:ext cx="6019800" cy="66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3443F-6DFB-BD02-EDDB-79DC708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5628-4320-B617-BDB0-44336302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1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67437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DBE4-8864-E9D1-DB34-8FBBD3FE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18E0-5463-76EA-7D06-6F2A6428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V based on estimates of V</a:t>
            </a:r>
          </a:p>
          <a:p>
            <a:r>
              <a:rPr lang="en-US" dirty="0"/>
              <a:t>Bootstrapping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D4DDA-339B-2D25-93C3-7204CA99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A11F-D885-7CBF-2A11-97E11BE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9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81C6-893B-E3F1-381C-1D8E80FE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5E9CA-9859-A66C-EBA8-42DBDDFC8E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731914"/>
            <a:ext cx="5181600" cy="53875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FE49D0-1722-89E2-3E17-30E61FCD9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770115"/>
            <a:ext cx="5181600" cy="4623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96DBA-96DC-0ED4-0542-F478458F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F6CD1-0A54-AA73-BFAC-A4BB86EA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2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F3F8-9835-F52E-F122-F5BDCF7F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AA943A-F444-2981-9948-C38206041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83" y="1825625"/>
            <a:ext cx="9827434" cy="43513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F0AA-14E8-B122-7D1B-B5879BCE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3326-D505-C288-216D-9D9AC33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E1E-C3EF-2427-8A99-58FFC40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F4A6-33AB-07D7-D1FE-3B70010B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Match predictions to correct labels</a:t>
            </a:r>
          </a:p>
          <a:p>
            <a:pPr lvl="1"/>
            <a:r>
              <a:rPr lang="en-US" dirty="0"/>
              <a:t>Differentiable objective function </a:t>
            </a:r>
            <a:r>
              <a:rPr lang="en-US" dirty="0" err="1"/>
              <a:t>w.r.t.</a:t>
            </a:r>
            <a:r>
              <a:rPr lang="en-US" dirty="0"/>
              <a:t> the parameters</a:t>
            </a:r>
          </a:p>
          <a:p>
            <a:pPr lvl="1"/>
            <a:r>
              <a:rPr lang="en-US" dirty="0"/>
              <a:t>Minimize the objective function</a:t>
            </a:r>
          </a:p>
          <a:p>
            <a:pPr lvl="1"/>
            <a:r>
              <a:rPr lang="en-US" dirty="0"/>
              <a:t>Function from inputs to targets</a:t>
            </a:r>
          </a:p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No correct labels</a:t>
            </a:r>
          </a:p>
          <a:p>
            <a:pPr lvl="1"/>
            <a:r>
              <a:rPr lang="en-US" dirty="0"/>
              <a:t>Rewards as performance measure</a:t>
            </a:r>
          </a:p>
          <a:p>
            <a:pPr lvl="1"/>
            <a:r>
              <a:rPr lang="en-US" dirty="0"/>
              <a:t>Rewards </a:t>
            </a:r>
            <a:r>
              <a:rPr lang="en-US" b="1" dirty="0"/>
              <a:t>NOT </a:t>
            </a:r>
            <a:r>
              <a:rPr lang="en-US" dirty="0"/>
              <a:t>differentiable </a:t>
            </a:r>
            <a:r>
              <a:rPr lang="en-US" dirty="0" err="1"/>
              <a:t>w.r.t.</a:t>
            </a:r>
            <a:r>
              <a:rPr lang="en-US" dirty="0"/>
              <a:t> the actions</a:t>
            </a:r>
          </a:p>
          <a:p>
            <a:pPr lvl="1"/>
            <a:r>
              <a:rPr lang="en-US" dirty="0"/>
              <a:t>Need to evaluate value of actions separately</a:t>
            </a:r>
          </a:p>
          <a:p>
            <a:pPr lvl="1"/>
            <a:r>
              <a:rPr lang="en-US" dirty="0"/>
              <a:t>Function from </a:t>
            </a:r>
            <a:r>
              <a:rPr lang="en-US"/>
              <a:t>states to their value (and actions)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C068-365F-D25A-1794-F6F139E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25EF7-513E-1010-99F2-DCC9B9D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Evaluate, To Instruct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Instructive feedback:</a:t>
            </a:r>
          </a:p>
          <a:p>
            <a:pPr lvl="1"/>
            <a:r>
              <a:rPr lang="en-US" dirty="0"/>
              <a:t>The correct answer</a:t>
            </a:r>
          </a:p>
          <a:p>
            <a:pPr lvl="1"/>
            <a:r>
              <a:rPr lang="en-US" dirty="0"/>
              <a:t>The best action to take</a:t>
            </a:r>
          </a:p>
          <a:p>
            <a:pPr lvl="1"/>
            <a:r>
              <a:rPr lang="en-US" dirty="0"/>
              <a:t>Supervised learning (e.g. image classification)</a:t>
            </a:r>
          </a:p>
          <a:p>
            <a:pPr lvl="1"/>
            <a:r>
              <a:rPr lang="en-US" dirty="0"/>
              <a:t>Independent of the action taken</a:t>
            </a:r>
          </a:p>
          <a:p>
            <a:r>
              <a:rPr lang="en-US" dirty="0"/>
              <a:t>Evaluative feedback:</a:t>
            </a:r>
          </a:p>
          <a:p>
            <a:pPr lvl="1"/>
            <a:r>
              <a:rPr lang="en-US" dirty="0"/>
              <a:t>How good the action taken was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whether it was the best action</a:t>
            </a:r>
          </a:p>
          <a:p>
            <a:pPr lvl="1"/>
            <a:r>
              <a:rPr lang="en-US" dirty="0"/>
              <a:t>Need for exploration</a:t>
            </a:r>
          </a:p>
          <a:p>
            <a:pPr lvl="1"/>
            <a:r>
              <a:rPr lang="en-US" dirty="0"/>
              <a:t>Depends entirely on the action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3B7F-C43A-EEF2-B8FF-3A74011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A47C-AE7B-C717-AC8E-5A08F538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4235" cy="4351338"/>
          </a:xfrm>
        </p:spPr>
        <p:txBody>
          <a:bodyPr/>
          <a:lstStyle/>
          <a:p>
            <a:r>
              <a:rPr lang="en-US" dirty="0"/>
              <a:t>Learning from interaction to achieve a goal</a:t>
            </a:r>
          </a:p>
          <a:p>
            <a:r>
              <a:rPr lang="en-US" dirty="0"/>
              <a:t>Agent: </a:t>
            </a:r>
          </a:p>
          <a:p>
            <a:pPr lvl="1"/>
            <a:r>
              <a:rPr lang="en-US" dirty="0"/>
              <a:t>learner or decision maker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Anything outside the control of the agent, </a:t>
            </a:r>
          </a:p>
          <a:p>
            <a:pPr lvl="1"/>
            <a:r>
              <a:rPr lang="en-US" dirty="0"/>
              <a:t>Which it interacts with.</a:t>
            </a:r>
          </a:p>
          <a:p>
            <a:r>
              <a:rPr lang="en-US" dirty="0"/>
              <a:t>Rewards:</a:t>
            </a:r>
          </a:p>
          <a:p>
            <a:pPr lvl="1"/>
            <a:r>
              <a:rPr lang="en-US" dirty="0"/>
              <a:t>Numerical value the agent maximizes by adjusting its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4DCC-2EA0-D499-F50E-25E0D0F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A89D-E163-7D3F-335F-8DE4908C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03545-E361-DC17-FEB9-DCB1C6F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64" y="2622550"/>
            <a:ext cx="4394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796E-FFE7-3CEB-DDD3-9F3D9BA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Time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C966-10E4-431A-AB31-E226E3FE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set of time steps (t=0,1,2…), agent receives a representation of state.</a:t>
            </a:r>
          </a:p>
          <a:p>
            <a:r>
              <a:rPr lang="en-US" dirty="0"/>
              <a:t>Based on the state, takes an action</a:t>
            </a:r>
          </a:p>
          <a:p>
            <a:r>
              <a:rPr lang="en-US" dirty="0"/>
              <a:t>Based on the state and action, receives reward.</a:t>
            </a:r>
          </a:p>
          <a:p>
            <a:r>
              <a:rPr lang="en-US" dirty="0"/>
              <a:t>Reward: p(r | s, a)</a:t>
            </a:r>
          </a:p>
          <a:p>
            <a:r>
              <a:rPr lang="en-US" dirty="0"/>
              <a:t>Next state: p(s’ | s, a)</a:t>
            </a:r>
          </a:p>
          <a:p>
            <a:r>
              <a:rPr lang="en-US" dirty="0"/>
              <a:t>State (s) should represent all previous states and actions (Markov property)</a:t>
            </a:r>
          </a:p>
          <a:p>
            <a:r>
              <a:rPr lang="en-US" dirty="0"/>
              <a:t>(We are here; not how we got here.)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C5C9-33FE-A9E9-FAF7-8DBD60F5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A1A-A492-D059-0B0F-42154CD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F3C6-4F5F-58BB-8683-C56B2B0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DC0A-FC44-407C-1254-017231F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ultimate goal, not subgoals</a:t>
            </a:r>
          </a:p>
          <a:p>
            <a:r>
              <a:rPr lang="en-US" dirty="0"/>
              <a:t>NOT prior information about the task</a:t>
            </a:r>
          </a:p>
          <a:p>
            <a:r>
              <a:rPr lang="en-US" dirty="0"/>
              <a:t>Show the agent what to achieve, not how to achieve it.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	Chess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D9DE-71CD-EB35-9DBC-C148777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372D-1D68-62A2-43BD-134150B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DBBE-09CD-8F62-9479-FB0C6E5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0C1C-F9D4-AC48-6407-8A69DF30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Digestive system</a:t>
            </a:r>
          </a:p>
          <a:p>
            <a:r>
              <a:rPr lang="en-US" dirty="0"/>
              <a:t>Agent</a:t>
            </a:r>
          </a:p>
          <a:p>
            <a:pPr lvl="1"/>
            <a:r>
              <a:rPr lang="en-US" dirty="0"/>
              <a:t>Direct control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EFE17-AE85-2EC0-0C50-17596378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6185-1616-BA10-46CD-B2FE1B5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996</Words>
  <Application>Microsoft Macintosh PowerPoint</Application>
  <PresentationFormat>Widescreen</PresentationFormat>
  <Paragraphs>225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Helvetica</vt:lpstr>
      <vt:lpstr>Office Theme</vt:lpstr>
      <vt:lpstr>Machine Learning I MATH80629A</vt:lpstr>
      <vt:lpstr>Tic, Tac, Toe: A New Problem Paradigm</vt:lpstr>
      <vt:lpstr>Tic, Tac, Toe: A New Problem Paradigm</vt:lpstr>
      <vt:lpstr>Supervised vs. Reinforcement Learning</vt:lpstr>
      <vt:lpstr>To Evaluate, To Instruct</vt:lpstr>
      <vt:lpstr>Markov Decision Process</vt:lpstr>
      <vt:lpstr>States and Time Steps</vt:lpstr>
      <vt:lpstr>Rewards</vt:lpstr>
      <vt:lpstr>Agent and Environment</vt:lpstr>
      <vt:lpstr>Value Function</vt:lpstr>
      <vt:lpstr>MDP example</vt:lpstr>
      <vt:lpstr>Recycling Robot</vt:lpstr>
      <vt:lpstr>Value and Policy Approximation</vt:lpstr>
      <vt:lpstr>Function Approximation</vt:lpstr>
      <vt:lpstr>Functional Approximation</vt:lpstr>
      <vt:lpstr>Dynamic Programming</vt:lpstr>
      <vt:lpstr>Monte Carlo</vt:lpstr>
      <vt:lpstr>Monte Carlo</vt:lpstr>
      <vt:lpstr>MC vs. DP</vt:lpstr>
      <vt:lpstr>Monte Carlo Prediction</vt:lpstr>
      <vt:lpstr>Monte Carlo Prediction</vt:lpstr>
      <vt:lpstr>MC ES</vt:lpstr>
      <vt:lpstr>Blackjack MC ES</vt:lpstr>
      <vt:lpstr>First-Visit Monte Carlo</vt:lpstr>
      <vt:lpstr>Example: Blackjack</vt:lpstr>
      <vt:lpstr>Temporal-Difference Learning</vt:lpstr>
      <vt:lpstr>TD vs. MC</vt:lpstr>
      <vt:lpstr>MC As TD </vt:lpstr>
      <vt:lpstr>Simple TD (one-step TD)</vt:lpstr>
      <vt:lpstr>TD</vt:lpstr>
      <vt:lpstr>SARSA</vt:lpstr>
      <vt:lpstr>SARSA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55</cp:revision>
  <dcterms:created xsi:type="dcterms:W3CDTF">2023-11-11T13:41:29Z</dcterms:created>
  <dcterms:modified xsi:type="dcterms:W3CDTF">2023-11-28T17:04:36Z</dcterms:modified>
</cp:coreProperties>
</file>