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43"/>
    <p:restoredTop sz="94681"/>
  </p:normalViewPr>
  <p:slideViewPr>
    <p:cSldViewPr snapToGrid="0">
      <p:cViewPr varScale="1">
        <p:scale>
          <a:sx n="99" d="100"/>
          <a:sy n="99" d="100"/>
        </p:scale>
        <p:origin x="124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35D05-0FFE-7241-8951-E91C685F1BC9}" type="datetimeFigureOut">
              <a:rPr lang="en-US" smtClean="0"/>
              <a:t>11/11/23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0E080-5BA6-AE44-AB42-011C095C5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09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44C55-35E2-3962-597D-619DA3AFC1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D9FF65-E298-DD02-5053-A749BC5AF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4230A-30AB-F5A3-F821-11ED213F6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B1AA4-94EF-FF48-93D4-0AD3CDECFFFF}" type="datetime1">
              <a:rPr lang="en-CA" smtClean="0"/>
              <a:t>2023-11-11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6D481-A694-57AB-0CE0-A6AC89D8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41D2D-6C4B-91F5-E7A1-9256155C1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60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80D2A-86B8-E41F-98DA-6A263B03E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394F07-9C5A-CBFE-9192-177C053C0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B1BBA-6E4F-4A3D-B729-D1A0CF228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036D-AF89-8C43-804A-D3BDAC9A1719}" type="datetime1">
              <a:rPr lang="en-CA" smtClean="0"/>
              <a:t>2023-11-11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D2F08-466D-E834-FA28-07BD533CD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EA46B-7DD5-CB79-B867-5F9ADD6CC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78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ACA995-38C5-22C4-E328-8F03413131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A4A64E-B76B-F1C3-DAF8-24FF4D47F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6A092-A901-4C77-9CA7-39CA0C26D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7A9F-9447-FD4A-807A-AA3FFC37BE3C}" type="datetime1">
              <a:rPr lang="en-CA" smtClean="0"/>
              <a:t>2023-11-11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77573-2C6E-0F23-A63F-1854C0080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847B-8542-6976-EC52-C2D41D064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42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FD184-8C78-1A46-973D-D24820D69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8176F-17EA-3634-8F6E-941178C95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7ACA7-D9B2-07D6-6DDC-8295144DB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C477-4C2E-A04E-BE29-A7A05C4CBAF0}" type="datetime1">
              <a:rPr lang="en-CA" smtClean="0"/>
              <a:t>2023-11-11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E3E3F-490B-AFB5-2941-62BF89425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4E61E-32C9-1EFB-83B8-68A3891CE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48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4AB97-47FE-736F-BDD7-C628AA8F4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1D353-4F0C-7D6F-FE57-6EED242A3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963A4-270C-17C3-A7B6-E095263F4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5D2B6-EF62-A145-AB28-C2C88E1486E1}" type="datetime1">
              <a:rPr lang="en-CA" smtClean="0"/>
              <a:t>2023-11-11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9C404-208B-FB21-BC32-539E4FED2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86F8A-C2E9-5D20-15C4-DDF2722C0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03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F35F6-2DAA-891D-5704-36939D23F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ED280-79CC-75CD-4628-27B69DB647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62DD52-9ED7-B5C5-4F64-3E1F3AE31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64E93-77A5-A29B-8B30-41B700221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F8B6D-B43A-9F47-853C-CE150EA8D49D}" type="datetime1">
              <a:rPr lang="en-CA" smtClean="0"/>
              <a:t>2023-11-11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DC00A-258D-A88E-04E9-AAFD58A50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4274F-6B75-4E51-4AB3-516EA55EA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59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34A65-A159-35F8-FD8B-BF9F521F1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9E40A-2787-C8F4-84C0-30F30F0D2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65BED8-25E4-C949-6E4F-331B4278C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332F5A-4B81-DC79-4DF4-C8042CFA37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BE29F9-D500-8737-99CF-160EBDA409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F4A10E-CDA7-BA9A-2CB8-288899F3B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CB5E-3754-2A44-9373-47DB8933751C}" type="datetime1">
              <a:rPr lang="en-CA" smtClean="0"/>
              <a:t>2023-11-11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F74A82-79AA-6BBD-592C-E242FB8EF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4D8983-76DF-DA3F-5792-7C4AE6C68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26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497DD-4E0B-C6E3-2CA4-ED2C19D7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533862-04BC-BBD2-0204-80F792966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8FEC7-ACEF-BE48-B757-75BD769B57AD}" type="datetime1">
              <a:rPr lang="en-CA" smtClean="0"/>
              <a:t>2023-11-11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A197C2-422E-98C4-11D3-1005B7C4C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EDBDBE-BE74-F4B8-EA23-48E604288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52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276E05-E5AC-BAAB-0315-22EDB54DC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96B3E-ADA4-E04C-8D80-F20A85129336}" type="datetime1">
              <a:rPr lang="en-CA" smtClean="0"/>
              <a:t>2023-11-11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B91105-2E91-E783-FA4B-51A65083B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06F844-241C-A7C8-40EC-427C62F8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55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D2D8F-5ADE-AB05-391A-6060B424A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136D3-4235-7CAA-A376-AF8D3590D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C3B4E4-ECEC-A98F-9AF9-AAB4296F4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329017-CAFC-4FB8-0243-68C0F7EA2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1ED2-6D5E-D34F-9A9B-56E5AB55CB97}" type="datetime1">
              <a:rPr lang="en-CA" smtClean="0"/>
              <a:t>2023-11-11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4EEDD-EC64-FCB2-D340-FDCA7DD03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D53E9-D0AE-3CA0-42A9-5EC657756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1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D82A4-3CE7-0166-AD41-11D03F38C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F11036-C63B-8F0A-193D-2C378A5E70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D7B0F5-AC97-49F5-06E0-F28EB6F39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B845FE-8B79-F064-424B-2A2789C30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DD5-C27C-2046-AFA1-4B0BA9883D19}" type="datetime1">
              <a:rPr lang="en-CA" smtClean="0"/>
              <a:t>2023-11-11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43E905-8B38-4B34-1296-57B01FBE7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35947-10DA-8060-C1BE-970E0E1E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98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8FEF57-9D08-0E83-00A4-48881C95E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6149F-2CA3-7135-95AE-EFB651B88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9A930-1AD2-98CA-07C9-89025C0987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957F8-E82E-E04A-AE89-E76546C82BA1}" type="datetime1">
              <a:rPr lang="en-CA" smtClean="0"/>
              <a:t>2023-11-11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D8486-0064-89CF-D643-018ADC97EF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Davood Wadi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3D77B-15F7-8B7A-220F-2782AC8E4E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5ED69-EEF9-2244-A839-9AD338E4507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807D5D-CBB7-6C58-EC99-DFFE46AE7C33}"/>
              </a:ext>
            </a:extLst>
          </p:cNvPr>
          <p:cNvSpPr/>
          <p:nvPr userDrawn="1"/>
        </p:nvSpPr>
        <p:spPr>
          <a:xfrm>
            <a:off x="8915401" y="118969"/>
            <a:ext cx="3176809" cy="472563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6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url=https%3A%2F%2Fmedium.com%2F%40tomar.ankur287%2Fitem-item-collaborative-filtering-recommender-system-in-python-cf3c945fae1e&amp;psig=AOvVaw1Ouy3--vA9Gq7Ki835Xip8&amp;ust=1699797702942000&amp;source=images&amp;cd=vfe&amp;opi=89978449&amp;ved=0CBQQjhxqFwoTCKDd-oSOvIIDFQAAAAAdAAAAABAE" TargetMode="External"/><Relationship Id="rId2" Type="http://schemas.openxmlformats.org/officeDocument/2006/relationships/hyperlink" Target="https://www.google.com/url?sa=i&amp;url=https%3A%2F%2Fgithub.com%2Fcaiomiyashiro%2FRecommenderSystemsNotebooks%2Fblob%2Fmaster%2FMonth%25202%2520Part%2520I%2520-%2520User%2520User%2520Collaborative%2520Filtering.ipynb&amp;psig=AOvVaw3pLtjalK2zIvJB79oU_aBy&amp;ust=1699797609283000&amp;source=images&amp;cd=vfe&amp;opi=89978449&amp;ved=2ahUKEwiBs-bWjbyCAxUIWKQEHU2QDXgQr4kDegQIARB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url=https%3A%2F%2Fwww.analyticsvidhya.com%2Fblog%2F2022%2F03%2Fa-comprehensive-guide-on-recommendation-engines-and-implementation%2F&amp;psig=AOvVaw23mkaAokQPcWFBgaxq8eB-&amp;ust=1699798913889000&amp;source=images&amp;cd=vfe&amp;opi=89978449&amp;ved=0CBQQjhxqFwoTCKjplsaSvIIDFQAAAAAdAAAAABAJ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11C47-86B7-B414-A76E-4EE72B7F10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82974"/>
            <a:ext cx="9144000" cy="23876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000000"/>
                </a:solidFill>
                <a:effectLst/>
                <a:latin typeface="Helvetica" pitchFamily="2" charset="0"/>
              </a:rPr>
              <a:t>Machine Learning I</a:t>
            </a:r>
            <a:br>
              <a:rPr lang="en-CA" dirty="0">
                <a:solidFill>
                  <a:srgbClr val="000000"/>
                </a:solidFill>
                <a:effectLst/>
                <a:latin typeface="Helvetica" pitchFamily="2" charset="0"/>
              </a:rPr>
            </a:br>
            <a:r>
              <a:rPr lang="en-CA" dirty="0">
                <a:solidFill>
                  <a:srgbClr val="000000"/>
                </a:solidFill>
                <a:effectLst/>
                <a:latin typeface="Helvetica" pitchFamily="2" charset="0"/>
              </a:rPr>
              <a:t>MATH80629A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0B0406E-D68E-B608-93D1-191CACDCDD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62649"/>
            <a:ext cx="9144000" cy="1655762"/>
          </a:xfrm>
        </p:spPr>
        <p:txBody>
          <a:bodyPr/>
          <a:lstStyle/>
          <a:p>
            <a:r>
              <a:rPr lang="en-US" dirty="0"/>
              <a:t>Recommendation Systems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38003D-0BD0-53E6-AAF1-D8BC69DA5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8E0057-1EAC-31C9-900A-E2191AA68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50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27C98-7F1B-1282-3ADE-D51244870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A2FB2-3A96-672B-75B4-7EE46F07E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Youtube</a:t>
            </a:r>
            <a:r>
              <a:rPr lang="en-US" dirty="0"/>
              <a:t> and </a:t>
            </a:r>
            <a:r>
              <a:rPr lang="en-US" dirty="0" err="1"/>
              <a:t>NetFlix</a:t>
            </a:r>
            <a:r>
              <a:rPr lang="en-US" dirty="0"/>
              <a:t> video recommendations</a:t>
            </a:r>
          </a:p>
          <a:p>
            <a:r>
              <a:rPr lang="en-US" dirty="0"/>
              <a:t>Spotify music recommendation</a:t>
            </a:r>
          </a:p>
          <a:p>
            <a:r>
              <a:rPr lang="en-US" dirty="0"/>
              <a:t>Amazon product recommendation</a:t>
            </a:r>
          </a:p>
          <a:p>
            <a:r>
              <a:rPr lang="en-US" dirty="0"/>
              <a:t>LinkedIn user/company/job recommendation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560AF2-DB80-D71E-E667-BE9B46F0F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87AB69-1DB7-88A5-AE27-4C845DA4B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07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6FE8C-7A87-97A6-66F6-E4F5DA342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as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0CB65-0F1F-D480-7285-CDB93FA5E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Classic recommendation as bipartite graphs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FB474C-16D2-8EE2-0241-EAA980EE0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38609-0B5F-0F40-C100-02BD42338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 descr="Bipartite graph - Wikipedia">
            <a:extLst>
              <a:ext uri="{FF2B5EF4-FFF2-40B4-BE49-F238E27FC236}">
                <a16:creationId xmlns:a16="http://schemas.microsoft.com/office/drawing/2014/main" id="{E9B112A3-DC60-7EA3-5DFC-09C62B3BF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212" y="2742453"/>
            <a:ext cx="6457576" cy="3188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24D641-442A-9FED-2D27-186B9D69E63C}"/>
              </a:ext>
            </a:extLst>
          </p:cNvPr>
          <p:cNvSpPr txBox="1"/>
          <p:nvPr/>
        </p:nvSpPr>
        <p:spPr>
          <a:xfrm>
            <a:off x="389965" y="6356350"/>
            <a:ext cx="5235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Bipartite_graph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375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273FC-463A-BC9A-C1F2-2FC1B1891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Popularity-based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945A0-37CD-C1CA-873A-4C8F52AF9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YouTube hot videos</a:t>
            </a:r>
          </a:p>
          <a:p>
            <a:r>
              <a:rPr lang="en-US" dirty="0"/>
              <a:t>Twitter trending</a:t>
            </a:r>
          </a:p>
          <a:p>
            <a:r>
              <a:rPr lang="en-US" dirty="0"/>
              <a:t>No Cold-Start problem</a:t>
            </a:r>
          </a:p>
          <a:p>
            <a:r>
              <a:rPr lang="en-US" dirty="0"/>
              <a:t>Not personalized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A667F-FE02-68B0-C21E-54458A2B1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409EB9-B21D-A78C-A8E5-D2AB03A60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630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87CF-A1A7-F3FD-89E8-50FD2398C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BD637-0F13-7BD1-C4EB-0DF72D07D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User-User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Item-Item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86287-05BF-DED7-3937-49C490509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50B19-7A66-F516-A9F8-A070DD30B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368364-6D65-DDF1-7E5B-9C800CD05C95}"/>
              </a:ext>
            </a:extLst>
          </p:cNvPr>
          <p:cNvSpPr txBox="1"/>
          <p:nvPr/>
        </p:nvSpPr>
        <p:spPr>
          <a:xfrm>
            <a:off x="376145" y="6308209"/>
            <a:ext cx="3093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Sources: </a:t>
            </a:r>
            <a:r>
              <a:rPr lang="en-US" dirty="0">
                <a:hlinkClick r:id="rId2"/>
              </a:rPr>
              <a:t>1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2</a:t>
            </a:r>
            <a:endParaRPr lang="en-US" dirty="0"/>
          </a:p>
        </p:txBody>
      </p:sp>
      <p:pic>
        <p:nvPicPr>
          <p:cNvPr id="2050" name="Picture 2" descr="RecommenderSystemsNotebooks/Month 2 Part I - User User Collaborative  Filtering.ipynb at master · caiomiyashiro/RecommenderSystemsNotebooks ·  GitHub">
            <a:extLst>
              <a:ext uri="{FF2B5EF4-FFF2-40B4-BE49-F238E27FC236}">
                <a16:creationId xmlns:a16="http://schemas.microsoft.com/office/drawing/2014/main" id="{A2803F0E-8050-9204-1D4D-D33A5D446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050" y="1376364"/>
            <a:ext cx="3760694" cy="2061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TEM-ITEM Collaborative filtering Recommender System in Python | by Ankur  Tomar | Medium">
            <a:extLst>
              <a:ext uri="{FF2B5EF4-FFF2-40B4-BE49-F238E27FC236}">
                <a16:creationId xmlns:a16="http://schemas.microsoft.com/office/drawing/2014/main" id="{EE02DE15-4A6E-E9DD-178B-22306485F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549" y="3867551"/>
            <a:ext cx="3093195" cy="2440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434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3D2C4-5B29-59AB-7BAC-A60A7F95F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FC5D1-5004-79A7-05E9-A3E4543EE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Personalized</a:t>
            </a:r>
          </a:p>
          <a:p>
            <a:pPr lvl="1"/>
            <a:r>
              <a:rPr lang="en-US" dirty="0"/>
              <a:t>Only requires the interaction matrix</a:t>
            </a:r>
          </a:p>
          <a:p>
            <a:pPr lvl="1"/>
            <a:r>
              <a:rPr lang="en-US" dirty="0"/>
              <a:t>Relatively fast</a:t>
            </a:r>
          </a:p>
          <a:p>
            <a:endParaRPr lang="en-US" dirty="0"/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Cold start problem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B87A08-891A-40EB-CE22-EE4BA5D15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95E4CC-26FB-1EB7-9A67-03D35CD6F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22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99444-D649-D3AD-25CC-8850F7A0D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Factorization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D97F17-4A1A-29C4-3786-D2E7310272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Same technique used in PCA to calculate principal components</a:t>
                </a:r>
              </a:p>
              <a:p>
                <a:r>
                  <a:rPr lang="en-US" dirty="0"/>
                  <a:t>Can learn latent features (embeddings) for users and items</a:t>
                </a:r>
              </a:p>
              <a:p>
                <a:r>
                  <a:rPr lang="en-US" dirty="0"/>
                  <a:t>Singular Value Decomposition (SVD):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b="0" dirty="0"/>
                  <a:t>Reconstruct the matrix A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D97F17-4A1A-29C4-3786-D2E7310272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3C3EEA-6B88-A189-9448-79278E8D5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2CA6AE-919E-A5EF-0563-B2CCB1C86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1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CE384-5CCC-A786-EACD-87DA677EF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Content-based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FC165-CCA1-24B9-C4F2-A94A59AB8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item meta-data to find similar items</a:t>
            </a:r>
          </a:p>
          <a:p>
            <a:pPr lvl="1"/>
            <a:r>
              <a:rPr lang="en-US" dirty="0"/>
              <a:t>Movie plot, cast, genre</a:t>
            </a:r>
          </a:p>
          <a:p>
            <a:pPr lvl="1"/>
            <a:r>
              <a:rPr lang="en-US" dirty="0"/>
              <a:t>Music singer, producer, lyrics, beat</a:t>
            </a:r>
          </a:p>
          <a:p>
            <a:pPr lvl="1"/>
            <a:r>
              <a:rPr lang="en-US" dirty="0"/>
              <a:t>Product description</a:t>
            </a:r>
          </a:p>
          <a:p>
            <a:r>
              <a:rPr lang="en-US" dirty="0"/>
              <a:t>No need for interaction matrix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4F3ABC-6DBB-B46E-9496-DF82C303E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BF90F0-A6B0-5A01-278B-996FDE1EC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07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46EAF-F599-727D-1FA7-6583E3260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Recommendation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23071-0E71-AA3B-1FC6-CF4B0D56E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Combining multiple RS methods (ensemble)</a:t>
            </a:r>
          </a:p>
          <a:p>
            <a:r>
              <a:rPr lang="en-US" dirty="0"/>
              <a:t>More robust than </a:t>
            </a:r>
            <a:r>
              <a:rPr lang="en-US"/>
              <a:t>a single method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37FE80-C17A-3411-8782-AFB5EE5CA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976BD8-8D88-FA20-9D91-612DC802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2" descr="A Comprehensive Guide on Recommendation Engines and Implementation">
            <a:extLst>
              <a:ext uri="{FF2B5EF4-FFF2-40B4-BE49-F238E27FC236}">
                <a16:creationId xmlns:a16="http://schemas.microsoft.com/office/drawing/2014/main" id="{4908EB75-761C-FABC-8E92-10EC91F42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284" y="3219718"/>
            <a:ext cx="5271916" cy="2984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B2593B-D9F6-0463-974B-BCF2749B904D}"/>
              </a:ext>
            </a:extLst>
          </p:cNvPr>
          <p:cNvSpPr txBox="1"/>
          <p:nvPr/>
        </p:nvSpPr>
        <p:spPr>
          <a:xfrm>
            <a:off x="650696" y="6488668"/>
            <a:ext cx="2428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876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199</Words>
  <Application>Microsoft Macintosh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Helvetica</vt:lpstr>
      <vt:lpstr>Office Theme</vt:lpstr>
      <vt:lpstr>Machine Learning I MATH80629A</vt:lpstr>
      <vt:lpstr>Recommendation Systems</vt:lpstr>
      <vt:lpstr>Recommendations as Graphs</vt:lpstr>
      <vt:lpstr>Popularity-based Recommendation</vt:lpstr>
      <vt:lpstr>Collaborative Filtering</vt:lpstr>
      <vt:lpstr>Collaborative Filtering</vt:lpstr>
      <vt:lpstr>Matrix Factorization</vt:lpstr>
      <vt:lpstr>Content-based Recommendation</vt:lpstr>
      <vt:lpstr>Hybrid Recommendation Systems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 MATH80629A</dc:title>
  <dc:creator>Davood Wadi</dc:creator>
  <cp:lastModifiedBy>Davood Wadi</cp:lastModifiedBy>
  <cp:revision>5</cp:revision>
  <dcterms:created xsi:type="dcterms:W3CDTF">2023-11-11T13:41:29Z</dcterms:created>
  <dcterms:modified xsi:type="dcterms:W3CDTF">2023-11-11T14:24:31Z</dcterms:modified>
</cp:coreProperties>
</file>