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1" r:id="rId4"/>
    <p:sldId id="259" r:id="rId5"/>
    <p:sldId id="257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/>
    <p:restoredTop sz="94643"/>
  </p:normalViewPr>
  <p:slideViewPr>
    <p:cSldViewPr snapToGrid="0">
      <p:cViewPr varScale="1">
        <p:scale>
          <a:sx n="100" d="100"/>
          <a:sy n="100" d="100"/>
        </p:scale>
        <p:origin x="1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35D05-0FFE-7241-8951-E91C685F1BC9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0E080-5BA6-AE44-AB42-011C095C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0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4C55-35E2-3962-597D-619DA3AFC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9FF65-E298-DD02-5053-A749BC5AF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4230A-30AB-F5A3-F821-11ED213F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1AA4-94EF-FF48-93D4-0AD3CDECFFFF}" type="datetime1">
              <a:rPr lang="en-CA" smtClean="0"/>
              <a:t>2023-11-20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6D481-A694-57AB-0CE0-A6AC89D8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41D2D-6C4B-91F5-E7A1-9256155C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6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2A-86B8-E41F-98DA-6A263B03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94F07-9C5A-CBFE-9192-177C053C0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B1BBA-6E4F-4A3D-B729-D1A0CF22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036D-AF89-8C43-804A-D3BDAC9A1719}" type="datetime1">
              <a:rPr lang="en-CA" smtClean="0"/>
              <a:t>2023-11-20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D2F08-466D-E834-FA28-07BD533C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EA46B-7DD5-CB79-B867-5F9ADD6C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ACA995-38C5-22C4-E328-8F0341313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4A64E-B76B-F1C3-DAF8-24FF4D47F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6A092-A901-4C77-9CA7-39CA0C26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7A9F-9447-FD4A-807A-AA3FFC37BE3C}" type="datetime1">
              <a:rPr lang="en-CA" smtClean="0"/>
              <a:t>2023-11-20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77573-2C6E-0F23-A63F-1854C008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847B-8542-6976-EC52-C2D41D06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D184-8C78-1A46-973D-D24820D6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8176F-17EA-3634-8F6E-941178C95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ACA7-D9B2-07D6-6DDC-8295144D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C477-4C2E-A04E-BE29-A7A05C4CBAF0}" type="datetime1">
              <a:rPr lang="en-CA" smtClean="0"/>
              <a:t>2023-11-20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E3E3F-490B-AFB5-2941-62BF8942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4E61E-32C9-1EFB-83B8-68A3891C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4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AB97-47FE-736F-BDD7-C628AA8F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1D353-4F0C-7D6F-FE57-6EED242A3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963A4-270C-17C3-A7B6-E095263F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D2B6-EF62-A145-AB28-C2C88E1486E1}" type="datetime1">
              <a:rPr lang="en-CA" smtClean="0"/>
              <a:t>2023-11-20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9C404-208B-FB21-BC32-539E4FED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86F8A-C2E9-5D20-15C4-DDF2722C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0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35F6-2DAA-891D-5704-36939D23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ED280-79CC-75CD-4628-27B69DB64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2DD52-9ED7-B5C5-4F64-3E1F3AE31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64E93-77A5-A29B-8B30-41B70022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8B6D-B43A-9F47-853C-CE150EA8D49D}" type="datetime1">
              <a:rPr lang="en-CA" smtClean="0"/>
              <a:t>2023-11-20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DC00A-258D-A88E-04E9-AAFD58A5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4274F-6B75-4E51-4AB3-516EA55E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5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4A65-A159-35F8-FD8B-BF9F521F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9E40A-2787-C8F4-84C0-30F30F0D2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5BED8-25E4-C949-6E4F-331B4278C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32F5A-4B81-DC79-4DF4-C8042CFA3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E29F9-D500-8737-99CF-160EBDA40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F4A10E-CDA7-BA9A-2CB8-288899F3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CB5E-3754-2A44-9373-47DB8933751C}" type="datetime1">
              <a:rPr lang="en-CA" smtClean="0"/>
              <a:t>2023-11-20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74A82-79AA-6BBD-592C-E242FB8E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4D8983-76DF-DA3F-5792-7C4AE6C6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6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97DD-4E0B-C6E3-2CA4-ED2C19D7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33862-04BC-BBD2-0204-80F79296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FEC7-ACEF-BE48-B757-75BD769B57AD}" type="datetime1">
              <a:rPr lang="en-CA" smtClean="0"/>
              <a:t>2023-11-20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197C2-422E-98C4-11D3-1005B7C4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DBDBE-BE74-F4B8-EA23-48E60428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5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276E05-E5AC-BAAB-0315-22EDB54D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6B3E-ADA4-E04C-8D80-F20A85129336}" type="datetime1">
              <a:rPr lang="en-CA" smtClean="0"/>
              <a:t>2023-11-20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91105-2E91-E783-FA4B-51A65083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6F844-241C-A7C8-40EC-427C62F8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5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2D8F-5ADE-AB05-391A-6060B424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136D3-4235-7CAA-A376-AF8D3590D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3B4E4-ECEC-A98F-9AF9-AAB4296F4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29017-CAFC-4FB8-0243-68C0F7EA2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1ED2-6D5E-D34F-9A9B-56E5AB55CB97}" type="datetime1">
              <a:rPr lang="en-CA" smtClean="0"/>
              <a:t>2023-11-20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4EEDD-EC64-FCB2-D340-FDCA7DD0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D53E9-D0AE-3CA0-42A9-5EC65775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82A4-3CE7-0166-AD41-11D03F38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11036-C63B-8F0A-193D-2C378A5E7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7B0F5-AC97-49F5-06E0-F28EB6F39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845FE-8B79-F064-424B-2A2789C3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DD5-C27C-2046-AFA1-4B0BA9883D19}" type="datetime1">
              <a:rPr lang="en-CA" smtClean="0"/>
              <a:t>2023-11-20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3E905-8B38-4B34-1296-57B01FBE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35947-10DA-8060-C1BE-970E0E1E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9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FEF57-9D08-0E83-00A4-48881C95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6149F-2CA3-7135-95AE-EFB651B88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9A930-1AD2-98CA-07C9-89025C098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57F8-E82E-E04A-AE89-E76546C82BA1}" type="datetime1">
              <a:rPr lang="en-CA" smtClean="0"/>
              <a:t>2023-11-20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D8486-0064-89CF-D643-018ADC97E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3D77B-15F7-8B7A-220F-2782AC8E4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807D5D-CBB7-6C58-EC99-DFFE46AE7C33}"/>
              </a:ext>
            </a:extLst>
          </p:cNvPr>
          <p:cNvSpPr/>
          <p:nvPr userDrawn="1"/>
        </p:nvSpPr>
        <p:spPr>
          <a:xfrm>
            <a:off x="8915401" y="118969"/>
            <a:ext cx="3176809" cy="472563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6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1C47-86B7-B414-A76E-4EE72B7F1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2974"/>
            <a:ext cx="9144000" cy="23876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0000"/>
                </a:solidFill>
                <a:effectLst/>
                <a:latin typeface="Helvetica" pitchFamily="2" charset="0"/>
              </a:rPr>
              <a:t>Machine Learning I</a:t>
            </a:r>
            <a:br>
              <a:rPr lang="en-CA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r>
              <a:rPr lang="en-CA" dirty="0">
                <a:solidFill>
                  <a:srgbClr val="000000"/>
                </a:solidFill>
                <a:effectLst/>
                <a:latin typeface="Helvetica" pitchFamily="2" charset="0"/>
              </a:rPr>
              <a:t>MATH80629A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0B0406E-D68E-B608-93D1-191CACDCD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2649"/>
            <a:ext cx="9144000" cy="1655762"/>
          </a:xfrm>
        </p:spPr>
        <p:txBody>
          <a:bodyPr/>
          <a:lstStyle/>
          <a:p>
            <a:r>
              <a:rPr lang="en-US" dirty="0"/>
              <a:t>Reinforcement Learning 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8003D-0BD0-53E6-AAF1-D8BC69DA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E0057-1EAC-31C9-900A-E2191AA6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5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1202-6FA0-2AA5-EBA0-3FA2E84A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Tic, Tac, Toe: A New Problem Paradigm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FD38139-5C52-3403-3730-041F73AE1D0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4994246"/>
              </p:ext>
            </p:extLst>
          </p:nvPr>
        </p:nvGraphicFramePr>
        <p:xfrm>
          <a:off x="838200" y="1825625"/>
          <a:ext cx="5181600" cy="314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066267308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53007981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300787419"/>
                    </a:ext>
                  </a:extLst>
                </a:gridCol>
              </a:tblGrid>
              <a:tr h="1046692">
                <a:tc>
                  <a:txBody>
                    <a:bodyPr/>
                    <a:lstStyle/>
                    <a:p>
                      <a:pPr algn="ctr"/>
                      <a:endParaRPr lang="en-US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59102"/>
                  </a:ext>
                </a:extLst>
              </a:tr>
              <a:tr h="104669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514011"/>
                  </a:ext>
                </a:extLst>
              </a:tr>
              <a:tr h="1046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940959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DDDAF2-E162-D020-19F3-7199994383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 each </a:t>
            </a:r>
            <a:r>
              <a:rPr lang="en-US" b="1" dirty="0"/>
              <a:t>situation</a:t>
            </a:r>
            <a:r>
              <a:rPr lang="en-US" dirty="0"/>
              <a:t>, take </a:t>
            </a:r>
            <a:r>
              <a:rPr lang="en-US" b="1" dirty="0"/>
              <a:t>proper</a:t>
            </a:r>
            <a:r>
              <a:rPr lang="en-US" dirty="0"/>
              <a:t> action to </a:t>
            </a:r>
            <a:r>
              <a:rPr lang="en-US" b="1" dirty="0"/>
              <a:t>win</a:t>
            </a:r>
            <a:r>
              <a:rPr lang="en-US" dirty="0"/>
              <a:t>.</a:t>
            </a:r>
          </a:p>
          <a:p>
            <a:r>
              <a:rPr lang="en-US" dirty="0"/>
              <a:t>Action space</a:t>
            </a:r>
          </a:p>
          <a:p>
            <a:r>
              <a:rPr lang="en-US" dirty="0"/>
              <a:t>Winning</a:t>
            </a:r>
          </a:p>
          <a:p>
            <a:r>
              <a:rPr lang="en-US" dirty="0"/>
              <a:t>Situation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572D3-6B53-0F9D-EA5A-43D38627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FB21D-E91C-E8A2-FDE8-3322C216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8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1202-6FA0-2AA5-EBA0-3FA2E84A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Tic, Tac, Toe: A New Problem Paradigm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FD38139-5C52-3403-3730-041F73AE1D0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1" y="1825624"/>
          <a:ext cx="6743700" cy="314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2066267308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530079812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3300787419"/>
                    </a:ext>
                  </a:extLst>
                </a:gridCol>
              </a:tblGrid>
              <a:tr h="1046692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59102"/>
                  </a:ext>
                </a:extLst>
              </a:tr>
              <a:tr h="104669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514011"/>
                  </a:ext>
                </a:extLst>
              </a:tr>
              <a:tr h="1046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94095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572D3-6B53-0F9D-EA5A-43D38627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FB21D-E91C-E8A2-FDE8-3322C216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2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3E1E-C3EF-2427-8A99-58FFC40B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vs.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BF4A6-33AB-07D7-D1FE-3B70010B4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Supervised</a:t>
            </a:r>
          </a:p>
          <a:p>
            <a:pPr lvl="1"/>
            <a:r>
              <a:rPr lang="en-US" dirty="0"/>
              <a:t>Match predictions to correct labels</a:t>
            </a:r>
          </a:p>
          <a:p>
            <a:pPr lvl="1"/>
            <a:r>
              <a:rPr lang="en-US" dirty="0"/>
              <a:t>Differentiable objective function </a:t>
            </a:r>
            <a:r>
              <a:rPr lang="en-US" dirty="0" err="1"/>
              <a:t>w.r.t.</a:t>
            </a:r>
            <a:r>
              <a:rPr lang="en-US" dirty="0"/>
              <a:t> the parameters</a:t>
            </a:r>
          </a:p>
          <a:p>
            <a:pPr lvl="1"/>
            <a:r>
              <a:rPr lang="en-US" dirty="0"/>
              <a:t>Minimize the objective function</a:t>
            </a:r>
          </a:p>
          <a:p>
            <a:pPr lvl="1"/>
            <a:r>
              <a:rPr lang="en-US" dirty="0"/>
              <a:t>Function from inputs to targets</a:t>
            </a:r>
          </a:p>
          <a:p>
            <a:r>
              <a:rPr lang="en-US" dirty="0"/>
              <a:t>Reinforcement</a:t>
            </a:r>
          </a:p>
          <a:p>
            <a:pPr lvl="1"/>
            <a:r>
              <a:rPr lang="en-US" dirty="0"/>
              <a:t>No correct labels</a:t>
            </a:r>
          </a:p>
          <a:p>
            <a:pPr lvl="1"/>
            <a:r>
              <a:rPr lang="en-US" dirty="0"/>
              <a:t>Rewards as performance measure</a:t>
            </a:r>
          </a:p>
          <a:p>
            <a:pPr lvl="1"/>
            <a:r>
              <a:rPr lang="en-US" dirty="0"/>
              <a:t>Rewards </a:t>
            </a:r>
            <a:r>
              <a:rPr lang="en-US" b="1" dirty="0"/>
              <a:t>NOT </a:t>
            </a:r>
            <a:r>
              <a:rPr lang="en-US" dirty="0"/>
              <a:t>differentiable </a:t>
            </a:r>
            <a:r>
              <a:rPr lang="en-US" dirty="0" err="1"/>
              <a:t>w.r.t.</a:t>
            </a:r>
            <a:r>
              <a:rPr lang="en-US" dirty="0"/>
              <a:t> the actions</a:t>
            </a:r>
          </a:p>
          <a:p>
            <a:pPr lvl="1"/>
            <a:r>
              <a:rPr lang="en-US" dirty="0"/>
              <a:t>Need to evaluate value of actions separately</a:t>
            </a:r>
          </a:p>
          <a:p>
            <a:pPr lvl="1"/>
            <a:r>
              <a:rPr lang="en-US" dirty="0"/>
              <a:t>Function from states (and actions) to their value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5C068-365F-D25A-1794-F6F139E0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25EF7-513E-1010-99F2-DCC9B9DF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5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7C98-7F1B-1282-3ADE-D5124487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Evaluate, To Instruct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A2FB2-3A96-672B-75B4-7EE46F07E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Instructive feedback:</a:t>
            </a:r>
          </a:p>
          <a:p>
            <a:pPr lvl="1"/>
            <a:r>
              <a:rPr lang="en-US" dirty="0"/>
              <a:t>The correct answer</a:t>
            </a:r>
          </a:p>
          <a:p>
            <a:pPr lvl="1"/>
            <a:r>
              <a:rPr lang="en-US" dirty="0"/>
              <a:t>The best action to take</a:t>
            </a:r>
          </a:p>
          <a:p>
            <a:pPr lvl="1"/>
            <a:r>
              <a:rPr lang="en-US" dirty="0"/>
              <a:t>Supervised learning (e.g. image classification)</a:t>
            </a:r>
          </a:p>
          <a:p>
            <a:pPr lvl="1"/>
            <a:r>
              <a:rPr lang="en-US" dirty="0"/>
              <a:t>Independent of the action taken</a:t>
            </a:r>
          </a:p>
          <a:p>
            <a:r>
              <a:rPr lang="en-US" dirty="0"/>
              <a:t>Evaluative feedback:</a:t>
            </a:r>
          </a:p>
          <a:p>
            <a:pPr lvl="1"/>
            <a:r>
              <a:rPr lang="en-US" dirty="0"/>
              <a:t>How good the action taken was</a:t>
            </a:r>
          </a:p>
          <a:p>
            <a:pPr lvl="1"/>
            <a:r>
              <a:rPr lang="en-US" b="1" dirty="0"/>
              <a:t>NOT</a:t>
            </a:r>
            <a:r>
              <a:rPr lang="en-US" dirty="0"/>
              <a:t> whether it was the best action</a:t>
            </a:r>
          </a:p>
          <a:p>
            <a:pPr lvl="1"/>
            <a:r>
              <a:rPr lang="en-US" dirty="0"/>
              <a:t>Need for exploration</a:t>
            </a:r>
          </a:p>
          <a:p>
            <a:pPr lvl="1"/>
            <a:r>
              <a:rPr lang="en-US" dirty="0"/>
              <a:t>Depends entirely on the action taken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60AF2-DB80-D71E-E667-BE9B46F0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7AB69-1DB7-88A5-AE27-4C845DA4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0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3B7F-C43A-EEF2-B8FF-3A74011C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A47C-AE7B-C717-AC8E-5A08F538E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44235" cy="4351338"/>
          </a:xfrm>
        </p:spPr>
        <p:txBody>
          <a:bodyPr/>
          <a:lstStyle/>
          <a:p>
            <a:r>
              <a:rPr lang="en-US" dirty="0"/>
              <a:t>Learning from interaction to achieve a goal</a:t>
            </a:r>
          </a:p>
          <a:p>
            <a:r>
              <a:rPr lang="en-US" dirty="0"/>
              <a:t>Agent: </a:t>
            </a:r>
          </a:p>
          <a:p>
            <a:pPr lvl="1"/>
            <a:r>
              <a:rPr lang="en-US" dirty="0"/>
              <a:t>learner or decision maker</a:t>
            </a:r>
          </a:p>
          <a:p>
            <a:r>
              <a:rPr lang="en-US" dirty="0"/>
              <a:t>Environment: </a:t>
            </a:r>
          </a:p>
          <a:p>
            <a:pPr lvl="1"/>
            <a:r>
              <a:rPr lang="en-US" dirty="0"/>
              <a:t>Anything outside the control of the agent, </a:t>
            </a:r>
          </a:p>
          <a:p>
            <a:pPr lvl="1"/>
            <a:r>
              <a:rPr lang="en-US" dirty="0"/>
              <a:t>Which it interacts with.</a:t>
            </a:r>
          </a:p>
          <a:p>
            <a:r>
              <a:rPr lang="en-US" dirty="0"/>
              <a:t>Rewards:</a:t>
            </a:r>
          </a:p>
          <a:p>
            <a:pPr lvl="1"/>
            <a:r>
              <a:rPr lang="en-US" dirty="0"/>
              <a:t>Numerical value the agent maximizes by adjusting its actions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F4DCC-2EA0-D499-F50E-25E0D0F2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3A89D-E163-7D3F-335F-8DE4908C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803545-E361-DC17-FEB9-DCB1C6FE5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664" y="2622550"/>
            <a:ext cx="43942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4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796E-FFE7-3CEB-DDD3-9F3D9BA2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 and Time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8C966-10E4-431A-AB31-E226E3FE4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set of time steps (t=0,1,2…), agent receives a representation of state.</a:t>
            </a:r>
          </a:p>
          <a:p>
            <a:r>
              <a:rPr lang="en-US" dirty="0"/>
              <a:t>Based on the state, takes an action</a:t>
            </a:r>
          </a:p>
          <a:p>
            <a:r>
              <a:rPr lang="en-US" dirty="0"/>
              <a:t>Based on the state and action, receives reward.</a:t>
            </a:r>
          </a:p>
          <a:p>
            <a:r>
              <a:rPr lang="en-US" dirty="0"/>
              <a:t>Reward: p(r | s, a)</a:t>
            </a:r>
          </a:p>
          <a:p>
            <a:r>
              <a:rPr lang="en-US" dirty="0"/>
              <a:t>Next state: p(s’ | s, a)</a:t>
            </a:r>
          </a:p>
          <a:p>
            <a:r>
              <a:rPr lang="en-US" dirty="0"/>
              <a:t>State (s) should represent all previous states and actions (Markov property)</a:t>
            </a:r>
          </a:p>
          <a:p>
            <a:r>
              <a:rPr lang="en-US" dirty="0"/>
              <a:t>(We are here; not how we got here.)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0C5C9-33FE-A9E9-FAF7-8DBD60F5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EDA1A-A492-D059-0B0F-42154CD7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DBBE-09CD-8F62-9479-FB0C6E5A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and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F0C1C-F9D4-AC48-6407-8A69DF30B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</a:t>
            </a:r>
          </a:p>
          <a:p>
            <a:pPr lvl="1"/>
            <a:r>
              <a:rPr lang="en-US" dirty="0"/>
              <a:t>Body</a:t>
            </a:r>
          </a:p>
          <a:p>
            <a:pPr lvl="1"/>
            <a:r>
              <a:rPr lang="en-US" dirty="0"/>
              <a:t>Digestive system</a:t>
            </a:r>
          </a:p>
          <a:p>
            <a:r>
              <a:rPr lang="en-US" dirty="0"/>
              <a:t>Agent</a:t>
            </a:r>
          </a:p>
          <a:p>
            <a:pPr lvl="1"/>
            <a:r>
              <a:rPr lang="en-US" dirty="0"/>
              <a:t>Direct control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EFE17-AE85-2EC0-0C50-17596378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86185-1616-BA10-46CD-B2FE1B54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41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25C1-58FD-9FAC-FB8B-2201295B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CF887-221C-F604-4515-1A717E23F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Chess</a:t>
            </a:r>
          </a:p>
          <a:p>
            <a:r>
              <a:rPr lang="en-US" dirty="0"/>
              <a:t>Playing video games</a:t>
            </a:r>
          </a:p>
          <a:p>
            <a:r>
              <a:rPr lang="en-US" dirty="0"/>
              <a:t>Trading </a:t>
            </a:r>
            <a:r>
              <a:rPr lang="en-US"/>
              <a:t>financial instruments</a:t>
            </a:r>
            <a:endParaRPr lang="en-US" dirty="0"/>
          </a:p>
          <a:p>
            <a:r>
              <a:rPr lang="en-US" dirty="0"/>
              <a:t>Driving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1C627-52A0-1F38-B948-C53BAD9D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BC3A1-0BA1-074E-C31D-AF9C0445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8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349</Words>
  <Application>Microsoft Macintosh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Office Theme</vt:lpstr>
      <vt:lpstr>Machine Learning I MATH80629A</vt:lpstr>
      <vt:lpstr>Tic, Tac, Toe: A New Problem Paradigm</vt:lpstr>
      <vt:lpstr>Tic, Tac, Toe: A New Problem Paradigm</vt:lpstr>
      <vt:lpstr>Supervised vs. Reinforcement Learning</vt:lpstr>
      <vt:lpstr>To Evaluate, To Instruct</vt:lpstr>
      <vt:lpstr>Markov Decision Process</vt:lpstr>
      <vt:lpstr>States and Time Steps</vt:lpstr>
      <vt:lpstr>Agent and Environment</vt:lpstr>
      <vt:lpstr>MDP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 MATH80629A</dc:title>
  <dc:creator>Davood Wadi</dc:creator>
  <cp:lastModifiedBy>Davood Wadi</cp:lastModifiedBy>
  <cp:revision>17</cp:revision>
  <dcterms:created xsi:type="dcterms:W3CDTF">2023-11-11T13:41:29Z</dcterms:created>
  <dcterms:modified xsi:type="dcterms:W3CDTF">2023-11-21T12:54:28Z</dcterms:modified>
</cp:coreProperties>
</file>