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7" r:id="rId3"/>
    <p:sldId id="263" r:id="rId4"/>
    <p:sldId id="261" r:id="rId5"/>
    <p:sldId id="264" r:id="rId6"/>
    <p:sldId id="265" r:id="rId7"/>
    <p:sldId id="262" r:id="rId8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hotomath.net/e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yscript.com/technology/technical-demonstrations/" TargetMode="External"/><Relationship Id="rId4" Type="http://schemas.openxmlformats.org/officeDocument/2006/relationships/hyperlink" Target="https://www.automathapp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1644352" y="1898560"/>
            <a:ext cx="8825658" cy="2081011"/>
          </a:xfrm>
        </p:spPr>
        <p:txBody>
          <a:bodyPr/>
          <a:lstStyle/>
          <a:p>
            <a:pPr algn="ctr"/>
            <a:r>
              <a:rPr lang="sr-Latn-RS" b="1" dirty="0"/>
              <a:t>K</a:t>
            </a:r>
            <a:r>
              <a:rPr lang="sr-Latn-RS" sz="5400" b="1" dirty="0" smtClean="0"/>
              <a:t>alkulator </a:t>
            </a:r>
            <a:r>
              <a:rPr lang="sr-Latn-RS" sz="5400" b="1" dirty="0"/>
              <a:t>rukom pisanih </a:t>
            </a:r>
            <a:r>
              <a:rPr lang="sr-Latn-RS" sz="5400" b="1" dirty="0" smtClean="0"/>
              <a:t>matematičkih </a:t>
            </a:r>
            <a:r>
              <a:rPr lang="sr-Latn-RS" sz="5400" b="1" dirty="0"/>
              <a:t>izraza</a:t>
            </a:r>
            <a:endParaRPr lang="en-US" sz="5400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65559" y="4844715"/>
            <a:ext cx="2966284" cy="1780673"/>
          </a:xfrm>
        </p:spPr>
        <p:txBody>
          <a:bodyPr>
            <a:normAutofit/>
          </a:bodyPr>
          <a:lstStyle/>
          <a:p>
            <a:r>
              <a:rPr lang="sr-Latn-RS" sz="1800" cap="none" dirty="0" smtClean="0">
                <a:latin typeface="+mn-lt"/>
              </a:rPr>
              <a:t>Profesor:</a:t>
            </a:r>
            <a:endParaRPr lang="en-US" sz="1800" cap="none" dirty="0" smtClean="0">
              <a:latin typeface="+mn-lt"/>
            </a:endParaRPr>
          </a:p>
          <a:p>
            <a:r>
              <a:rPr lang="en-US" sz="1800" cap="none" dirty="0" err="1" smtClean="0">
                <a:latin typeface="+mn-lt"/>
              </a:rPr>
              <a:t>Dr</a:t>
            </a:r>
            <a:r>
              <a:rPr lang="en-US" sz="1800" cap="none" dirty="0" smtClean="0">
                <a:latin typeface="+mn-lt"/>
              </a:rPr>
              <a:t> </a:t>
            </a:r>
            <a:r>
              <a:rPr lang="sr-Latn-RS" sz="1800" cap="none" dirty="0" smtClean="0">
                <a:latin typeface="+mn-lt"/>
              </a:rPr>
              <a:t>Đorđe Obradović</a:t>
            </a:r>
          </a:p>
          <a:p>
            <a:r>
              <a:rPr lang="sr-Latn-RS" sz="1800" cap="none" dirty="0" smtClean="0">
                <a:latin typeface="+mn-lt"/>
              </a:rPr>
              <a:t>Asistent:</a:t>
            </a:r>
          </a:p>
          <a:p>
            <a:r>
              <a:rPr lang="sr-Latn-RS" sz="1800" cap="none" dirty="0" smtClean="0">
                <a:latin typeface="+mn-lt"/>
              </a:rPr>
              <a:t>Miroslav Kondić</a:t>
            </a:r>
            <a:endParaRPr lang="sr-Latn-RS" sz="1800" cap="none" dirty="0" smtClean="0">
              <a:latin typeface="+mn-lt"/>
            </a:endParaRPr>
          </a:p>
          <a:p>
            <a:endParaRPr lang="en-US" sz="1800" cap="none" dirty="0" smtClean="0">
              <a:latin typeface="+mn-lt"/>
            </a:endParaRPr>
          </a:p>
          <a:p>
            <a:endParaRPr lang="sr-Latn-RS" sz="1800" cap="none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5830" y="5395566"/>
            <a:ext cx="3129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Studenti: </a:t>
            </a:r>
          </a:p>
          <a:p>
            <a:r>
              <a:rPr lang="sr-Latn-R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Mirjana Ćurčin RA67/2012</a:t>
            </a:r>
          </a:p>
          <a:p>
            <a:r>
              <a:rPr lang="sr-Latn-R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Davor Nađ RA64/2012</a:t>
            </a:r>
            <a:endParaRPr lang="sr-Latn-R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6547" y="1436895"/>
            <a:ext cx="38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SOFT COMPUTING</a:t>
            </a:r>
            <a:endParaRPr lang="sr-Latn-R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29632" y="5641610"/>
            <a:ext cx="1055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2015/16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Kreiranje aplikacije koja ima mogućnost prepoznavanja rukom pisanih matematičkih izraza, koje druge aplikacije nisu </a:t>
            </a:r>
            <a:r>
              <a:rPr lang="sr-Latn-RS" dirty="0" smtClean="0"/>
              <a:t>implementirale</a:t>
            </a:r>
          </a:p>
          <a:p>
            <a:r>
              <a:rPr lang="sr-Latn-RS" dirty="0" smtClean="0"/>
              <a:t>Izračunavanje prepoznatih matematičkih izraza</a:t>
            </a:r>
          </a:p>
          <a:p>
            <a:r>
              <a:rPr lang="sr-Latn-RS" dirty="0"/>
              <a:t>Đ</a:t>
            </a:r>
            <a:r>
              <a:rPr lang="sr-Latn-RS" dirty="0" smtClean="0"/>
              <a:t>aci ga mogu koristiti kao alat za učenje matematike, dok ga roditelji mogu koristiti da brzo provere tačnost zadataka</a:t>
            </a:r>
          </a:p>
          <a:p>
            <a:r>
              <a:rPr lang="sr-Latn-RS" dirty="0" smtClean="0"/>
              <a:t>Podrška osnovnih matematičkih operacija(+, -, *, /)</a:t>
            </a:r>
            <a:endParaRPr lang="sr-Latn-RS" dirty="0" smtClean="0"/>
          </a:p>
          <a:p>
            <a:r>
              <a:rPr lang="sr-Latn-RS" dirty="0" smtClean="0"/>
              <a:t>Skraćenje vremena izračunavanja složenijih matematičkih izraza</a:t>
            </a:r>
          </a:p>
          <a:p>
            <a:r>
              <a:rPr lang="sr-Latn-RS" dirty="0" smtClean="0"/>
              <a:t>Olakšavanje provere tačnosti nekog matematičkog </a:t>
            </a:r>
            <a:r>
              <a:rPr lang="sr-Latn-RS" dirty="0" smtClean="0"/>
              <a:t>izraza</a:t>
            </a:r>
          </a:p>
          <a:p>
            <a:r>
              <a:rPr lang="sr-Latn-RS" dirty="0" smtClean="0"/>
              <a:t>Mogućnost provere rešenja korak po korak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Slična rešenja: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875201" y="1692310"/>
            <a:ext cx="8946541" cy="4195481"/>
          </a:xfrm>
        </p:spPr>
        <p:txBody>
          <a:bodyPr/>
          <a:lstStyle/>
          <a:p>
            <a:r>
              <a:rPr lang="sr-Latn-RS" dirty="0"/>
              <a:t>PhotoMath - </a:t>
            </a:r>
            <a:r>
              <a:rPr lang="sr-Latn-RS" dirty="0">
                <a:hlinkClick r:id="rId3"/>
              </a:rPr>
              <a:t>https://photomath.net/en</a:t>
            </a:r>
            <a:r>
              <a:rPr lang="sr-Latn-RS" dirty="0" smtClean="0">
                <a:hlinkClick r:id="rId3"/>
              </a:rPr>
              <a:t>/</a:t>
            </a:r>
            <a:r>
              <a:rPr lang="sr-Latn-RS" b="1" dirty="0" smtClean="0"/>
              <a:t> </a:t>
            </a:r>
          </a:p>
          <a:p>
            <a:pPr marL="0" indent="0">
              <a:buNone/>
            </a:pPr>
            <a:r>
              <a:rPr lang="sr-Latn-RS" b="1" dirty="0" smtClean="0"/>
              <a:t>     	</a:t>
            </a:r>
            <a:r>
              <a:rPr lang="sr-Latn-RS" dirty="0" smtClean="0"/>
              <a:t>Ne prepoznaje rukom pisane izraze, zagrade, trigonometrijske    	operacije...</a:t>
            </a:r>
          </a:p>
          <a:p>
            <a:r>
              <a:rPr lang="sr-Latn-RS" dirty="0"/>
              <a:t>AutoMath - </a:t>
            </a:r>
            <a:r>
              <a:rPr lang="sr-Latn-RS" dirty="0">
                <a:hlinkClick r:id="rId4"/>
              </a:rPr>
              <a:t>https://www.automathapp.com</a:t>
            </a:r>
            <a:r>
              <a:rPr lang="sr-Latn-RS" dirty="0" smtClean="0">
                <a:hlinkClick r:id="rId4"/>
              </a:rPr>
              <a:t>/</a:t>
            </a:r>
            <a:endParaRPr lang="sr-Latn-RS" dirty="0" smtClean="0"/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sr-Latn-RS" dirty="0" smtClean="0"/>
              <a:t>Ne prepoznaje rukom pisane izraze, kompleksne razlomke</a:t>
            </a:r>
          </a:p>
          <a:p>
            <a:r>
              <a:rPr lang="sr-Latn-RS" dirty="0"/>
              <a:t>MyScript - </a:t>
            </a:r>
            <a:r>
              <a:rPr lang="sr-Latn-RS" dirty="0">
                <a:hlinkClick r:id="rId5"/>
              </a:rPr>
              <a:t>http://myscript.com/technology/technical-demonstrations</a:t>
            </a:r>
            <a:r>
              <a:rPr lang="sr-Latn-RS" dirty="0" smtClean="0">
                <a:hlinkClick r:id="rId5"/>
              </a:rPr>
              <a:t>/</a:t>
            </a:r>
            <a:endParaRPr lang="sr-Latn-RS" dirty="0" smtClean="0"/>
          </a:p>
          <a:p>
            <a:pPr marL="0" indent="0">
              <a:buNone/>
            </a:pPr>
            <a:r>
              <a:rPr lang="sr-Latn-RS" dirty="0"/>
              <a:t> </a:t>
            </a:r>
            <a:r>
              <a:rPr lang="sr-Latn-RS" dirty="0" smtClean="0"/>
              <a:t> 	Prepoznaje matematičke izraze koji su napisani direktno na ekranu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564"/>
          </a:xfrm>
        </p:spPr>
        <p:txBody>
          <a:bodyPr/>
          <a:lstStyle/>
          <a:p>
            <a:r>
              <a:rPr lang="sr-Latn-RS" dirty="0" smtClean="0"/>
              <a:t>OCR vs HWR</a:t>
            </a:r>
            <a:endParaRPr lang="sr-Latn-R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421813"/>
              </p:ext>
            </p:extLst>
          </p:nvPr>
        </p:nvGraphicFramePr>
        <p:xfrm>
          <a:off x="1103313" y="2052638"/>
          <a:ext cx="89471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OCR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HWR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Fiksni</a:t>
                      </a:r>
                      <a:r>
                        <a:rPr lang="sr-Latn-RS" baseline="0" dirty="0" smtClean="0"/>
                        <a:t> font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Veliki</a:t>
                      </a:r>
                      <a:r>
                        <a:rPr lang="sr-Latn-RS" baseline="0" dirty="0" smtClean="0"/>
                        <a:t> broj različitih rukopisa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Nema preklapanja karaktera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Preklapanje karaktera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Mali</a:t>
                      </a:r>
                      <a:r>
                        <a:rPr lang="sr-Latn-RS" baseline="0" dirty="0" smtClean="0"/>
                        <a:t> šum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Može da ima dosta šuma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Fiksna veličina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Brojevi</a:t>
                      </a:r>
                      <a:r>
                        <a:rPr lang="sr-Latn-RS" baseline="0" dirty="0" smtClean="0"/>
                        <a:t> mogu biti različite veličine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Dobra vidljivost izraza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Ponekad loša vidljivost</a:t>
                      </a:r>
                      <a:r>
                        <a:rPr lang="sr-Latn-RS" baseline="0" dirty="0" smtClean="0"/>
                        <a:t> izraza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9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20341" y="1227438"/>
            <a:ext cx="1968843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Učitavanje slike</a:t>
            </a:r>
            <a:endParaRPr lang="en-US" sz="1200" dirty="0"/>
          </a:p>
        </p:txBody>
      </p:sp>
      <p:sp>
        <p:nvSpPr>
          <p:cNvPr id="4" name="Down Arrow 3"/>
          <p:cNvSpPr/>
          <p:nvPr/>
        </p:nvSpPr>
        <p:spPr>
          <a:xfrm>
            <a:off x="1958543" y="1853514"/>
            <a:ext cx="292445" cy="486032"/>
          </a:xfrm>
          <a:prstGeom prst="down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120343" y="2339546"/>
            <a:ext cx="1968843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Procesiranje slike</a:t>
            </a:r>
          </a:p>
          <a:p>
            <a:pPr algn="ctr"/>
            <a:r>
              <a:rPr lang="sr-Latn-RS" sz="1200" dirty="0" smtClean="0"/>
              <a:t>(uklanjanje šuma i anomalija)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1120342" y="3451654"/>
            <a:ext cx="1968843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050" dirty="0" smtClean="0"/>
              <a:t>Segmentacija i izvlačenje potrebnih delova slike(brojevi i operacije)</a:t>
            </a:r>
            <a:endParaRPr lang="en-US" sz="1050" dirty="0"/>
          </a:p>
        </p:txBody>
      </p:sp>
      <p:sp>
        <p:nvSpPr>
          <p:cNvPr id="12" name="Down Arrow 11"/>
          <p:cNvSpPr/>
          <p:nvPr/>
        </p:nvSpPr>
        <p:spPr>
          <a:xfrm>
            <a:off x="1977077" y="2965622"/>
            <a:ext cx="292445" cy="486032"/>
          </a:xfrm>
          <a:prstGeom prst="down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138877" y="4563762"/>
            <a:ext cx="1968843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Prepoznavanje izraza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>
            <a:off x="1977077" y="4077730"/>
            <a:ext cx="292445" cy="486032"/>
          </a:xfrm>
          <a:prstGeom prst="down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1977077" y="5189838"/>
            <a:ext cx="292445" cy="486032"/>
          </a:xfrm>
          <a:prstGeom prst="down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138877" y="5675870"/>
            <a:ext cx="1968843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Računanje i prikazivanje rezultata</a:t>
            </a:r>
            <a:endParaRPr lang="en-US" sz="12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46111" y="452718"/>
            <a:ext cx="9404723" cy="8995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sz="2800" dirty="0" smtClean="0"/>
              <a:t>Tok izvršenja programa</a:t>
            </a:r>
            <a:endParaRPr lang="sr-Latn-RS" sz="2800" dirty="0"/>
          </a:p>
        </p:txBody>
      </p:sp>
      <p:cxnSp>
        <p:nvCxnSpPr>
          <p:cNvPr id="20" name="Elbow Connector 19"/>
          <p:cNvCxnSpPr/>
          <p:nvPr/>
        </p:nvCxnSpPr>
        <p:spPr>
          <a:xfrm flipH="1" flipV="1">
            <a:off x="3107720" y="1540476"/>
            <a:ext cx="18536" cy="4448432"/>
          </a:xfrm>
          <a:prstGeom prst="bentConnector3">
            <a:avLst>
              <a:gd name="adj1" fmla="val -1233276"/>
            </a:avLst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Rectangle 2"/>
          <p:cNvSpPr txBox="1">
            <a:spLocks/>
          </p:cNvSpPr>
          <p:nvPr/>
        </p:nvSpPr>
        <p:spPr>
          <a:xfrm>
            <a:off x="5217705" y="1540476"/>
            <a:ext cx="4917566" cy="323747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sr-Latn-RS" dirty="0" smtClean="0"/>
              <a:t>1. obučiti neuronsku mrežu sa velikim brojem različitih rukopisa</a:t>
            </a:r>
          </a:p>
          <a:p>
            <a:pPr lvl="1"/>
            <a:r>
              <a:rPr lang="sr-Latn-RS" dirty="0" smtClean="0"/>
              <a:t>2. učitati i procesirati test sliku</a:t>
            </a:r>
          </a:p>
          <a:p>
            <a:pPr lvl="1"/>
            <a:r>
              <a:rPr lang="sr-Latn-RS" dirty="0" smtClean="0"/>
              <a:t>3. izvršiti predikciju matematičkog izraza sa slike uz pomoć neuronske mreže</a:t>
            </a:r>
          </a:p>
          <a:p>
            <a:pPr lvl="1"/>
            <a:r>
              <a:rPr lang="sr-Latn-RS" dirty="0" smtClean="0"/>
              <a:t>4. izračunati matematički izraz i prikazati rezultat</a:t>
            </a:r>
          </a:p>
          <a:p>
            <a:pPr marL="457200" lvl="1" indent="0">
              <a:buFont typeface="Wingdings 3" charset="2"/>
              <a:buNone/>
            </a:pPr>
            <a:endParaRPr lang="sr-Latn-RS" dirty="0" smtClean="0"/>
          </a:p>
          <a:p>
            <a:pPr lvl="1"/>
            <a:endParaRPr lang="sr-Latn-RS" dirty="0" smtClean="0"/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52947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implementacije: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104293" y="1499126"/>
            <a:ext cx="8946541" cy="4927432"/>
          </a:xfrm>
        </p:spPr>
        <p:txBody>
          <a:bodyPr/>
          <a:lstStyle/>
          <a:p>
            <a:r>
              <a:rPr lang="sr-Latn-RS" dirty="0" smtClean="0"/>
              <a:t>Predprocesiranje – uklanjanje šuma i anomalija na slici:</a:t>
            </a:r>
          </a:p>
          <a:p>
            <a:pPr lvl="1"/>
            <a:r>
              <a:rPr lang="sr-Latn-RS" dirty="0" smtClean="0"/>
              <a:t>Grayscale</a:t>
            </a:r>
            <a:endParaRPr lang="sr-Latn-RS" dirty="0"/>
          </a:p>
          <a:p>
            <a:pPr lvl="1"/>
            <a:r>
              <a:rPr lang="sr-Latn-RS" dirty="0" smtClean="0"/>
              <a:t>Threshold</a:t>
            </a:r>
            <a:endParaRPr lang="sr-Latn-RS" dirty="0"/>
          </a:p>
          <a:p>
            <a:pPr lvl="1"/>
            <a:r>
              <a:rPr lang="sr-Latn-RS" dirty="0" smtClean="0"/>
              <a:t>Morfološke operacije(dilatacija, erozija)</a:t>
            </a:r>
          </a:p>
          <a:p>
            <a:r>
              <a:rPr lang="sr-Latn-RS" dirty="0" smtClean="0"/>
              <a:t>Segmentacija i izvlačenje potrebnih delova slike</a:t>
            </a:r>
          </a:p>
          <a:p>
            <a:pPr lvl="1"/>
            <a:r>
              <a:rPr lang="sr-Latn-RS" dirty="0" smtClean="0"/>
              <a:t>Pronalaženje kontura</a:t>
            </a:r>
          </a:p>
          <a:p>
            <a:r>
              <a:rPr lang="sr-Latn-RS" dirty="0" smtClean="0"/>
              <a:t>Izvlačenje brojeva i matematičkih operacija</a:t>
            </a:r>
          </a:p>
          <a:p>
            <a:r>
              <a:rPr lang="sr-Latn-RS" dirty="0" smtClean="0"/>
              <a:t>Klasifikacija</a:t>
            </a:r>
          </a:p>
          <a:p>
            <a:pPr lvl="1"/>
            <a:r>
              <a:rPr lang="sr-Latn-RS" dirty="0" smtClean="0"/>
              <a:t>Obučavanje neuronske mreže</a:t>
            </a:r>
          </a:p>
          <a:p>
            <a:r>
              <a:rPr lang="sr-Latn-RS" dirty="0" smtClean="0"/>
              <a:t>Prepoznavanje izraza</a:t>
            </a:r>
          </a:p>
          <a:p>
            <a:r>
              <a:rPr lang="sr-Latn-RS" dirty="0" smtClean="0"/>
              <a:t>Računanje izraza</a:t>
            </a:r>
          </a:p>
          <a:p>
            <a:pPr lvl="1"/>
            <a:endParaRPr lang="sr-Latn-RS" dirty="0"/>
          </a:p>
          <a:p>
            <a:pPr marL="457200" lvl="1" indent="0">
              <a:buNone/>
            </a:pPr>
            <a:endParaRPr lang="sr-Latn-RS" dirty="0"/>
          </a:p>
          <a:p>
            <a:pPr lvl="1"/>
            <a:endParaRPr lang="sr-Latn-RS" dirty="0" smtClean="0"/>
          </a:p>
          <a:p>
            <a:pPr lvl="1"/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151</TotalTime>
  <Words>248</Words>
  <Application>Microsoft Office PowerPoint</Application>
  <PresentationFormat>Widescreen</PresentationFormat>
  <Paragraphs>68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Kalkulator rukom pisanih matematičkih izraza</vt:lpstr>
      <vt:lpstr>MOTIVACIJA</vt:lpstr>
      <vt:lpstr>Slična rešenja:</vt:lpstr>
      <vt:lpstr>OCR vs HWR</vt:lpstr>
      <vt:lpstr>PowerPoint Presentation</vt:lpstr>
      <vt:lpstr>Koraci implementacije: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Kalkulator rukom pisanih matematičkih izraza</dc:title>
  <dc:creator>Mirjana C</dc:creator>
  <cp:keywords/>
  <cp:lastModifiedBy>Nadj</cp:lastModifiedBy>
  <cp:revision>18</cp:revision>
  <cp:lastPrinted>2012-08-15T21:38:02Z</cp:lastPrinted>
  <dcterms:created xsi:type="dcterms:W3CDTF">2015-12-10T12:57:35Z</dcterms:created>
  <dcterms:modified xsi:type="dcterms:W3CDTF">2015-12-13T22:17:55Z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