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6" r:id="rId4"/>
    <p:sldId id="263" r:id="rId5"/>
    <p:sldId id="261" r:id="rId6"/>
    <p:sldId id="264" r:id="rId7"/>
    <p:sldId id="265" r:id="rId8"/>
    <p:sldId id="262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8" r:id="rId1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sciirain.com/wordpress/2013/04/08/exploring-sd19-glyph-recognition-with-randomforests/" TargetMode="External"/><Relationship Id="rId2" Type="http://schemas.openxmlformats.org/officeDocument/2006/relationships/hyperlink" Target="http://people.idsia.ch/~juergen/icdar2011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st.gov/srd/upload/nistsd1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math.net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script.com/technology/technical-demonstrations/" TargetMode="External"/><Relationship Id="rId4" Type="http://schemas.openxmlformats.org/officeDocument/2006/relationships/hyperlink" Target="https://www.automathap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644352" y="1898560"/>
            <a:ext cx="8825658" cy="2081011"/>
          </a:xfrm>
        </p:spPr>
        <p:txBody>
          <a:bodyPr/>
          <a:lstStyle/>
          <a:p>
            <a:pPr algn="ctr"/>
            <a:r>
              <a:rPr lang="sr-Latn-RS" b="1" dirty="0"/>
              <a:t>K</a:t>
            </a:r>
            <a:r>
              <a:rPr lang="sr-Latn-RS" sz="5400" b="1" dirty="0" smtClean="0"/>
              <a:t>alkulator </a:t>
            </a:r>
            <a:r>
              <a:rPr lang="sr-Latn-RS" sz="5400" b="1" dirty="0"/>
              <a:t>rukom pisanih </a:t>
            </a:r>
            <a:r>
              <a:rPr lang="sr-Latn-RS" sz="5400" b="1" dirty="0" smtClean="0"/>
              <a:t>matematičkih </a:t>
            </a:r>
            <a:r>
              <a:rPr lang="sr-Latn-RS" sz="5400" b="1" dirty="0"/>
              <a:t>izraza</a:t>
            </a:r>
            <a:endParaRPr lang="en-US" sz="54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65559" y="4844715"/>
            <a:ext cx="2966284" cy="1780673"/>
          </a:xfrm>
        </p:spPr>
        <p:txBody>
          <a:bodyPr>
            <a:normAutofit/>
          </a:bodyPr>
          <a:lstStyle/>
          <a:p>
            <a:r>
              <a:rPr lang="sr-Latn-RS" sz="1800" cap="none" dirty="0" smtClean="0">
                <a:latin typeface="+mn-lt"/>
              </a:rPr>
              <a:t>Profesor:</a:t>
            </a:r>
            <a:endParaRPr lang="en-US" sz="1800" cap="none" dirty="0" smtClean="0">
              <a:latin typeface="+mn-lt"/>
            </a:endParaRPr>
          </a:p>
          <a:p>
            <a:r>
              <a:rPr lang="en-US" sz="1800" cap="none" dirty="0" err="1" smtClean="0">
                <a:latin typeface="+mn-lt"/>
              </a:rPr>
              <a:t>Dr</a:t>
            </a:r>
            <a:r>
              <a:rPr lang="en-US" sz="1800" cap="none" dirty="0" smtClean="0">
                <a:latin typeface="+mn-lt"/>
              </a:rPr>
              <a:t> </a:t>
            </a:r>
            <a:r>
              <a:rPr lang="sr-Latn-RS" sz="1800" cap="none" dirty="0" smtClean="0">
                <a:latin typeface="+mn-lt"/>
              </a:rPr>
              <a:t>Đorđe Obradović</a:t>
            </a:r>
          </a:p>
          <a:p>
            <a:r>
              <a:rPr lang="sr-Latn-RS" sz="1800" cap="none" dirty="0" smtClean="0">
                <a:latin typeface="+mn-lt"/>
              </a:rPr>
              <a:t>Asistent:</a:t>
            </a:r>
          </a:p>
          <a:p>
            <a:r>
              <a:rPr lang="sr-Latn-RS" sz="1800" cap="none" dirty="0" smtClean="0">
                <a:latin typeface="+mn-lt"/>
              </a:rPr>
              <a:t>Miroslav Kondić</a:t>
            </a:r>
          </a:p>
          <a:p>
            <a:endParaRPr lang="en-US" sz="1800" cap="none" dirty="0" smtClean="0">
              <a:latin typeface="+mn-lt"/>
            </a:endParaRPr>
          </a:p>
          <a:p>
            <a:endParaRPr lang="sr-Latn-RS" sz="1800" cap="none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5830" y="5395566"/>
            <a:ext cx="312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Studenti: 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Mirjana Ćurčin RA67/2012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Davor Nađ RA64/2012</a:t>
            </a:r>
            <a:endParaRPr lang="sr-Latn-R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547" y="1436895"/>
            <a:ext cx="38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SOFT COMPUTING</a:t>
            </a:r>
            <a:endParaRPr lang="sr-Latn-R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6449" y="5672565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2015/16.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Obu</a:t>
            </a:r>
            <a:r>
              <a:rPr lang="sr-Latn-RS" dirty="0" smtClean="0"/>
              <a:t>čavanje neuronske mreže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Obučavanje je vršeno u programskom jeziku Python koristeći tehniku HWR (handwritting recognition). </a:t>
            </a:r>
          </a:p>
          <a:p>
            <a:r>
              <a:rPr lang="sr-Latn-RS" dirty="0" smtClean="0"/>
              <a:t>Za rad sa neuronskom mrežom, proširili smo skup biblioteka u Python-u Keras bibliotekom.</a:t>
            </a:r>
          </a:p>
          <a:p>
            <a:r>
              <a:rPr lang="sr-Latn-RS" dirty="0" smtClean="0"/>
              <a:t>Za obučavajući skup korišćena je slika koja sadrži matematičke simbole i brojeve. 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58"/>
          <a:stretch/>
        </p:blipFill>
        <p:spPr>
          <a:xfrm>
            <a:off x="916331" y="4389048"/>
            <a:ext cx="10058400" cy="888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9923" y="5709180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Slika  : obučavajući skup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47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Obučavanje neuronske mreže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Unutar aplikacije postoji mogućnost izbora obučavajućeg skupa, tako da korisnik može da učita sliku na kojoj se nalazi obučavajući skup sa svojim rukopisom.</a:t>
            </a:r>
          </a:p>
          <a:p>
            <a:r>
              <a:rPr lang="sr-Latn-RS" dirty="0" smtClean="0"/>
              <a:t>!!!!stavi sliku</a:t>
            </a:r>
          </a:p>
          <a:p>
            <a:endParaRPr lang="sr-Latn-RS" dirty="0"/>
          </a:p>
          <a:p>
            <a:r>
              <a:rPr lang="sr-Latn-RS" dirty="0" smtClean="0"/>
              <a:t>Da bi obučio neuronsku mrežu, korisnik mora da klikne na dugme OBUČI.</a:t>
            </a:r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44" t="43618" r="59437" b="46522"/>
          <a:stretch/>
        </p:blipFill>
        <p:spPr>
          <a:xfrm>
            <a:off x="4665892" y="4829577"/>
            <a:ext cx="1017431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0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Učitavanje slike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3493"/>
            <a:ext cx="8946541" cy="5024907"/>
          </a:xfrm>
        </p:spPr>
        <p:txBody>
          <a:bodyPr>
            <a:noAutofit/>
          </a:bodyPr>
          <a:lstStyle/>
          <a:p>
            <a:r>
              <a:rPr lang="sr-Latn-RS" dirty="0" smtClean="0"/>
              <a:t>Učitavanje slike vrši se klikom na dugme Učitaj sliku, nakon čega korisnik iz fajl menija mora da izabere sliku na kojoj se nalazi matematički izraz koji želi da izračuna. </a:t>
            </a:r>
          </a:p>
          <a:p>
            <a:r>
              <a:rPr lang="sr-Latn-RS" dirty="0" smtClean="0"/>
              <a:t>Obrada slike se vrši u metodi </a:t>
            </a:r>
            <a:r>
              <a:rPr lang="sr-Latn-RS" i="1" dirty="0" smtClean="0"/>
              <a:t>ucitavanjeSlike</a:t>
            </a:r>
            <a:r>
              <a:rPr lang="sr-Latn-RS" dirty="0" smtClean="0"/>
              <a:t> kojoj prosleđujemo parametar koji predstavlja putanju do slike. Putanja se šalje u metodu Open cv-ja imread</a:t>
            </a:r>
          </a:p>
          <a:p>
            <a:pPr marL="400050" lvl="1" indent="0">
              <a:buNone/>
            </a:pPr>
            <a:endParaRPr lang="sr-Latn-RS" sz="2000" dirty="0" smtClean="0"/>
          </a:p>
        </p:txBody>
      </p:sp>
    </p:spTree>
    <p:extLst>
      <p:ext uri="{BB962C8B-B14F-4D97-AF65-F5344CB8AC3E}">
        <p14:creationId xmlns:p14="http://schemas.microsoft.com/office/powerpoint/2010/main" val="48151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Procesiranje učitane slike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9404"/>
            <a:ext cx="8946541" cy="4908996"/>
          </a:xfrm>
        </p:spPr>
        <p:txBody>
          <a:bodyPr/>
          <a:lstStyle/>
          <a:p>
            <a:r>
              <a:rPr lang="sr-Latn-RS" dirty="0"/>
              <a:t>Učitanu sliku obrađujemo sledećim koracima: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Pretvaranje slike u nijanse sive (grayscale)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Binarizacija </a:t>
            </a:r>
            <a:r>
              <a:rPr lang="sr-Latn-RS" dirty="0" smtClean="0"/>
              <a:t>slike - pretvaranje </a:t>
            </a:r>
            <a:r>
              <a:rPr lang="sr-Latn-RS" dirty="0"/>
              <a:t>slike u nijanse crno-belo (threshold)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Primena morfoloških </a:t>
            </a:r>
            <a:r>
              <a:rPr lang="sr-Latn-RS" dirty="0" smtClean="0"/>
              <a:t>operacija - erozija </a:t>
            </a:r>
            <a:r>
              <a:rPr lang="sr-Latn-RS" dirty="0"/>
              <a:t>i dilatacija</a:t>
            </a:r>
          </a:p>
          <a:p>
            <a:pPr marL="800100" lvl="2" indent="0">
              <a:buNone/>
            </a:pPr>
            <a:r>
              <a:rPr lang="sr-Latn-RS" dirty="0"/>
              <a:t>Morfološke operacije nad digitalnom slikom se koriste za uklanjanje raznih šumova i smetnji koji su posledica same obrade slike - konvertovanja, binarizacije, itd. Morfološke operacije se vrše nad binarnom slikom.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Invertovanje slike - postupak </a:t>
            </a:r>
            <a:r>
              <a:rPr lang="sr-Latn-RS" dirty="0"/>
              <a:t>gde svaki piksel dobija sebi komplementarnu vrednost.</a:t>
            </a:r>
          </a:p>
        </p:txBody>
      </p:sp>
    </p:spTree>
    <p:extLst>
      <p:ext uri="{BB962C8B-B14F-4D97-AF65-F5344CB8AC3E}">
        <p14:creationId xmlns:p14="http://schemas.microsoft.com/office/powerpoint/2010/main" val="213481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437882"/>
            <a:ext cx="10045521" cy="5810517"/>
          </a:xfrm>
        </p:spPr>
        <p:txBody>
          <a:bodyPr/>
          <a:lstStyle/>
          <a:p>
            <a:pPr lvl="1" indent="-342900">
              <a:buFont typeface="+mj-lt"/>
              <a:buAutoNum type="arabicPeriod" startAt="5"/>
            </a:pPr>
            <a:r>
              <a:rPr lang="sr-Latn-RS" sz="2000" dirty="0" smtClean="0"/>
              <a:t>Selekcija regiona od interesa</a:t>
            </a:r>
          </a:p>
          <a:p>
            <a:pPr marL="800100" lvl="2" indent="0">
              <a:buNone/>
            </a:pPr>
            <a:r>
              <a:rPr lang="sr-Latn-RS" dirty="0" smtClean="0"/>
              <a:t>Konture, odnosno regioni na slici su grubo rečeno grupe crnih piksela. OpenCV metoda </a:t>
            </a:r>
            <a:r>
              <a:rPr lang="sr-Latn-RS" b="1" i="1" dirty="0" smtClean="0"/>
              <a:t>findContours</a:t>
            </a:r>
            <a:r>
              <a:rPr lang="sr-Latn-RS" dirty="0" smtClean="0"/>
              <a:t> pronalazi sve ove grupe crnih piksela, tj. regione. Druga povratna vrednost metode, odnosno </a:t>
            </a:r>
            <a:r>
              <a:rPr lang="sr-Latn-RS" i="1" dirty="0" smtClean="0"/>
              <a:t>contours</a:t>
            </a:r>
            <a:r>
              <a:rPr lang="sr-Latn-RS" dirty="0" smtClean="0"/>
              <a:t> je lista svih pronađenih kontura na slici.</a:t>
            </a:r>
          </a:p>
          <a:p>
            <a:pPr marL="800100" lvl="2" indent="0">
              <a:buNone/>
            </a:pPr>
            <a:r>
              <a:rPr lang="sr-Latn-RS" dirty="0" smtClean="0"/>
              <a:t>Svi pronađeni regioni imaju neke svoje karakteristične osobine: površina, obim, konveksni omotač, konveksnost, obuhvatajući pravougaonik, ugao... Ove osobine mogu biti izuzetno korisne kada je neophodno izdvojiti samo određene regione sa slike koji ispoljavaju neku osobinu.</a:t>
            </a:r>
          </a:p>
          <a:p>
            <a:pPr lvl="1" indent="-342900">
              <a:buFont typeface="+mj-lt"/>
              <a:buAutoNum type="arabicPeriod" startAt="6"/>
            </a:pPr>
            <a:r>
              <a:rPr lang="sr-Latn-RS" sz="2000" dirty="0" smtClean="0"/>
              <a:t>Spajanje regiona (merge_regions)</a:t>
            </a:r>
          </a:p>
          <a:p>
            <a:pPr lvl="1" indent="-342900">
              <a:buFont typeface="+mj-lt"/>
              <a:buAutoNum type="arabicPeriod" startAt="6"/>
            </a:pPr>
            <a:r>
              <a:rPr lang="sr-Latn-RS" sz="2000" dirty="0" smtClean="0"/>
              <a:t>Prikazivanje rezultata prepoznavanja (display_result)</a:t>
            </a:r>
          </a:p>
          <a:p>
            <a:pPr lvl="1" indent="-342900">
              <a:buFont typeface="+mj-lt"/>
              <a:buAutoNum type="arabicPeriod" startAt="6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4364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Izračunavanje rezultata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Klikom na dugme </a:t>
            </a:r>
            <a:r>
              <a:rPr lang="sr-Latn-RS" i="1" dirty="0" smtClean="0"/>
              <a:t>Izracunaj </a:t>
            </a:r>
            <a:r>
              <a:rPr lang="sr-Latn-RS" dirty="0" smtClean="0"/>
              <a:t>poziva se metoda </a:t>
            </a:r>
            <a:r>
              <a:rPr lang="sr-Latn-RS" i="1" dirty="0" smtClean="0"/>
              <a:t>izracunajRez </a:t>
            </a:r>
            <a:r>
              <a:rPr lang="sr-Latn-RS" dirty="0" smtClean="0"/>
              <a:t>koja koristi Wolfram Alpha.</a:t>
            </a:r>
          </a:p>
          <a:p>
            <a:r>
              <a:rPr lang="sr-Latn-RS" dirty="0" smtClean="0"/>
              <a:t>Prepoznati matematički izraz se šalje Wolfram-u koji uz pomoć velike baze i algoritama izračunava rezultat</a:t>
            </a:r>
            <a:r>
              <a:rPr lang="sr-Latn-CS" dirty="0" smtClean="0"/>
              <a:t>.</a:t>
            </a:r>
          </a:p>
          <a:p>
            <a:r>
              <a:rPr lang="sr-Latn-CS" dirty="0" smtClean="0"/>
              <a:t>Dobijeni rezultat se prikazuje na tekstualnom polju aplikacije.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0417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do kojih smo dolazili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Problemi sa dataset-om:</a:t>
            </a:r>
          </a:p>
          <a:p>
            <a:pPr lvl="1"/>
            <a:r>
              <a:rPr lang="sr-Latn-RS" dirty="0" smtClean="0"/>
              <a:t>Mnist baza prepoznaje samo brojeve, a ne i matematičke izraze. Pokušaj proširivanja dataset-a matematičkim izrazima nije uspeo.</a:t>
            </a:r>
          </a:p>
          <a:p>
            <a:pPr lvl="1"/>
            <a:r>
              <a:rPr lang="sr-Latn-RS" dirty="0" smtClean="0"/>
              <a:t>Nist baza prepoznaje i brojeve i matematičke izraze, ali se plaća i nismo uspeli da pronadjemo besplatnu verziju.</a:t>
            </a:r>
          </a:p>
          <a:p>
            <a:pPr lvl="1"/>
            <a:r>
              <a:rPr lang="sr-Latn-RS" dirty="0" smtClean="0"/>
              <a:t>Pored toga, nismo uspeli da pronađemo nijedan drugi dataset koji sadrži potrebne elemente.</a:t>
            </a:r>
          </a:p>
        </p:txBody>
      </p:sp>
    </p:spTree>
    <p:extLst>
      <p:ext uri="{BB962C8B-B14F-4D97-AF65-F5344CB8AC3E}">
        <p14:creationId xmlns:p14="http://schemas.microsoft.com/office/powerpoint/2010/main" val="411516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416676"/>
            <a:ext cx="9689245" cy="49970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Convolutional </a:t>
            </a:r>
            <a:r>
              <a:rPr lang="en-US" dirty="0"/>
              <a:t>Neural Network Committees For Handwritten </a:t>
            </a:r>
            <a:r>
              <a:rPr lang="en-US" dirty="0" smtClean="0"/>
              <a:t>Character   Classification</a:t>
            </a:r>
            <a:endParaRPr lang="en-US" dirty="0"/>
          </a:p>
          <a:p>
            <a:r>
              <a:rPr lang="sr-Latn-RS" dirty="0" smtClean="0">
                <a:hlinkClick r:id="rId2"/>
              </a:rPr>
              <a:t>http://people.idsia.ch/~juergen/icdar2011a.pdf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NIST SD19 with </a:t>
            </a:r>
            <a:r>
              <a:rPr lang="en-US" dirty="0" err="1" smtClean="0"/>
              <a:t>randomForests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http://asciirain.com/wordpress/2013/04/08/exploring-sd19-glyph-recognition-with-randomforests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NIST SD19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www.nist.gov/srd/upload/nistsd19.pdf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MINST</a:t>
            </a:r>
          </a:p>
          <a:p>
            <a:r>
              <a:rPr lang="en-US" dirty="0"/>
              <a:t>https://en.wikipedia.org/wiki/MNIST_database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56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aplikacije koja ima mogućnost prepoznavanja rukom pisanih matematičkih izraza, koje druge aplikacije nisu </a:t>
            </a:r>
            <a:r>
              <a:rPr lang="sr-Latn-RS" dirty="0" smtClean="0"/>
              <a:t>implementirale</a:t>
            </a:r>
          </a:p>
          <a:p>
            <a:r>
              <a:rPr lang="sr-Latn-RS" dirty="0"/>
              <a:t>Izračunavanje prepoznatih matematičkih </a:t>
            </a:r>
            <a:r>
              <a:rPr lang="sr-Latn-RS" dirty="0" smtClean="0"/>
              <a:t>izraza</a:t>
            </a:r>
          </a:p>
          <a:p>
            <a:r>
              <a:rPr lang="sr-Latn-RS" dirty="0"/>
              <a:t>Podrška osnovnih matematičkih operacija(+, -, *, /)</a:t>
            </a:r>
          </a:p>
          <a:p>
            <a:r>
              <a:rPr lang="sr-Latn-RS" dirty="0"/>
              <a:t>Mogućnost provere rešenja korak po </a:t>
            </a:r>
            <a:r>
              <a:rPr lang="sr-Latn-RS" dirty="0" smtClean="0"/>
              <a:t>korak</a:t>
            </a:r>
          </a:p>
          <a:p>
            <a:r>
              <a:rPr lang="sr-Latn-RS" dirty="0" smtClean="0"/>
              <a:t>Rešavanje složenijih matematičkih izraza</a:t>
            </a:r>
            <a:endParaRPr lang="en-U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775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2439285"/>
            <a:ext cx="8946541" cy="3227420"/>
          </a:xfrm>
        </p:spPr>
        <p:txBody>
          <a:bodyPr/>
          <a:lstStyle/>
          <a:p>
            <a:r>
              <a:rPr lang="sr-Latn-RS" dirty="0" smtClean="0"/>
              <a:t>Može se koristiti kao alat za učenje matematike, kao i za brzu proveru tačnost zadataka</a:t>
            </a:r>
          </a:p>
          <a:p>
            <a:r>
              <a:rPr lang="sr-Latn-RS" dirty="0" smtClean="0"/>
              <a:t>Skraćenje vremena izračunavanja složenijih matematičkih izraza</a:t>
            </a:r>
          </a:p>
          <a:p>
            <a:r>
              <a:rPr lang="sr-Latn-RS" dirty="0" smtClean="0"/>
              <a:t>Olakšavanje provere tačnosti nekog matematičkog izraza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75201" y="1692310"/>
            <a:ext cx="8946541" cy="4195481"/>
          </a:xfrm>
        </p:spPr>
        <p:txBody>
          <a:bodyPr/>
          <a:lstStyle/>
          <a:p>
            <a:r>
              <a:rPr lang="sr-Latn-RS" dirty="0"/>
              <a:t>PhotoMath - </a:t>
            </a:r>
            <a:r>
              <a:rPr lang="sr-Latn-RS" dirty="0">
                <a:hlinkClick r:id="rId3"/>
              </a:rPr>
              <a:t>https://photomath.net/en</a:t>
            </a:r>
            <a:r>
              <a:rPr lang="sr-Latn-RS" dirty="0" smtClean="0">
                <a:hlinkClick r:id="rId3"/>
              </a:rPr>
              <a:t>/</a:t>
            </a:r>
            <a:r>
              <a:rPr lang="sr-Latn-RS" b="1" dirty="0" smtClean="0"/>
              <a:t> </a:t>
            </a:r>
          </a:p>
          <a:p>
            <a:pPr marL="0" indent="0">
              <a:buNone/>
            </a:pPr>
            <a:r>
              <a:rPr lang="sr-Latn-RS" b="1" dirty="0" smtClean="0"/>
              <a:t>     	</a:t>
            </a:r>
            <a:r>
              <a:rPr lang="sr-Latn-RS" dirty="0" smtClean="0"/>
              <a:t>Ne prepoznaje rukom pisane izraze, zagrade, trigonometrijske    	operacije...</a:t>
            </a:r>
          </a:p>
          <a:p>
            <a:r>
              <a:rPr lang="sr-Latn-RS" dirty="0"/>
              <a:t>AutoMath - </a:t>
            </a:r>
            <a:r>
              <a:rPr lang="sr-Latn-RS" dirty="0">
                <a:hlinkClick r:id="rId4"/>
              </a:rPr>
              <a:t>https://www.automathapp.com</a:t>
            </a:r>
            <a:r>
              <a:rPr lang="sr-Latn-RS" dirty="0" smtClean="0">
                <a:hlinkClick r:id="rId4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Ne prepoznaje rukom pisane izraze, kompleksne razlomke</a:t>
            </a:r>
          </a:p>
          <a:p>
            <a:r>
              <a:rPr lang="sr-Latn-RS" dirty="0"/>
              <a:t>MyScript - </a:t>
            </a:r>
            <a:r>
              <a:rPr lang="sr-Latn-RS" dirty="0">
                <a:hlinkClick r:id="rId5"/>
              </a:rPr>
              <a:t>http://myscript.com/technology/technical-demonstrations</a:t>
            </a:r>
            <a:r>
              <a:rPr lang="sr-Latn-RS" dirty="0" smtClean="0">
                <a:hlinkClick r:id="rId5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	Prepoznaje matematičke izraze koji su napisani direktno na ekranu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sr-Latn-RS" dirty="0" smtClean="0"/>
              <a:t>OCR vs HWR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21813"/>
              </p:ext>
            </p:extLst>
          </p:nvPr>
        </p:nvGraphicFramePr>
        <p:xfrm>
          <a:off x="1103313" y="2052638"/>
          <a:ext cx="8947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OCR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HWR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Fiksni</a:t>
                      </a:r>
                      <a:r>
                        <a:rPr lang="sr-Latn-RS" baseline="0" dirty="0" smtClean="0"/>
                        <a:t> font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Veliki</a:t>
                      </a:r>
                      <a:r>
                        <a:rPr lang="sr-Latn-RS" baseline="0" dirty="0" smtClean="0"/>
                        <a:t> broj različitih rukopisa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preklapanja karaktera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Preklapanje karaktera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Mali</a:t>
                      </a:r>
                      <a:r>
                        <a:rPr lang="sr-Latn-RS" baseline="0" dirty="0" smtClean="0"/>
                        <a:t> šum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Može da ima dosta šuma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Fiksna veličina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Brojevi</a:t>
                      </a:r>
                      <a:r>
                        <a:rPr lang="sr-Latn-RS" baseline="0" dirty="0" smtClean="0"/>
                        <a:t> mogu biti različite veličine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Dobra vidljivost izraza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Ponekad loša vidljivost</a:t>
                      </a:r>
                      <a:r>
                        <a:rPr lang="sr-Latn-RS" baseline="0" dirty="0" smtClean="0"/>
                        <a:t> izraza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7513" y="2102620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Učitavanje slike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186781" y="3110653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Procesiranje slike</a:t>
            </a:r>
          </a:p>
          <a:p>
            <a:pPr algn="ctr"/>
            <a:r>
              <a:rPr lang="sr-Latn-RS" sz="1200" dirty="0" smtClean="0"/>
              <a:t>(uklanjanje šuma i anomalija)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186782" y="4124401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050" dirty="0" smtClean="0"/>
              <a:t>Segmentacija i izvlačenje potrebnih delova slike(brojevi i operacije)</a:t>
            </a:r>
            <a:endParaRPr lang="en-US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177514" y="5126720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Prepoznavanje izraza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1989807" y="5752796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77514" y="6126631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Računanje i prikazivanje rezultata</a:t>
            </a:r>
            <a:endParaRPr lang="en-US" sz="12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46111" y="452718"/>
            <a:ext cx="9404723" cy="8995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800" dirty="0" smtClean="0"/>
              <a:t>Tok izvršenja programa</a:t>
            </a:r>
            <a:endParaRPr lang="sr-Latn-RS" sz="2800" dirty="0"/>
          </a:p>
        </p:txBody>
      </p:sp>
      <p:sp>
        <p:nvSpPr>
          <p:cNvPr id="28" name="Rectangle 2"/>
          <p:cNvSpPr txBox="1">
            <a:spLocks/>
          </p:cNvSpPr>
          <p:nvPr/>
        </p:nvSpPr>
        <p:spPr>
          <a:xfrm>
            <a:off x="5217705" y="1540476"/>
            <a:ext cx="4917566" cy="32374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sr-Latn-RS" dirty="0" smtClean="0"/>
              <a:t>1. obučiti neuronsku mrežu sa velikim brojem različitih rukopisa</a:t>
            </a:r>
          </a:p>
          <a:p>
            <a:pPr lvl="1"/>
            <a:r>
              <a:rPr lang="sr-Latn-RS" dirty="0" smtClean="0"/>
              <a:t>2. učitati i procesirati test sliku</a:t>
            </a:r>
          </a:p>
          <a:p>
            <a:pPr lvl="1"/>
            <a:r>
              <a:rPr lang="sr-Latn-RS" dirty="0" smtClean="0"/>
              <a:t>3. izvršiti predikciju matematičkog izraza sa slike uz pomoć neuronske mreže</a:t>
            </a:r>
          </a:p>
          <a:p>
            <a:pPr lvl="1"/>
            <a:r>
              <a:rPr lang="sr-Latn-RS" dirty="0" smtClean="0"/>
              <a:t>4. izračunati matematički izraz i prikazati rezultat</a:t>
            </a:r>
          </a:p>
          <a:p>
            <a:pPr marL="457200" lvl="1" indent="0">
              <a:buFont typeface="Wingdings 3" charset="2"/>
              <a:buNone/>
            </a:pPr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185064" y="1093592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Obučavanje neuronske mreže</a:t>
            </a:r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1989806" y="3748158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982996" y="4752885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994531" y="2743433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982995" y="1728525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6" idx="3"/>
            <a:endCxn id="2" idx="3"/>
          </p:cNvCxnSpPr>
          <p:nvPr/>
        </p:nvCxnSpPr>
        <p:spPr>
          <a:xfrm flipH="1" flipV="1">
            <a:off x="3146356" y="2415658"/>
            <a:ext cx="1" cy="4024011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1499126"/>
            <a:ext cx="8946541" cy="4927432"/>
          </a:xfrm>
        </p:spPr>
        <p:txBody>
          <a:bodyPr/>
          <a:lstStyle/>
          <a:p>
            <a:r>
              <a:rPr lang="sr-Latn-RS" dirty="0" smtClean="0"/>
              <a:t>Predprocesiranje – uklanjanje šuma i anomalija na slici:</a:t>
            </a:r>
          </a:p>
          <a:p>
            <a:pPr lvl="1"/>
            <a:r>
              <a:rPr lang="sr-Latn-RS" dirty="0" smtClean="0"/>
              <a:t>Grayscale</a:t>
            </a:r>
            <a:endParaRPr lang="sr-Latn-RS" dirty="0"/>
          </a:p>
          <a:p>
            <a:pPr lvl="1"/>
            <a:r>
              <a:rPr lang="sr-Latn-RS" dirty="0" smtClean="0"/>
              <a:t>Threshold</a:t>
            </a:r>
            <a:endParaRPr lang="sr-Latn-RS" dirty="0"/>
          </a:p>
          <a:p>
            <a:pPr lvl="1"/>
            <a:r>
              <a:rPr lang="sr-Latn-RS" dirty="0" smtClean="0"/>
              <a:t>Morfološke operacije(dilatacija, erozija)</a:t>
            </a:r>
          </a:p>
          <a:p>
            <a:r>
              <a:rPr lang="sr-Latn-RS" dirty="0" smtClean="0"/>
              <a:t>Segmentacija i izvlačenje potrebnih delova slike</a:t>
            </a:r>
          </a:p>
          <a:p>
            <a:pPr lvl="1"/>
            <a:r>
              <a:rPr lang="sr-Latn-RS" dirty="0" smtClean="0"/>
              <a:t>Pronalaženje kontura</a:t>
            </a:r>
          </a:p>
          <a:p>
            <a:r>
              <a:rPr lang="sr-Latn-RS" dirty="0" smtClean="0"/>
              <a:t>Izvlačenje brojeva i matematičkih operacija</a:t>
            </a:r>
          </a:p>
          <a:p>
            <a:r>
              <a:rPr lang="sr-Latn-RS" dirty="0" smtClean="0"/>
              <a:t>Klasifikacija</a:t>
            </a:r>
          </a:p>
          <a:p>
            <a:pPr lvl="1"/>
            <a:r>
              <a:rPr lang="sr-Latn-RS" dirty="0" smtClean="0"/>
              <a:t>Obučavanje neuronske mreže</a:t>
            </a:r>
          </a:p>
          <a:p>
            <a:r>
              <a:rPr lang="sr-Latn-RS" dirty="0" smtClean="0"/>
              <a:t>Prepoznavanje izraza</a:t>
            </a:r>
          </a:p>
          <a:p>
            <a:r>
              <a:rPr lang="sr-Latn-RS" dirty="0" smtClean="0"/>
              <a:t>Računanje izraza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808885"/>
              </p:ext>
            </p:extLst>
          </p:nvPr>
        </p:nvGraphicFramePr>
        <p:xfrm>
          <a:off x="1206344" y="228445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MNIST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NIST SD19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klasa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 </a:t>
                      </a:r>
                      <a:r>
                        <a:rPr lang="en-US" dirty="0" err="1" smtClean="0"/>
                        <a:t>klase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Prepoznavanje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cifara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Prepoznavanje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cifara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slova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28x28 </a:t>
                      </a:r>
                      <a:r>
                        <a:rPr lang="en-US" dirty="0" err="1" smtClean="0"/>
                        <a:t>piksela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 </a:t>
                      </a:r>
                      <a:r>
                        <a:rPr lang="en-US" dirty="0" err="1" smtClean="0"/>
                        <a:t>piksela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60000 </a:t>
                      </a:r>
                      <a:r>
                        <a:rPr lang="en-US" dirty="0" err="1" smtClean="0"/>
                        <a:t>primera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814255 </a:t>
                      </a:r>
                      <a:r>
                        <a:rPr lang="en-US" dirty="0" err="1" smtClean="0"/>
                        <a:t>primera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3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Klasifikatori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err="1" smtClean="0"/>
              <a:t>Neur</a:t>
            </a:r>
            <a:r>
              <a:rPr lang="sr-Latn-RS" dirty="0" smtClean="0"/>
              <a:t>onske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že</a:t>
            </a:r>
          </a:p>
          <a:p>
            <a:r>
              <a:rPr lang="sr-Latn-RS" dirty="0" smtClean="0"/>
              <a:t>Konvolutivne neuronske mreže</a:t>
            </a:r>
          </a:p>
          <a:p>
            <a:r>
              <a:rPr lang="sr-Latn-RS" dirty="0" smtClean="0"/>
              <a:t>SVM (support vector machine)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0915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361</TotalTime>
  <Words>763</Words>
  <Application>Microsoft Office PowerPoint</Application>
  <PresentationFormat>Widescreen</PresentationFormat>
  <Paragraphs>131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Kalkulator rukom pisanih matematičkih izraza</vt:lpstr>
      <vt:lpstr>Zadatak</vt:lpstr>
      <vt:lpstr>MOTIVACIJA</vt:lpstr>
      <vt:lpstr>Slična rešenja:</vt:lpstr>
      <vt:lpstr>OCR vs HWR</vt:lpstr>
      <vt:lpstr>PowerPoint Presentation</vt:lpstr>
      <vt:lpstr>Koraci implementacije:</vt:lpstr>
      <vt:lpstr>Dataset</vt:lpstr>
      <vt:lpstr>Klasifikatori</vt:lpstr>
      <vt:lpstr>Obučavanje neuronske mreže</vt:lpstr>
      <vt:lpstr>Obučavanje neuronske mreže</vt:lpstr>
      <vt:lpstr>Učitavanje slike </vt:lpstr>
      <vt:lpstr>Procesiranje učitane slike</vt:lpstr>
      <vt:lpstr>PowerPoint Presentation</vt:lpstr>
      <vt:lpstr>Izračunavanje rezultata </vt:lpstr>
      <vt:lpstr>Problemi do kojih smo dolazili 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rukom pisanih matematičkih izraza</dc:title>
  <dc:creator>Mirjana C</dc:creator>
  <cp:keywords/>
  <cp:lastModifiedBy>Mirjana C</cp:lastModifiedBy>
  <cp:revision>48</cp:revision>
  <cp:lastPrinted>2012-08-15T21:38:02Z</cp:lastPrinted>
  <dcterms:created xsi:type="dcterms:W3CDTF">2015-12-10T12:57:35Z</dcterms:created>
  <dcterms:modified xsi:type="dcterms:W3CDTF">2016-05-12T14:01:53Z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