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4" r:id="rId2"/>
  </p:sldMasterIdLst>
  <p:notesMasterIdLst>
    <p:notesMasterId r:id="rId26"/>
  </p:notesMasterIdLst>
  <p:sldIdLst>
    <p:sldId id="318" r:id="rId3"/>
    <p:sldId id="361" r:id="rId4"/>
    <p:sldId id="412" r:id="rId5"/>
    <p:sldId id="459" r:id="rId6"/>
    <p:sldId id="460" r:id="rId7"/>
    <p:sldId id="461" r:id="rId8"/>
    <p:sldId id="466" r:id="rId9"/>
    <p:sldId id="462" r:id="rId10"/>
    <p:sldId id="484" r:id="rId11"/>
    <p:sldId id="463" r:id="rId12"/>
    <p:sldId id="485" r:id="rId13"/>
    <p:sldId id="464" r:id="rId14"/>
    <p:sldId id="465" r:id="rId15"/>
    <p:sldId id="468" r:id="rId16"/>
    <p:sldId id="467" r:id="rId17"/>
    <p:sldId id="469" r:id="rId18"/>
    <p:sldId id="470" r:id="rId19"/>
    <p:sldId id="472" r:id="rId20"/>
    <p:sldId id="471" r:id="rId21"/>
    <p:sldId id="476" r:id="rId22"/>
    <p:sldId id="477" r:id="rId23"/>
    <p:sldId id="481" r:id="rId24"/>
    <p:sldId id="482" r:id="rId2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rique Thedy" initials="ET" lastIdx="1" clrIdx="0">
    <p:extLst>
      <p:ext uri="{19B8F6BF-5375-455C-9EA6-DF929625EA0E}">
        <p15:presenceInfo xmlns:p15="http://schemas.microsoft.com/office/powerpoint/2012/main" userId="68edfe84f87955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FD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58" autoAdjust="0"/>
  </p:normalViewPr>
  <p:slideViewPr>
    <p:cSldViewPr>
      <p:cViewPr varScale="1">
        <p:scale>
          <a:sx n="88" d="100"/>
          <a:sy n="88" d="100"/>
        </p:scale>
        <p:origin x="504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D594A-3A9F-41F6-9443-5FC12F2A6BAC}" type="datetimeFigureOut">
              <a:rPr lang="es-AR" smtClean="0"/>
              <a:pPr/>
              <a:t>23/5/2017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C7257-DB4A-4A53-BF75-67D4399DB8A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274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C7257-DB4A-4A53-BF75-67D4399DB8A9}" type="slidenum">
              <a:rPr lang="es-AR" smtClean="0">
                <a:solidFill>
                  <a:prstClr val="black"/>
                </a:solidFill>
              </a:rPr>
              <a:pPr/>
              <a:t>1</a:t>
            </a:fld>
            <a:endParaRPr lang="es-A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072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65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9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83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43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5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36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00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69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90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15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70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785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059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76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88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70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62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15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01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r>
              <a:rPr lang="en-GB" b="1"/>
              <a:t>Tambien podemos recorrer un array con for (que diferencias existen?)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84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10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76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ckgrd_4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6267" y="0"/>
            <a:ext cx="123782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1" y="-261182"/>
            <a:ext cx="10037233" cy="3139321"/>
          </a:xfrm>
          <a:ln algn="ctr"/>
        </p:spPr>
        <p:txBody>
          <a:bodyPr tIns="0" rIns="0" bIns="0">
            <a:spAutoFit/>
          </a:bodyPr>
          <a:lstStyle>
            <a:lvl1pPr algn="r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000">
                <a:latin typeface="Segoe Light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97400" y="2720975"/>
            <a:ext cx="5537200" cy="1030288"/>
          </a:xfrm>
        </p:spPr>
        <p:txBody>
          <a:bodyPr lIns="91440" tIns="45720" rIns="91440" bIns="45720"/>
          <a:lstStyle>
            <a:lvl1pPr marL="0" indent="0" algn="r">
              <a:lnSpc>
                <a:spcPct val="95000"/>
              </a:lnSpc>
              <a:spcBef>
                <a:spcPct val="60000"/>
              </a:spcBef>
              <a:buFontTx/>
              <a:buNone/>
              <a:defRPr sz="2600">
                <a:latin typeface="Segoe Semibold" pitchFamily="34" charset="0"/>
              </a:defRPr>
            </a:lvl1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351" y="0"/>
            <a:ext cx="2590800" cy="53784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718" y="0"/>
            <a:ext cx="7573433" cy="5378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5/23/2017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38 Rectángulo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39 Rectángulo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1" name="40 Rectángulo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2" name="41 Rectángulo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56" name="55 Rectángulo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5" name="64 Rectángulo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6" name="65 Rectángulo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7" name="66 Rectángulo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5/23/2017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Forma libre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14 Forma libre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12 Forma libre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16 Forma libre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17 Forma libre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18 Forma libre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19 Forma libre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20 Forma libre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21 Forma libre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22 Forma libre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23 Forma libre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24 Forma libre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25 Forma libre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26 Forma libre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5/23/2017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8 Rectángulo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9 Rectángulo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10 Rectángulo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11 Rectángulo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5/23/2017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ctángulo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5/23/2017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7" name="16 Rectángulo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17 Rectángulo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18 Rectángulo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19 Rectángulo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20 Rectángulo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21 Rectángulo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28 Rectángulo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29 Rectángulo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5/23/2017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5/23/2017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5/23/2017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8 Conector recto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9 Grupo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14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grpSp>
        <p:nvGrpSpPr>
          <p:cNvPr id="14" name="13 Grupo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10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o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18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8F6BCBE8-30B0-4476-8762-9236B142003A}" type="datetimeFigureOut">
              <a:rPr lang="en-US" smtClean="0"/>
              <a:pPr/>
              <a:t>5/23/2017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5/23/2017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5/23/2017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718" y="992188"/>
            <a:ext cx="5065183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101" y="992188"/>
            <a:ext cx="5067300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0">
              <a:srgbClr val="00B0F0"/>
            </a:gs>
            <a:gs pos="100000">
              <a:schemeClr val="accent5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ckgrd_2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529388"/>
            <a:ext cx="12192000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6" descr="bckgrd_1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1"/>
            <a:ext cx="1219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6351" y="731839"/>
            <a:ext cx="12181416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80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3834" y="1"/>
            <a:ext cx="10365317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717" y="992188"/>
            <a:ext cx="10335683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Body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hlink"/>
        </a:buClr>
        <a:buSzPct val="9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58788" indent="-169863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854075" indent="-173038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bg2"/>
        </a:buClr>
        <a:buSzPct val="80000"/>
        <a:buChar char="•"/>
        <a:defRPr>
          <a:solidFill>
            <a:schemeClr val="tx1"/>
          </a:solidFill>
          <a:latin typeface="+mn-lt"/>
        </a:defRPr>
      </a:lvl3pPr>
      <a:lvl4pPr marL="1254125" indent="-165100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Font typeface="Segoe" pitchFamily="34" charset="0"/>
        <a:buChar char="-"/>
        <a:defRPr sz="1600">
          <a:solidFill>
            <a:schemeClr val="tx1"/>
          </a:solidFill>
          <a:latin typeface="+mn-lt"/>
        </a:defRPr>
      </a:lvl4pPr>
      <a:lvl5pPr marL="15446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0">
              <a:srgbClr val="00B0F0"/>
            </a:gs>
            <a:gs pos="100000">
              <a:schemeClr val="accent5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7 Rectángulo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8 Rectángulo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9 Rectángulo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10 Rectángulo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11 Rectángulo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5" name="14 Rectángulo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6" name="15 Rectángulo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7" name="16 Rectángulo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F6BCBE8-30B0-4476-8762-9236B142003A}" type="datetimeFigureOut">
              <a:rPr lang="en-US" smtClean="0"/>
              <a:pPr/>
              <a:t>5/23/2017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631504" y="3356992"/>
            <a:ext cx="9903246" cy="3096344"/>
          </a:xfrm>
        </p:spPr>
        <p:txBody>
          <a:bodyPr>
            <a:noAutofit/>
          </a:bodyPr>
          <a:lstStyle/>
          <a:p>
            <a:r>
              <a:rPr lang="es-AR" sz="5400" cap="none">
                <a:effectLst/>
              </a:rPr>
              <a:t>Arreglos y Colecciones</a:t>
            </a:r>
            <a:endParaRPr lang="es-AR" sz="5400" b="1" cap="none">
              <a:effectLst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9806558" y="0"/>
            <a:ext cx="1728192" cy="2376264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R="9144" algn="l" rtl="0" eaLnBrk="1" latinLnBrk="0" hangingPunct="1">
              <a:spcBef>
                <a:spcPct val="0"/>
              </a:spcBef>
              <a:buNone/>
              <a:defRPr kumimoji="0" sz="4000" b="1" kern="1200" cap="all" spc="0" baseline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AR" sz="12800" cap="none">
                <a:effectLst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58350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Split y Join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340768"/>
            <a:ext cx="11280656" cy="5184576"/>
          </a:xfrm>
        </p:spPr>
        <p:txBody>
          <a:bodyPr>
            <a:normAutofit/>
          </a:bodyPr>
          <a:lstStyle/>
          <a:p>
            <a:r>
              <a:rPr lang="es-AR"/>
              <a:t>Split permite crear un array a partir de los elementos de una cadena</a:t>
            </a:r>
          </a:p>
          <a:p>
            <a:pPr marL="454914" lvl="1" indent="0">
              <a:buNone/>
            </a:pPr>
            <a:r>
              <a:rPr lang="es-AR">
                <a:latin typeface="+mj-lt"/>
              </a:rPr>
              <a:t>“a , b , c , d”.Split(‘,’) </a:t>
            </a:r>
            <a:r>
              <a:rPr lang="es-AR">
                <a:latin typeface="+mj-lt"/>
                <a:sym typeface="Wingdings" panose="05000000000000000000" pitchFamily="2" charset="2"/>
              </a:rPr>
              <a:t> {“a ”, “ b ”, “ c ”, “ d”}</a:t>
            </a:r>
            <a:endParaRPr lang="es-AR">
              <a:latin typeface="+mj-lt"/>
            </a:endParaRPr>
          </a:p>
          <a:p>
            <a:pPr lvl="1"/>
            <a:r>
              <a:rPr lang="es-AR"/>
              <a:t>Tengo que pasar uno o mas posibles separadores</a:t>
            </a:r>
          </a:p>
          <a:p>
            <a:pPr lvl="1"/>
            <a:r>
              <a:rPr lang="es-AR"/>
              <a:t>Puedo eliminar elementos vacios</a:t>
            </a:r>
          </a:p>
          <a:p>
            <a:r>
              <a:rPr lang="es-AR"/>
              <a:t>Join permite armar una cadena a partir de elementos que existen en un array</a:t>
            </a:r>
          </a:p>
          <a:p>
            <a:pPr lvl="1"/>
            <a:r>
              <a:rPr lang="es-AR"/>
              <a:t>Tengo que pasar un separador</a:t>
            </a:r>
          </a:p>
          <a:p>
            <a:pPr marL="68580" indent="0">
              <a:buNone/>
            </a:pPr>
            <a:endParaRPr lang="es-AR"/>
          </a:p>
          <a:p>
            <a:pPr lvl="1"/>
            <a:endParaRPr lang="es-AR"/>
          </a:p>
          <a:p>
            <a:pPr lvl="1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474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 vert="horz" anchor="t">
            <a:noAutofit/>
          </a:bodyPr>
          <a:lstStyle/>
          <a:p>
            <a:r>
              <a:rPr lang="en-US"/>
              <a:t>Problema #2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013168" y="2564904"/>
            <a:ext cx="7776864" cy="21236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s-AR" sz="4400">
                <a:solidFill>
                  <a:srgbClr val="000000"/>
                </a:solidFill>
              </a:rPr>
              <a:t>Necesitamos ingresar un numero indefinido de elementos en memoria…</a:t>
            </a:r>
            <a:endParaRPr lang="es-AR" sz="4400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223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Colecciones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196752"/>
            <a:ext cx="11280656" cy="5472608"/>
          </a:xfrm>
        </p:spPr>
        <p:txBody>
          <a:bodyPr>
            <a:normAutofit/>
          </a:bodyPr>
          <a:lstStyle/>
          <a:p>
            <a:r>
              <a:rPr lang="es-AR"/>
              <a:t>Elementos agrupados sin considerar orden ni estructura</a:t>
            </a:r>
          </a:p>
          <a:p>
            <a:pPr lvl="1"/>
            <a:r>
              <a:rPr lang="es-AR"/>
              <a:t>Se pueden contar (Count)</a:t>
            </a:r>
          </a:p>
          <a:p>
            <a:pPr lvl="1"/>
            <a:r>
              <a:rPr lang="es-AR"/>
              <a:t>Se pueden enumerar (GetEnumerator)</a:t>
            </a:r>
          </a:p>
          <a:p>
            <a:pPr lvl="1"/>
            <a:r>
              <a:rPr lang="es-AR"/>
              <a:t>Pueden copiarse (Copy)</a:t>
            </a:r>
          </a:p>
          <a:p>
            <a:r>
              <a:rPr lang="es-AR"/>
              <a:t>La única relación entre los elementos es la propia colección</a:t>
            </a:r>
          </a:p>
          <a:p>
            <a:pPr lvl="1"/>
            <a:r>
              <a:rPr lang="es-AR"/>
              <a:t>No importa como esté implementada</a:t>
            </a:r>
          </a:p>
          <a:p>
            <a:pPr lvl="1"/>
            <a:r>
              <a:rPr lang="es-AR"/>
              <a:t>No importa si los elementos son todos del mismo tipo</a:t>
            </a:r>
          </a:p>
        </p:txBody>
      </p:sp>
    </p:spTree>
    <p:extLst>
      <p:ext uri="{BB962C8B-B14F-4D97-AF65-F5344CB8AC3E}">
        <p14:creationId xmlns:p14="http://schemas.microsoft.com/office/powerpoint/2010/main" val="3090711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List&lt;T&gt;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040560"/>
          </a:xfrm>
        </p:spPr>
        <p:txBody>
          <a:bodyPr>
            <a:normAutofit/>
          </a:bodyPr>
          <a:lstStyle/>
          <a:p>
            <a:r>
              <a:rPr lang="es-AR"/>
              <a:t>Representa un  array dinamico de elementos tipo </a:t>
            </a:r>
            <a:r>
              <a:rPr lang="es-AR" b="1">
                <a:solidFill>
                  <a:schemeClr val="accent3"/>
                </a:solidFill>
              </a:rPr>
              <a:t>T</a:t>
            </a:r>
          </a:p>
          <a:p>
            <a:r>
              <a:rPr lang="es-AR"/>
              <a:t>Métodos</a:t>
            </a:r>
          </a:p>
          <a:p>
            <a:pPr lvl="1"/>
            <a:r>
              <a:rPr lang="es-AR"/>
              <a:t>Add(T item) , Remove(T item) , Contains(T item)</a:t>
            </a:r>
          </a:p>
          <a:p>
            <a:pPr lvl="1"/>
            <a:r>
              <a:rPr lang="es-AR"/>
              <a:t>BinarySearch() , Sort() , </a:t>
            </a:r>
            <a:r>
              <a:rPr lang="es-AR" b="1">
                <a:solidFill>
                  <a:schemeClr val="accent3"/>
                </a:solidFill>
              </a:rPr>
              <a:t>Find(predicado)</a:t>
            </a:r>
          </a:p>
          <a:p>
            <a:pPr lvl="1"/>
            <a:r>
              <a:rPr lang="es-AR"/>
              <a:t>[int] </a:t>
            </a:r>
            <a:r>
              <a:rPr lang="es-AR">
                <a:sym typeface="Wingdings" panose="05000000000000000000" pitchFamily="2" charset="2"/>
              </a:rPr>
              <a:t>  T , [int]  T</a:t>
            </a:r>
            <a:endParaRPr lang="es-AR"/>
          </a:p>
          <a:p>
            <a:r>
              <a:rPr lang="es-AR">
                <a:latin typeface="+mj-lt"/>
              </a:rPr>
              <a:t>foreach(T)</a:t>
            </a:r>
          </a:p>
          <a:p>
            <a:r>
              <a:rPr lang="es-AR"/>
              <a:t>Los elementos pueden repetirse</a:t>
            </a:r>
          </a:p>
          <a:p>
            <a:r>
              <a:rPr lang="es-AR"/>
              <a:t>Los elementos no están ordenados</a:t>
            </a:r>
          </a:p>
          <a:p>
            <a:r>
              <a:rPr lang="es-AR"/>
              <a:t>System.Collections.Generic</a:t>
            </a:r>
          </a:p>
        </p:txBody>
      </p:sp>
    </p:spTree>
    <p:extLst>
      <p:ext uri="{BB962C8B-B14F-4D97-AF65-F5344CB8AC3E}">
        <p14:creationId xmlns:p14="http://schemas.microsoft.com/office/powerpoint/2010/main" val="818685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Que significa &lt;T&gt;?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040560"/>
          </a:xfrm>
        </p:spPr>
        <p:txBody>
          <a:bodyPr>
            <a:normAutofit/>
          </a:bodyPr>
          <a:lstStyle/>
          <a:p>
            <a:r>
              <a:rPr lang="es-AR"/>
              <a:t>Permite definir multiples variantes de una estructura de datos, cuando lo único que cambia es el tipo involucrado y no el algoritmo</a:t>
            </a:r>
          </a:p>
          <a:p>
            <a:r>
              <a:rPr lang="es-AR"/>
              <a:t>Cada vez que reemplazo </a:t>
            </a:r>
            <a:r>
              <a:rPr lang="es-AR" b="1">
                <a:solidFill>
                  <a:schemeClr val="accent3"/>
                </a:solidFill>
              </a:rPr>
              <a:t>T</a:t>
            </a:r>
            <a:r>
              <a:rPr lang="es-AR"/>
              <a:t> por un tipo concreto, se genera un nuevo tipo de datos</a:t>
            </a:r>
          </a:p>
          <a:p>
            <a:r>
              <a:rPr lang="es-AR"/>
              <a:t>A </a:t>
            </a:r>
            <a:r>
              <a:rPr lang="es-AR" b="1">
                <a:solidFill>
                  <a:schemeClr val="accent3"/>
                </a:solidFill>
              </a:rPr>
              <a:t>T</a:t>
            </a:r>
            <a:r>
              <a:rPr lang="es-AR"/>
              <a:t> se le llama </a:t>
            </a:r>
            <a:r>
              <a:rPr lang="es-AR" b="1" i="1">
                <a:solidFill>
                  <a:schemeClr val="accent3"/>
                </a:solidFill>
              </a:rPr>
              <a:t>type-parameter</a:t>
            </a:r>
          </a:p>
          <a:p>
            <a:r>
              <a:rPr lang="es-AR"/>
              <a:t>Ventajas mas importantes</a:t>
            </a:r>
          </a:p>
          <a:p>
            <a:pPr lvl="1"/>
            <a:r>
              <a:rPr lang="es-AR"/>
              <a:t>Evitar el casting </a:t>
            </a:r>
            <a:r>
              <a:rPr lang="es-AR">
                <a:sym typeface="Wingdings" panose="05000000000000000000" pitchFamily="2" charset="2"/>
              </a:rPr>
              <a:t> tipos mas seguros</a:t>
            </a:r>
            <a:endParaRPr lang="es-AR"/>
          </a:p>
          <a:p>
            <a:pPr lvl="1"/>
            <a:r>
              <a:rPr lang="es-AR"/>
              <a:t>Evitar el boxing </a:t>
            </a:r>
            <a:r>
              <a:rPr lang="es-AR">
                <a:sym typeface="Wingdings" panose="05000000000000000000" pitchFamily="2" charset="2"/>
              </a:rPr>
              <a:t> +rápido, -memoria</a:t>
            </a:r>
            <a:endParaRPr lang="es-AR"/>
          </a:p>
          <a:p>
            <a:r>
              <a:rPr lang="es-AR"/>
              <a:t>Tambien es aplicable a métodos</a:t>
            </a:r>
          </a:p>
        </p:txBody>
      </p:sp>
    </p:spTree>
    <p:extLst>
      <p:ext uri="{BB962C8B-B14F-4D97-AF65-F5344CB8AC3E}">
        <p14:creationId xmlns:p14="http://schemas.microsoft.com/office/powerpoint/2010/main" val="2595726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HashSet&lt;T&gt;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040560"/>
          </a:xfrm>
        </p:spPr>
        <p:txBody>
          <a:bodyPr>
            <a:normAutofit/>
          </a:bodyPr>
          <a:lstStyle/>
          <a:p>
            <a:r>
              <a:rPr lang="es-AR"/>
              <a:t>Representa un  colección de elementos </a:t>
            </a:r>
            <a:r>
              <a:rPr lang="es-AR" b="1">
                <a:solidFill>
                  <a:schemeClr val="accent3"/>
                </a:solidFill>
              </a:rPr>
              <a:t>T</a:t>
            </a:r>
            <a:r>
              <a:rPr lang="es-AR"/>
              <a:t> con semántica de </a:t>
            </a:r>
            <a:r>
              <a:rPr lang="es-AR" b="1">
                <a:solidFill>
                  <a:schemeClr val="accent3"/>
                </a:solidFill>
              </a:rPr>
              <a:t>conjunto</a:t>
            </a:r>
          </a:p>
          <a:p>
            <a:r>
              <a:rPr lang="es-AR"/>
              <a:t>Métodos</a:t>
            </a:r>
          </a:p>
          <a:p>
            <a:pPr lvl="1"/>
            <a:r>
              <a:rPr lang="es-AR"/>
              <a:t>Add(T item) / Remove(T item) / Contains(T item)</a:t>
            </a:r>
          </a:p>
          <a:p>
            <a:pPr lvl="1"/>
            <a:r>
              <a:rPr lang="es-AR"/>
              <a:t>IntersectWith() / UnionWith() / ExceptWith()</a:t>
            </a:r>
          </a:p>
          <a:p>
            <a:pPr lvl="1"/>
            <a:r>
              <a:rPr lang="es-AR"/>
              <a:t>No podemos usar subindices []</a:t>
            </a:r>
          </a:p>
          <a:p>
            <a:r>
              <a:rPr lang="es-AR">
                <a:latin typeface="+mj-lt"/>
              </a:rPr>
              <a:t>foreach(T)</a:t>
            </a:r>
          </a:p>
          <a:p>
            <a:r>
              <a:rPr lang="es-AR"/>
              <a:t>Los elementos </a:t>
            </a:r>
            <a:r>
              <a:rPr lang="es-AR" b="1">
                <a:solidFill>
                  <a:schemeClr val="accent3"/>
                </a:solidFill>
              </a:rPr>
              <a:t>no pueden repetirse</a:t>
            </a:r>
          </a:p>
          <a:p>
            <a:r>
              <a:rPr lang="es-AR"/>
              <a:t>Los elementos no están ordenados</a:t>
            </a:r>
          </a:p>
        </p:txBody>
      </p:sp>
    </p:spTree>
    <p:extLst>
      <p:ext uri="{BB962C8B-B14F-4D97-AF65-F5344CB8AC3E}">
        <p14:creationId xmlns:p14="http://schemas.microsoft.com/office/powerpoint/2010/main" val="2583383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Dictionary&lt;Key, Value&gt;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256584"/>
          </a:xfrm>
        </p:spPr>
        <p:txBody>
          <a:bodyPr>
            <a:normAutofit/>
          </a:bodyPr>
          <a:lstStyle/>
          <a:p>
            <a:r>
              <a:rPr lang="es-AR"/>
              <a:t>Representa un mapeo entre un conjunto de claves a un conjunto de valores </a:t>
            </a:r>
            <a:r>
              <a:rPr lang="es-AR" b="1">
                <a:solidFill>
                  <a:schemeClr val="accent3"/>
                </a:solidFill>
              </a:rPr>
              <a:t>Key</a:t>
            </a:r>
            <a:r>
              <a:rPr lang="es-AR"/>
              <a:t> </a:t>
            </a:r>
            <a:r>
              <a:rPr lang="es-AR">
                <a:sym typeface="Wingdings" panose="05000000000000000000" pitchFamily="2" charset="2"/>
              </a:rPr>
              <a:t> </a:t>
            </a:r>
            <a:r>
              <a:rPr lang="es-AR" b="1">
                <a:solidFill>
                  <a:schemeClr val="accent3"/>
                </a:solidFill>
                <a:sym typeface="Wingdings" panose="05000000000000000000" pitchFamily="2" charset="2"/>
              </a:rPr>
              <a:t>Value</a:t>
            </a:r>
            <a:endParaRPr lang="es-AR" b="1">
              <a:solidFill>
                <a:schemeClr val="accent3"/>
              </a:solidFill>
            </a:endParaRPr>
          </a:p>
          <a:p>
            <a:r>
              <a:rPr lang="es-AR"/>
              <a:t>Métodos</a:t>
            </a:r>
          </a:p>
          <a:p>
            <a:pPr lvl="1"/>
            <a:r>
              <a:rPr lang="es-AR"/>
              <a:t>Add(Key, Value), Remove(Key)</a:t>
            </a:r>
          </a:p>
          <a:p>
            <a:pPr lvl="1"/>
            <a:r>
              <a:rPr lang="es-AR"/>
              <a:t>[Key] </a:t>
            </a:r>
            <a:r>
              <a:rPr lang="es-AR">
                <a:sym typeface="Wingdings" panose="05000000000000000000" pitchFamily="2" charset="2"/>
              </a:rPr>
              <a:t> Value (error posible), [Key]  Value</a:t>
            </a:r>
            <a:endParaRPr lang="es-AR"/>
          </a:p>
          <a:p>
            <a:pPr lvl="1"/>
            <a:r>
              <a:rPr lang="es-AR"/>
              <a:t>Keys, Values, ContainsKey, ContainsValue</a:t>
            </a:r>
          </a:p>
          <a:p>
            <a:r>
              <a:rPr lang="es-AR" sz="2800">
                <a:latin typeface="+mj-lt"/>
              </a:rPr>
              <a:t>foreach(KeyValuePair&lt;Key, Value&gt;)</a:t>
            </a:r>
          </a:p>
          <a:p>
            <a:r>
              <a:rPr lang="es-AR"/>
              <a:t>Las claves no pueden repetirse</a:t>
            </a:r>
          </a:p>
          <a:p>
            <a:r>
              <a:rPr lang="es-AR"/>
              <a:t>Los elementos </a:t>
            </a:r>
            <a:r>
              <a:rPr lang="es-AR" b="1">
                <a:solidFill>
                  <a:schemeClr val="accent3"/>
                </a:solidFill>
              </a:rPr>
              <a:t>no están ordenados</a:t>
            </a:r>
          </a:p>
        </p:txBody>
      </p:sp>
    </p:spTree>
    <p:extLst>
      <p:ext uri="{BB962C8B-B14F-4D97-AF65-F5344CB8AC3E}">
        <p14:creationId xmlns:p14="http://schemas.microsoft.com/office/powerpoint/2010/main" val="3627836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Stack&lt;T&gt; y Queue&lt;T&gt; 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317088" cy="5040560"/>
          </a:xfrm>
        </p:spPr>
        <p:txBody>
          <a:bodyPr>
            <a:normAutofit/>
          </a:bodyPr>
          <a:lstStyle/>
          <a:p>
            <a:r>
              <a:rPr lang="es-AR"/>
              <a:t>Representan estructuras LIFO y FIFO con tipos </a:t>
            </a:r>
            <a:r>
              <a:rPr lang="es-AR" b="1">
                <a:solidFill>
                  <a:schemeClr val="accent3"/>
                </a:solidFill>
              </a:rPr>
              <a:t>T</a:t>
            </a:r>
            <a:r>
              <a:rPr lang="es-AR"/>
              <a:t> variables</a:t>
            </a:r>
          </a:p>
          <a:p>
            <a:r>
              <a:rPr lang="es-AR"/>
              <a:t>Métodos especiales</a:t>
            </a:r>
          </a:p>
          <a:p>
            <a:pPr lvl="1"/>
            <a:r>
              <a:rPr lang="es-AR"/>
              <a:t>Push(T), Pop(), Peek()</a:t>
            </a:r>
          </a:p>
          <a:p>
            <a:pPr lvl="1"/>
            <a:r>
              <a:rPr lang="es-AR"/>
              <a:t>Enqueue(T), Dequeue()</a:t>
            </a:r>
          </a:p>
          <a:p>
            <a:r>
              <a:rPr lang="es-AR" sz="2800">
                <a:latin typeface="+mj-lt"/>
              </a:rPr>
              <a:t>foreach(T)</a:t>
            </a:r>
          </a:p>
          <a:p>
            <a:r>
              <a:rPr lang="es-AR"/>
              <a:t>Disponen de un solo punto de entrada y salida</a:t>
            </a:r>
          </a:p>
          <a:p>
            <a:r>
              <a:rPr lang="es-AR"/>
              <a:t>Los elementos no están ordenados</a:t>
            </a:r>
          </a:p>
        </p:txBody>
      </p:sp>
    </p:spTree>
    <p:extLst>
      <p:ext uri="{BB962C8B-B14F-4D97-AF65-F5344CB8AC3E}">
        <p14:creationId xmlns:p14="http://schemas.microsoft.com/office/powerpoint/2010/main" val="2041624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Pequeña antologia de colecciones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1" y="1290976"/>
            <a:ext cx="11208648" cy="509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31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Clases Genericas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256584"/>
          </a:xfrm>
        </p:spPr>
        <p:txBody>
          <a:bodyPr>
            <a:normAutofit/>
          </a:bodyPr>
          <a:lstStyle/>
          <a:p>
            <a:r>
              <a:rPr lang="es-AR"/>
              <a:t>Los genéricos son aplicables a cualquier tipo o clase, no solamente a colecciones </a:t>
            </a:r>
          </a:p>
          <a:p>
            <a:pPr lvl="1"/>
            <a:r>
              <a:rPr lang="es-AR"/>
              <a:t>Una clase o tipo no genérico permite construir </a:t>
            </a:r>
            <a:r>
              <a:rPr lang="es-AR" b="1">
                <a:solidFill>
                  <a:schemeClr val="accent3"/>
                </a:solidFill>
              </a:rPr>
              <a:t>nuevos objetos</a:t>
            </a:r>
            <a:r>
              <a:rPr lang="es-AR"/>
              <a:t> mediante </a:t>
            </a:r>
            <a:r>
              <a:rPr lang="es-AR" b="1">
                <a:solidFill>
                  <a:schemeClr val="accent3"/>
                </a:solidFill>
              </a:rPr>
              <a:t>new</a:t>
            </a:r>
          </a:p>
          <a:p>
            <a:pPr lvl="1"/>
            <a:r>
              <a:rPr lang="es-AR"/>
              <a:t>Una clase o tipo genérico permite construir </a:t>
            </a:r>
            <a:r>
              <a:rPr lang="es-AR" b="1">
                <a:solidFill>
                  <a:schemeClr val="accent3"/>
                </a:solidFill>
              </a:rPr>
              <a:t>nuevas clases</a:t>
            </a:r>
            <a:r>
              <a:rPr lang="es-AR"/>
              <a:t> mediante el </a:t>
            </a:r>
            <a:r>
              <a:rPr lang="es-AR" b="1">
                <a:solidFill>
                  <a:schemeClr val="accent3"/>
                </a:solidFill>
              </a:rPr>
              <a:t>reemplazo del type-parameter</a:t>
            </a:r>
            <a:r>
              <a:rPr lang="es-AR"/>
              <a:t> por un tipo concreto</a:t>
            </a:r>
          </a:p>
          <a:p>
            <a:pPr lvl="2"/>
            <a:r>
              <a:rPr lang="es-AR"/>
              <a:t>La clase producida al reemplazar los type-parameters es una clase “normal” (no genérica)</a:t>
            </a:r>
          </a:p>
          <a:p>
            <a:pPr lvl="2"/>
            <a:r>
              <a:rPr lang="es-AR"/>
              <a:t>La nueva clase se genera por </a:t>
            </a:r>
            <a:r>
              <a:rPr lang="es-AR" b="1">
                <a:solidFill>
                  <a:schemeClr val="accent3"/>
                </a:solidFill>
              </a:rPr>
              <a:t>única vez </a:t>
            </a:r>
            <a:r>
              <a:rPr lang="es-AR"/>
              <a:t>cuando se declara una variable de dicha clase</a:t>
            </a:r>
          </a:p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456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Contenido del Capitulo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1280656" cy="5472608"/>
          </a:xfrm>
        </p:spPr>
        <p:txBody>
          <a:bodyPr>
            <a:normAutofit/>
          </a:bodyPr>
          <a:lstStyle/>
          <a:p>
            <a:r>
              <a:rPr lang="es-AR"/>
              <a:t>Definicion y manipulacion de arreglos y matrices</a:t>
            </a:r>
          </a:p>
          <a:p>
            <a:r>
              <a:rPr lang="es-AR"/>
              <a:t>Definicion de colecciones en general y en particular: colecciones genericas</a:t>
            </a:r>
          </a:p>
          <a:p>
            <a:r>
              <a:rPr lang="es-AR"/>
              <a:t>Clases genericas que no son colecciones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849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Ejemplo de Clase Generica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 txBox="1">
            <a:spLocks/>
          </p:cNvSpPr>
          <p:nvPr/>
        </p:nvSpPr>
        <p:spPr>
          <a:xfrm>
            <a:off x="1430926" y="1412776"/>
            <a:ext cx="9667720" cy="49568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Font typeface="Wingdings"/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//  Tuple&lt;T1, T2&gt; es una clase genérica que no es una </a:t>
            </a:r>
          </a:p>
          <a:p>
            <a:pPr marL="68580" indent="0">
              <a:buFont typeface="Wingdings"/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//  colección...</a:t>
            </a:r>
          </a:p>
          <a:p>
            <a:pPr marL="68580" indent="0">
              <a:buFont typeface="Wingdings"/>
              <a:buNone/>
            </a:pPr>
            <a:endParaRPr lang="es-AR" sz="1800" noProof="1">
              <a:solidFill>
                <a:sysClr val="windowText" lastClr="000000"/>
              </a:solidFill>
              <a:latin typeface="+mj-lt"/>
            </a:endParaRPr>
          </a:p>
          <a:p>
            <a:pPr marL="68580" indent="0">
              <a:buFont typeface="Wingdings"/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//  Se crea una nueva clase “Tuple_DateTime_String”</a:t>
            </a:r>
          </a:p>
          <a:p>
            <a:pPr marL="68580" indent="0">
              <a:buFont typeface="Wingdings"/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Tuple&lt;DateTime, string&gt; hechoHistorico ;</a:t>
            </a:r>
          </a:p>
          <a:p>
            <a:pPr marL="68580" indent="0">
              <a:buFont typeface="Wingdings"/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hechoHistorico = new Tuple&lt;DateTime, string&gt;(new DateTime(1810, 5, 25), “Revolucion de Mayo”);</a:t>
            </a:r>
          </a:p>
          <a:p>
            <a:pPr marL="68580" indent="0">
              <a:buFont typeface="Wingdings"/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hechoHistorico.Item1 </a:t>
            </a:r>
            <a:r>
              <a:rPr lang="es-AR" sz="1800" noProof="1">
                <a:solidFill>
                  <a:sysClr val="windowText" lastClr="000000"/>
                </a:solidFill>
                <a:latin typeface="+mj-lt"/>
                <a:sym typeface="Wingdings" panose="05000000000000000000" pitchFamily="2" charset="2"/>
              </a:rPr>
              <a:t> 25/05/1810</a:t>
            </a:r>
          </a:p>
          <a:p>
            <a:pPr marL="68580" indent="0">
              <a:buFont typeface="Wingdings"/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  <a:sym typeface="Wingdings" panose="05000000000000000000" pitchFamily="2" charset="2"/>
              </a:rPr>
              <a:t>hechoHistorico.Item2  Revolucion de Mayo</a:t>
            </a:r>
          </a:p>
          <a:p>
            <a:pPr marL="68580" indent="0">
              <a:buFont typeface="Wingdings"/>
              <a:buNone/>
            </a:pPr>
            <a:endParaRPr lang="es-AR" sz="1800" noProof="1">
              <a:solidFill>
                <a:sysClr val="windowText" lastClr="000000"/>
              </a:solidFill>
              <a:latin typeface="+mj-lt"/>
              <a:sym typeface="Wingdings" panose="05000000000000000000" pitchFamily="2" charset="2"/>
            </a:endParaRPr>
          </a:p>
          <a:p>
            <a:pPr marL="68580" lvl="0" indent="0">
              <a:spcBef>
                <a:spcPts val="0"/>
              </a:spcBef>
              <a:buClrTx/>
              <a:buSzTx/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Tuple&lt;DateTime, string&gt; diaIndependencia ;  </a:t>
            </a:r>
          </a:p>
          <a:p>
            <a:pPr marL="68580" lvl="0" indent="0">
              <a:spcBef>
                <a:spcPts val="0"/>
              </a:spcBef>
              <a:buClrTx/>
              <a:buSzTx/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//  </a:t>
            </a:r>
            <a:r>
              <a:rPr lang="es-AR" sz="1800" b="1" noProof="1">
                <a:solidFill>
                  <a:sysClr val="windowText" lastClr="000000"/>
                </a:solidFill>
                <a:latin typeface="Consolas"/>
              </a:rPr>
              <a:t>NO</a:t>
            </a: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 genera un nuevo tipo interno, porque Tuple ya fue </a:t>
            </a:r>
          </a:p>
          <a:p>
            <a:pPr marL="68580" lvl="0" indent="0">
              <a:spcBef>
                <a:spcPts val="0"/>
              </a:spcBef>
              <a:buClrTx/>
              <a:buSzTx/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//  créada con T1=DateTime y T2=string</a:t>
            </a:r>
          </a:p>
          <a:p>
            <a:pPr marL="68580" indent="0">
              <a:buFont typeface="Wingdings"/>
              <a:buNone/>
            </a:pPr>
            <a:endParaRPr lang="es-AR" sz="1800" noProof="1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553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r>
              <a:rPr lang="en-US"/>
              <a:t>Interfaces Genéricas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196752"/>
            <a:ext cx="11280656" cy="5256584"/>
          </a:xfrm>
        </p:spPr>
        <p:txBody>
          <a:bodyPr>
            <a:normAutofit/>
          </a:bodyPr>
          <a:lstStyle/>
          <a:p>
            <a:r>
              <a:rPr lang="es-AR"/>
              <a:t>Podemos agregar type-parameters a las interfaces</a:t>
            </a:r>
          </a:p>
          <a:p>
            <a:pPr lvl="1"/>
            <a:r>
              <a:rPr lang="es-AR"/>
              <a:t>La clase que la implementa es generica y adquiere el type-parameter</a:t>
            </a:r>
          </a:p>
          <a:p>
            <a:pPr lvl="1"/>
            <a:r>
              <a:rPr lang="es-AR"/>
              <a:t>La clase que la implementa es no genérica, fijando el type-argument en un tipo concreto</a:t>
            </a:r>
          </a:p>
          <a:p>
            <a:pPr lvl="1"/>
            <a:r>
              <a:rPr lang="es-AR"/>
              <a:t>La clase que la implementa es no genérica, y se convierte en el type-argument de la interface</a:t>
            </a:r>
          </a:p>
          <a:p>
            <a:r>
              <a:rPr lang="es-AR"/>
              <a:t>Dentro de una interface genérica podemos definir algunos miembros que utilicen los type-parameters y otros que no</a:t>
            </a:r>
          </a:p>
          <a:p>
            <a:r>
              <a:rPr lang="es-AR"/>
              <a:t>A diferencia de las interfaces no-genericas, permiten especializar el comportamiento deseado para un tipo particular</a:t>
            </a:r>
          </a:p>
        </p:txBody>
      </p:sp>
    </p:spTree>
    <p:extLst>
      <p:ext uri="{BB962C8B-B14F-4D97-AF65-F5344CB8AC3E}">
        <p14:creationId xmlns:p14="http://schemas.microsoft.com/office/powerpoint/2010/main" val="1213017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r>
              <a:rPr lang="en-US"/>
              <a:t>Reglas de Escritura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4653135"/>
            <a:ext cx="11280656" cy="1713641"/>
          </a:xfrm>
        </p:spPr>
        <p:txBody>
          <a:bodyPr>
            <a:normAutofit/>
          </a:bodyPr>
          <a:lstStyle/>
          <a:p>
            <a:r>
              <a:rPr lang="es-AR"/>
              <a:t>Al especializar </a:t>
            </a:r>
            <a:r>
              <a:rPr lang="es-AR" sz="2800">
                <a:latin typeface="+mj-lt"/>
              </a:rPr>
              <a:t>IComparable</a:t>
            </a:r>
            <a:r>
              <a:rPr lang="es-AR"/>
              <a:t> con </a:t>
            </a:r>
            <a:r>
              <a:rPr lang="es-AR" sz="2800">
                <a:latin typeface="+mj-lt"/>
              </a:rPr>
              <a:t>Persona</a:t>
            </a:r>
            <a:r>
              <a:rPr lang="es-AR"/>
              <a:t> evito usar casting internos de </a:t>
            </a:r>
            <a:r>
              <a:rPr lang="es-AR" sz="2800">
                <a:latin typeface="+mj-lt"/>
              </a:rPr>
              <a:t>object</a:t>
            </a:r>
            <a:r>
              <a:rPr lang="es-AR"/>
              <a:t> a </a:t>
            </a:r>
            <a:r>
              <a:rPr lang="es-AR" sz="2800">
                <a:latin typeface="+mj-lt"/>
              </a:rPr>
              <a:t>Persona</a:t>
            </a:r>
            <a:r>
              <a:rPr lang="es-AR"/>
              <a:t>, ademas de asegurar que </a:t>
            </a:r>
            <a:r>
              <a:rPr lang="es-AR" sz="2800">
                <a:latin typeface="+mj-lt"/>
              </a:rPr>
              <a:t>CompareTo</a:t>
            </a:r>
            <a:r>
              <a:rPr lang="es-AR"/>
              <a:t> siempre se llamara con una instancia de </a:t>
            </a:r>
            <a:r>
              <a:rPr lang="es-AR" sz="2800">
                <a:latin typeface="+mj-lt"/>
              </a:rPr>
              <a:t>Persona</a:t>
            </a:r>
          </a:p>
        </p:txBody>
      </p:sp>
      <p:sp>
        <p:nvSpPr>
          <p:cNvPr id="6" name="Marcador de texto 1"/>
          <p:cNvSpPr txBox="1">
            <a:spLocks/>
          </p:cNvSpPr>
          <p:nvPr/>
        </p:nvSpPr>
        <p:spPr>
          <a:xfrm>
            <a:off x="720000" y="1159132"/>
            <a:ext cx="11280656" cy="3494003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Font typeface="Wingdings"/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public interface</a:t>
            </a:r>
            <a:r>
              <a:rPr lang="es-AR" sz="2400">
                <a:solidFill>
                  <a:schemeClr val="accent3"/>
                </a:solidFill>
                <a:latin typeface="+mj-lt"/>
              </a:rPr>
              <a:t> </a:t>
            </a:r>
            <a:r>
              <a:rPr lang="es-AR" sz="2400">
                <a:solidFill>
                  <a:schemeClr val="bg1"/>
                </a:solidFill>
                <a:latin typeface="+mj-lt"/>
              </a:rPr>
              <a:t>IComparable&lt;T&gt; { </a:t>
            </a:r>
          </a:p>
          <a:p>
            <a:pPr marL="68580" indent="0">
              <a:buFont typeface="Wingdings"/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  int CompareTo(T otra) ;</a:t>
            </a:r>
          </a:p>
          <a:p>
            <a:pPr marL="68580" indent="0">
              <a:buFont typeface="Wingdings"/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}</a:t>
            </a:r>
          </a:p>
          <a:p>
            <a:pPr marL="68580" lvl="0" indent="0">
              <a:buClr>
                <a:srgbClr val="FFFFFF"/>
              </a:buClr>
              <a:buNone/>
            </a:pPr>
            <a:r>
              <a:rPr lang="es-AR" sz="2400">
                <a:solidFill>
                  <a:srgbClr val="FFFFFF"/>
                </a:solidFill>
                <a:latin typeface="Consolas"/>
              </a:rPr>
              <a:t>public class</a:t>
            </a:r>
            <a:r>
              <a:rPr lang="es-AR" sz="2400">
                <a:solidFill>
                  <a:srgbClr val="FEB80A"/>
                </a:solidFill>
                <a:latin typeface="Consolas"/>
              </a:rPr>
              <a:t> </a:t>
            </a:r>
            <a:r>
              <a:rPr lang="es-AR" sz="2400" b="1">
                <a:solidFill>
                  <a:srgbClr val="FEB80A"/>
                </a:solidFill>
                <a:latin typeface="Consolas"/>
              </a:rPr>
              <a:t>Persona</a:t>
            </a:r>
            <a:r>
              <a:rPr lang="es-AR" sz="2400">
                <a:solidFill>
                  <a:srgbClr val="FEB80A"/>
                </a:solidFill>
                <a:latin typeface="Consolas"/>
              </a:rPr>
              <a:t> </a:t>
            </a:r>
            <a:r>
              <a:rPr lang="es-AR" sz="2400">
                <a:solidFill>
                  <a:srgbClr val="FFFFFF"/>
                </a:solidFill>
                <a:latin typeface="Consolas"/>
              </a:rPr>
              <a:t>: IComparable&lt;</a:t>
            </a:r>
            <a:r>
              <a:rPr lang="es-AR" sz="2400" b="1">
                <a:solidFill>
                  <a:srgbClr val="FEB80A"/>
                </a:solidFill>
                <a:latin typeface="Consolas"/>
              </a:rPr>
              <a:t>Persona</a:t>
            </a:r>
            <a:r>
              <a:rPr lang="es-AR" sz="2400">
                <a:solidFill>
                  <a:srgbClr val="FFFFFF"/>
                </a:solidFill>
                <a:latin typeface="Consolas"/>
              </a:rPr>
              <a:t>&gt; { </a:t>
            </a:r>
          </a:p>
          <a:p>
            <a:pPr marL="68580" lvl="0" indent="0">
              <a:buClr>
                <a:srgbClr val="FFFFFF"/>
              </a:buClr>
              <a:buNone/>
            </a:pPr>
            <a:r>
              <a:rPr lang="es-AR" sz="2400">
                <a:solidFill>
                  <a:srgbClr val="FFFFFF"/>
                </a:solidFill>
                <a:latin typeface="Consolas"/>
              </a:rPr>
              <a:t>  public int CompareTo(Persona otra) {</a:t>
            </a:r>
          </a:p>
          <a:p>
            <a:pPr marL="68580" lvl="0" indent="0">
              <a:buClr>
                <a:srgbClr val="FFFFFF"/>
              </a:buClr>
              <a:buNone/>
            </a:pPr>
            <a:r>
              <a:rPr lang="es-AR" sz="2400">
                <a:solidFill>
                  <a:srgbClr val="FFFFFF"/>
                </a:solidFill>
                <a:latin typeface="Consolas"/>
              </a:rPr>
              <a:t>    if (this.Campo &gt; otra.Campo) . . . </a:t>
            </a:r>
          </a:p>
          <a:p>
            <a:pPr marL="68580" lvl="0" indent="0">
              <a:buClr>
                <a:srgbClr val="FFFFFF"/>
              </a:buClr>
              <a:buNone/>
            </a:pPr>
            <a:r>
              <a:rPr lang="es-AR" sz="2400">
                <a:solidFill>
                  <a:srgbClr val="FFFFFF"/>
                </a:solidFill>
                <a:latin typeface="Consolas"/>
              </a:rPr>
              <a:t>  }</a:t>
            </a:r>
          </a:p>
          <a:p>
            <a:pPr marL="68580" lvl="0" indent="0">
              <a:buClr>
                <a:srgbClr val="FFFFFF"/>
              </a:buClr>
              <a:buNone/>
            </a:pPr>
            <a:r>
              <a:rPr lang="es-AR" sz="2400">
                <a:solidFill>
                  <a:srgbClr val="FFFFFF"/>
                </a:solidFill>
                <a:latin typeface="Consolas"/>
              </a:rPr>
              <a:t>}</a:t>
            </a:r>
          </a:p>
          <a:p>
            <a:pPr marL="68580" indent="0">
              <a:buFont typeface="Wingdings"/>
              <a:buNone/>
            </a:pPr>
            <a:endParaRPr lang="es-AR" sz="2800" b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6319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r>
              <a:rPr lang="en-US"/>
              <a:t>Reglas de Escritura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196752"/>
            <a:ext cx="5303992" cy="2088232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public interface ICollection&lt;T&gt; {</a:t>
            </a:r>
          </a:p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  void Add(T item) ;</a:t>
            </a:r>
          </a:p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  int Count { get; } </a:t>
            </a:r>
          </a:p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  . . . //  otras</a:t>
            </a:r>
          </a:p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}</a:t>
            </a:r>
          </a:p>
        </p:txBody>
      </p:sp>
      <p:sp>
        <p:nvSpPr>
          <p:cNvPr id="7" name="Marcador de texto 1"/>
          <p:cNvSpPr txBox="1">
            <a:spLocks/>
          </p:cNvSpPr>
          <p:nvPr/>
        </p:nvSpPr>
        <p:spPr>
          <a:xfrm>
            <a:off x="6674079" y="1096389"/>
            <a:ext cx="5303992" cy="17565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Clr>
                <a:srgbClr val="FFFFFF"/>
              </a:buClr>
              <a:buFont typeface="Wingdings"/>
              <a:buNone/>
            </a:pPr>
            <a:r>
              <a:rPr lang="es-AR" sz="2000">
                <a:solidFill>
                  <a:srgbClr val="FFFFFF"/>
                </a:solidFill>
                <a:latin typeface="+mj-lt"/>
              </a:rPr>
              <a:t>public interface IList&lt;T&gt; {</a:t>
            </a:r>
          </a:p>
          <a:p>
            <a:pPr marL="68580" indent="0">
              <a:buClr>
                <a:srgbClr val="FFFFFF"/>
              </a:buClr>
              <a:buFont typeface="Wingdings"/>
              <a:buNone/>
            </a:pPr>
            <a:r>
              <a:rPr lang="es-AR" sz="2000">
                <a:solidFill>
                  <a:srgbClr val="FFFFFF"/>
                </a:solidFill>
                <a:latin typeface="+mj-lt"/>
              </a:rPr>
              <a:t>  T this[int index] { get; set; }</a:t>
            </a:r>
          </a:p>
          <a:p>
            <a:pPr marL="68580" indent="0">
              <a:buClr>
                <a:srgbClr val="FFFFFF"/>
              </a:buClr>
              <a:buFont typeface="Wingdings"/>
              <a:buNone/>
            </a:pPr>
            <a:r>
              <a:rPr lang="es-AR" sz="2000">
                <a:solidFill>
                  <a:srgbClr val="FFFFFF"/>
                </a:solidFill>
                <a:latin typeface="+mj-lt"/>
              </a:rPr>
              <a:t>  . . . //  otras</a:t>
            </a:r>
          </a:p>
          <a:p>
            <a:pPr marL="68580" indent="0">
              <a:buClr>
                <a:srgbClr val="FFFFFF"/>
              </a:buClr>
              <a:buFont typeface="Wingdings"/>
              <a:buNone/>
            </a:pPr>
            <a:r>
              <a:rPr lang="es-AR" sz="2000">
                <a:solidFill>
                  <a:srgbClr val="FFFFFF"/>
                </a:solidFill>
                <a:latin typeface="+mj-lt"/>
              </a:rPr>
              <a:t>}</a:t>
            </a:r>
          </a:p>
        </p:txBody>
      </p:sp>
      <p:sp>
        <p:nvSpPr>
          <p:cNvPr id="8" name="Marcador de texto 1"/>
          <p:cNvSpPr txBox="1">
            <a:spLocks/>
          </p:cNvSpPr>
          <p:nvPr/>
        </p:nvSpPr>
        <p:spPr>
          <a:xfrm>
            <a:off x="719999" y="3140969"/>
            <a:ext cx="11258071" cy="20882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lvl="0" indent="0">
              <a:buClr>
                <a:srgbClr val="FFFFFF"/>
              </a:buClr>
              <a:buNone/>
            </a:pPr>
            <a:r>
              <a:rPr lang="es-AR" sz="2000">
                <a:solidFill>
                  <a:srgbClr val="FFFFFF"/>
                </a:solidFill>
                <a:latin typeface="Consolas"/>
              </a:rPr>
              <a:t>public class List&lt;</a:t>
            </a:r>
            <a:r>
              <a:rPr lang="es-AR" sz="2000" b="1">
                <a:solidFill>
                  <a:srgbClr val="FEB80A"/>
                </a:solidFill>
                <a:latin typeface="Consolas"/>
              </a:rPr>
              <a:t>T</a:t>
            </a:r>
            <a:r>
              <a:rPr lang="es-AR" sz="2000">
                <a:solidFill>
                  <a:srgbClr val="FFFFFF"/>
                </a:solidFill>
                <a:latin typeface="Consolas"/>
              </a:rPr>
              <a:t>&gt; : IList&lt;</a:t>
            </a:r>
            <a:r>
              <a:rPr lang="es-AR" sz="2000" b="1">
                <a:solidFill>
                  <a:srgbClr val="FEB80A"/>
                </a:solidFill>
                <a:latin typeface="Consolas"/>
              </a:rPr>
              <a:t>T</a:t>
            </a:r>
            <a:r>
              <a:rPr lang="es-AR" sz="2000">
                <a:solidFill>
                  <a:srgbClr val="FFFFFF"/>
                </a:solidFill>
                <a:latin typeface="Consolas"/>
              </a:rPr>
              <a:t>&gt;, ICollection&lt;</a:t>
            </a:r>
            <a:r>
              <a:rPr lang="es-AR" sz="2000" b="1">
                <a:solidFill>
                  <a:srgbClr val="FEB80A"/>
                </a:solidFill>
                <a:latin typeface="Consolas"/>
              </a:rPr>
              <a:t>T</a:t>
            </a:r>
            <a:r>
              <a:rPr lang="es-AR" sz="2000">
                <a:solidFill>
                  <a:srgbClr val="FFFFFF"/>
                </a:solidFill>
                <a:latin typeface="Consolas"/>
              </a:rPr>
              <a:t>&gt; {</a:t>
            </a:r>
          </a:p>
          <a:p>
            <a:pPr marL="68580" lvl="0" indent="0">
              <a:buClr>
                <a:srgbClr val="FFFFFF"/>
              </a:buClr>
              <a:buNone/>
            </a:pPr>
            <a:r>
              <a:rPr lang="es-AR" sz="2000">
                <a:solidFill>
                  <a:srgbClr val="FFFFFF"/>
                </a:solidFill>
                <a:latin typeface="Consolas"/>
              </a:rPr>
              <a:t>  public void Add(T item) { ... }   //  ICollection</a:t>
            </a:r>
          </a:p>
          <a:p>
            <a:pPr marL="68580" lvl="0" indent="0">
              <a:buClr>
                <a:srgbClr val="FFFFFF"/>
              </a:buClr>
              <a:buNone/>
            </a:pPr>
            <a:r>
              <a:rPr lang="es-AR" sz="2000">
                <a:solidFill>
                  <a:srgbClr val="FFFFFF"/>
                </a:solidFill>
                <a:latin typeface="Consolas"/>
              </a:rPr>
              <a:t>  public T this[int index] { ... }  //  IList</a:t>
            </a:r>
          </a:p>
          <a:p>
            <a:pPr marL="68580" lvl="0" indent="0">
              <a:buClr>
                <a:srgbClr val="FFFFFF"/>
              </a:buClr>
              <a:buNone/>
            </a:pPr>
            <a:r>
              <a:rPr lang="es-AR" sz="2000">
                <a:solidFill>
                  <a:srgbClr val="FFFFFF"/>
                </a:solidFill>
                <a:latin typeface="Consolas"/>
              </a:rPr>
              <a:t>  ...</a:t>
            </a:r>
          </a:p>
          <a:p>
            <a:pPr marL="68580" lvl="0" indent="0">
              <a:buClr>
                <a:srgbClr val="FFFFFF"/>
              </a:buClr>
              <a:buNone/>
            </a:pPr>
            <a:r>
              <a:rPr lang="es-AR" sz="2000">
                <a:solidFill>
                  <a:srgbClr val="FFFFFF"/>
                </a:solidFill>
                <a:latin typeface="Consolas"/>
              </a:rPr>
              <a:t>}</a:t>
            </a:r>
          </a:p>
        </p:txBody>
      </p:sp>
      <p:sp>
        <p:nvSpPr>
          <p:cNvPr id="9" name="Marcador de texto 1"/>
          <p:cNvSpPr txBox="1">
            <a:spLocks/>
          </p:cNvSpPr>
          <p:nvPr/>
        </p:nvSpPr>
        <p:spPr>
          <a:xfrm>
            <a:off x="720000" y="5013176"/>
            <a:ext cx="11280656" cy="151216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AR"/>
              <a:t>Se puede implementar mas de una interface generica y la clase tambien puede ser generica (en ese caso el type-parameter se deja “abierto”)</a:t>
            </a:r>
            <a:endParaRPr lang="es-AR" sz="2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954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Arrays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196752"/>
            <a:ext cx="11280656" cy="5256584"/>
          </a:xfrm>
        </p:spPr>
        <p:txBody>
          <a:bodyPr>
            <a:normAutofit/>
          </a:bodyPr>
          <a:lstStyle/>
          <a:p>
            <a:r>
              <a:rPr lang="es-AR"/>
              <a:t>Es una estructura de datos que cumple con…</a:t>
            </a:r>
          </a:p>
          <a:p>
            <a:pPr lvl="1"/>
            <a:r>
              <a:rPr lang="es-AR"/>
              <a:t>Una cantidad </a:t>
            </a:r>
            <a:r>
              <a:rPr lang="es-AR" b="1">
                <a:solidFill>
                  <a:schemeClr val="accent2"/>
                </a:solidFill>
              </a:rPr>
              <a:t>fija</a:t>
            </a:r>
            <a:r>
              <a:rPr lang="es-AR"/>
              <a:t> de elementos del </a:t>
            </a:r>
            <a:r>
              <a:rPr lang="es-AR" b="1">
                <a:solidFill>
                  <a:schemeClr val="accent2"/>
                </a:solidFill>
              </a:rPr>
              <a:t>mismo tipo</a:t>
            </a:r>
          </a:p>
          <a:p>
            <a:pPr lvl="1"/>
            <a:r>
              <a:rPr lang="es-AR">
                <a:solidFill>
                  <a:schemeClr val="bg1"/>
                </a:solidFill>
              </a:rPr>
              <a:t>Acceso R/W en tiempo constante </a:t>
            </a:r>
            <a:r>
              <a:rPr lang="es-AR">
                <a:solidFill>
                  <a:schemeClr val="bg1"/>
                </a:solidFill>
                <a:sym typeface="Wingdings" panose="05000000000000000000" pitchFamily="2" charset="2"/>
              </a:rPr>
              <a:t> O(1) </a:t>
            </a:r>
          </a:p>
          <a:p>
            <a:pPr lvl="1"/>
            <a:r>
              <a:rPr lang="es-AR">
                <a:solidFill>
                  <a:schemeClr val="bg1"/>
                </a:solidFill>
                <a:sym typeface="Wingdings" panose="05000000000000000000" pitchFamily="2" charset="2"/>
              </a:rPr>
              <a:t>Los elementos se acceden mediante índices</a:t>
            </a:r>
            <a:endParaRPr lang="es-AR">
              <a:solidFill>
                <a:schemeClr val="bg1"/>
              </a:solidFill>
            </a:endParaRPr>
          </a:p>
          <a:p>
            <a:r>
              <a:rPr lang="es-AR"/>
              <a:t>Define un nuevo tipo de datos, cuyo </a:t>
            </a:r>
            <a:r>
              <a:rPr lang="es-AR" b="1">
                <a:solidFill>
                  <a:schemeClr val="accent3"/>
                </a:solidFill>
              </a:rPr>
              <a:t>tipo base </a:t>
            </a:r>
            <a:r>
              <a:rPr lang="es-AR"/>
              <a:t>es el del elemento (</a:t>
            </a:r>
            <a:r>
              <a:rPr lang="es-AR" i="1" err="1"/>
              <a:t>array</a:t>
            </a:r>
            <a:r>
              <a:rPr lang="es-AR" i="1"/>
              <a:t> de</a:t>
            </a:r>
            <a:r>
              <a:rPr lang="es-AR"/>
              <a:t>…)</a:t>
            </a:r>
          </a:p>
          <a:p>
            <a:pPr lvl="1"/>
            <a:r>
              <a:rPr lang="es-AR"/>
              <a:t>Puede usarse en cualquier lugar donde se permite un tipo (campos, variables, parámetros…)</a:t>
            </a:r>
          </a:p>
          <a:p>
            <a:r>
              <a:rPr lang="es-AR"/>
              <a:t>Pueden ser de una o varias dimensiones </a:t>
            </a:r>
            <a:r>
              <a:rPr lang="es-AR">
                <a:sym typeface="Wingdings" panose="05000000000000000000" pitchFamily="2" charset="2"/>
              </a:rPr>
              <a:t> rango del </a:t>
            </a:r>
            <a:r>
              <a:rPr lang="es-AR" err="1">
                <a:sym typeface="Wingdings" panose="05000000000000000000" pitchFamily="2" charset="2"/>
              </a:rPr>
              <a:t>array</a:t>
            </a:r>
            <a:r>
              <a:rPr lang="es-AR">
                <a:sym typeface="Wingdings" panose="05000000000000000000" pitchFamily="2" charset="2"/>
              </a:rPr>
              <a:t> (Rank)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484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Declaracion e instanciacion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040560"/>
          </a:xfrm>
        </p:spPr>
        <p:txBody>
          <a:bodyPr>
            <a:normAutofit/>
          </a:bodyPr>
          <a:lstStyle/>
          <a:p>
            <a:r>
              <a:rPr lang="es-AR"/>
              <a:t>Para un “vector” o array unidimensional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400" b="1" i="1">
                <a:solidFill>
                  <a:srgbClr val="FEB80A"/>
                </a:solidFill>
                <a:latin typeface="+mj-lt"/>
              </a:rPr>
              <a:t>	tipo</a:t>
            </a:r>
            <a:r>
              <a:rPr lang="es-AR" sz="2400" b="1">
                <a:solidFill>
                  <a:srgbClr val="FFFFFF"/>
                </a:solidFill>
                <a:latin typeface="+mj-lt"/>
              </a:rPr>
              <a:t>[]</a:t>
            </a:r>
            <a:r>
              <a:rPr lang="es-AR" sz="2400">
                <a:solidFill>
                  <a:srgbClr val="FFFFFF"/>
                </a:solidFill>
                <a:latin typeface="+mj-lt"/>
              </a:rPr>
              <a:t> nombre_vector ;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400">
                <a:solidFill>
                  <a:srgbClr val="FFFFFF"/>
                </a:solidFill>
                <a:latin typeface="+mj-lt"/>
              </a:rPr>
              <a:t>	nombre_vector = </a:t>
            </a:r>
            <a:r>
              <a:rPr lang="es-AR" sz="2400" b="1" i="1">
                <a:solidFill>
                  <a:srgbClr val="FEB80A"/>
                </a:solidFill>
                <a:latin typeface="+mj-lt"/>
              </a:rPr>
              <a:t>new tipo[dim];</a:t>
            </a:r>
            <a:endParaRPr lang="es-AR" sz="2400">
              <a:latin typeface="+mj-lt"/>
            </a:endParaRPr>
          </a:p>
          <a:p>
            <a:r>
              <a:rPr lang="es-AR"/>
              <a:t>Para una “matriz” o array bi-dimensional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400" b="1" i="1">
                <a:solidFill>
                  <a:srgbClr val="FEB80A"/>
                </a:solidFill>
                <a:latin typeface="Consolas"/>
              </a:rPr>
              <a:t>	tipo</a:t>
            </a:r>
            <a:r>
              <a:rPr lang="es-AR" sz="2400" b="1">
                <a:solidFill>
                  <a:srgbClr val="FFFFFF"/>
                </a:solidFill>
                <a:latin typeface="Consolas"/>
              </a:rPr>
              <a:t>[,]</a:t>
            </a:r>
            <a:r>
              <a:rPr lang="es-AR" sz="2400">
                <a:solidFill>
                  <a:srgbClr val="FFFFFF"/>
                </a:solidFill>
                <a:latin typeface="Consolas"/>
              </a:rPr>
              <a:t> nombre_matriz ;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400">
                <a:solidFill>
                  <a:srgbClr val="FFFFFF"/>
                </a:solidFill>
                <a:latin typeface="Consolas"/>
              </a:rPr>
              <a:t>	nombre_matriz = </a:t>
            </a:r>
            <a:r>
              <a:rPr lang="es-AR" sz="2400" b="1" i="1">
                <a:solidFill>
                  <a:srgbClr val="FEB80A"/>
                </a:solidFill>
                <a:latin typeface="Consolas"/>
              </a:rPr>
              <a:t>new tipo[dim0, dim1];</a:t>
            </a:r>
            <a:endParaRPr lang="es-AR"/>
          </a:p>
          <a:p>
            <a:r>
              <a:rPr lang="es-AR"/>
              <a:t>Una vez declarado el rango (dimensiones) y tamaño del arreglo, </a:t>
            </a:r>
            <a:r>
              <a:rPr lang="es-AR" b="1">
                <a:solidFill>
                  <a:schemeClr val="accent3"/>
                </a:solidFill>
              </a:rPr>
              <a:t>no se pueden modificar</a:t>
            </a:r>
            <a:endParaRPr lang="es-AR"/>
          </a:p>
          <a:p>
            <a:pPr lvl="1"/>
            <a:r>
              <a:rPr lang="es-AR">
                <a:solidFill>
                  <a:schemeClr val="accent3"/>
                </a:solidFill>
                <a:latin typeface="+mj-lt"/>
              </a:rPr>
              <a:t>nombre_matriz</a:t>
            </a:r>
            <a:r>
              <a:rPr lang="es-AR">
                <a:solidFill>
                  <a:schemeClr val="bg1"/>
                </a:solidFill>
              </a:rPr>
              <a:t> siempre tendrá 2 dimensiones y un tamaño de (</a:t>
            </a:r>
            <a:r>
              <a:rPr lang="es-AR">
                <a:solidFill>
                  <a:schemeClr val="bg1"/>
                </a:solidFill>
                <a:latin typeface="+mj-lt"/>
              </a:rPr>
              <a:t>dim0*dim1)</a:t>
            </a:r>
            <a:r>
              <a:rPr lang="es-AR">
                <a:solidFill>
                  <a:schemeClr val="bg1"/>
                </a:solidFill>
              </a:rPr>
              <a:t> elementos</a:t>
            </a:r>
          </a:p>
        </p:txBody>
      </p:sp>
    </p:spTree>
    <p:extLst>
      <p:ext uri="{BB962C8B-B14F-4D97-AF65-F5344CB8AC3E}">
        <p14:creationId xmlns:p14="http://schemas.microsoft.com/office/powerpoint/2010/main" val="237626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Inicializadores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040560"/>
          </a:xfrm>
        </p:spPr>
        <p:txBody>
          <a:bodyPr>
            <a:normAutofit/>
          </a:bodyPr>
          <a:lstStyle/>
          <a:p>
            <a:r>
              <a:rPr lang="es-AR" dirty="0"/>
              <a:t>Podemos usar inicializadores para instanciar un </a:t>
            </a:r>
            <a:r>
              <a:rPr lang="es-AR" dirty="0" err="1"/>
              <a:t>array</a:t>
            </a:r>
            <a:r>
              <a:rPr lang="es-AR" dirty="0"/>
              <a:t> y al mismo tiempo darle forma:</a:t>
            </a:r>
          </a:p>
          <a:p>
            <a:pPr marL="454914" lvl="1" indent="0">
              <a:buNone/>
            </a:pPr>
            <a:r>
              <a:rPr lang="es-AR" dirty="0"/>
              <a:t>	</a:t>
            </a:r>
            <a:r>
              <a:rPr lang="es-AR" dirty="0" err="1">
                <a:latin typeface="+mj-lt"/>
              </a:rPr>
              <a:t>int</a:t>
            </a:r>
            <a:r>
              <a:rPr lang="es-AR" dirty="0">
                <a:latin typeface="+mj-lt"/>
              </a:rPr>
              <a:t>[] x = new </a:t>
            </a:r>
            <a:r>
              <a:rPr lang="es-AR" dirty="0" err="1">
                <a:latin typeface="+mj-lt"/>
              </a:rPr>
              <a:t>int</a:t>
            </a:r>
            <a:r>
              <a:rPr lang="es-AR" dirty="0">
                <a:latin typeface="+mj-lt"/>
              </a:rPr>
              <a:t>[] { 1, 2, 3, 4 } ;</a:t>
            </a:r>
          </a:p>
          <a:p>
            <a:r>
              <a:rPr lang="es-AR" dirty="0">
                <a:solidFill>
                  <a:prstClr val="white"/>
                </a:solidFill>
              </a:rPr>
              <a:t>Podemos abreviar</a:t>
            </a:r>
          </a:p>
          <a:p>
            <a:pPr marL="68580" indent="0">
              <a:buNone/>
            </a:pPr>
            <a:r>
              <a:rPr lang="es-AR" dirty="0">
                <a:solidFill>
                  <a:srgbClr val="FFFFFF"/>
                </a:solidFill>
              </a:rPr>
              <a:t>	</a:t>
            </a:r>
            <a:r>
              <a:rPr lang="es-AR" sz="2600" dirty="0" err="1">
                <a:solidFill>
                  <a:srgbClr val="FFFFFF"/>
                </a:solidFill>
                <a:latin typeface="Consolas"/>
              </a:rPr>
              <a:t>int</a:t>
            </a:r>
            <a:r>
              <a:rPr lang="es-AR" sz="2600" dirty="0">
                <a:solidFill>
                  <a:srgbClr val="FFFFFF"/>
                </a:solidFill>
                <a:latin typeface="Consolas"/>
              </a:rPr>
              <a:t>[] x = { 1, 2, 3, 4 } ;</a:t>
            </a:r>
            <a:endParaRPr lang="es-AR" sz="2600" dirty="0">
              <a:solidFill>
                <a:prstClr val="white"/>
              </a:solidFill>
            </a:endParaRPr>
          </a:p>
          <a:p>
            <a:r>
              <a:rPr lang="es-AR" dirty="0">
                <a:solidFill>
                  <a:prstClr val="white"/>
                </a:solidFill>
              </a:rPr>
              <a:t>Y podemos hacer que el compilador infiera:</a:t>
            </a:r>
          </a:p>
          <a:p>
            <a:pPr marL="68580" indent="0">
              <a:buNone/>
            </a:pPr>
            <a:r>
              <a:rPr lang="es-AR" sz="2800" dirty="0">
                <a:solidFill>
                  <a:prstClr val="white"/>
                </a:solidFill>
                <a:latin typeface="+mj-lt"/>
              </a:rPr>
              <a:t>	</a:t>
            </a:r>
            <a:r>
              <a:rPr lang="es-AR" sz="2600" b="1" dirty="0" err="1">
                <a:solidFill>
                  <a:schemeClr val="accent3"/>
                </a:solidFill>
                <a:latin typeface="+mj-lt"/>
              </a:rPr>
              <a:t>var</a:t>
            </a:r>
            <a:r>
              <a:rPr lang="es-AR" sz="2600" dirty="0">
                <a:solidFill>
                  <a:prstClr val="white"/>
                </a:solidFill>
                <a:latin typeface="+mj-lt"/>
              </a:rPr>
              <a:t> x = new [] { 1, 2, 3, 4 } ;</a:t>
            </a:r>
          </a:p>
          <a:p>
            <a:r>
              <a:rPr lang="es-AR" dirty="0">
                <a:solidFill>
                  <a:prstClr val="white"/>
                </a:solidFill>
              </a:rPr>
              <a:t>Cuando se usa inferencia, hay que tener cuidado que el compilador pueda determinar el tipo base</a:t>
            </a:r>
          </a:p>
        </p:txBody>
      </p:sp>
    </p:spTree>
    <p:extLst>
      <p:ext uri="{BB962C8B-B14F-4D97-AF65-F5344CB8AC3E}">
        <p14:creationId xmlns:p14="http://schemas.microsoft.com/office/powerpoint/2010/main" val="208327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Manipulacion de un array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1280656" cy="557496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s-AR" sz="2800">
                <a:latin typeface="+mj-lt"/>
              </a:rPr>
              <a:t>			int[] pares = new </a:t>
            </a:r>
            <a:r>
              <a:rPr lang="es-AR" sz="2800" err="1">
                <a:latin typeface="+mj-lt"/>
              </a:rPr>
              <a:t>int</a:t>
            </a:r>
            <a:r>
              <a:rPr lang="es-AR" sz="2800">
                <a:latin typeface="+mj-lt"/>
              </a:rPr>
              <a:t>[10] ;</a:t>
            </a:r>
          </a:p>
          <a:p>
            <a:r>
              <a:rPr lang="es-AR" sz="2800"/>
              <a:t>Para recorrerlo </a:t>
            </a:r>
            <a:r>
              <a:rPr lang="es-AR" sz="2800">
                <a:sym typeface="Wingdings" panose="05000000000000000000" pitchFamily="2" charset="2"/>
              </a:rPr>
              <a:t> la sentencia </a:t>
            </a:r>
            <a:r>
              <a:rPr lang="es-AR" sz="2800" b="1">
                <a:solidFill>
                  <a:schemeClr val="accent3"/>
                </a:solidFill>
                <a:sym typeface="Wingdings" panose="05000000000000000000" pitchFamily="2" charset="2"/>
              </a:rPr>
              <a:t>for</a:t>
            </a:r>
            <a:r>
              <a:rPr lang="es-AR" sz="2800">
                <a:sym typeface="Wingdings" panose="05000000000000000000" pitchFamily="2" charset="2"/>
              </a:rPr>
              <a:t> es la mas utilizada</a:t>
            </a:r>
            <a:endParaRPr lang="es-AR" sz="2800"/>
          </a:p>
          <a:p>
            <a:r>
              <a:rPr lang="es-AR" sz="2800"/>
              <a:t>Correcto:</a:t>
            </a:r>
          </a:p>
          <a:p>
            <a:pPr marL="454914" lvl="1" indent="0">
              <a:buNone/>
            </a:pPr>
            <a:r>
              <a:rPr lang="es-AR" sz="2000" err="1">
                <a:latin typeface="+mj-lt"/>
              </a:rPr>
              <a:t>Console.WriteLine</a:t>
            </a:r>
            <a:r>
              <a:rPr lang="es-AR" sz="2000">
                <a:latin typeface="+mj-lt"/>
              </a:rPr>
              <a:t>( pares[4] ); //  por qué??</a:t>
            </a:r>
          </a:p>
          <a:p>
            <a:pPr marL="454914" lvl="1" indent="0">
              <a:buNone/>
            </a:pPr>
            <a:r>
              <a:rPr lang="es-AR" sz="2000">
                <a:latin typeface="+mj-lt"/>
              </a:rPr>
              <a:t>pares[9] = 18;  // escribir en el </a:t>
            </a:r>
            <a:r>
              <a:rPr lang="es-AR" sz="2000" err="1">
                <a:latin typeface="+mj-lt"/>
              </a:rPr>
              <a:t>array</a:t>
            </a:r>
            <a:endParaRPr lang="es-AR" sz="2000">
              <a:latin typeface="+mj-lt"/>
            </a:endParaRPr>
          </a:p>
          <a:p>
            <a:pPr marL="454914" lvl="1" indent="0">
              <a:buNone/>
            </a:pPr>
            <a:r>
              <a:rPr lang="es-AR" sz="2000" err="1">
                <a:latin typeface="+mj-lt"/>
              </a:rPr>
              <a:t>for</a:t>
            </a:r>
            <a:r>
              <a:rPr lang="es-AR" sz="2000">
                <a:latin typeface="+mj-lt"/>
              </a:rPr>
              <a:t> (</a:t>
            </a:r>
            <a:r>
              <a:rPr lang="es-AR" sz="2000" err="1">
                <a:latin typeface="+mj-lt"/>
              </a:rPr>
              <a:t>int</a:t>
            </a:r>
            <a:r>
              <a:rPr lang="es-AR" sz="2000">
                <a:latin typeface="+mj-lt"/>
              </a:rPr>
              <a:t> i=0; i &lt; 10; i++) pares[i] = i*2;</a:t>
            </a:r>
          </a:p>
          <a:p>
            <a:r>
              <a:rPr lang="es-AR" sz="2800"/>
              <a:t>Incorrecto:</a:t>
            </a:r>
          </a:p>
          <a:p>
            <a:pPr marL="454914" lvl="1" indent="0">
              <a:buNone/>
            </a:pPr>
            <a:r>
              <a:rPr lang="es-AR" sz="2000">
                <a:latin typeface="+mj-lt"/>
              </a:rPr>
              <a:t>pares[10] = 20 ;</a:t>
            </a:r>
          </a:p>
          <a:p>
            <a:pPr marL="454914" lvl="1" indent="0">
              <a:buNone/>
            </a:pPr>
            <a:r>
              <a:rPr lang="es-AR" sz="2000" err="1">
                <a:latin typeface="+mj-lt"/>
              </a:rPr>
              <a:t>ReDim</a:t>
            </a:r>
            <a:r>
              <a:rPr lang="es-AR" sz="2000">
                <a:latin typeface="+mj-lt"/>
              </a:rPr>
              <a:t>(pares, 20) ;</a:t>
            </a:r>
          </a:p>
          <a:p>
            <a:r>
              <a:rPr lang="es-AR" sz="2800"/>
              <a:t>Correcto pero no hace lo que uno espera</a:t>
            </a:r>
          </a:p>
          <a:p>
            <a:pPr marL="454914" lvl="1" indent="0">
              <a:buClr>
                <a:srgbClr val="FED46B"/>
              </a:buClr>
              <a:buNone/>
            </a:pPr>
            <a:r>
              <a:rPr lang="es-AR" sz="2000" err="1">
                <a:solidFill>
                  <a:srgbClr val="FFFFFF"/>
                </a:solidFill>
                <a:latin typeface="Consolas"/>
              </a:rPr>
              <a:t>int</a:t>
            </a:r>
            <a:r>
              <a:rPr lang="es-AR" sz="2000">
                <a:solidFill>
                  <a:srgbClr val="FFFFFF"/>
                </a:solidFill>
                <a:latin typeface="Consolas"/>
              </a:rPr>
              <a:t>[] impares = { 1,3,5,7,9,11,13,15,17,19 };</a:t>
            </a:r>
          </a:p>
          <a:p>
            <a:pPr marL="454914" lvl="1" indent="0">
              <a:buClr>
                <a:srgbClr val="FED46B"/>
              </a:buClr>
              <a:buNone/>
            </a:pPr>
            <a:r>
              <a:rPr lang="es-AR" sz="2000">
                <a:solidFill>
                  <a:srgbClr val="FFFFFF"/>
                </a:solidFill>
                <a:latin typeface="Consolas"/>
              </a:rPr>
              <a:t>pares = impares ;</a:t>
            </a:r>
          </a:p>
          <a:p>
            <a:endParaRPr lang="es-AR" sz="2800"/>
          </a:p>
        </p:txBody>
      </p:sp>
    </p:spTree>
    <p:extLst>
      <p:ext uri="{BB962C8B-B14F-4D97-AF65-F5344CB8AC3E}">
        <p14:creationId xmlns:p14="http://schemas.microsoft.com/office/powerpoint/2010/main" val="424008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La Sentencia </a:t>
            </a:r>
            <a:r>
              <a:rPr lang="en-US" b="1">
                <a:solidFill>
                  <a:schemeClr val="accent3"/>
                </a:solidFill>
              </a:rPr>
              <a:t>foreach</a:t>
            </a:r>
            <a:r>
              <a:rPr lang="en-US"/>
              <a:t>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texto 3"/>
          <p:cNvSpPr>
            <a:spLocks noGrp="1"/>
          </p:cNvSpPr>
          <p:nvPr>
            <p:ph type="body" idx="1"/>
          </p:nvPr>
        </p:nvSpPr>
        <p:spPr>
          <a:xfrm>
            <a:off x="720000" y="1340768"/>
            <a:ext cx="11280656" cy="5026872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s-AR" b="1">
                <a:solidFill>
                  <a:schemeClr val="accent3"/>
                </a:solidFill>
                <a:latin typeface="+mj-lt"/>
              </a:rPr>
              <a:t>foreach</a:t>
            </a:r>
            <a:r>
              <a:rPr lang="es-AR">
                <a:latin typeface="+mj-lt"/>
              </a:rPr>
              <a:t> ( &lt;</a:t>
            </a:r>
            <a:r>
              <a:rPr lang="es-AR" i="1">
                <a:latin typeface="+mj-lt"/>
              </a:rPr>
              <a:t>tipo&gt;</a:t>
            </a:r>
            <a:r>
              <a:rPr lang="es-AR">
                <a:latin typeface="+mj-lt"/>
              </a:rPr>
              <a:t> ident </a:t>
            </a:r>
            <a:r>
              <a:rPr lang="es-AR" b="1">
                <a:solidFill>
                  <a:schemeClr val="accent3"/>
                </a:solidFill>
                <a:latin typeface="+mj-lt"/>
              </a:rPr>
              <a:t>in</a:t>
            </a:r>
            <a:r>
              <a:rPr lang="es-AR">
                <a:latin typeface="+mj-lt"/>
              </a:rPr>
              <a:t> col_var )</a:t>
            </a:r>
          </a:p>
          <a:p>
            <a:pPr marL="68580" indent="0">
              <a:buNone/>
            </a:pPr>
            <a:r>
              <a:rPr lang="es-AR">
                <a:latin typeface="+mj-lt"/>
              </a:rPr>
              <a:t>	sentencias ;</a:t>
            </a:r>
          </a:p>
          <a:p>
            <a:r>
              <a:rPr lang="es-AR"/>
              <a:t>Una forma elegante de recorrer colecciones de elementos</a:t>
            </a:r>
          </a:p>
          <a:p>
            <a:pPr lvl="1"/>
            <a:r>
              <a:rPr lang="es-AR"/>
              <a:t>Normalmente de tamaño desconocido</a:t>
            </a:r>
          </a:p>
          <a:p>
            <a:pPr lvl="1"/>
            <a:r>
              <a:rPr lang="es-AR"/>
              <a:t>Pero también sirve para arreglos ( []  [,]  [][] )</a:t>
            </a:r>
          </a:p>
          <a:p>
            <a:r>
              <a:rPr lang="es-AR"/>
              <a:t>Caracteristicas de </a:t>
            </a:r>
            <a:r>
              <a:rPr lang="es-AR" i="1">
                <a:solidFill>
                  <a:schemeClr val="accent3"/>
                </a:solidFill>
                <a:latin typeface="+mj-lt"/>
              </a:rPr>
              <a:t>ident</a:t>
            </a:r>
            <a:endParaRPr lang="es-AR" i="1"/>
          </a:p>
          <a:p>
            <a:pPr lvl="1"/>
            <a:r>
              <a:rPr lang="es-AR"/>
              <a:t>En cada ciclo contiene el siguiente elemento</a:t>
            </a:r>
            <a:endParaRPr lang="es-AR">
              <a:sym typeface="Wingdings" panose="05000000000000000000" pitchFamily="2" charset="2"/>
            </a:endParaRPr>
          </a:p>
          <a:p>
            <a:pPr lvl="1"/>
            <a:r>
              <a:rPr lang="es-AR">
                <a:sym typeface="Wingdings" panose="05000000000000000000" pitchFamily="2" charset="2"/>
              </a:rPr>
              <a:t>Es de </a:t>
            </a:r>
            <a:r>
              <a:rPr lang="es-AR" b="1">
                <a:solidFill>
                  <a:schemeClr val="accent3"/>
                </a:solidFill>
                <a:sym typeface="Wingdings" panose="05000000000000000000" pitchFamily="2" charset="2"/>
              </a:rPr>
              <a:t>sólo lectura</a:t>
            </a:r>
          </a:p>
          <a:p>
            <a:pPr lvl="1"/>
            <a:r>
              <a:rPr lang="es-AR">
                <a:sym typeface="Wingdings" panose="05000000000000000000" pitchFamily="2" charset="2"/>
              </a:rPr>
              <a:t>Puede ser declarado con </a:t>
            </a:r>
            <a:r>
              <a:rPr lang="es-AR" b="1">
                <a:solidFill>
                  <a:schemeClr val="accent3"/>
                </a:solidFill>
                <a:sym typeface="Wingdings" panose="05000000000000000000" pitchFamily="2" charset="2"/>
              </a:rPr>
              <a:t>var</a:t>
            </a:r>
            <a:endParaRPr lang="es-AR" b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77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La clase System.Array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184576"/>
          </a:xfrm>
        </p:spPr>
        <p:txBody>
          <a:bodyPr>
            <a:normAutofit/>
          </a:bodyPr>
          <a:lstStyle/>
          <a:p>
            <a:r>
              <a:rPr lang="es-AR"/>
              <a:t>Métodos de </a:t>
            </a:r>
            <a:r>
              <a:rPr lang="es-AR" b="1">
                <a:solidFill>
                  <a:schemeClr val="accent3"/>
                </a:solidFill>
              </a:rPr>
              <a:t>instancia</a:t>
            </a:r>
            <a:r>
              <a:rPr lang="es-AR">
                <a:solidFill>
                  <a:schemeClr val="accent3"/>
                </a:solidFill>
              </a:rPr>
              <a:t> </a:t>
            </a:r>
            <a:r>
              <a:rPr lang="es-AR"/>
              <a:t>(necesito una variable)</a:t>
            </a:r>
          </a:p>
          <a:p>
            <a:pPr lvl="1"/>
            <a:r>
              <a:rPr lang="es-AR" b="1">
                <a:solidFill>
                  <a:schemeClr val="accent3"/>
                </a:solidFill>
              </a:rPr>
              <a:t>Length</a:t>
            </a:r>
            <a:r>
              <a:rPr lang="es-AR"/>
              <a:t>, GetLength(dim), </a:t>
            </a:r>
            <a:r>
              <a:rPr lang="es-AR" b="1">
                <a:solidFill>
                  <a:schemeClr val="accent3"/>
                </a:solidFill>
              </a:rPr>
              <a:t>LongLength</a:t>
            </a:r>
            <a:r>
              <a:rPr lang="es-AR"/>
              <a:t>, GetLongLength(dim)</a:t>
            </a:r>
          </a:p>
          <a:p>
            <a:pPr lvl="1"/>
            <a:r>
              <a:rPr lang="es-AR"/>
              <a:t>GetValue(…), SetValue(…)</a:t>
            </a:r>
          </a:p>
          <a:p>
            <a:pPr lvl="1"/>
            <a:r>
              <a:rPr lang="es-AR"/>
              <a:t>Rank</a:t>
            </a:r>
          </a:p>
          <a:p>
            <a:pPr lvl="1"/>
            <a:r>
              <a:rPr lang="es-AR"/>
              <a:t>CopyTo() </a:t>
            </a:r>
            <a:r>
              <a:rPr lang="es-AR">
                <a:sym typeface="Wingdings" panose="05000000000000000000" pitchFamily="2" charset="2"/>
              </a:rPr>
              <a:t> sólo vectores</a:t>
            </a:r>
            <a:endParaRPr lang="es-AR"/>
          </a:p>
          <a:p>
            <a:r>
              <a:rPr lang="es-AR"/>
              <a:t>Métodos de </a:t>
            </a:r>
            <a:r>
              <a:rPr lang="es-AR" b="1">
                <a:solidFill>
                  <a:schemeClr val="accent3"/>
                </a:solidFill>
              </a:rPr>
              <a:t>clase</a:t>
            </a:r>
            <a:r>
              <a:rPr lang="es-AR">
                <a:solidFill>
                  <a:schemeClr val="accent3"/>
                </a:solidFill>
              </a:rPr>
              <a:t> </a:t>
            </a:r>
            <a:r>
              <a:rPr lang="es-AR"/>
              <a:t>(Array.xxx)</a:t>
            </a:r>
          </a:p>
          <a:p>
            <a:pPr lvl="1"/>
            <a:r>
              <a:rPr lang="es-AR"/>
              <a:t>Copy( Array, Array, len )  //  ok &gt; 1 dim</a:t>
            </a:r>
          </a:p>
          <a:p>
            <a:pPr lvl="1"/>
            <a:r>
              <a:rPr lang="es-AR">
                <a:solidFill>
                  <a:schemeClr val="accent3"/>
                </a:solidFill>
              </a:rPr>
              <a:t>Sort( Array, … ) </a:t>
            </a:r>
            <a:r>
              <a:rPr lang="es-AR">
                <a:solidFill>
                  <a:schemeClr val="accent3"/>
                </a:solidFill>
                <a:sym typeface="Wingdings" panose="05000000000000000000" pitchFamily="2" charset="2"/>
              </a:rPr>
              <a:t> sólo vectores</a:t>
            </a:r>
            <a:endParaRPr lang="es-AR">
              <a:solidFill>
                <a:schemeClr val="accent3"/>
              </a:solidFill>
            </a:endParaRPr>
          </a:p>
          <a:p>
            <a:pPr lvl="1"/>
            <a:r>
              <a:rPr lang="es-AR"/>
              <a:t>BinarySearch( Array, … valor ) </a:t>
            </a:r>
            <a:r>
              <a:rPr lang="es-AR">
                <a:sym typeface="Wingdings" panose="05000000000000000000" pitchFamily="2" charset="2"/>
              </a:rPr>
              <a:t> sólo vectores ordenados</a:t>
            </a:r>
            <a:endParaRPr lang="es-AR"/>
          </a:p>
          <a:p>
            <a:pPr marL="68580" indent="0">
              <a:buNone/>
            </a:pPr>
            <a:endParaRPr lang="es-AR"/>
          </a:p>
          <a:p>
            <a:pPr lvl="1"/>
            <a:endParaRPr lang="es-AR"/>
          </a:p>
          <a:p>
            <a:pPr lvl="1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9082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 vert="horz" anchor="t">
            <a:noAutofit/>
          </a:bodyPr>
          <a:lstStyle/>
          <a:p>
            <a:r>
              <a:rPr lang="en-US"/>
              <a:t>Problema #1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199456" y="2852936"/>
            <a:ext cx="9793088" cy="14465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s-AR" sz="4400">
                <a:solidFill>
                  <a:srgbClr val="000000"/>
                </a:solidFill>
              </a:rPr>
              <a:t>Importar/Exportar valores desde un archivo delimitado</a:t>
            </a:r>
            <a:endParaRPr lang="es-AR" sz="4400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30652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Tema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tro">
  <a:themeElements>
    <a:clrScheme name="Curso_PTR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7FD13B"/>
      </a:accent1>
      <a:accent2>
        <a:srgbClr val="FED46B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FED46B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14487</TotalTime>
  <Words>1451</Words>
  <Application>Microsoft Office PowerPoint</Application>
  <PresentationFormat>Panorámica</PresentationFormat>
  <Paragraphs>250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23</vt:i4>
      </vt:variant>
    </vt:vector>
  </HeadingPairs>
  <TitlesOfParts>
    <vt:vector size="37" baseType="lpstr">
      <vt:lpstr>Arial</vt:lpstr>
      <vt:lpstr>Calibri</vt:lpstr>
      <vt:lpstr>Consolas</vt:lpstr>
      <vt:lpstr>Corbel</vt:lpstr>
      <vt:lpstr>Segoe</vt:lpstr>
      <vt:lpstr>Segoe Light</vt:lpstr>
      <vt:lpstr>Segoe Semibold</vt:lpstr>
      <vt:lpstr>Times New Roman</vt:lpstr>
      <vt:lpstr>Verdana</vt:lpstr>
      <vt:lpstr>Wingdings</vt:lpstr>
      <vt:lpstr>Wingdings 2</vt:lpstr>
      <vt:lpstr>Wingdings 3</vt:lpstr>
      <vt:lpstr>Tema1</vt:lpstr>
      <vt:lpstr>Metro</vt:lpstr>
      <vt:lpstr>Arreglos y Colecciones</vt:lpstr>
      <vt:lpstr>Contenido del Capitulo</vt:lpstr>
      <vt:lpstr>Arrays </vt:lpstr>
      <vt:lpstr>Declaracion e instanciacion </vt:lpstr>
      <vt:lpstr>Inicializadores </vt:lpstr>
      <vt:lpstr>Manipulacion de un array </vt:lpstr>
      <vt:lpstr>La Sentencia foreach </vt:lpstr>
      <vt:lpstr>La clase System.Array </vt:lpstr>
      <vt:lpstr>Problema #1</vt:lpstr>
      <vt:lpstr>Split y Join</vt:lpstr>
      <vt:lpstr>Problema #2</vt:lpstr>
      <vt:lpstr>Colecciones </vt:lpstr>
      <vt:lpstr>List&lt;T&gt; </vt:lpstr>
      <vt:lpstr>Que significa &lt;T&gt;? </vt:lpstr>
      <vt:lpstr>HashSet&lt;T&gt; </vt:lpstr>
      <vt:lpstr>Dictionary&lt;Key, Value&gt; </vt:lpstr>
      <vt:lpstr>Stack&lt;T&gt; y Queue&lt;T&gt;  </vt:lpstr>
      <vt:lpstr>Pequeña antologia de colecciones </vt:lpstr>
      <vt:lpstr>Clases Genericas</vt:lpstr>
      <vt:lpstr>Ejemplo de Clase Generica </vt:lpstr>
      <vt:lpstr>Interfaces Genéricas </vt:lpstr>
      <vt:lpstr>Reglas de Escritura </vt:lpstr>
      <vt:lpstr>Reglas de Escritura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3-Arreglos y Colecciones</dc:title>
  <dc:creator>Quiquillo</dc:creator>
  <cp:lastModifiedBy>Enrique Thedy</cp:lastModifiedBy>
  <cp:revision>276</cp:revision>
  <dcterms:created xsi:type="dcterms:W3CDTF">2013-04-15T05:37:55Z</dcterms:created>
  <dcterms:modified xsi:type="dcterms:W3CDTF">2017-05-23T20:51:55Z</dcterms:modified>
</cp:coreProperties>
</file>