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30"/>
  </p:notesMasterIdLst>
  <p:sldIdLst>
    <p:sldId id="318" r:id="rId3"/>
    <p:sldId id="361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31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8" autoAdjust="0"/>
  </p:normalViewPr>
  <p:slideViewPr>
    <p:cSldViewPr>
      <p:cViewPr varScale="1">
        <p:scale>
          <a:sx n="88" d="100"/>
          <a:sy n="88" d="100"/>
        </p:scale>
        <p:origin x="50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30/5/2017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8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Observar que este metodo de extension es GENERICO</a:t>
            </a:r>
          </a:p>
          <a:p>
            <a:r>
              <a:rPr lang="en-GB" b="1"/>
              <a:t>El</a:t>
            </a:r>
            <a:r>
              <a:rPr lang="en-GB" b="1" baseline="0"/>
              <a:t> array s podria haber sido de enteros, DateTime o cualquier tipo que implemente la interface IEquatable (esta interface obliga a implementar el metodo Equals() )</a:t>
            </a:r>
          </a:p>
          <a:p>
            <a:r>
              <a:rPr lang="en-GB" b="1" baseline="0"/>
              <a:t>Esta “restriccion” se denomina CONSTRAINT en el lenguaje de los genericos y se especifica con la palabra where seguida por una o mas constraints para el tipo T o los tipos involucrados en el generico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1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Con el operador</a:t>
            </a:r>
            <a:r>
              <a:rPr lang="en-GB" b="1" baseline="0"/>
              <a:t> += las instancias de los delegados se van agregando a una lista del delegado multicast (tipo: Aviso, nombre de la instancia: Alarma)</a:t>
            </a:r>
          </a:p>
          <a:p>
            <a:r>
              <a:rPr lang="en-GB" b="1" baseline="0"/>
              <a:t>En el momento que invocamos al multicast mediante el nombre de la instancia Alarma(), cada instancia de delegado que se agrego con += se invoca de manera secuencial. Supuestamente en el orden en que se agregaron, pero esto no es nada seguro.</a:t>
            </a:r>
          </a:p>
          <a:p>
            <a:r>
              <a:rPr lang="en-GB" b="1" baseline="0"/>
              <a:t>Podriamos haber declarado Alarma como tipo Action y nos ahorrabamos la declaracion del tipo delegado Aviso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9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7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9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2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8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4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5/30/2017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4" y="3356992"/>
            <a:ext cx="9903246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Conceptos Avanzados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8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46594" y="1094400"/>
            <a:ext cx="11254061" cy="5574960"/>
          </a:xfrm>
        </p:spPr>
        <p:txBody>
          <a:bodyPr>
            <a:normAutofit/>
          </a:bodyPr>
          <a:lstStyle/>
          <a:p>
            <a:pPr marL="68580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class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Cliente {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Cliente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CrearNuevo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() {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  Creados++;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return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new Cliente(18339577); 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Creados {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get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; set; 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Cliente cli =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Cliente.CrearNuevo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()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Console.Write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Cliente.Creados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) ;  //  </a:t>
            </a:r>
            <a:r>
              <a:rPr lang="es-AR" sz="2000" dirty="0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muestra 1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Cliente otro = </a:t>
            </a:r>
            <a:r>
              <a:rPr lang="es-AR" sz="2000" dirty="0" err="1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cli.CrearNuevo</a:t>
            </a:r>
            <a:r>
              <a:rPr lang="es-AR" sz="2000" dirty="0">
                <a:solidFill>
                  <a:srgbClr val="FFFFFF"/>
                </a:solidFill>
                <a:latin typeface="Consolas"/>
                <a:sym typeface="Wingdings" panose="05000000000000000000" pitchFamily="2" charset="2"/>
              </a:rPr>
              <a:t>() ;   //  MAL!!</a:t>
            </a:r>
            <a:endParaRPr lang="es-AR" sz="2000" dirty="0">
              <a:solidFill>
                <a:srgbClr val="FFFFFF"/>
              </a:solidFill>
              <a:latin typeface="Consolas"/>
            </a:endParaRPr>
          </a:p>
          <a:p>
            <a:r>
              <a:rPr lang="es-AR">
                <a:solidFill>
                  <a:prstClr val="white"/>
                </a:solidFill>
              </a:rPr>
              <a:t>Cualquier  tipo de miembro </a:t>
            </a:r>
            <a:r>
              <a:rPr lang="es-AR" dirty="0">
                <a:solidFill>
                  <a:prstClr val="white"/>
                </a:solidFill>
              </a:rPr>
              <a:t>puede declararse </a:t>
            </a:r>
            <a:r>
              <a:rPr lang="es-AR" dirty="0" err="1">
                <a:solidFill>
                  <a:prstClr val="white"/>
                </a:solidFill>
              </a:rPr>
              <a:t>static</a:t>
            </a:r>
            <a:endParaRPr lang="es-AR" dirty="0">
              <a:solidFill>
                <a:prstClr val="white"/>
              </a:solidFill>
            </a:endParaRPr>
          </a:p>
          <a:p>
            <a:pPr lvl="1"/>
            <a:r>
              <a:rPr lang="es-AR" dirty="0">
                <a:solidFill>
                  <a:prstClr val="white"/>
                </a:solidFill>
              </a:rPr>
              <a:t>Propiedades, eventos, </a:t>
            </a:r>
            <a:r>
              <a:rPr lang="es-AR" dirty="0" err="1">
                <a:solidFill>
                  <a:prstClr val="white"/>
                </a:solidFill>
              </a:rPr>
              <a:t>indexers</a:t>
            </a:r>
            <a:r>
              <a:rPr lang="es-AR" dirty="0">
                <a:solidFill>
                  <a:prstClr val="white"/>
                </a:solidFill>
              </a:rPr>
              <a:t>…</a:t>
            </a:r>
          </a:p>
          <a:p>
            <a:r>
              <a:rPr lang="es-AR" dirty="0">
                <a:solidFill>
                  <a:prstClr val="white"/>
                </a:solidFill>
              </a:rPr>
              <a:t>Sólo se pueden acceder mediante el nombre de la clase, no desde una instancia!!</a:t>
            </a:r>
          </a:p>
          <a:p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0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Constructores de clase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pPr marL="68580" indent="0">
              <a:buClr>
                <a:srgbClr val="FFFFFF"/>
              </a:buClr>
              <a:buNone/>
            </a:pPr>
            <a:r>
              <a:rPr lang="es-AR" sz="2400" dirty="0" err="1">
                <a:solidFill>
                  <a:srgbClr val="FFFFFF"/>
                </a:solidFill>
                <a:latin typeface="Consolas"/>
              </a:rPr>
              <a:t>class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 Cliente {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4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400" dirty="0">
                <a:solidFill>
                  <a:srgbClr val="FFFFFF"/>
                </a:solidFill>
                <a:latin typeface="Consolas"/>
              </a:rPr>
              <a:t> Cliente () { Creados = 0; 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r>
              <a:rPr lang="es-AR" dirty="0">
                <a:solidFill>
                  <a:prstClr val="white"/>
                </a:solidFill>
              </a:rPr>
              <a:t>Se invoca </a:t>
            </a:r>
            <a:r>
              <a:rPr lang="es-AR" b="1" dirty="0">
                <a:solidFill>
                  <a:schemeClr val="accent3"/>
                </a:solidFill>
              </a:rPr>
              <a:t>automáticamente</a:t>
            </a:r>
            <a:r>
              <a:rPr lang="es-AR" dirty="0">
                <a:solidFill>
                  <a:schemeClr val="accent3"/>
                </a:solidFill>
              </a:rPr>
              <a:t> </a:t>
            </a:r>
            <a:r>
              <a:rPr lang="es-AR" dirty="0">
                <a:solidFill>
                  <a:prstClr val="white"/>
                </a:solidFill>
              </a:rPr>
              <a:t>cuando la clase se carga en memoria por primera vez (</a:t>
            </a:r>
            <a:r>
              <a:rPr lang="es-AR" dirty="0" err="1">
                <a:solidFill>
                  <a:prstClr val="white"/>
                </a:solidFill>
              </a:rPr>
              <a:t>class</a:t>
            </a:r>
            <a:r>
              <a:rPr lang="es-AR" dirty="0">
                <a:solidFill>
                  <a:prstClr val="white"/>
                </a:solidFill>
              </a:rPr>
              <a:t> </a:t>
            </a:r>
            <a:r>
              <a:rPr lang="es-AR" dirty="0" err="1">
                <a:solidFill>
                  <a:prstClr val="white"/>
                </a:solidFill>
              </a:rPr>
              <a:t>loader</a:t>
            </a:r>
            <a:r>
              <a:rPr lang="es-AR" dirty="0">
                <a:solidFill>
                  <a:prstClr val="white"/>
                </a:solidFill>
              </a:rPr>
              <a:t>)</a:t>
            </a:r>
          </a:p>
          <a:p>
            <a:r>
              <a:rPr lang="es-AR" dirty="0">
                <a:solidFill>
                  <a:prstClr val="white"/>
                </a:solidFill>
              </a:rPr>
              <a:t>No puede contener parámetros (cómo podríamos pasarlos??)</a:t>
            </a:r>
          </a:p>
          <a:p>
            <a:r>
              <a:rPr lang="es-AR" dirty="0">
                <a:solidFill>
                  <a:prstClr val="white"/>
                </a:solidFill>
              </a:rPr>
              <a:t>No tiene modificador de acceso (en realidad es privado, pero es ilegal declararlo de esa forma)</a:t>
            </a:r>
          </a:p>
          <a:p>
            <a:r>
              <a:rPr lang="es-AR" dirty="0">
                <a:solidFill>
                  <a:prstClr val="white"/>
                </a:solidFill>
              </a:rPr>
              <a:t>Es “</a:t>
            </a:r>
            <a:r>
              <a:rPr lang="es-AR" dirty="0" err="1">
                <a:solidFill>
                  <a:prstClr val="white"/>
                </a:solidFill>
              </a:rPr>
              <a:t>thread-safe</a:t>
            </a:r>
            <a:r>
              <a:rPr lang="es-AR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1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Métodos de Extensión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Muchas veces necesitamos extender el comportamiento de algunas clases que están cerradas</a:t>
            </a:r>
          </a:p>
          <a:p>
            <a:pPr lvl="1"/>
            <a:r>
              <a:rPr lang="es-AR"/>
              <a:t>Porque son “sealed”</a:t>
            </a:r>
          </a:p>
          <a:p>
            <a:pPr lvl="1"/>
            <a:r>
              <a:rPr lang="es-AR"/>
              <a:t>Porque no tenemos el codigo fuente y no nos sirve heredar</a:t>
            </a:r>
          </a:p>
          <a:p>
            <a:r>
              <a:rPr lang="es-AR"/>
              <a:t>Los métodos de extensión nos dan la sensación de que estamos accediendo a un método de instancia</a:t>
            </a:r>
          </a:p>
          <a:p>
            <a:r>
              <a:rPr lang="es-AR"/>
              <a:t>Simplifica la escritura y la legibilidad</a:t>
            </a:r>
          </a:p>
        </p:txBody>
      </p:sp>
    </p:spTree>
    <p:extLst>
      <p:ext uri="{BB962C8B-B14F-4D97-AF65-F5344CB8AC3E}">
        <p14:creationId xmlns:p14="http://schemas.microsoft.com/office/powerpoint/2010/main" val="155704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Métodos de Extensión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 sz="3200"/>
              <a:t>Reglas de Escritura</a:t>
            </a:r>
          </a:p>
          <a:p>
            <a:pPr lvl="1"/>
            <a:r>
              <a:rPr lang="es-AR" sz="2800"/>
              <a:t>Deben ser static</a:t>
            </a:r>
          </a:p>
          <a:p>
            <a:pPr lvl="1"/>
            <a:r>
              <a:rPr lang="es-AR" sz="2800"/>
              <a:t>Deben declararse en clases static</a:t>
            </a:r>
          </a:p>
          <a:p>
            <a:pPr lvl="1"/>
            <a:r>
              <a:rPr lang="es-AR" sz="2800"/>
              <a:t>El primer argumento es</a:t>
            </a:r>
          </a:p>
          <a:p>
            <a:pPr lvl="2"/>
            <a:r>
              <a:rPr lang="es-AR" sz="2800"/>
              <a:t>Del tipo que quiero extender</a:t>
            </a:r>
          </a:p>
          <a:p>
            <a:pPr lvl="2"/>
            <a:r>
              <a:rPr lang="es-AR" sz="2800"/>
              <a:t>Debe identificarse con </a:t>
            </a:r>
            <a:r>
              <a:rPr lang="es-AR" sz="2800" b="1"/>
              <a:t>this</a:t>
            </a:r>
          </a:p>
          <a:p>
            <a:r>
              <a:rPr lang="es-AR" sz="3200"/>
              <a:t>Pueden ser genéricos o no genéricos</a:t>
            </a:r>
          </a:p>
          <a:p>
            <a:r>
              <a:rPr lang="es-AR" sz="3200"/>
              <a:t>Se invocan como si fuera un metodo de instancia natural de la clase</a:t>
            </a:r>
          </a:p>
        </p:txBody>
      </p:sp>
    </p:spTree>
    <p:extLst>
      <p:ext uri="{BB962C8B-B14F-4D97-AF65-F5344CB8AC3E}">
        <p14:creationId xmlns:p14="http://schemas.microsoft.com/office/powerpoint/2010/main" val="164474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I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328592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static class Extensiones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{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//  separa una cadena en tokens y les aplica una comilla simple a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//  cada uno (usado para armar clausulas IN en SQL)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public static string Quote(this string src, string sep)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{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return string.Join(sep, src.Split(new[] {sep},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  StringSplitOptions.RemoveEmptyEntries)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  .Select(item =&gt; string.Format($"'{item.Trim()}'")));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}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"valor1 , valor 2, valor3 ,1234".Quote(",")</a:t>
            </a:r>
          </a:p>
          <a:p>
            <a:pPr marL="68580" indent="0">
              <a:buNone/>
            </a:pPr>
            <a:r>
              <a:rPr lang="es-AR" sz="2400">
                <a:latin typeface="+mj-lt"/>
              </a:rPr>
              <a:t>//  Resultado: 'valor1','valor 2','valor3','1234'</a:t>
            </a:r>
            <a:endParaRPr lang="es-AR" sz="24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22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II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//  Permite verificar que un elemento de cualquier tipo T esté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//  incluido en una lista de dichos elementos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static bool In&lt;T&gt;(this T src, IEnumerable&lt;T&gt; lista)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where T: IEquatable&lt;T&gt; {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foreach (T item in lista)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  if (item.Equals(src)) return true;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return false;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 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string[] s = { “abc”, “def”, “ghi” } 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“def”.In(s);  //  true</a:t>
            </a:r>
          </a:p>
        </p:txBody>
      </p:sp>
    </p:spTree>
    <p:extLst>
      <p:ext uri="{BB962C8B-B14F-4D97-AF65-F5344CB8AC3E}">
        <p14:creationId xmlns:p14="http://schemas.microsoft.com/office/powerpoint/2010/main" val="310116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Delegados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Un delegado es una </a:t>
            </a:r>
            <a:r>
              <a:rPr lang="es-AR" b="1">
                <a:solidFill>
                  <a:schemeClr val="accent3"/>
                </a:solidFill>
              </a:rPr>
              <a:t>clase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>
                <a:solidFill>
                  <a:schemeClr val="bg1"/>
                </a:solidFill>
              </a:rPr>
              <a:t>(</a:t>
            </a:r>
            <a:r>
              <a:rPr lang="es-AR"/>
              <a:t>tipo de dato) cuyas instancias sirven para contener el apuntador a un método</a:t>
            </a:r>
          </a:p>
          <a:p>
            <a:pPr lvl="1"/>
            <a:r>
              <a:rPr lang="es-AR"/>
              <a:t>Contiene el apuntador, no el método en si mismo que debe estar implementado en otro lugar</a:t>
            </a:r>
          </a:p>
          <a:p>
            <a:r>
              <a:rPr lang="es-AR"/>
              <a:t>Un delegado puede declararse en los mismos lugares donde se declaran las clases</a:t>
            </a:r>
          </a:p>
          <a:p>
            <a:pPr lvl="1"/>
            <a:r>
              <a:rPr lang="es-AR"/>
              <a:t>Un delegado ES una clase, el lenguaje nos facilita el uso del mismo como si fuera un método</a:t>
            </a:r>
          </a:p>
          <a:p>
            <a:r>
              <a:rPr lang="es-AR"/>
              <a:t>Todos derivan de System.Delegate</a:t>
            </a:r>
          </a:p>
          <a:p>
            <a:pPr lvl="1"/>
            <a:r>
              <a:rPr lang="es-AR"/>
              <a:t>El método Invoke() es el utilizado para simular la llamada</a:t>
            </a:r>
          </a:p>
        </p:txBody>
      </p:sp>
    </p:spTree>
    <p:extLst>
      <p:ext uri="{BB962C8B-B14F-4D97-AF65-F5344CB8AC3E}">
        <p14:creationId xmlns:p14="http://schemas.microsoft.com/office/powerpoint/2010/main" val="25617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I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14380" y="1196752"/>
            <a:ext cx="11286275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</a:t>
            </a:r>
            <a:r>
              <a:rPr lang="es-AR" sz="2400" b="1">
                <a:solidFill>
                  <a:schemeClr val="accent3"/>
                </a:solidFill>
                <a:latin typeface="+mj-lt"/>
              </a:rPr>
              <a:t>delegate</a:t>
            </a:r>
            <a:r>
              <a:rPr lang="es-AR" sz="24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double Algoritmo (double x, double y) 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class Operacion {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public Algoritmo operacion;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public void DoIt(double v1, double v2) {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  resultado = </a:t>
            </a:r>
            <a:r>
              <a:rPr lang="es-AR" sz="2400" b="1">
                <a:solidFill>
                  <a:schemeClr val="accent3"/>
                </a:solidFill>
                <a:latin typeface="+mj-lt"/>
              </a:rPr>
              <a:t>operacion(v1, v2);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}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</a:t>
            </a:r>
          </a:p>
          <a:p>
            <a:r>
              <a:rPr lang="es-AR"/>
              <a:t>El compilador traduce </a:t>
            </a:r>
            <a:r>
              <a:rPr lang="es-AR" b="1">
                <a:solidFill>
                  <a:schemeClr val="accent3"/>
                </a:solidFill>
              </a:rPr>
              <a:t>operacion()</a:t>
            </a:r>
            <a:r>
              <a:rPr lang="es-AR"/>
              <a:t> en el código correcto que ofrece la clase System.Delegate</a:t>
            </a:r>
          </a:p>
        </p:txBody>
      </p:sp>
    </p:spTree>
    <p:extLst>
      <p:ext uri="{BB962C8B-B14F-4D97-AF65-F5344CB8AC3E}">
        <p14:creationId xmlns:p14="http://schemas.microsoft.com/office/powerpoint/2010/main" val="353973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 II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14380" y="1196752"/>
            <a:ext cx="11286275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double Sumar(double x, double y) { return x+y; }</a:t>
            </a:r>
          </a:p>
          <a:p>
            <a:pPr marL="68580" lvl="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public double Multiplicar(double x, double y) { return x*y; }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Operación calc = new Operación();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calc.operacion = Sumar;</a:t>
            </a:r>
          </a:p>
          <a:p>
            <a:pPr marL="68580" indent="0"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calc.DoIt(3, 5);  //  resultado: 8</a:t>
            </a: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calc.operacion = Multiplicar;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calc.DoIt(3, 5);  //  resultado: 15</a:t>
            </a:r>
          </a:p>
          <a:p>
            <a:r>
              <a:rPr lang="es-AR"/>
              <a:t>Cuando tenemos que asignar un delegado tipo </a:t>
            </a:r>
            <a:r>
              <a:rPr lang="es-AR" b="1"/>
              <a:t>Algoritmo</a:t>
            </a:r>
            <a:r>
              <a:rPr lang="es-AR"/>
              <a:t>, cualquier funcion que cumpla la regla “retorna double y tiene 2 argumentos double” es compatible con el mismo</a:t>
            </a:r>
          </a:p>
        </p:txBody>
      </p:sp>
    </p:spTree>
    <p:extLst>
      <p:ext uri="{BB962C8B-B14F-4D97-AF65-F5344CB8AC3E}">
        <p14:creationId xmlns:p14="http://schemas.microsoft.com/office/powerpoint/2010/main" val="299473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Donde usar delegados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 fontScale="92500" lnSpcReduction="10000"/>
          </a:bodyPr>
          <a:lstStyle/>
          <a:p>
            <a:r>
              <a:rPr lang="es-AR"/>
              <a:t>Un delegado puede utilizarse en cualquier contexto donde se utilice un tipo</a:t>
            </a:r>
          </a:p>
          <a:p>
            <a:pPr lvl="1"/>
            <a:r>
              <a:rPr lang="es-AR"/>
              <a:t>Campos de instancia o de clase</a:t>
            </a:r>
          </a:p>
          <a:p>
            <a:pPr lvl="1"/>
            <a:r>
              <a:rPr lang="es-AR"/>
              <a:t>Return-type de métodos (de cualquier clase) </a:t>
            </a:r>
          </a:p>
          <a:p>
            <a:pPr lvl="1"/>
            <a:r>
              <a:rPr lang="es-AR"/>
              <a:t>Tipo de parámetro</a:t>
            </a:r>
          </a:p>
          <a:p>
            <a:r>
              <a:rPr lang="es-AR"/>
              <a:t>El “tipo” de un delegado es el que resulta de la </a:t>
            </a:r>
            <a:r>
              <a:rPr lang="es-AR" b="1">
                <a:solidFill>
                  <a:schemeClr val="accent3"/>
                </a:solidFill>
              </a:rPr>
              <a:t>firma</a:t>
            </a:r>
            <a:r>
              <a:rPr lang="es-AR"/>
              <a:t> más el </a:t>
            </a:r>
            <a:r>
              <a:rPr lang="es-AR" b="1">
                <a:solidFill>
                  <a:schemeClr val="accent3"/>
                </a:solidFill>
              </a:rPr>
              <a:t>return-type</a:t>
            </a:r>
            <a:r>
              <a:rPr lang="es-AR"/>
              <a:t> en el momento de declararlo</a:t>
            </a:r>
          </a:p>
          <a:p>
            <a:pPr lvl="1"/>
            <a:r>
              <a:rPr lang="es-AR"/>
              <a:t>Algoritmo es tipo “</a:t>
            </a:r>
            <a:r>
              <a:rPr lang="es-AR">
                <a:solidFill>
                  <a:schemeClr val="accent3"/>
                </a:solidFill>
              </a:rPr>
              <a:t>double (double, double)</a:t>
            </a:r>
            <a:r>
              <a:rPr lang="es-AR"/>
              <a:t>”</a:t>
            </a:r>
          </a:p>
          <a:p>
            <a:r>
              <a:rPr lang="es-AR"/>
              <a:t>Cualquier método con esa firma y retorno decimos que es “compatible” con el delegado</a:t>
            </a:r>
          </a:p>
          <a:p>
            <a:pPr lvl="1"/>
            <a:r>
              <a:rPr lang="es-AR"/>
              <a:t>Cualquier método compatible puede ser asignado a una variable que sea del tipo Algoritmo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9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Excepciones</a:t>
            </a:r>
          </a:p>
          <a:p>
            <a:r>
              <a:rPr lang="es-AR"/>
              <a:t>Nullables</a:t>
            </a:r>
          </a:p>
          <a:p>
            <a:r>
              <a:rPr lang="es-AR"/>
              <a:t>Enums</a:t>
            </a:r>
          </a:p>
          <a:p>
            <a:r>
              <a:rPr lang="es-AR"/>
              <a:t>Clases y metodos estaticos – Metodos de extension</a:t>
            </a:r>
          </a:p>
          <a:p>
            <a:r>
              <a:rPr lang="es-AR"/>
              <a:t>Delegados</a:t>
            </a:r>
          </a:p>
          <a:p>
            <a:r>
              <a:rPr lang="es-AR"/>
              <a:t>Eventos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Qué utilidad tienen?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Avisar cuando una operación finaliza </a:t>
            </a:r>
          </a:p>
          <a:p>
            <a:pPr lvl="1"/>
            <a:r>
              <a:rPr lang="es-AR"/>
              <a:t>Cuando una lectura desde disco tarda mucho tiempo se puede implementar un “callback” que informe sólo cuando haya finalizado</a:t>
            </a:r>
          </a:p>
          <a:p>
            <a:r>
              <a:rPr lang="es-AR"/>
              <a:t>Elegir un algoritmo en tiempo de ejecución</a:t>
            </a:r>
          </a:p>
          <a:p>
            <a:pPr lvl="1"/>
            <a:r>
              <a:rPr lang="es-AR"/>
              <a:t>Si un mismo proceso puede ser implementado de varias maneras, puedo asociar un delegado a cada una de ellas y elegirlo en run-time</a:t>
            </a:r>
          </a:p>
          <a:p>
            <a:r>
              <a:rPr lang="es-AR"/>
              <a:t>Implementar llamadas “multicast”</a:t>
            </a:r>
          </a:p>
          <a:p>
            <a:pPr lvl="1"/>
            <a:r>
              <a:rPr lang="es-AR"/>
              <a:t>Una única llamada a método hace que varios objetos interesados reaccionen</a:t>
            </a:r>
          </a:p>
        </p:txBody>
      </p:sp>
    </p:spTree>
    <p:extLst>
      <p:ext uri="{BB962C8B-B14F-4D97-AF65-F5344CB8AC3E}">
        <p14:creationId xmlns:p14="http://schemas.microsoft.com/office/powerpoint/2010/main" val="251939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Delegados Genericos del Framework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00059" y="3470664"/>
            <a:ext cx="11286275" cy="327070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reemplazamos el nombre Algoritmo por un delegado generico que cumple el 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mismo proposito (retorna double y tiene 2 argumentos double)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public class Operacion {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public 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Func&lt;double, double, double&gt;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 operacion;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public void DoIt() {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  resultado = operacion(v1, v2);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}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}</a:t>
            </a:r>
            <a:endParaRPr lang="es-A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Marcador de texto 1"/>
          <p:cNvSpPr txBox="1">
            <a:spLocks/>
          </p:cNvSpPr>
          <p:nvPr/>
        </p:nvSpPr>
        <p:spPr>
          <a:xfrm>
            <a:off x="720000" y="1094400"/>
            <a:ext cx="11280656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AR"/>
              <a:t>Normalmente no me importa el “nombre” del delegado sino los tipos de los argumentos y el valor devuelto</a:t>
            </a:r>
          </a:p>
          <a:p>
            <a:pPr lvl="1"/>
            <a:r>
              <a:rPr lang="es-AR"/>
              <a:t>Para evitar la proliferacion de nombres de delegados, el framework dispone de varios tipos de delegados genericos que se pueden acomodar a casi todas las necesidades</a:t>
            </a:r>
          </a:p>
        </p:txBody>
      </p:sp>
    </p:spTree>
    <p:extLst>
      <p:ext uri="{BB962C8B-B14F-4D97-AF65-F5344CB8AC3E}">
        <p14:creationId xmlns:p14="http://schemas.microsoft.com/office/powerpoint/2010/main" val="45740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Delegados Genericos del Framework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57067"/>
              </p:ext>
            </p:extLst>
          </p:nvPr>
        </p:nvGraphicFramePr>
        <p:xfrm>
          <a:off x="720000" y="1338868"/>
          <a:ext cx="11208648" cy="4907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23872">
                  <a:extLst>
                    <a:ext uri="{9D8B030D-6E8A-4147-A177-3AD203B41FA5}">
                      <a16:colId xmlns:a16="http://schemas.microsoft.com/office/drawing/2014/main" val="778853752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372842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Func&lt;TResult&gt;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que no tiene argumentos y retorna TResult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Funt&lt;T,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TResult&gt;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con 1 argumento y que retorna TResult (hay versiones de T, T1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hasta T16)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4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sin argumentos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, retorna void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Action&lt;T&gt;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con un argumento, retorna void (versiones hasta T, T1 .. T16)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6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Converter&lt;TInput, TOutput&gt;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que permita convertir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un tipo TInput en uno TOutput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Predicate&lt;T&gt;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que retorne bool y que tenga un argumento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tipo T (es una condicion o filtro para elegir determinados valores de T)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Comparison&lt;T&gt;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>
                          <a:solidFill>
                            <a:srgbClr val="000000"/>
                          </a:solidFill>
                          <a:latin typeface="+mj-lt"/>
                        </a:rPr>
                        <a:t>Cualquier funcion que retorna</a:t>
                      </a:r>
                      <a:r>
                        <a:rPr lang="es-AR" sz="2000" b="0" baseline="0">
                          <a:solidFill>
                            <a:srgbClr val="000000"/>
                          </a:solidFill>
                          <a:latin typeface="+mj-lt"/>
                        </a:rPr>
                        <a:t> int y que tiene dos argumentos de tipo T que deben compararse</a:t>
                      </a:r>
                      <a:endParaRPr lang="es-AR" sz="2000" b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2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Delegados Multicast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Un delegado que tiene más de un apuntador a método asociado es un delegado multicast</a:t>
            </a:r>
          </a:p>
          <a:p>
            <a:r>
              <a:rPr lang="es-AR"/>
              <a:t>Cuando usamos la sintaxis de llamada a método mediante el delegado, se invoca a cada uno de los métodos asociados</a:t>
            </a:r>
          </a:p>
          <a:p>
            <a:r>
              <a:rPr lang="es-AR"/>
              <a:t>Podemos usar los operadores </a:t>
            </a:r>
            <a:r>
              <a:rPr lang="es-AR" b="1">
                <a:latin typeface="+mj-lt"/>
              </a:rPr>
              <a:t>+=</a:t>
            </a:r>
            <a:r>
              <a:rPr lang="es-AR"/>
              <a:t> y </a:t>
            </a:r>
            <a:r>
              <a:rPr lang="es-AR" b="1">
                <a:latin typeface="+mj-lt"/>
              </a:rPr>
              <a:t>-=</a:t>
            </a:r>
            <a:r>
              <a:rPr lang="es-AR"/>
              <a:t> para asociar y quitar métodos a delegados multicast</a:t>
            </a:r>
          </a:p>
          <a:p>
            <a:r>
              <a:rPr lang="es-AR"/>
              <a:t>Es la base del pattern de eventos</a:t>
            </a:r>
            <a:endParaRPr lang="es-AR" b="1"/>
          </a:p>
        </p:txBody>
      </p:sp>
    </p:spTree>
    <p:extLst>
      <p:ext uri="{BB962C8B-B14F-4D97-AF65-F5344CB8AC3E}">
        <p14:creationId xmlns:p14="http://schemas.microsoft.com/office/powerpoint/2010/main" val="40928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Reglas 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328592"/>
          </a:xfrm>
        </p:spPr>
        <p:txBody>
          <a:bodyPr>
            <a:normAutofit fontScale="92500" lnSpcReduction="20000"/>
          </a:bodyPr>
          <a:lstStyle/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public </a:t>
            </a:r>
            <a:r>
              <a:rPr lang="es-AR" sz="2400" b="1">
                <a:solidFill>
                  <a:srgbClr val="FEB80A"/>
                </a:solidFill>
                <a:latin typeface="Consolas"/>
              </a:rPr>
              <a:t>delegate</a:t>
            </a:r>
            <a:r>
              <a:rPr lang="es-AR" sz="2400">
                <a:solidFill>
                  <a:srgbClr val="FEB80A"/>
                </a:solidFill>
                <a:latin typeface="Consolas"/>
              </a:rPr>
              <a:t> </a:t>
            </a:r>
            <a:r>
              <a:rPr lang="es-AR" sz="2400">
                <a:solidFill>
                  <a:schemeClr val="bg1"/>
                </a:solidFill>
                <a:latin typeface="Consolas"/>
              </a:rPr>
              <a:t>void Aviso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() ;</a:t>
            </a:r>
          </a:p>
          <a:p>
            <a:pPr marL="68580" indent="0">
              <a:buClr>
                <a:srgbClr val="FFFFFF"/>
              </a:buClr>
              <a:buNone/>
            </a:pPr>
            <a:endParaRPr lang="es-AR" sz="2400">
              <a:solidFill>
                <a:srgbClr val="FFFFFF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public class SistemaAlarmas {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public </a:t>
            </a:r>
            <a:r>
              <a:rPr lang="es-AR" sz="2400" b="1">
                <a:solidFill>
                  <a:schemeClr val="accent3"/>
                </a:solidFill>
                <a:latin typeface="Consolas"/>
              </a:rPr>
              <a:t>Aviso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400">
                <a:solidFill>
                  <a:schemeClr val="bg1"/>
                </a:solidFill>
                <a:latin typeface="Consolas"/>
              </a:rPr>
              <a:t>Alarma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 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public void Do() {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  if (Alarma != null) </a:t>
            </a:r>
            <a:r>
              <a:rPr lang="es-AR" sz="2400" b="1">
                <a:solidFill>
                  <a:schemeClr val="accent3"/>
                </a:solidFill>
                <a:latin typeface="Consolas"/>
              </a:rPr>
              <a:t>Alarma</a:t>
            </a:r>
            <a:r>
              <a:rPr lang="es-AR" sz="2400">
                <a:solidFill>
                  <a:srgbClr val="FFFFFF"/>
                </a:solidFill>
                <a:latin typeface="Consolas"/>
              </a:rPr>
              <a:t>();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  }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40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SistemaAlarmas sa = new SistemaAlarmas();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+= AvisoPolicia;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+= AvisoBomberos;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sa.Do();  //  avisa policía y bomberos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-= AvisoPolicia;</a:t>
            </a:r>
          </a:p>
        </p:txBody>
      </p:sp>
    </p:spTree>
    <p:extLst>
      <p:ext uri="{BB962C8B-B14F-4D97-AF65-F5344CB8AC3E}">
        <p14:creationId xmlns:p14="http://schemas.microsoft.com/office/powerpoint/2010/main" val="3962065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Eventos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Un evento es un tipo especial de miembro mediante el cual </a:t>
            </a:r>
          </a:p>
          <a:p>
            <a:pPr lvl="1"/>
            <a:r>
              <a:rPr lang="es-AR"/>
              <a:t>Uno o más objetos se suscriben </a:t>
            </a:r>
          </a:p>
          <a:p>
            <a:pPr lvl="1"/>
            <a:r>
              <a:rPr lang="es-AR"/>
              <a:t>Un objeto puede informar a otros de determinados sucesos</a:t>
            </a:r>
          </a:p>
          <a:p>
            <a:r>
              <a:rPr lang="es-AR"/>
              <a:t>Los eventos deben tener un tipo que sea un descendiente de System.Delegate</a:t>
            </a:r>
          </a:p>
          <a:p>
            <a:r>
              <a:rPr lang="es-AR"/>
              <a:t>Los objetos que están interesados en recibir notificaciones se conocen como “subscriptores”</a:t>
            </a:r>
          </a:p>
          <a:p>
            <a:r>
              <a:rPr lang="es-AR"/>
              <a:t>La manera de que un objeto se subscriba a un evento es mediante el operador combinado +=</a:t>
            </a:r>
          </a:p>
        </p:txBody>
      </p:sp>
    </p:spTree>
    <p:extLst>
      <p:ext uri="{BB962C8B-B14F-4D97-AF65-F5344CB8AC3E}">
        <p14:creationId xmlns:p14="http://schemas.microsoft.com/office/powerpoint/2010/main" val="13098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Reglas 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328592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delegate void Aviso();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public class</a:t>
            </a:r>
            <a:r>
              <a:rPr lang="es-AR" sz="24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SistemaAlarma</a:t>
            </a:r>
            <a:r>
              <a:rPr lang="es-AR" sz="2400">
                <a:solidFill>
                  <a:schemeClr val="accent3"/>
                </a:solidFill>
                <a:latin typeface="+mj-lt"/>
              </a:rPr>
              <a:t> 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{ 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  public </a:t>
            </a:r>
            <a:r>
              <a:rPr lang="es-AR" sz="2400" b="1">
                <a:solidFill>
                  <a:schemeClr val="accent3"/>
                </a:solidFill>
                <a:latin typeface="+mj-lt"/>
              </a:rPr>
              <a:t>event</a:t>
            </a:r>
            <a:r>
              <a:rPr lang="es-AR" sz="2400">
                <a:solidFill>
                  <a:schemeClr val="bg1"/>
                </a:solidFill>
                <a:latin typeface="+mj-lt"/>
              </a:rPr>
              <a:t> Aviso  Alarma 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SistemaAlarma sa = new SistemaAlarma();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+= LlamarPolicia;</a:t>
            </a:r>
          </a:p>
          <a:p>
            <a:pPr marL="68580" indent="0">
              <a:buNone/>
            </a:pPr>
            <a:r>
              <a:rPr lang="es-AR" sz="2400">
                <a:solidFill>
                  <a:schemeClr val="bg1"/>
                </a:solidFill>
                <a:latin typeface="+mj-lt"/>
              </a:rPr>
              <a:t>sa.Alarma += LlamarBomberos;</a:t>
            </a:r>
          </a:p>
          <a:p>
            <a:pPr marL="68580" indent="0">
              <a:buNone/>
            </a:pPr>
            <a:endParaRPr lang="es-AR" sz="2400">
              <a:solidFill>
                <a:schemeClr val="bg1"/>
              </a:solidFill>
              <a:latin typeface="+mj-lt"/>
            </a:endParaRPr>
          </a:p>
          <a:p>
            <a:r>
              <a:rPr lang="es-AR"/>
              <a:t>Como se observa, se utiliza el mismo concepto que los multicast delegates</a:t>
            </a:r>
          </a:p>
          <a:p>
            <a:pPr marL="68580" indent="0">
              <a:buNone/>
            </a:pPr>
            <a:endParaRPr lang="es-AR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76308" y="2016900"/>
            <a:ext cx="1101292" cy="410344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1072993" y="2781917"/>
            <a:ext cx="3067624" cy="45137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/>
              <a:t>Delegado o Tipo del evento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493610" y="2016900"/>
            <a:ext cx="1211421" cy="410344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5375920" y="2692072"/>
            <a:ext cx="2260255" cy="45137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b="1"/>
              <a:t>Nombre del evento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3694105" y="2465832"/>
            <a:ext cx="132849" cy="376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5519936" y="2427244"/>
            <a:ext cx="430347" cy="358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8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Eventos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Los eventos se implementan con la combinación de campo privado con el tipo delegado más dos accesores que agregan y quitan los respectivos delegados</a:t>
            </a:r>
          </a:p>
          <a:p>
            <a:r>
              <a:rPr lang="es-AR"/>
              <a:t>Por esa razón, los eventos se heredan pero no son visibles desde una clase derivada</a:t>
            </a:r>
          </a:p>
          <a:p>
            <a:pPr lvl="1"/>
            <a:r>
              <a:rPr lang="es-AR"/>
              <a:t>Solo podemos invocarlos desde la clase que los declara</a:t>
            </a:r>
          </a:p>
          <a:p>
            <a:pPr lvl="1"/>
            <a:r>
              <a:rPr lang="es-AR"/>
              <a:t>Pero podemos agregarles subscriptores desde cualquier clase derivada</a:t>
            </a:r>
          </a:p>
        </p:txBody>
      </p:sp>
    </p:spTree>
    <p:extLst>
      <p:ext uri="{BB962C8B-B14F-4D97-AF65-F5344CB8AC3E}">
        <p14:creationId xmlns:p14="http://schemas.microsoft.com/office/powerpoint/2010/main" val="7000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Nullables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03483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Los value-types carecen de la “expresividad” de los reference-type</a:t>
            </a:r>
          </a:p>
          <a:p>
            <a:pPr lvl="1"/>
            <a:r>
              <a:rPr lang="es-AR"/>
              <a:t>Siempre tienen un valor </a:t>
            </a:r>
          </a:p>
          <a:p>
            <a:pPr lvl="1"/>
            <a:r>
              <a:rPr lang="es-AR"/>
              <a:t>No pueden indicar la ausencia de información</a:t>
            </a:r>
          </a:p>
          <a:p>
            <a:r>
              <a:rPr lang="es-AR"/>
              <a:t>Todos los DBMS admiten valores nulos como posibilidad de cualquier tipo de dato</a:t>
            </a:r>
          </a:p>
          <a:p>
            <a:r>
              <a:rPr lang="es-AR"/>
              <a:t>Alternativas poco efectivas o peligrosas</a:t>
            </a:r>
          </a:p>
          <a:p>
            <a:pPr lvl="1"/>
            <a:r>
              <a:rPr lang="es-AR"/>
              <a:t>Usar numeros negativos (si por ejemplo esperamos solamente valores &gt; 0)</a:t>
            </a:r>
          </a:p>
          <a:p>
            <a:pPr lvl="1"/>
            <a:r>
              <a:rPr lang="es-AR"/>
              <a:t>Usar valores que excedan un máximo o mínimo lógicos para la magnitud representada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10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Que es un tipo nullable?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Son value-types a los que se le incorpora la semántica de “null-value”</a:t>
            </a:r>
          </a:p>
          <a:p>
            <a:pPr lvl="1"/>
            <a:r>
              <a:rPr lang="es-AR"/>
              <a:t>Pueden ser tratados como valores en todos los contextos</a:t>
            </a:r>
          </a:p>
          <a:p>
            <a:pPr lvl="1"/>
            <a:r>
              <a:rPr lang="es-AR"/>
              <a:t>Admiten un valor especial </a:t>
            </a:r>
            <a:r>
              <a:rPr lang="es-AR" b="1"/>
              <a:t>null</a:t>
            </a:r>
            <a:r>
              <a:rPr lang="es-AR"/>
              <a:t> que igual que los reference type indica la ausencia de datos</a:t>
            </a:r>
          </a:p>
          <a:p>
            <a:pPr lvl="1"/>
            <a:r>
              <a:rPr lang="es-AR"/>
              <a:t>Permiten comparación con null</a:t>
            </a:r>
          </a:p>
          <a:p>
            <a:pPr lvl="1"/>
            <a:r>
              <a:rPr lang="es-AR"/>
              <a:t>Exponen propiedades para chequear si contienen un valor del tipo o son nulos (</a:t>
            </a:r>
            <a:r>
              <a:rPr lang="es-AR">
                <a:latin typeface="+mj-lt"/>
              </a:rPr>
              <a:t>HasValue</a:t>
            </a:r>
            <a:r>
              <a:rPr lang="es-AR"/>
              <a:t> y </a:t>
            </a:r>
            <a:r>
              <a:rPr lang="es-AR">
                <a:latin typeface="+mj-lt"/>
              </a:rPr>
              <a:t>Value</a:t>
            </a:r>
            <a:r>
              <a:rPr lang="es-AR"/>
              <a:t>)</a:t>
            </a:r>
          </a:p>
          <a:p>
            <a:r>
              <a:rPr lang="es-AR"/>
              <a:t>Internamente…es una clase generica!</a:t>
            </a:r>
          </a:p>
          <a:p>
            <a:pPr marL="68580" indent="0">
              <a:buNone/>
            </a:pPr>
            <a:r>
              <a:rPr lang="es-AR"/>
              <a:t>			</a:t>
            </a:r>
            <a:r>
              <a:rPr lang="es-AR">
                <a:latin typeface="+mj-lt"/>
              </a:rPr>
              <a:t>DateTime? </a:t>
            </a:r>
            <a:r>
              <a:rPr lang="es-AR" sz="3600">
                <a:latin typeface="+mj-lt"/>
                <a:sym typeface="Symbol" panose="05050102010706020507" pitchFamily="18" charset="2"/>
              </a:rPr>
              <a:t></a:t>
            </a:r>
            <a:r>
              <a:rPr lang="es-AR">
                <a:latin typeface="+mj-lt"/>
              </a:rPr>
              <a:t> Nullable&lt;DateTime&gt;</a:t>
            </a:r>
          </a:p>
          <a:p>
            <a:pPr lvl="1"/>
            <a:endParaRPr lang="es-AR"/>
          </a:p>
          <a:p>
            <a:pPr>
              <a:buNone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39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Reglas 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064632" cy="55029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int? enteroNulo = null;</a:t>
            </a:r>
          </a:p>
          <a:p>
            <a:pPr marL="68580" indent="0">
              <a:buNone/>
            </a:pPr>
            <a:endParaRPr lang="es-AR" sz="20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if (enteroNulo.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HasValue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{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int enteroNormal = enteroNulo.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Value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enteroNormal = (int)enteroNulo;  //  otra alternativa es el casting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si HasValue es false entonces contiene un “valor” null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</a:t>
            </a:r>
            <a:r>
              <a:rPr lang="es-AR" sz="2000" b="1">
                <a:solidFill>
                  <a:schemeClr val="bg1"/>
                </a:solidFill>
                <a:latin typeface="+mj-lt"/>
              </a:rPr>
              <a:t>lifted operators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: 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operan sobre tipos nullables del mismo modo</a:t>
            </a:r>
            <a:endParaRPr lang="es-AR" sz="2000">
              <a:solidFill>
                <a:schemeClr val="bg1"/>
              </a:solidFill>
              <a:latin typeface="+mj-lt"/>
            </a:endParaRP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//  que lo harian sobre sus equivalente “no-nullables” (ver el ==)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int? otroNulo = null;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if (enteroNulo </a:t>
            </a:r>
            <a:r>
              <a:rPr lang="es-AR" sz="2000" b="1">
                <a:solidFill>
                  <a:schemeClr val="accent3"/>
                </a:solidFill>
                <a:latin typeface="+mj-lt"/>
              </a:rPr>
              <a:t>==</a:t>
            </a:r>
            <a:r>
              <a:rPr lang="es-AR" sz="2000">
                <a:solidFill>
                  <a:schemeClr val="bg1"/>
                </a:solidFill>
                <a:latin typeface="+mj-lt"/>
              </a:rPr>
              <a:t> otroNulo)</a:t>
            </a:r>
          </a:p>
          <a:p>
            <a:pPr marL="68580" indent="0">
              <a:buNone/>
            </a:pPr>
            <a:r>
              <a:rPr lang="es-AR" sz="2000">
                <a:solidFill>
                  <a:schemeClr val="bg1"/>
                </a:solidFill>
                <a:latin typeface="+mj-lt"/>
              </a:rPr>
              <a:t>  Console.Write(“IGUALES”);  //  OK!</a:t>
            </a:r>
          </a:p>
          <a:p>
            <a:pPr marL="68580" indent="0">
              <a:buNone/>
            </a:pPr>
            <a:endParaRPr lang="es-AR" sz="24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57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Campos de Clase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Un campo de clase es una “variable” asociada a una clase en su totalidad</a:t>
            </a:r>
          </a:p>
          <a:p>
            <a:pPr lvl="1"/>
            <a:r>
              <a:rPr lang="es-AR"/>
              <a:t>Tiene un nombre y un tipo</a:t>
            </a:r>
          </a:p>
          <a:p>
            <a:pPr lvl="1"/>
            <a:r>
              <a:rPr lang="es-AR"/>
              <a:t>Se crea cuando la clase es cargada en memoria</a:t>
            </a:r>
          </a:p>
          <a:p>
            <a:pPr lvl="1"/>
            <a:r>
              <a:rPr lang="es-AR"/>
              <a:t>Se accede a través del nombre de la clase (</a:t>
            </a:r>
            <a:r>
              <a:rPr lang="es-AR">
                <a:latin typeface="+mj-lt"/>
              </a:rPr>
              <a:t>NombreClase.Campo</a:t>
            </a:r>
            <a:r>
              <a:rPr lang="es-AR"/>
              <a:t>)</a:t>
            </a:r>
          </a:p>
          <a:p>
            <a:r>
              <a:rPr lang="es-AR"/>
              <a:t>No participan en la “forma” de los objetos de esa clase en memoria</a:t>
            </a:r>
          </a:p>
          <a:p>
            <a:pPr lvl="1"/>
            <a:r>
              <a:rPr lang="es-AR"/>
              <a:t>De hecho tienen una ubicación en memoria independiente del heap</a:t>
            </a:r>
          </a:p>
          <a:p>
            <a:pPr lvl="1"/>
            <a:r>
              <a:rPr lang="es-AR"/>
              <a:t>Pueden dar lugar a pérdidas de memoria utilizable </a:t>
            </a:r>
          </a:p>
          <a:p>
            <a:r>
              <a:rPr lang="es-AR"/>
              <a:t>No se puede acceder mediante una instancia!</a:t>
            </a:r>
          </a:p>
          <a:p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272317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Reglas de Escritura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242896"/>
          </a:xfrm>
        </p:spPr>
        <p:txBody>
          <a:bodyPr>
            <a:normAutofit/>
          </a:bodyPr>
          <a:lstStyle/>
          <a:p>
            <a:pPr marL="68580" indent="0">
              <a:buClr>
                <a:srgbClr val="FFFFFF"/>
              </a:buClr>
              <a:buNone/>
            </a:pPr>
            <a:r>
              <a:rPr lang="es-AR" sz="2200" dirty="0" err="1">
                <a:solidFill>
                  <a:srgbClr val="FFFFFF"/>
                </a:solidFill>
                <a:latin typeface="Consolas"/>
              </a:rPr>
              <a:t>class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Cliente {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2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int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Cantidad;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2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Cliente[] Base = 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200" dirty="0">
                <a:solidFill>
                  <a:srgbClr val="FFFFFF"/>
                </a:solidFill>
                <a:latin typeface="Consolas"/>
              </a:rPr>
              <a:t>      new Cliente[100000];  // 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memory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200" dirty="0" err="1">
                <a:solidFill>
                  <a:srgbClr val="FFFFFF"/>
                </a:solidFill>
                <a:latin typeface="Consolas"/>
              </a:rPr>
              <a:t>leak</a:t>
            </a:r>
            <a:r>
              <a:rPr lang="es-AR" sz="2200" dirty="0">
                <a:solidFill>
                  <a:srgbClr val="FFFFFF"/>
                </a:solidFill>
                <a:latin typeface="Consolas"/>
              </a:rPr>
              <a:t>!!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200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68580" indent="0">
              <a:buClr>
                <a:srgbClr val="FFFFFF"/>
              </a:buClr>
              <a:buNone/>
            </a:pPr>
            <a:endParaRPr lang="es-AR" sz="2000" dirty="0">
              <a:solidFill>
                <a:srgbClr val="FFFFFF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Cliente cli;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cli = new Cliente();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cli.Cantidad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= 1;  // MAL!! No puedo acceder </a:t>
            </a:r>
            <a:r>
              <a:rPr lang="es-AR" sz="2000">
                <a:solidFill>
                  <a:srgbClr val="FFFFFF"/>
                </a:solidFill>
                <a:latin typeface="Consolas"/>
              </a:rPr>
              <a:t>con una instancia!!</a:t>
            </a:r>
            <a:endParaRPr lang="es-AR" sz="2000" dirty="0">
              <a:solidFill>
                <a:srgbClr val="FFFFFF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endParaRPr lang="es-AR" sz="2000">
              <a:solidFill>
                <a:srgbClr val="FFFFFF"/>
              </a:solidFill>
              <a:latin typeface="Consolas"/>
            </a:endParaRPr>
          </a:p>
          <a:p>
            <a:pPr marL="68580" indent="0">
              <a:buClr>
                <a:srgbClr val="FFFFFF"/>
              </a:buClr>
              <a:buNone/>
            </a:pPr>
            <a:r>
              <a:rPr lang="es-AR" sz="2000">
                <a:solidFill>
                  <a:srgbClr val="FFFFFF"/>
                </a:solidFill>
                <a:latin typeface="Consolas"/>
              </a:rPr>
              <a:t>Cliente.Cantidad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++;  // BIEN!!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Cliente.Base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=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null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;  //  liberada!!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79515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Métodos de clase (static)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prstClr val="white"/>
                </a:solidFill>
              </a:rPr>
              <a:t>Cuando un método no necesita una instancia particular de una clase se denomina </a:t>
            </a:r>
            <a:r>
              <a:rPr lang="es-AR" b="1" dirty="0">
                <a:solidFill>
                  <a:schemeClr val="accent3"/>
                </a:solidFill>
              </a:rPr>
              <a:t>“método de clase o </a:t>
            </a:r>
            <a:r>
              <a:rPr lang="es-AR" b="1" dirty="0" err="1">
                <a:solidFill>
                  <a:schemeClr val="accent3"/>
                </a:solidFill>
              </a:rPr>
              <a:t>static</a:t>
            </a:r>
            <a:r>
              <a:rPr lang="es-AR" b="1" dirty="0">
                <a:solidFill>
                  <a:schemeClr val="accent3"/>
                </a:solidFill>
              </a:rPr>
              <a:t>”</a:t>
            </a:r>
            <a:endParaRPr lang="es-AR" b="1" dirty="0">
              <a:solidFill>
                <a:schemeClr val="bg1"/>
              </a:solidFill>
            </a:endParaRPr>
          </a:p>
          <a:p>
            <a:pPr lvl="0">
              <a:buClr>
                <a:srgbClr val="FFFFFF"/>
              </a:buClr>
            </a:pPr>
            <a:r>
              <a:rPr lang="es-AR" sz="2500" dirty="0">
                <a:solidFill>
                  <a:schemeClr val="bg1"/>
                </a:solidFill>
              </a:rPr>
              <a:t>Tomemos como ejemplo: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class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Cliente { 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public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static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Cliente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CrearNuevo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() {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return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 new Cliente(18339577); }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397764" lvl="1" indent="0">
              <a:buClr>
                <a:srgbClr val="FFFFFF"/>
              </a:buClr>
              <a:buNone/>
            </a:pPr>
            <a:r>
              <a:rPr lang="es-AR" sz="2000" dirty="0">
                <a:solidFill>
                  <a:srgbClr val="FFFFFF"/>
                </a:solidFill>
                <a:latin typeface="Consolas"/>
              </a:rPr>
              <a:t>Cliente cli = </a:t>
            </a:r>
            <a:r>
              <a:rPr lang="es-AR" sz="2000" dirty="0" err="1">
                <a:solidFill>
                  <a:srgbClr val="FFFFFF"/>
                </a:solidFill>
                <a:latin typeface="Consolas"/>
              </a:rPr>
              <a:t>Cliente.CrearNuevo</a:t>
            </a:r>
            <a:r>
              <a:rPr lang="es-AR" sz="2000" dirty="0">
                <a:solidFill>
                  <a:srgbClr val="FFFFFF"/>
                </a:solidFill>
                <a:latin typeface="Consolas"/>
              </a:rPr>
              <a:t>();</a:t>
            </a:r>
          </a:p>
          <a:p>
            <a:pPr>
              <a:buClr>
                <a:srgbClr val="FFFFFF"/>
              </a:buClr>
            </a:pPr>
            <a:r>
              <a:rPr lang="es-AR" sz="2800" dirty="0">
                <a:solidFill>
                  <a:srgbClr val="FFFFFF"/>
                </a:solidFill>
              </a:rPr>
              <a:t>Los métodos de clase no disponen del parámetro </a:t>
            </a:r>
            <a:r>
              <a:rPr lang="es-AR" sz="2800" b="1" dirty="0" err="1">
                <a:solidFill>
                  <a:srgbClr val="FFFFFF"/>
                </a:solidFill>
              </a:rPr>
              <a:t>this</a:t>
            </a:r>
            <a:r>
              <a:rPr lang="es-AR" sz="2800" dirty="0">
                <a:solidFill>
                  <a:srgbClr val="FFFFFF"/>
                </a:solidFill>
              </a:rPr>
              <a:t>, por lo tanto no pueden acceder a campos de instancia</a:t>
            </a:r>
          </a:p>
        </p:txBody>
      </p:sp>
    </p:spTree>
    <p:extLst>
      <p:ext uri="{BB962C8B-B14F-4D97-AF65-F5344CB8AC3E}">
        <p14:creationId xmlns:p14="http://schemas.microsoft.com/office/powerpoint/2010/main" val="185276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r>
              <a:rPr lang="en-US"/>
              <a:t>Métodos de clase (static)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184576"/>
          </a:xfrm>
        </p:spPr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s-AR">
                <a:solidFill>
                  <a:prstClr val="white"/>
                </a:solidFill>
              </a:rPr>
              <a:t>Normalmente utilizan campos de clase, pero no es obligatorio</a:t>
            </a:r>
          </a:p>
          <a:p>
            <a:pPr lvl="1">
              <a:buClr>
                <a:srgbClr val="FED46B"/>
              </a:buClr>
            </a:pPr>
            <a:r>
              <a:rPr lang="es-AR">
                <a:solidFill>
                  <a:prstClr val="white"/>
                </a:solidFill>
              </a:rPr>
              <a:t>Solamente puede acceder a campos de clase</a:t>
            </a:r>
          </a:p>
          <a:p>
            <a:pPr lvl="1">
              <a:buClr>
                <a:srgbClr val="FED46B"/>
              </a:buClr>
            </a:pPr>
            <a:r>
              <a:rPr lang="es-AR">
                <a:solidFill>
                  <a:prstClr val="white"/>
                </a:solidFill>
              </a:rPr>
              <a:t>Solamente se pueden invocar con el nombre de la clase</a:t>
            </a:r>
          </a:p>
          <a:p>
            <a:r>
              <a:rPr lang="es-AR">
                <a:solidFill>
                  <a:prstClr val="white"/>
                </a:solidFill>
              </a:rPr>
              <a:t>Cualquier clase puede contener método de instancia y de clase (static)</a:t>
            </a:r>
          </a:p>
          <a:p>
            <a:pPr lvl="1"/>
            <a:r>
              <a:rPr lang="es-AR">
                <a:solidFill>
                  <a:prstClr val="white"/>
                </a:solidFill>
              </a:rPr>
              <a:t>Una clase </a:t>
            </a:r>
            <a:r>
              <a:rPr lang="es-AR" b="1">
                <a:solidFill>
                  <a:schemeClr val="accent3"/>
                </a:solidFill>
              </a:rPr>
              <a:t>static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>
                <a:solidFill>
                  <a:prstClr val="white"/>
                </a:solidFill>
              </a:rPr>
              <a:t>sólo puede tener métodos static</a:t>
            </a:r>
          </a:p>
          <a:p>
            <a:pPr lvl="1"/>
            <a:r>
              <a:rPr lang="es-AR">
                <a:solidFill>
                  <a:prstClr val="white"/>
                </a:solidFill>
              </a:rPr>
              <a:t>Ejemplo de clase static </a:t>
            </a:r>
            <a:r>
              <a:rPr lang="es-AR">
                <a:solidFill>
                  <a:prstClr val="white"/>
                </a:solidFill>
                <a:sym typeface="Wingdings" panose="05000000000000000000" pitchFamily="2" charset="2"/>
              </a:rPr>
              <a:t> System.Math</a:t>
            </a:r>
            <a:endParaRPr lang="es-AR">
              <a:solidFill>
                <a:prstClr val="white"/>
              </a:solidFill>
            </a:endParaRPr>
          </a:p>
          <a:p>
            <a:pPr lvl="1"/>
            <a:endParaRPr lang="es-AR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245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15562</TotalTime>
  <Words>2478</Words>
  <Application>Microsoft Office PowerPoint</Application>
  <PresentationFormat>Panorámica</PresentationFormat>
  <Paragraphs>339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41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Symbol</vt:lpstr>
      <vt:lpstr>Verdana</vt:lpstr>
      <vt:lpstr>Wingdings</vt:lpstr>
      <vt:lpstr>Wingdings 2</vt:lpstr>
      <vt:lpstr>Wingdings 3</vt:lpstr>
      <vt:lpstr>Tema1</vt:lpstr>
      <vt:lpstr>Metro</vt:lpstr>
      <vt:lpstr>Conceptos Avanzados</vt:lpstr>
      <vt:lpstr>Contenido del Capitulo</vt:lpstr>
      <vt:lpstr>Nullables</vt:lpstr>
      <vt:lpstr>Que es un tipo nullable?</vt:lpstr>
      <vt:lpstr>Reglas de Escritura</vt:lpstr>
      <vt:lpstr>Campos de Clase</vt:lpstr>
      <vt:lpstr>Reglas de Escritura</vt:lpstr>
      <vt:lpstr>Métodos de clase (static)</vt:lpstr>
      <vt:lpstr>Métodos de clase (static)</vt:lpstr>
      <vt:lpstr>Reglas de Escritura</vt:lpstr>
      <vt:lpstr>Constructores de clase</vt:lpstr>
      <vt:lpstr>Métodos de Extensión</vt:lpstr>
      <vt:lpstr>Métodos de Extensión</vt:lpstr>
      <vt:lpstr>Reglas de Escritura I</vt:lpstr>
      <vt:lpstr>Reglas de Escritura II</vt:lpstr>
      <vt:lpstr>Delegados</vt:lpstr>
      <vt:lpstr>Reglas de Escritura I</vt:lpstr>
      <vt:lpstr>Reglas de Escritura II</vt:lpstr>
      <vt:lpstr>Donde usar delegados</vt:lpstr>
      <vt:lpstr>Qué utilidad tienen?</vt:lpstr>
      <vt:lpstr>Delegados Genericos del Framework</vt:lpstr>
      <vt:lpstr>Delegados Genericos del Framework</vt:lpstr>
      <vt:lpstr>Delegados Multicast</vt:lpstr>
      <vt:lpstr>Reglas de Escritura</vt:lpstr>
      <vt:lpstr>Eventos</vt:lpstr>
      <vt:lpstr>Reglas de Escritura</vt:lpstr>
      <vt:lpstr>Eventos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288</cp:revision>
  <dcterms:created xsi:type="dcterms:W3CDTF">2013-04-15T05:37:55Z</dcterms:created>
  <dcterms:modified xsi:type="dcterms:W3CDTF">2017-05-30T20:55:41Z</dcterms:modified>
</cp:coreProperties>
</file>