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15"/>
  </p:notesMasterIdLst>
  <p:sldIdLst>
    <p:sldId id="318" r:id="rId3"/>
    <p:sldId id="361" r:id="rId4"/>
    <p:sldId id="506" r:id="rId5"/>
    <p:sldId id="535" r:id="rId6"/>
    <p:sldId id="547" r:id="rId7"/>
    <p:sldId id="536" r:id="rId8"/>
    <p:sldId id="537" r:id="rId9"/>
    <p:sldId id="542" r:id="rId10"/>
    <p:sldId id="543" r:id="rId11"/>
    <p:sldId id="546" r:id="rId12"/>
    <p:sldId id="538" r:id="rId13"/>
    <p:sldId id="544"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58" autoAdjust="0"/>
  </p:normalViewPr>
  <p:slideViewPr>
    <p:cSldViewPr>
      <p:cViewPr varScale="1">
        <p:scale>
          <a:sx n="88" d="100"/>
          <a:sy n="88" d="100"/>
        </p:scale>
        <p:origin x="504"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5/6/2017</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91227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6334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s-AR" sz="1200" b="0" i="0" u="none" strike="noStrike" kern="1200" baseline="0">
                <a:solidFill>
                  <a:schemeClr val="tx1"/>
                </a:solidFill>
                <a:latin typeface="+mn-lt"/>
                <a:ea typeface="+mn-ea"/>
                <a:cs typeface="+mn-cs"/>
              </a:rPr>
              <a:t>IEnumerable&lt;int&gt; </a:t>
            </a:r>
            <a:r>
              <a:rPr lang="en-US" sz="1200" b="0" i="0" u="none" strike="noStrike" kern="1200" baseline="0">
                <a:solidFill>
                  <a:schemeClr val="tx1"/>
                </a:solidFill>
                <a:latin typeface="+mn-lt"/>
                <a:ea typeface="+mn-ea"/>
                <a:cs typeface="+mn-cs"/>
              </a:rPr>
              <a:t>source = new int[] { 5, 12, 3 },</a:t>
            </a:r>
          </a:p>
          <a:p>
            <a:r>
              <a:rPr lang="en-US" sz="1200" b="0" i="0" u="none" strike="noStrike" kern="1200" baseline="0">
                <a:solidFill>
                  <a:schemeClr val="tx1"/>
                </a:solidFill>
                <a:latin typeface="+mn-lt"/>
                <a:ea typeface="+mn-ea"/>
                <a:cs typeface="+mn-cs"/>
              </a:rPr>
              <a:t>filtered = source .Where (n =&gt; n &lt; 10),</a:t>
            </a:r>
          </a:p>
          <a:p>
            <a:r>
              <a:rPr lang="es-AR" sz="1200" b="0" i="0" u="none" strike="noStrike" kern="1200" baseline="0">
                <a:solidFill>
                  <a:schemeClr val="tx1"/>
                </a:solidFill>
                <a:latin typeface="+mn-lt"/>
                <a:ea typeface="+mn-ea"/>
                <a:cs typeface="+mn-cs"/>
              </a:rPr>
              <a:t>sorted = filtered .OrderBy (n =&gt; n),</a:t>
            </a:r>
          </a:p>
          <a:p>
            <a:r>
              <a:rPr lang="en-US" sz="1200" b="0" i="0" u="none" strike="noStrike" kern="1200" baseline="0">
                <a:solidFill>
                  <a:schemeClr val="tx1"/>
                </a:solidFill>
                <a:latin typeface="+mn-lt"/>
                <a:ea typeface="+mn-ea"/>
                <a:cs typeface="+mn-cs"/>
              </a:rPr>
              <a:t>query = sorted .Select (n =&gt; n * 10);</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foreach (int n in query) Console.WriteLine (n);</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06266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De</a:t>
            </a:r>
            <a:r>
              <a:rPr lang="en-GB" b="1" baseline="0"/>
              <a:t> la forma tradicional, escribiriamos una funcion (predicado) que a partir de un string nos retorne true o false, segun la misma coincida con un criterio FIJO en la funcion. </a:t>
            </a:r>
          </a:p>
          <a:p>
            <a:endParaRPr lang="en-GB" b="1" baseline="0"/>
          </a:p>
          <a:p>
            <a:r>
              <a:rPr lang="en-GB" b="1" baseline="0"/>
              <a:t>Por supuesto que el criterio podria tomarse desde otro lado, pero nunca podria pasarse como parametro de HallarCadena, ya que la firma de este metodo esta determinado en la funcion FindAll(Predicate&lt;string&gt;)</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1202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4767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77498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4449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9749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132914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34153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6/5/2017</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6/5/2017</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6/5/2017</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LINQ</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6</a:t>
            </a:r>
          </a:p>
        </p:txBody>
      </p:sp>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Expresiones Lambda Multisentencia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1974560"/>
          </a:xfrm>
        </p:spPr>
        <p:txBody>
          <a:bodyPr>
            <a:normAutofit/>
          </a:bodyPr>
          <a:lstStyle/>
          <a:p>
            <a:r>
              <a:rPr lang="es-AR">
                <a:sym typeface="Wingdings" panose="05000000000000000000" pitchFamily="2" charset="2"/>
              </a:rPr>
              <a:t>Valen casi todos los comentarios previos, solamente tenemos que colocar las sentencias como si fuera un método tradicional, incluso el return si hace falta, pero sin nombre</a:t>
            </a:r>
          </a:p>
          <a:p>
            <a:endParaRPr lang="es-AR"/>
          </a:p>
        </p:txBody>
      </p:sp>
      <p:sp>
        <p:nvSpPr>
          <p:cNvPr id="6" name="Marcador de texto 1"/>
          <p:cNvSpPr txBox="1">
            <a:spLocks/>
          </p:cNvSpPr>
          <p:nvPr/>
        </p:nvSpPr>
        <p:spPr>
          <a:xfrm>
            <a:off x="720000" y="3284984"/>
            <a:ext cx="11208648" cy="324036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var echoTest = Task.Factory.StartNew(</a:t>
            </a:r>
            <a:r>
              <a:rPr lang="en-US" sz="1800" b="1" noProof="1">
                <a:solidFill>
                  <a:sysClr val="windowText" lastClr="000000"/>
                </a:solidFill>
                <a:highlight>
                  <a:srgbClr val="C0C0C0"/>
                </a:highlight>
                <a:latin typeface="Consolas"/>
              </a:rPr>
              <a:t>() =&gt; {</a:t>
            </a:r>
          </a:p>
          <a:p>
            <a:pPr marL="68580" indent="0">
              <a:buClr>
                <a:srgbClr val="FFFFFF"/>
              </a:buClr>
              <a:buNone/>
            </a:pPr>
            <a:r>
              <a:rPr lang="en-US" sz="1800" b="1" noProof="1">
                <a:solidFill>
                  <a:sysClr val="windowText" lastClr="000000"/>
                </a:solidFill>
                <a:highlight>
                  <a:srgbClr val="C0C0C0"/>
                </a:highlight>
                <a:latin typeface="Consolas"/>
              </a:rPr>
              <a:t>  HttpClient http = new HttpClient();</a:t>
            </a:r>
          </a:p>
          <a:p>
            <a:pPr marL="68580" indent="0">
              <a:buClr>
                <a:srgbClr val="FFFFFF"/>
              </a:buClr>
              <a:buNone/>
            </a:pPr>
            <a:r>
              <a:rPr lang="en-US" sz="1800" b="1" noProof="1">
                <a:solidFill>
                  <a:sysClr val="windowText" lastClr="000000"/>
                </a:solidFill>
                <a:highlight>
                  <a:srgbClr val="C0C0C0"/>
                </a:highlight>
                <a:latin typeface="Consolas"/>
              </a:rPr>
              <a:t>  string result = http.GetStringAsync("https://echo.getpostman.com/get").Result;</a:t>
            </a:r>
          </a:p>
          <a:p>
            <a:pPr marL="68580" indent="0">
              <a:buClr>
                <a:srgbClr val="FFFFFF"/>
              </a:buClr>
              <a:buNone/>
            </a:pPr>
            <a:r>
              <a:rPr lang="en-US" sz="1800" b="1" noProof="1">
                <a:solidFill>
                  <a:sysClr val="windowText" lastClr="000000"/>
                </a:solidFill>
                <a:highlight>
                  <a:srgbClr val="C0C0C0"/>
                </a:highlight>
                <a:latin typeface="Consolas"/>
              </a:rPr>
              <a:t>  http.Dispose();</a:t>
            </a:r>
          </a:p>
          <a:p>
            <a:pPr marL="68580" indent="0">
              <a:buClr>
                <a:srgbClr val="FFFFFF"/>
              </a:buClr>
              <a:buNone/>
            </a:pPr>
            <a:r>
              <a:rPr lang="en-US" sz="1800" b="1" noProof="1">
                <a:solidFill>
                  <a:sysClr val="windowText" lastClr="000000"/>
                </a:solidFill>
                <a:highlight>
                  <a:srgbClr val="C0C0C0"/>
                </a:highlight>
                <a:latin typeface="Consolas"/>
              </a:rPr>
              <a:t>  return result;</a:t>
            </a:r>
          </a:p>
          <a:p>
            <a:pPr marL="68580" indent="0">
              <a:buClr>
                <a:srgbClr val="FFFFFF"/>
              </a:buClr>
              <a:buNone/>
            </a:pPr>
            <a:r>
              <a:rPr lang="en-US" sz="1800" b="1" noProof="1">
                <a:solidFill>
                  <a:sysClr val="windowText" lastClr="000000"/>
                </a:solidFill>
                <a:highlight>
                  <a:srgbClr val="C0C0C0"/>
                </a:highlight>
                <a:latin typeface="Consolas"/>
              </a:rPr>
              <a:t>}</a:t>
            </a:r>
            <a:r>
              <a:rPr lang="en-US" sz="1800" noProof="1">
                <a:solidFill>
                  <a:sysClr val="windowText" lastClr="000000"/>
                </a:solidFill>
                <a:latin typeface="Consolas"/>
              </a:rPr>
              <a:t>);</a:t>
            </a:r>
          </a:p>
          <a:p>
            <a:pPr marL="68580" indent="0">
              <a:buClr>
                <a:srgbClr val="FFFFFF"/>
              </a:buClr>
              <a:buNone/>
            </a:pPr>
            <a:r>
              <a:rPr lang="en-US" sz="1800" noProof="1">
                <a:solidFill>
                  <a:sysClr val="windowText" lastClr="000000"/>
                </a:solidFill>
                <a:latin typeface="Consolas"/>
              </a:rPr>
              <a:t>echoTest.Wait();</a:t>
            </a:r>
          </a:p>
          <a:p>
            <a:pPr marL="68580" indent="0">
              <a:buClr>
                <a:srgbClr val="FFFFFF"/>
              </a:buClr>
              <a:buNone/>
            </a:pPr>
            <a:r>
              <a:rPr lang="en-US" sz="1800" noProof="1">
                <a:solidFill>
                  <a:sysClr val="windowText" lastClr="000000"/>
                </a:solidFill>
                <a:latin typeface="Consolas"/>
              </a:rPr>
              <a:t>Console.WriteLine(echoTest.Result);</a:t>
            </a:r>
          </a:p>
        </p:txBody>
      </p:sp>
    </p:spTree>
    <p:extLst>
      <p:ext uri="{BB962C8B-B14F-4D97-AF65-F5344CB8AC3E}">
        <p14:creationId xmlns:p14="http://schemas.microsoft.com/office/powerpoint/2010/main" val="164874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LINQ</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5256584"/>
          </a:xfrm>
        </p:spPr>
        <p:txBody>
          <a:bodyPr>
            <a:normAutofit/>
          </a:bodyPr>
          <a:lstStyle/>
          <a:p>
            <a:r>
              <a:rPr lang="es-AR"/>
              <a:t>Conjunto de herramientas y caracteristicas del lenguaje para escribir consultas estructuradas y seguras sobre listas locales y remotas</a:t>
            </a:r>
          </a:p>
          <a:p>
            <a:r>
              <a:rPr lang="es-AR"/>
              <a:t>Se basa principalmente en metodos de extension sobre la interface </a:t>
            </a:r>
            <a:r>
              <a:rPr lang="es-AR">
                <a:latin typeface="+mj-lt"/>
              </a:rPr>
              <a:t>IEnumerable&lt;T&gt;</a:t>
            </a:r>
            <a:r>
              <a:rPr lang="es-AR"/>
              <a:t> (clase </a:t>
            </a:r>
            <a:r>
              <a:rPr lang="es-AR">
                <a:latin typeface="+mj-lt"/>
              </a:rPr>
              <a:t>Enumerable</a:t>
            </a:r>
            <a:r>
              <a:rPr lang="es-AR"/>
              <a:t>) o sobre </a:t>
            </a:r>
            <a:r>
              <a:rPr lang="es-AR">
                <a:latin typeface="+mj-lt"/>
              </a:rPr>
              <a:t>IQueryable&lt;T&gt;</a:t>
            </a:r>
            <a:r>
              <a:rPr lang="es-AR"/>
              <a:t> (clase </a:t>
            </a:r>
            <a:r>
              <a:rPr lang="es-AR">
                <a:latin typeface="+mj-lt"/>
              </a:rPr>
              <a:t>Queryable</a:t>
            </a:r>
            <a:r>
              <a:rPr lang="es-AR"/>
              <a:t>)</a:t>
            </a:r>
            <a:endParaRPr lang="es-AR">
              <a:sym typeface="Wingdings" panose="05000000000000000000" pitchFamily="2" charset="2"/>
            </a:endParaRPr>
          </a:p>
          <a:p>
            <a:r>
              <a:rPr lang="es-AR">
                <a:sym typeface="Wingdings" panose="05000000000000000000" pitchFamily="2" charset="2"/>
              </a:rPr>
              <a:t>Las caracteristicas del lenguaje necesarias para LINQ:</a:t>
            </a:r>
          </a:p>
          <a:p>
            <a:pPr lvl="1"/>
            <a:r>
              <a:rPr lang="es-AR">
                <a:sym typeface="Wingdings" panose="05000000000000000000" pitchFamily="2" charset="2"/>
              </a:rPr>
              <a:t>Inferencia de tipos (var)</a:t>
            </a:r>
          </a:p>
          <a:p>
            <a:pPr lvl="1"/>
            <a:r>
              <a:rPr lang="es-AR">
                <a:sym typeface="Wingdings" panose="05000000000000000000" pitchFamily="2" charset="2"/>
              </a:rPr>
              <a:t>Metodos anonimos y lambdas</a:t>
            </a:r>
          </a:p>
          <a:p>
            <a:pPr lvl="1"/>
            <a:r>
              <a:rPr lang="es-AR" b="1">
                <a:sym typeface="Wingdings" panose="05000000000000000000" pitchFamily="2" charset="2"/>
              </a:rPr>
              <a:t>Tipos anonimos</a:t>
            </a:r>
          </a:p>
          <a:p>
            <a:pPr lvl="1"/>
            <a:r>
              <a:rPr lang="es-AR">
                <a:sym typeface="Wingdings" panose="05000000000000000000" pitchFamily="2" charset="2"/>
              </a:rPr>
              <a:t>Metodos de extension</a:t>
            </a:r>
            <a:endParaRPr lang="es-AR"/>
          </a:p>
          <a:p>
            <a:endParaRPr lang="es-AR"/>
          </a:p>
        </p:txBody>
      </p:sp>
    </p:spTree>
    <p:extLst>
      <p:ext uri="{BB962C8B-B14F-4D97-AF65-F5344CB8AC3E}">
        <p14:creationId xmlns:p14="http://schemas.microsoft.com/office/powerpoint/2010/main" val="353243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LINQ – Fluent Syntax</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5880056" cy="5286928"/>
          </a:xfrm>
        </p:spPr>
        <p:txBody>
          <a:bodyPr>
            <a:normAutofit/>
          </a:bodyPr>
          <a:lstStyle/>
          <a:p>
            <a:r>
              <a:rPr lang="es-AR">
                <a:sym typeface="Wingdings" panose="05000000000000000000" pitchFamily="2" charset="2"/>
              </a:rPr>
              <a:t>Encadenamiento de operadores</a:t>
            </a:r>
          </a:p>
          <a:p>
            <a:r>
              <a:rPr lang="es-AR">
                <a:sym typeface="Wingdings" panose="05000000000000000000" pitchFamily="2" charset="2"/>
              </a:rPr>
              <a:t>Localmente una consulta LINQ </a:t>
            </a:r>
            <a:r>
              <a:rPr lang="es-AR" b="1">
                <a:sym typeface="Wingdings" panose="05000000000000000000" pitchFamily="2" charset="2"/>
              </a:rPr>
              <a:t>genera delegados </a:t>
            </a:r>
            <a:r>
              <a:rPr lang="es-AR">
                <a:sym typeface="Wingdings" panose="05000000000000000000" pitchFamily="2" charset="2"/>
              </a:rPr>
              <a:t>(codigo ejecutable)</a:t>
            </a:r>
          </a:p>
          <a:p>
            <a:r>
              <a:rPr lang="es-AR">
                <a:sym typeface="Wingdings" panose="05000000000000000000" pitchFamily="2" charset="2"/>
              </a:rPr>
              <a:t>La ejecucion es DIFERIDA</a:t>
            </a:r>
          </a:p>
          <a:p>
            <a:r>
              <a:rPr lang="es-AR">
                <a:sym typeface="Wingdings" panose="05000000000000000000" pitchFamily="2" charset="2"/>
              </a:rPr>
              <a:t>El orden de ejecucion se determina en run-time</a:t>
            </a:r>
          </a:p>
          <a:p>
            <a:r>
              <a:rPr lang="es-AR">
                <a:sym typeface="Wingdings" panose="05000000000000000000" pitchFamily="2" charset="2"/>
              </a:rPr>
              <a:t>Remotamente una consulta LINQ </a:t>
            </a:r>
            <a:r>
              <a:rPr lang="es-AR" b="1">
                <a:sym typeface="Wingdings" panose="05000000000000000000" pitchFamily="2" charset="2"/>
              </a:rPr>
              <a:t>genera Expresiones </a:t>
            </a:r>
            <a:r>
              <a:rPr lang="es-AR">
                <a:sym typeface="Wingdings" panose="05000000000000000000" pitchFamily="2" charset="2"/>
              </a:rPr>
              <a:t>(convertibles a SQL por ejemplo)</a:t>
            </a:r>
          </a:p>
          <a:p>
            <a:endParaRPr lang="es-AR">
              <a:sym typeface="Wingdings" panose="05000000000000000000" pitchFamily="2" charset="2"/>
            </a:endParaRPr>
          </a:p>
          <a:p>
            <a:endParaRPr lang="es-AR"/>
          </a:p>
        </p:txBody>
      </p:sp>
      <p:pic>
        <p:nvPicPr>
          <p:cNvPr id="2" name="Imagen 1"/>
          <p:cNvPicPr>
            <a:picLocks noChangeAspect="1"/>
          </p:cNvPicPr>
          <p:nvPr/>
        </p:nvPicPr>
        <p:blipFill>
          <a:blip r:embed="rId3"/>
          <a:stretch>
            <a:fillRect/>
          </a:stretch>
        </p:blipFill>
        <p:spPr>
          <a:xfrm>
            <a:off x="6403498" y="1094400"/>
            <a:ext cx="5586450" cy="1920696"/>
          </a:xfrm>
          <a:prstGeom prst="rect">
            <a:avLst/>
          </a:prstGeom>
        </p:spPr>
      </p:pic>
      <p:pic>
        <p:nvPicPr>
          <p:cNvPr id="3" name="Imagen 2"/>
          <p:cNvPicPr>
            <a:picLocks noChangeAspect="1"/>
          </p:cNvPicPr>
          <p:nvPr/>
        </p:nvPicPr>
        <p:blipFill>
          <a:blip r:embed="rId4"/>
          <a:stretch>
            <a:fillRect/>
          </a:stretch>
        </p:blipFill>
        <p:spPr>
          <a:xfrm>
            <a:off x="6817596" y="3128767"/>
            <a:ext cx="5158074" cy="3585044"/>
          </a:xfrm>
          <a:prstGeom prst="rect">
            <a:avLst/>
          </a:prstGeom>
        </p:spPr>
      </p:pic>
    </p:spTree>
    <p:extLst>
      <p:ext uri="{BB962C8B-B14F-4D97-AF65-F5344CB8AC3E}">
        <p14:creationId xmlns:p14="http://schemas.microsoft.com/office/powerpoint/2010/main" val="418581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1280656" cy="5472608"/>
          </a:xfrm>
        </p:spPr>
        <p:txBody>
          <a:bodyPr>
            <a:normAutofit/>
          </a:bodyPr>
          <a:lstStyle/>
          <a:p>
            <a:r>
              <a:rPr lang="es-AR"/>
              <a:t>Delegados anonimos</a:t>
            </a:r>
          </a:p>
          <a:p>
            <a:r>
              <a:rPr lang="es-AR"/>
              <a:t>Expresiones Lambda</a:t>
            </a:r>
          </a:p>
          <a:p>
            <a:r>
              <a:rPr lang="es-AR"/>
              <a:t>La clase Enumerable</a:t>
            </a:r>
          </a:p>
          <a:p>
            <a:r>
              <a:rPr lang="es-AR"/>
              <a:t>Language Integrated Query – Fluent Syntax</a:t>
            </a:r>
          </a:p>
          <a:p>
            <a:endParaRPr lang="es-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Delegados Anonimos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Marcador de texto 1"/>
          <p:cNvSpPr>
            <a:spLocks noGrp="1"/>
          </p:cNvSpPr>
          <p:nvPr>
            <p:ph type="body" idx="1"/>
          </p:nvPr>
        </p:nvSpPr>
        <p:spPr>
          <a:xfrm>
            <a:off x="720000" y="1094400"/>
            <a:ext cx="11280656" cy="3558736"/>
          </a:xfrm>
        </p:spPr>
        <p:txBody>
          <a:bodyPr>
            <a:normAutofit/>
          </a:bodyPr>
          <a:lstStyle/>
          <a:p>
            <a:r>
              <a:rPr lang="es-AR"/>
              <a:t>Para no crear un exceso de métodos en la interfaz de las clases, podemos usar </a:t>
            </a:r>
            <a:r>
              <a:rPr lang="es-AR" b="1"/>
              <a:t>métodos anónimos</a:t>
            </a:r>
            <a:r>
              <a:rPr lang="es-AR"/>
              <a:t> para asignar a los delegados</a:t>
            </a:r>
          </a:p>
          <a:p>
            <a:pPr lvl="1"/>
            <a:r>
              <a:rPr lang="es-AR"/>
              <a:t>Los métodos anónimos, si bien no tienen nombre, pueden asignarse a variables y pasarse como return-type de métodos</a:t>
            </a:r>
          </a:p>
          <a:p>
            <a:r>
              <a:rPr lang="es-AR"/>
              <a:t>Queremos encontrar los libros que contienen “C#” en su titulo</a:t>
            </a:r>
          </a:p>
          <a:p>
            <a:endParaRPr lang="es-AR"/>
          </a:p>
        </p:txBody>
      </p:sp>
      <p:sp>
        <p:nvSpPr>
          <p:cNvPr id="5" name="Marcador de texto 1"/>
          <p:cNvSpPr txBox="1">
            <a:spLocks/>
          </p:cNvSpPr>
          <p:nvPr/>
        </p:nvSpPr>
        <p:spPr>
          <a:xfrm>
            <a:off x="1274440" y="3789040"/>
            <a:ext cx="10171776" cy="2599603"/>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s-AR" sz="1800" noProof="1">
                <a:solidFill>
                  <a:sysClr val="windowText" lastClr="000000"/>
                </a:solidFill>
                <a:latin typeface="Consolas"/>
              </a:rPr>
              <a:t>List&lt;string&gt; lineas = new List&lt;string&gt;() = </a:t>
            </a:r>
          </a:p>
          <a:p>
            <a:pPr marL="68580" indent="0">
              <a:buClr>
                <a:srgbClr val="FFFFFF"/>
              </a:buClr>
              <a:buNone/>
            </a:pPr>
            <a:r>
              <a:rPr lang="sv-SE" sz="1800" noProof="1">
                <a:solidFill>
                  <a:sysClr val="windowText" lastClr="000000"/>
                </a:solidFill>
                <a:latin typeface="Consolas"/>
              </a:rPr>
              <a:t>  {"C# in a Nutshell", "Mastering Git", "CLR via C#"};</a:t>
            </a:r>
          </a:p>
          <a:p>
            <a:pPr marL="68580" indent="0">
              <a:buClr>
                <a:srgbClr val="FFFFFF"/>
              </a:buClr>
              <a:buNone/>
            </a:pPr>
            <a:endParaRPr lang="es-AR" sz="1800" noProof="1">
              <a:solidFill>
                <a:sysClr val="windowText" lastClr="000000"/>
              </a:solidFill>
              <a:latin typeface="Consolas"/>
            </a:endParaRPr>
          </a:p>
          <a:p>
            <a:pPr marL="68580" indent="0">
              <a:buClr>
                <a:srgbClr val="FFFFFF"/>
              </a:buClr>
              <a:buNone/>
            </a:pPr>
            <a:r>
              <a:rPr lang="es-AR" sz="1800" noProof="1">
                <a:solidFill>
                  <a:sysClr val="windowText" lastClr="000000"/>
                </a:solidFill>
                <a:latin typeface="Consolas"/>
              </a:rPr>
              <a:t>lineas.FindAll(</a:t>
            </a:r>
            <a:r>
              <a:rPr lang="es-AR" sz="1800" b="1" noProof="1">
                <a:solidFill>
                  <a:srgbClr val="002060"/>
                </a:solidFill>
                <a:latin typeface="Consolas"/>
              </a:rPr>
              <a:t>HallarCadena</a:t>
            </a:r>
            <a:r>
              <a:rPr lang="es-AR" sz="1800" noProof="1">
                <a:solidFill>
                  <a:sysClr val="windowText" lastClr="000000"/>
                </a:solidFill>
                <a:latin typeface="Consolas"/>
              </a:rPr>
              <a:t>);  // retorna lista con el item #1 y el #3</a:t>
            </a:r>
          </a:p>
          <a:p>
            <a:pPr marL="68580" indent="0">
              <a:buClr>
                <a:srgbClr val="FFFFFF"/>
              </a:buClr>
              <a:buNone/>
            </a:pPr>
            <a:endParaRPr lang="es-AR" sz="1800" noProof="1">
              <a:solidFill>
                <a:sysClr val="windowText" lastClr="000000"/>
              </a:solidFill>
              <a:latin typeface="Consolas"/>
            </a:endParaRPr>
          </a:p>
          <a:p>
            <a:pPr marL="68580" indent="0">
              <a:buClr>
                <a:srgbClr val="FFFFFF"/>
              </a:buClr>
              <a:buNone/>
            </a:pPr>
            <a:r>
              <a:rPr lang="en-US" sz="1800" noProof="1">
                <a:solidFill>
                  <a:sysClr val="windowText" lastClr="000000"/>
                </a:solidFill>
                <a:latin typeface="Consolas"/>
              </a:rPr>
              <a:t>bool </a:t>
            </a:r>
            <a:r>
              <a:rPr lang="en-US" sz="1800" b="1" noProof="1">
                <a:solidFill>
                  <a:srgbClr val="002060"/>
                </a:solidFill>
                <a:latin typeface="Consolas"/>
              </a:rPr>
              <a:t>HallarCadena</a:t>
            </a:r>
            <a:r>
              <a:rPr lang="en-US" sz="1800" noProof="1">
                <a:solidFill>
                  <a:srgbClr val="000000"/>
                </a:solidFill>
                <a:latin typeface="Consolas"/>
              </a:rPr>
              <a:t>(string</a:t>
            </a:r>
            <a:r>
              <a:rPr lang="en-US" sz="1800" noProof="1">
                <a:solidFill>
                  <a:sysClr val="windowText" lastClr="000000"/>
                </a:solidFill>
                <a:latin typeface="Consolas"/>
              </a:rPr>
              <a:t> s) { return s.Contains("C#"); }</a:t>
            </a:r>
            <a:endParaRPr lang="es-AR" sz="1800" noProof="1">
              <a:solidFill>
                <a:sysClr val="windowText" lastClr="000000"/>
              </a:solidFill>
              <a:latin typeface="Consolas"/>
            </a:endParaRPr>
          </a:p>
        </p:txBody>
      </p:sp>
    </p:spTree>
    <p:extLst>
      <p:ext uri="{BB962C8B-B14F-4D97-AF65-F5344CB8AC3E}">
        <p14:creationId xmlns:p14="http://schemas.microsoft.com/office/powerpoint/2010/main" val="176310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Sintaxis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txBox="1">
            <a:spLocks/>
          </p:cNvSpPr>
          <p:nvPr/>
        </p:nvSpPr>
        <p:spPr>
          <a:xfrm>
            <a:off x="720000" y="4778607"/>
            <a:ext cx="7152496" cy="187220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lineas.FindAll(</a:t>
            </a:r>
          </a:p>
          <a:p>
            <a:pPr marL="68580" indent="0">
              <a:buClr>
                <a:srgbClr val="FFFFFF"/>
              </a:buClr>
              <a:buNone/>
            </a:pPr>
            <a:r>
              <a:rPr lang="en-US" sz="1800" b="1" noProof="1">
                <a:solidFill>
                  <a:srgbClr val="002060"/>
                </a:solidFill>
                <a:latin typeface="Consolas"/>
              </a:rPr>
              <a:t>  delegate (string s) { return s.Contains("C#"); }</a:t>
            </a:r>
          </a:p>
          <a:p>
            <a:pPr marL="68580" indent="0">
              <a:buClr>
                <a:srgbClr val="FFFFFF"/>
              </a:buClr>
              <a:buNone/>
            </a:pPr>
            <a:r>
              <a:rPr lang="en-US" sz="1800" noProof="1">
                <a:solidFill>
                  <a:sysClr val="windowText" lastClr="000000"/>
                </a:solidFill>
                <a:latin typeface="Consolas"/>
              </a:rPr>
              <a:t>)</a:t>
            </a:r>
            <a:r>
              <a:rPr lang="es-AR" sz="1800" noProof="1">
                <a:solidFill>
                  <a:sysClr val="windowText" lastClr="000000"/>
                </a:solidFill>
                <a:latin typeface="Consolas"/>
              </a:rPr>
              <a:t>;  </a:t>
            </a:r>
          </a:p>
          <a:p>
            <a:pPr marL="68580" indent="0">
              <a:buClr>
                <a:srgbClr val="FFFFFF"/>
              </a:buClr>
              <a:buNone/>
            </a:pPr>
            <a:r>
              <a:rPr lang="es-AR" sz="1800" noProof="1">
                <a:solidFill>
                  <a:sysClr val="windowText" lastClr="000000"/>
                </a:solidFill>
                <a:latin typeface="Consolas"/>
              </a:rPr>
              <a:t>// retorna lista con el item #1 y el #3</a:t>
            </a:r>
          </a:p>
          <a:p>
            <a:pPr marL="68580" indent="0">
              <a:buClr>
                <a:srgbClr val="FFFFFF"/>
              </a:buClr>
              <a:buNone/>
            </a:pPr>
            <a:endParaRPr lang="es-AR" sz="1800" noProof="1">
              <a:solidFill>
                <a:sysClr val="windowText" lastClr="000000"/>
              </a:solidFill>
              <a:latin typeface="Consolas"/>
            </a:endParaRPr>
          </a:p>
        </p:txBody>
      </p:sp>
      <p:sp>
        <p:nvSpPr>
          <p:cNvPr id="7" name="Marcador de texto 1"/>
          <p:cNvSpPr>
            <a:spLocks noGrp="1"/>
          </p:cNvSpPr>
          <p:nvPr>
            <p:ph type="body" idx="1"/>
          </p:nvPr>
        </p:nvSpPr>
        <p:spPr>
          <a:xfrm>
            <a:off x="720000" y="1094597"/>
            <a:ext cx="4803748" cy="2808312"/>
          </a:xfrm>
        </p:spPr>
        <p:txBody>
          <a:bodyPr>
            <a:normAutofit/>
          </a:bodyPr>
          <a:lstStyle/>
          <a:p>
            <a:pPr marL="68580" indent="0">
              <a:buClr>
                <a:srgbClr val="FFFFFF"/>
              </a:buClr>
              <a:buNone/>
            </a:pPr>
            <a:r>
              <a:rPr lang="es-AR" sz="2400" b="1">
                <a:solidFill>
                  <a:schemeClr val="accent3"/>
                </a:solidFill>
                <a:latin typeface="Consolas"/>
              </a:rPr>
              <a:t>delegate(arg1, arg2...) {</a:t>
            </a:r>
            <a:r>
              <a:rPr lang="es-AR" sz="2400">
                <a:solidFill>
                  <a:schemeClr val="bg1"/>
                </a:solidFill>
                <a:latin typeface="Consolas"/>
              </a:rPr>
              <a:t> </a:t>
            </a:r>
          </a:p>
          <a:p>
            <a:pPr marL="68580" indent="0">
              <a:buClr>
                <a:srgbClr val="FFFFFF"/>
              </a:buClr>
              <a:buNone/>
            </a:pPr>
            <a:r>
              <a:rPr lang="es-AR" sz="2400">
                <a:solidFill>
                  <a:schemeClr val="bg1"/>
                </a:solidFill>
                <a:latin typeface="Consolas"/>
              </a:rPr>
              <a:t>  // sentencias </a:t>
            </a:r>
          </a:p>
          <a:p>
            <a:pPr marL="68580" indent="0">
              <a:buClr>
                <a:srgbClr val="FFFFFF"/>
              </a:buClr>
              <a:buNone/>
            </a:pPr>
            <a:r>
              <a:rPr lang="es-AR" sz="2400">
                <a:solidFill>
                  <a:schemeClr val="bg1"/>
                </a:solidFill>
                <a:latin typeface="Consolas"/>
              </a:rPr>
              <a:t>  // return opcional</a:t>
            </a:r>
          </a:p>
          <a:p>
            <a:pPr marL="68580" indent="0">
              <a:buClr>
                <a:srgbClr val="FFFFFF"/>
              </a:buClr>
              <a:buNone/>
            </a:pPr>
            <a:r>
              <a:rPr lang="es-AR" sz="2400">
                <a:solidFill>
                  <a:schemeClr val="bg1"/>
                </a:solidFill>
                <a:latin typeface="Consolas"/>
              </a:rPr>
              <a:t>  // tipo retorno inferido</a:t>
            </a:r>
          </a:p>
          <a:p>
            <a:pPr marL="68580" indent="0">
              <a:buClr>
                <a:srgbClr val="FFFFFF"/>
              </a:buClr>
              <a:buNone/>
            </a:pPr>
            <a:r>
              <a:rPr lang="es-AR" sz="2400">
                <a:solidFill>
                  <a:schemeClr val="accent3"/>
                </a:solidFill>
                <a:latin typeface="Consolas"/>
              </a:rPr>
              <a:t>}</a:t>
            </a:r>
            <a:r>
              <a:rPr lang="es-AR" sz="2400">
                <a:solidFill>
                  <a:schemeClr val="bg1"/>
                </a:solidFill>
                <a:latin typeface="Consolas"/>
              </a:rPr>
              <a:t> </a:t>
            </a:r>
          </a:p>
        </p:txBody>
      </p:sp>
      <p:sp>
        <p:nvSpPr>
          <p:cNvPr id="8" name="Marcador de texto 1"/>
          <p:cNvSpPr txBox="1">
            <a:spLocks/>
          </p:cNvSpPr>
          <p:nvPr/>
        </p:nvSpPr>
        <p:spPr>
          <a:xfrm>
            <a:off x="5436524" y="1178208"/>
            <a:ext cx="6564132" cy="340292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La unica ventaja apreciable es que evito crear una nueva funcion con toda la “ceremonia” que hay que armar alrededor del codigo “efectivo” del método</a:t>
            </a:r>
          </a:p>
          <a:p>
            <a:r>
              <a:rPr lang="es-AR"/>
              <a:t>Observar que el tipo retorno es </a:t>
            </a:r>
            <a:r>
              <a:rPr lang="es-AR" b="1"/>
              <a:t>inferido</a:t>
            </a:r>
            <a:r>
              <a:rPr lang="es-AR"/>
              <a:t> por el compilador</a:t>
            </a:r>
          </a:p>
        </p:txBody>
      </p:sp>
    </p:spTree>
    <p:extLst>
      <p:ext uri="{BB962C8B-B14F-4D97-AF65-F5344CB8AC3E}">
        <p14:creationId xmlns:p14="http://schemas.microsoft.com/office/powerpoint/2010/main" val="324675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Closure</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1614520"/>
          </a:xfrm>
        </p:spPr>
        <p:txBody>
          <a:bodyPr>
            <a:normAutofit/>
          </a:bodyPr>
          <a:lstStyle/>
          <a:p>
            <a:r>
              <a:rPr lang="es-AR"/>
              <a:t>Los métodos anónimos permiten usar el concepto de “closure”: posponer la evaluacion de una variable hasta que se necesite su valor, posiblemente luego de salir de su alcance</a:t>
            </a:r>
          </a:p>
          <a:p>
            <a:endParaRPr lang="es-AR"/>
          </a:p>
          <a:p>
            <a:endParaRPr lang="es-AR"/>
          </a:p>
        </p:txBody>
      </p:sp>
      <p:pic>
        <p:nvPicPr>
          <p:cNvPr id="2" name="Imagen 1"/>
          <p:cNvPicPr>
            <a:picLocks noChangeAspect="1"/>
          </p:cNvPicPr>
          <p:nvPr/>
        </p:nvPicPr>
        <p:blipFill>
          <a:blip r:embed="rId3"/>
          <a:stretch>
            <a:fillRect/>
          </a:stretch>
        </p:blipFill>
        <p:spPr>
          <a:xfrm>
            <a:off x="493540" y="2564904"/>
            <a:ext cx="7583280" cy="4176464"/>
          </a:xfrm>
          <a:prstGeom prst="rect">
            <a:avLst/>
          </a:prstGeom>
        </p:spPr>
      </p:pic>
      <p:sp>
        <p:nvSpPr>
          <p:cNvPr id="6" name="Marcador de texto 1"/>
          <p:cNvSpPr txBox="1">
            <a:spLocks/>
          </p:cNvSpPr>
          <p:nvPr/>
        </p:nvSpPr>
        <p:spPr>
          <a:xfrm>
            <a:off x="8076820" y="2575794"/>
            <a:ext cx="3984080" cy="4165574"/>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El compilador genera las instrucciones necesarias para que el argumento </a:t>
            </a:r>
            <a:r>
              <a:rPr lang="es-AR">
                <a:latin typeface="+mj-lt"/>
              </a:rPr>
              <a:t>multiplicador</a:t>
            </a:r>
            <a:r>
              <a:rPr lang="es-AR"/>
              <a:t> “sobreviva” a su alcance</a:t>
            </a:r>
          </a:p>
          <a:p>
            <a:endParaRPr lang="es-AR"/>
          </a:p>
          <a:p>
            <a:endParaRPr lang="es-AR"/>
          </a:p>
        </p:txBody>
      </p:sp>
    </p:spTree>
    <p:extLst>
      <p:ext uri="{BB962C8B-B14F-4D97-AF65-F5344CB8AC3E}">
        <p14:creationId xmlns:p14="http://schemas.microsoft.com/office/powerpoint/2010/main" val="177209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Closure y Predicate&lt;T&gt;</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Marcador de texto 1"/>
          <p:cNvSpPr txBox="1">
            <a:spLocks/>
          </p:cNvSpPr>
          <p:nvPr/>
        </p:nvSpPr>
        <p:spPr>
          <a:xfrm>
            <a:off x="720000" y="1094399"/>
            <a:ext cx="11280656" cy="2736303"/>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Muchas veces necesitaremos usar un predicado para filtrar elementos de una colección de elementos tipo T</a:t>
            </a:r>
          </a:p>
          <a:p>
            <a:r>
              <a:rPr lang="es-AR"/>
              <a:t>El predicado tiene una declaracion estricta, solo permite el paso de un </a:t>
            </a:r>
            <a:r>
              <a:rPr lang="es-AR" b="1"/>
              <a:t>unico</a:t>
            </a:r>
            <a:r>
              <a:rPr lang="es-AR"/>
              <a:t> argumento de tipo T</a:t>
            </a:r>
          </a:p>
          <a:p>
            <a:pPr lvl="1"/>
            <a:r>
              <a:rPr lang="es-AR"/>
              <a:t>Si necesitamos un argumento adicional, deberiamos cambiar </a:t>
            </a:r>
            <a:r>
              <a:rPr lang="es-AR">
                <a:latin typeface="+mj-lt"/>
              </a:rPr>
              <a:t>FindAll()</a:t>
            </a:r>
            <a:endParaRPr lang="es-AR"/>
          </a:p>
        </p:txBody>
      </p:sp>
      <p:sp>
        <p:nvSpPr>
          <p:cNvPr id="14" name="Marcador de texto 1"/>
          <p:cNvSpPr txBox="1">
            <a:spLocks/>
          </p:cNvSpPr>
          <p:nvPr/>
        </p:nvSpPr>
        <p:spPr>
          <a:xfrm>
            <a:off x="1274440" y="3717032"/>
            <a:ext cx="10171776" cy="288032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  Predicate&lt;string&gt; </a:t>
            </a:r>
            <a:r>
              <a:rPr lang="en-US" sz="1800" noProof="1">
                <a:solidFill>
                  <a:sysClr val="windowText" lastClr="000000"/>
                </a:solidFill>
                <a:latin typeface="Consolas"/>
                <a:sym typeface="Wingdings" panose="05000000000000000000" pitchFamily="2" charset="2"/>
              </a:rPr>
              <a:t> bool Predicado(string item) { return true/false ;}</a:t>
            </a:r>
            <a:endParaRPr lang="en-US" sz="1800" noProof="1">
              <a:solidFill>
                <a:sysClr val="windowText" lastClr="000000"/>
              </a:solidFill>
              <a:latin typeface="Consolas"/>
            </a:endParaRPr>
          </a:p>
          <a:p>
            <a:pPr marL="68580" indent="0">
              <a:buClr>
                <a:srgbClr val="FFFFFF"/>
              </a:buClr>
              <a:buNone/>
            </a:pPr>
            <a:r>
              <a:rPr lang="en-US" sz="1800" noProof="1">
                <a:solidFill>
                  <a:sysClr val="windowText" lastClr="000000"/>
                </a:solidFill>
                <a:latin typeface="Consolas"/>
              </a:rPr>
              <a:t>lineas.FindAll(Filtrar("C#"));   //  retorna items #1 y #3</a:t>
            </a:r>
          </a:p>
          <a:p>
            <a:pPr marL="68580" indent="0">
              <a:buClr>
                <a:srgbClr val="FFFFFF"/>
              </a:buClr>
              <a:buNone/>
            </a:pPr>
            <a:r>
              <a:rPr lang="en-US" sz="1800" noProof="1">
                <a:solidFill>
                  <a:sysClr val="windowText" lastClr="000000"/>
                </a:solidFill>
                <a:latin typeface="Consolas"/>
              </a:rPr>
              <a:t>lineas.FindAll(Filtrar("Git"));  //  retorna item #2</a:t>
            </a:r>
          </a:p>
          <a:p>
            <a:pPr marL="68580" indent="0">
              <a:buClr>
                <a:srgbClr val="FFFFFF"/>
              </a:buClr>
              <a:buNone/>
            </a:pPr>
            <a:endParaRPr lang="en-US" sz="1800" noProof="1">
              <a:solidFill>
                <a:sysClr val="windowText" lastClr="000000"/>
              </a:solidFill>
              <a:latin typeface="Consolas"/>
            </a:endParaRPr>
          </a:p>
          <a:p>
            <a:pPr marL="68580" indent="0">
              <a:buClr>
                <a:srgbClr val="FFFFFF"/>
              </a:buClr>
              <a:buNone/>
            </a:pPr>
            <a:r>
              <a:rPr lang="en-US" sz="1800" noProof="1">
                <a:solidFill>
                  <a:sysClr val="windowText" lastClr="000000"/>
                </a:solidFill>
                <a:latin typeface="Consolas"/>
              </a:rPr>
              <a:t>Predicate&lt;string&gt; Filtrar(string </a:t>
            </a:r>
            <a:r>
              <a:rPr lang="en-US" sz="1800" b="1" noProof="1">
                <a:solidFill>
                  <a:srgbClr val="002060"/>
                </a:solidFill>
                <a:latin typeface="Consolas"/>
              </a:rPr>
              <a:t>criterio</a:t>
            </a:r>
            <a:r>
              <a:rPr lang="en-US" sz="1800" noProof="1">
                <a:solidFill>
                  <a:sysClr val="windowText" lastClr="000000"/>
                </a:solidFill>
                <a:latin typeface="Consolas"/>
              </a:rPr>
              <a:t>) { </a:t>
            </a:r>
          </a:p>
          <a:p>
            <a:pPr marL="68580" indent="0">
              <a:buClr>
                <a:srgbClr val="FFFFFF"/>
              </a:buClr>
              <a:buNone/>
            </a:pPr>
            <a:r>
              <a:rPr lang="en-US" sz="1800" noProof="1">
                <a:solidFill>
                  <a:sysClr val="windowText" lastClr="000000"/>
                </a:solidFill>
                <a:latin typeface="Consolas"/>
              </a:rPr>
              <a:t>  return delegate (string s) { return s.Contains(</a:t>
            </a:r>
            <a:r>
              <a:rPr lang="en-US" sz="1800" b="1" noProof="1">
                <a:solidFill>
                  <a:srgbClr val="002060"/>
                </a:solidFill>
                <a:latin typeface="Consolas"/>
              </a:rPr>
              <a:t>criterio</a:t>
            </a:r>
            <a:r>
              <a:rPr lang="en-US" sz="1800" noProof="1">
                <a:solidFill>
                  <a:sysClr val="windowText" lastClr="000000"/>
                </a:solidFill>
                <a:latin typeface="Consolas"/>
              </a:rPr>
              <a:t>); };</a:t>
            </a:r>
          </a:p>
          <a:p>
            <a:pPr marL="68580" indent="0">
              <a:buClr>
                <a:srgbClr val="FFFFFF"/>
              </a:buClr>
              <a:buNone/>
            </a:pPr>
            <a:r>
              <a:rPr lang="en-US" sz="1800" noProof="1">
                <a:solidFill>
                  <a:sysClr val="windowText" lastClr="000000"/>
                </a:solidFill>
                <a:latin typeface="Consolas"/>
              </a:rPr>
              <a:t>}</a:t>
            </a:r>
          </a:p>
        </p:txBody>
      </p:sp>
    </p:spTree>
    <p:extLst>
      <p:ext uri="{BB962C8B-B14F-4D97-AF65-F5344CB8AC3E}">
        <p14:creationId xmlns:p14="http://schemas.microsoft.com/office/powerpoint/2010/main" val="33486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Expresiones Lambda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Marcador de texto 1"/>
              <p:cNvSpPr>
                <a:spLocks noGrp="1"/>
              </p:cNvSpPr>
              <p:nvPr>
                <p:ph type="body" idx="1"/>
              </p:nvPr>
            </p:nvSpPr>
            <p:spPr>
              <a:xfrm>
                <a:off x="720000" y="1094400"/>
                <a:ext cx="11280656" cy="5763600"/>
              </a:xfrm>
            </p:spPr>
            <p:txBody>
              <a:bodyPr>
                <a:normAutofit/>
              </a:bodyPr>
              <a:lstStyle/>
              <a:p>
                <a:r>
                  <a:rPr lang="es-AR"/>
                  <a:t>Son el “ultimo paso” para simplificar la escritura de un metodo que se usaria como delegado</a:t>
                </a:r>
              </a:p>
              <a:p>
                <a:r>
                  <a:rPr lang="es-AR"/>
                  <a:t>Si recordamos la nomenclatura de analisis matematico para definir una funcion</a:t>
                </a:r>
              </a:p>
              <a:p>
                <a:pPr marL="68580" indent="0">
                  <a:buNone/>
                </a:pPr>
                <a14:m>
                  <m:oMathPara xmlns:m="http://schemas.openxmlformats.org/officeDocument/2006/math">
                    <m:oMathParaPr>
                      <m:jc m:val="centerGroup"/>
                    </m:oMathParaPr>
                    <m:oMath xmlns:m="http://schemas.openxmlformats.org/officeDocument/2006/math">
                      <m:r>
                        <a:rPr lang="es-AR" i="1">
                          <a:latin typeface="Cambria Math" panose="02040503050406030204" pitchFamily="18" charset="0"/>
                        </a:rPr>
                        <m:t>𝑓</m:t>
                      </m:r>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 = </m:t>
                      </m:r>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1">
                              <a:latin typeface="Cambria Math" panose="02040503050406030204" pitchFamily="18" charset="0"/>
                            </a:rPr>
                            <m:t>2</m:t>
                          </m:r>
                        </m:sup>
                      </m:sSup>
                    </m:oMath>
                  </m:oMathPara>
                </a14:m>
                <a:endParaRPr lang="es-AR"/>
              </a:p>
              <a:p>
                <a:r>
                  <a:rPr lang="es-AR"/>
                  <a:t>Una expresion lambda nos permite expresar lo mismo en C#</a:t>
                </a:r>
                <a:endParaRPr lang="es-AR" b="1">
                  <a:solidFill>
                    <a:schemeClr val="accent3"/>
                  </a:solidFill>
                </a:endParaRPr>
              </a:p>
              <a:p>
                <a:pPr marL="68580" indent="0" algn="ctr">
                  <a:buNone/>
                </a:pPr>
                <a:r>
                  <a:rPr lang="es-AR">
                    <a:latin typeface="+mj-lt"/>
                  </a:rPr>
                  <a:t>( x ) =&gt; x * x</a:t>
                </a:r>
              </a:p>
              <a:p>
                <a:r>
                  <a:rPr lang="es-AR"/>
                  <a:t>Los tipos y cantidad de args y el tipo del resultado nos dicen el tipo de la expresion lambda (pero siempre sera un delegado!)</a:t>
                </a:r>
              </a:p>
              <a:p>
                <a:r>
                  <a:rPr lang="es-AR"/>
                  <a:t>El compilador puede inferir los tipos en base al delegado que necesita</a:t>
                </a:r>
              </a:p>
            </p:txBody>
          </p:sp>
        </mc:Choice>
        <mc:Fallback xmlns="">
          <p:sp>
            <p:nvSpPr>
              <p:cNvPr id="5" name="Marcador de texto 1"/>
              <p:cNvSpPr>
                <a:spLocks noGrp="1" noRot="1" noChangeAspect="1" noMove="1" noResize="1" noEditPoints="1" noAdjustHandles="1" noChangeArrowheads="1" noChangeShapeType="1" noTextEdit="1"/>
              </p:cNvSpPr>
              <p:nvPr>
                <p:ph type="body" idx="1"/>
              </p:nvPr>
            </p:nvSpPr>
            <p:spPr>
              <a:xfrm>
                <a:off x="720000" y="1094400"/>
                <a:ext cx="11280656" cy="5763600"/>
              </a:xfrm>
              <a:blipFill>
                <a:blip r:embed="rId3"/>
                <a:stretch>
                  <a:fillRect l="-378" t="-1270"/>
                </a:stretch>
              </a:blipFill>
            </p:spPr>
            <p:txBody>
              <a:bodyPr/>
              <a:lstStyle/>
              <a:p>
                <a:r>
                  <a:rPr lang="es-AR">
                    <a:noFill/>
                  </a:rPr>
                  <a:t> </a:t>
                </a:r>
              </a:p>
            </p:txBody>
          </p:sp>
        </mc:Fallback>
      </mc:AlternateContent>
    </p:spTree>
    <p:extLst>
      <p:ext uri="{BB962C8B-B14F-4D97-AF65-F5344CB8AC3E}">
        <p14:creationId xmlns:p14="http://schemas.microsoft.com/office/powerpoint/2010/main" val="34263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Sintaxis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txBox="1">
            <a:spLocks/>
          </p:cNvSpPr>
          <p:nvPr/>
        </p:nvSpPr>
        <p:spPr>
          <a:xfrm>
            <a:off x="720000" y="1094399"/>
            <a:ext cx="11280656" cy="291066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Repitamos lo que hicimos con delegados anonimos, pero ahora con expresiones lambda</a:t>
            </a:r>
          </a:p>
          <a:p>
            <a:pPr lvl="1"/>
            <a:r>
              <a:rPr lang="es-AR"/>
              <a:t>[1]  expresion lambda asignada a una variable tipo delegado (Predicate&lt;T&gt;)</a:t>
            </a:r>
          </a:p>
          <a:p>
            <a:pPr lvl="1"/>
            <a:r>
              <a:rPr lang="es-AR"/>
              <a:t>[2]  expresion lambda utilizada “inline” (esta es la manera mas frecuente)</a:t>
            </a:r>
          </a:p>
          <a:p>
            <a:pPr lvl="1"/>
            <a:r>
              <a:rPr lang="es-AR"/>
              <a:t>[3]  hace lo mismo que [1] pero con menos ceremonial</a:t>
            </a:r>
          </a:p>
        </p:txBody>
      </p:sp>
      <p:sp>
        <p:nvSpPr>
          <p:cNvPr id="7" name="Marcador de texto 1"/>
          <p:cNvSpPr txBox="1">
            <a:spLocks/>
          </p:cNvSpPr>
          <p:nvPr/>
        </p:nvSpPr>
        <p:spPr>
          <a:xfrm>
            <a:off x="1274440" y="3645024"/>
            <a:ext cx="10171776" cy="2880320"/>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Clr>
                <a:srgbClr val="FFFFFF"/>
              </a:buClr>
              <a:buNone/>
            </a:pPr>
            <a:r>
              <a:rPr lang="en-US" sz="1800" noProof="1">
                <a:solidFill>
                  <a:sysClr val="windowText" lastClr="000000"/>
                </a:solidFill>
                <a:latin typeface="Consolas"/>
              </a:rPr>
              <a:t>//  [1]</a:t>
            </a:r>
          </a:p>
          <a:p>
            <a:pPr marL="68580" indent="0">
              <a:buClr>
                <a:srgbClr val="FFFFFF"/>
              </a:buClr>
              <a:buNone/>
            </a:pPr>
            <a:r>
              <a:rPr lang="en-US" sz="1800" noProof="1">
                <a:solidFill>
                  <a:sysClr val="windowText" lastClr="000000"/>
                </a:solidFill>
                <a:latin typeface="Consolas"/>
              </a:rPr>
              <a:t>Predicate&lt;string&gt; filtrar = (s) =&gt; s.Contains("C#");</a:t>
            </a:r>
          </a:p>
          <a:p>
            <a:pPr marL="68580" indent="0">
              <a:buClr>
                <a:srgbClr val="FFFFFF"/>
              </a:buClr>
              <a:buNone/>
            </a:pPr>
            <a:r>
              <a:rPr lang="en-US" sz="1800" noProof="1">
                <a:solidFill>
                  <a:sysClr val="windowText" lastClr="000000"/>
                </a:solidFill>
                <a:latin typeface="Consolas"/>
              </a:rPr>
              <a:t>lineas.FindAll(filtrar);  //  retorna items #1y #3</a:t>
            </a:r>
          </a:p>
          <a:p>
            <a:pPr marL="68580" indent="0">
              <a:buClr>
                <a:srgbClr val="FFFFFF"/>
              </a:buClr>
              <a:buNone/>
            </a:pPr>
            <a:r>
              <a:rPr lang="en-US" sz="1800" noProof="1">
                <a:solidFill>
                  <a:sysClr val="windowText" lastClr="000000"/>
                </a:solidFill>
                <a:latin typeface="Consolas"/>
              </a:rPr>
              <a:t>//  [2]</a:t>
            </a:r>
          </a:p>
          <a:p>
            <a:pPr marL="68580" indent="0">
              <a:buClr>
                <a:srgbClr val="FFFFFF"/>
              </a:buClr>
              <a:buNone/>
            </a:pPr>
            <a:r>
              <a:rPr lang="en-US" sz="1800" noProof="1">
                <a:solidFill>
                  <a:sysClr val="windowText" lastClr="000000"/>
                </a:solidFill>
                <a:latin typeface="Consolas"/>
              </a:rPr>
              <a:t>lineas.FindAll( </a:t>
            </a:r>
            <a:r>
              <a:rPr lang="en-US" sz="1800" b="1" noProof="1">
                <a:solidFill>
                  <a:srgbClr val="002060"/>
                </a:solidFill>
                <a:latin typeface="Consolas"/>
              </a:rPr>
              <a:t>(item) =&gt; item.Contains("Git")</a:t>
            </a:r>
            <a:r>
              <a:rPr lang="en-US" sz="1800" noProof="1">
                <a:solidFill>
                  <a:sysClr val="windowText" lastClr="000000"/>
                </a:solidFill>
                <a:latin typeface="Consolas"/>
              </a:rPr>
              <a:t> );  //  item #2</a:t>
            </a:r>
          </a:p>
          <a:p>
            <a:pPr marL="68580" indent="0">
              <a:buClr>
                <a:srgbClr val="FFFFFF"/>
              </a:buClr>
              <a:buNone/>
            </a:pPr>
            <a:r>
              <a:rPr lang="en-US" sz="1800" noProof="1">
                <a:solidFill>
                  <a:sysClr val="windowText" lastClr="000000"/>
                </a:solidFill>
                <a:latin typeface="Consolas"/>
              </a:rPr>
              <a:t>//  [3]</a:t>
            </a:r>
          </a:p>
          <a:p>
            <a:pPr marL="68580" indent="0">
              <a:buClr>
                <a:srgbClr val="FFFFFF"/>
              </a:buClr>
              <a:buNone/>
            </a:pPr>
            <a:r>
              <a:rPr lang="en-US" sz="1800" noProof="1">
                <a:solidFill>
                  <a:sysClr val="windowText" lastClr="000000"/>
                </a:solidFill>
                <a:latin typeface="Consolas"/>
              </a:rPr>
              <a:t>lineas.FindAll( </a:t>
            </a:r>
            <a:r>
              <a:rPr lang="en-US" sz="1800" b="1" noProof="1">
                <a:solidFill>
                  <a:srgbClr val="002060"/>
                </a:solidFill>
                <a:latin typeface="Consolas"/>
              </a:rPr>
              <a:t>(item) =&gt; item.Contains(“C#")</a:t>
            </a:r>
            <a:r>
              <a:rPr lang="en-US" sz="1800" noProof="1">
                <a:solidFill>
                  <a:sysClr val="windowText" lastClr="000000"/>
                </a:solidFill>
                <a:latin typeface="Consolas"/>
              </a:rPr>
              <a:t> );   //  item #1 y #3</a:t>
            </a:r>
          </a:p>
        </p:txBody>
      </p:sp>
    </p:spTree>
    <p:extLst>
      <p:ext uri="{BB962C8B-B14F-4D97-AF65-F5344CB8AC3E}">
        <p14:creationId xmlns:p14="http://schemas.microsoft.com/office/powerpoint/2010/main" val="198187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Expresiones Lambda</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094400"/>
            <a:ext cx="11280656" cy="5763600"/>
          </a:xfrm>
        </p:spPr>
        <p:txBody>
          <a:bodyPr>
            <a:normAutofit/>
          </a:bodyPr>
          <a:lstStyle/>
          <a:p>
            <a:r>
              <a:rPr lang="es-AR"/>
              <a:t>Cuando usamos una expresion simple, no se necesita return</a:t>
            </a:r>
          </a:p>
          <a:p>
            <a:r>
              <a:rPr lang="es-AR">
                <a:sym typeface="Wingdings" panose="05000000000000000000" pitchFamily="2" charset="2"/>
              </a:rPr>
              <a:t>Los parentesis son opcionales cuando tengo un unico argumento</a:t>
            </a:r>
          </a:p>
          <a:p>
            <a:pPr marL="68580" indent="0" algn="ctr">
              <a:buNone/>
            </a:pPr>
            <a:r>
              <a:rPr lang="es-AR">
                <a:solidFill>
                  <a:srgbClr val="FFFFFF"/>
                </a:solidFill>
                <a:latin typeface="Consolas"/>
              </a:rPr>
              <a:t>Func&lt;int, int&gt; cuadrado = x =&gt; x * x ;</a:t>
            </a:r>
            <a:endParaRPr lang="es-AR">
              <a:sym typeface="Wingdings" panose="05000000000000000000" pitchFamily="2" charset="2"/>
            </a:endParaRPr>
          </a:p>
          <a:p>
            <a:r>
              <a:rPr lang="es-AR">
                <a:sym typeface="Wingdings" panose="05000000000000000000" pitchFamily="2" charset="2"/>
              </a:rPr>
              <a:t>Para varios o </a:t>
            </a:r>
            <a:r>
              <a:rPr lang="es-AR" b="1">
                <a:solidFill>
                  <a:schemeClr val="accent3"/>
                </a:solidFill>
                <a:sym typeface="Wingdings" panose="05000000000000000000" pitchFamily="2" charset="2"/>
              </a:rPr>
              <a:t>ningun</a:t>
            </a:r>
            <a:r>
              <a:rPr lang="es-AR">
                <a:sym typeface="Wingdings" panose="05000000000000000000" pitchFamily="2" charset="2"/>
              </a:rPr>
              <a:t> argumento los parentesis son obligatorios</a:t>
            </a:r>
          </a:p>
          <a:p>
            <a:pPr marL="68580" indent="0" algn="ctr">
              <a:buNone/>
            </a:pPr>
            <a:r>
              <a:rPr lang="es-AR" sz="2800">
                <a:solidFill>
                  <a:srgbClr val="FFFFFF"/>
                </a:solidFill>
                <a:latin typeface="Consolas"/>
              </a:rPr>
              <a:t>Func&lt;int, int, int&gt; circulo = ( x, y ) =&gt; x * x + y * y;</a:t>
            </a:r>
          </a:p>
          <a:p>
            <a:pPr marL="68580" lvl="0" indent="0" algn="ctr">
              <a:buClr>
                <a:srgbClr val="FFFFFF"/>
              </a:buClr>
              <a:buNone/>
            </a:pPr>
            <a:r>
              <a:rPr lang="es-AR" sz="2800">
                <a:solidFill>
                  <a:srgbClr val="FFFFFF"/>
                </a:solidFill>
                <a:latin typeface="Consolas"/>
              </a:rPr>
              <a:t>Action muestra = () =&gt; Console.Write(“Lambda!”)</a:t>
            </a:r>
          </a:p>
          <a:p>
            <a:r>
              <a:rPr lang="es-AR">
                <a:sym typeface="Wingdings" panose="05000000000000000000" pitchFamily="2" charset="2"/>
              </a:rPr>
              <a:t>Los tipos de los argumentos son </a:t>
            </a:r>
            <a:r>
              <a:rPr lang="es-AR" b="1">
                <a:solidFill>
                  <a:schemeClr val="accent3"/>
                </a:solidFill>
                <a:sym typeface="Wingdings" panose="05000000000000000000" pitchFamily="2" charset="2"/>
              </a:rPr>
              <a:t>CASI</a:t>
            </a:r>
            <a:r>
              <a:rPr lang="es-AR">
                <a:sym typeface="Wingdings" panose="05000000000000000000" pitchFamily="2" charset="2"/>
              </a:rPr>
              <a:t> siempre inferibles</a:t>
            </a:r>
          </a:p>
          <a:p>
            <a:pPr lvl="1"/>
            <a:r>
              <a:rPr lang="es-AR">
                <a:sym typeface="Wingdings" panose="05000000000000000000" pitchFamily="2" charset="2"/>
              </a:rPr>
              <a:t>El compilador utiliza el tipo del delegado para validarlos</a:t>
            </a:r>
          </a:p>
          <a:p>
            <a:pPr lvl="1"/>
            <a:r>
              <a:rPr lang="es-AR">
                <a:sym typeface="Wingdings" panose="05000000000000000000" pitchFamily="2" charset="2"/>
              </a:rPr>
              <a:t>Si no se puede o existe alguna ambigüedad, tenemos que escribirlos</a:t>
            </a:r>
          </a:p>
          <a:p>
            <a:pPr marL="68580" indent="0" algn="ctr">
              <a:buNone/>
            </a:pPr>
            <a:r>
              <a:rPr lang="es-AR" sz="2800">
                <a:solidFill>
                  <a:srgbClr val="FFFFFF"/>
                </a:solidFill>
                <a:latin typeface="Consolas"/>
              </a:rPr>
              <a:t>Func&lt;int, int&gt; cuadrado = (</a:t>
            </a:r>
            <a:r>
              <a:rPr lang="es-AR" sz="2800" b="1">
                <a:solidFill>
                  <a:schemeClr val="accent3"/>
                </a:solidFill>
                <a:latin typeface="Consolas"/>
              </a:rPr>
              <a:t>int</a:t>
            </a:r>
            <a:r>
              <a:rPr lang="es-AR" sz="2800">
                <a:solidFill>
                  <a:srgbClr val="FFFFFF"/>
                </a:solidFill>
                <a:latin typeface="Consolas"/>
              </a:rPr>
              <a:t> x) =&gt; x * x ;</a:t>
            </a:r>
            <a:endParaRPr lang="es-AR" sz="2800">
              <a:sym typeface="Wingdings" panose="05000000000000000000" pitchFamily="2" charset="2"/>
            </a:endParaRPr>
          </a:p>
          <a:p>
            <a:endParaRPr lang="es-AR"/>
          </a:p>
          <a:p>
            <a:endParaRPr lang="es-AR"/>
          </a:p>
        </p:txBody>
      </p:sp>
    </p:spTree>
    <p:extLst>
      <p:ext uri="{BB962C8B-B14F-4D97-AF65-F5344CB8AC3E}">
        <p14:creationId xmlns:p14="http://schemas.microsoft.com/office/powerpoint/2010/main" val="339645855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20112</TotalTime>
  <Words>1228</Words>
  <Application>Microsoft Office PowerPoint</Application>
  <PresentationFormat>Panorámica</PresentationFormat>
  <Paragraphs>141</Paragraphs>
  <Slides>12</Slides>
  <Notes>12</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12</vt:i4>
      </vt:variant>
    </vt:vector>
  </HeadingPairs>
  <TitlesOfParts>
    <vt:vector size="26" baseType="lpstr">
      <vt:lpstr>Arial</vt:lpstr>
      <vt:lpstr>Calibri</vt:lpstr>
      <vt:lpstr>Cambria Math</vt:lpstr>
      <vt:lpstr>Consolas</vt:lpstr>
      <vt:lpstr>Corbel</vt:lpstr>
      <vt:lpstr>Segoe</vt:lpstr>
      <vt:lpstr>Segoe Light</vt:lpstr>
      <vt:lpstr>Segoe Semibold</vt:lpstr>
      <vt:lpstr>Verdana</vt:lpstr>
      <vt:lpstr>Wingdings</vt:lpstr>
      <vt:lpstr>Wingdings 2</vt:lpstr>
      <vt:lpstr>Wingdings 3</vt:lpstr>
      <vt:lpstr>Tema1</vt:lpstr>
      <vt:lpstr>Metro</vt:lpstr>
      <vt:lpstr>LINQ</vt:lpstr>
      <vt:lpstr>Contenido del Capitulo</vt:lpstr>
      <vt:lpstr>Delegados Anonimos</vt:lpstr>
      <vt:lpstr>Sintaxis</vt:lpstr>
      <vt:lpstr>Closure</vt:lpstr>
      <vt:lpstr>Closure y Predicate&lt;T&gt;</vt:lpstr>
      <vt:lpstr>Expresiones Lambda</vt:lpstr>
      <vt:lpstr>Sintaxis</vt:lpstr>
      <vt:lpstr>Expresiones Lambda</vt:lpstr>
      <vt:lpstr>Expresiones Lambda Multisentencia</vt:lpstr>
      <vt:lpstr>LINQ</vt:lpstr>
      <vt:lpstr>LINQ – Fluent Syntax</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313</cp:revision>
  <dcterms:created xsi:type="dcterms:W3CDTF">2013-04-15T05:37:55Z</dcterms:created>
  <dcterms:modified xsi:type="dcterms:W3CDTF">2017-06-06T20:16:51Z</dcterms:modified>
</cp:coreProperties>
</file>