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40"/>
  </p:notesMasterIdLst>
  <p:sldIdLst>
    <p:sldId id="318" r:id="rId3"/>
    <p:sldId id="361" r:id="rId4"/>
    <p:sldId id="412" r:id="rId5"/>
    <p:sldId id="363" r:id="rId6"/>
    <p:sldId id="415" r:id="rId7"/>
    <p:sldId id="417" r:id="rId8"/>
    <p:sldId id="416" r:id="rId9"/>
    <p:sldId id="278" r:id="rId10"/>
    <p:sldId id="418" r:id="rId11"/>
    <p:sldId id="419" r:id="rId12"/>
    <p:sldId id="362" r:id="rId13"/>
    <p:sldId id="425" r:id="rId14"/>
    <p:sldId id="422" r:id="rId15"/>
    <p:sldId id="421" r:id="rId16"/>
    <p:sldId id="429" r:id="rId17"/>
    <p:sldId id="428" r:id="rId18"/>
    <p:sldId id="424" r:id="rId19"/>
    <p:sldId id="433" r:id="rId20"/>
    <p:sldId id="431" r:id="rId21"/>
    <p:sldId id="434" r:id="rId22"/>
    <p:sldId id="432" r:id="rId23"/>
    <p:sldId id="430" r:id="rId24"/>
    <p:sldId id="423" r:id="rId25"/>
    <p:sldId id="445" r:id="rId26"/>
    <p:sldId id="452" r:id="rId27"/>
    <p:sldId id="420" r:id="rId28"/>
    <p:sldId id="426" r:id="rId29"/>
    <p:sldId id="427" r:id="rId30"/>
    <p:sldId id="435" r:id="rId31"/>
    <p:sldId id="436" r:id="rId32"/>
    <p:sldId id="448" r:id="rId33"/>
    <p:sldId id="449" r:id="rId34"/>
    <p:sldId id="450" r:id="rId35"/>
    <p:sldId id="451" r:id="rId36"/>
    <p:sldId id="444" r:id="rId37"/>
    <p:sldId id="439" r:id="rId38"/>
    <p:sldId id="437" r:id="rId3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59" autoAdjust="0"/>
  </p:normalViewPr>
  <p:slideViewPr>
    <p:cSldViewPr>
      <p:cViewPr varScale="1">
        <p:scale>
          <a:sx n="89" d="100"/>
          <a:sy n="89" d="100"/>
        </p:scale>
        <p:origin x="462"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9/5/2017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60581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52973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443051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8184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8728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911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1505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8436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040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0682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98225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6947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9525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216115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907835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Observar los valores</a:t>
            </a:r>
            <a:r>
              <a:rPr lang="en-GB" b="1" baseline="0"/>
              <a:t> coloreados</a:t>
            </a:r>
          </a:p>
          <a:p>
            <a:endParaRPr lang="en-GB" b="1" baseline="0"/>
          </a:p>
          <a:p>
            <a:r>
              <a:rPr lang="en-GB" b="1" baseline="0"/>
              <a:t>En una parte, tenemos una variable en el STACK que es tipo referencia y que apunta al heap</a:t>
            </a:r>
          </a:p>
          <a:p>
            <a:r>
              <a:rPr lang="en-GB" b="1" baseline="0"/>
              <a:t>En la otra tenemos una variable en el HEAP que es tipo valor y que contiene el propio valor</a:t>
            </a:r>
          </a:p>
          <a:p>
            <a:endParaRPr lang="en-GB" b="1" baseline="0"/>
          </a:p>
          <a:p>
            <a:r>
              <a:rPr lang="en-GB" b="1" baseline="0"/>
              <a:t>Cual seria el valor de amigo antes del new ?</a:t>
            </a:r>
          </a:p>
          <a:p>
            <a:endParaRPr lang="en-GB" b="1" baseline="0"/>
          </a:p>
          <a:p>
            <a:r>
              <a:rPr lang="en-GB" b="1" baseline="0"/>
              <a:t>Cual seria el valor de amigo.Nombre luego de new?</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4418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363760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33947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83079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49585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La</a:t>
            </a:r>
            <a:r>
              <a:rPr lang="en-GB" b="1" baseline="0"/>
              <a:t> mayor parte de las veces damos ejemplos de como un hijo hereda ciertas caracteristicas de los padres. Sin embargo cuando hablamos de clases OO, la herencia tiene lugar entre “especies” diferentes por lo que es mas acorde hablar de “evolucion” entre clases. </a:t>
            </a:r>
          </a:p>
          <a:p>
            <a:endParaRPr lang="en-GB" b="1" baseline="0"/>
          </a:p>
          <a:p>
            <a:r>
              <a:rPr lang="en-GB" b="1" baseline="0"/>
              <a:t>La clase mas evolucionada incorpora conocimientos o destrezas que la ancestra no tiene, sin embargo conserva todas las caracteristicas de la misma, solo que en algunos aspectos los puede llegar a modificar segun la conveniencia</a:t>
            </a:r>
          </a:p>
          <a:p>
            <a:endParaRPr lang="en-GB" b="1" baseline="0"/>
          </a:p>
          <a:p>
            <a:r>
              <a:rPr lang="en-GB" b="1" baseline="0"/>
              <a:t>NO CONFUNDIR HERENCIA CON ROLES!! (salvo que el sistema asi lo necesite)</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80467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562399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Si quiero invocar a</a:t>
            </a:r>
            <a:r>
              <a:rPr lang="en-GB" b="1" baseline="0"/>
              <a:t> un miembro de la clase base, tengo que llamar a dicho miembro con la palabra base precediendo. No confundir con el uso de this!!!</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747109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Si p1 no contiene un Empleado, el runtime se entera y produce un error</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83507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baseline="0"/>
              <a:t>Si p1 no contiene un Empleado, el runtime se entera y produce un error</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027020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54342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609505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5409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201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Una funcion no deberia modificar datos externos a la misma,</a:t>
            </a:r>
            <a:r>
              <a:rPr lang="en-GB" b="1" baseline="0"/>
              <a:t> o sea: el resultado deberia depender solamente de sus argumentos (base de la programacion funcional)</a:t>
            </a:r>
          </a:p>
          <a:p>
            <a:endParaRPr lang="en-GB" b="1" baseline="0"/>
          </a:p>
          <a:p>
            <a:r>
              <a:rPr lang="en-GB" b="1" baseline="0"/>
              <a:t>Visto desde aca, entonces el uso de ref y de out esta MAL, pero a veces no hay otra manera de solucionar ciertos problemas ya que una funcion solo puede retornar un unico valor. Esto veremos que no es tan cierto a partir de C# 4 con la introduccion de la Tuplas</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3033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Crear una clase Persona</a:t>
            </a:r>
            <a:r>
              <a:rPr lang="en-GB" b="1" baseline="0"/>
              <a:t> sencilla con al menos 3 propiedades o campos</a:t>
            </a:r>
          </a:p>
          <a:p>
            <a:endParaRPr lang="en-GB" b="1" baseline="0"/>
          </a:p>
          <a:p>
            <a:r>
              <a:rPr lang="en-GB" b="1" baseline="0"/>
              <a:t>Luego realizar el metodo TryParse para leer las propiedades desde una cadena y generar una instancia de Persona</a:t>
            </a:r>
          </a:p>
          <a:p>
            <a:endParaRPr lang="en-GB" b="1" baseline="0"/>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39380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Vamos a suponer que tenemos en memoria una serie de objetos, representados por los valores</a:t>
            </a:r>
            <a:r>
              <a:rPr lang="en-GB" b="1" baseline="0"/>
              <a:t> que contiene</a:t>
            </a:r>
            <a:endParaRPr lang="en-GB" b="1"/>
          </a:p>
          <a:p>
            <a:endParaRPr lang="en-GB" b="1"/>
          </a:p>
          <a:p>
            <a:r>
              <a:rPr lang="en-GB" b="1"/>
              <a:t>Los objetos son representaciones en memoria de una entidad del mundo real</a:t>
            </a:r>
          </a:p>
          <a:p>
            <a:endParaRPr lang="en-GB" b="1"/>
          </a:p>
          <a:p>
            <a:r>
              <a:rPr lang="en-GB" b="1"/>
              <a:t>ABSTRACCIONES: solo tienen</a:t>
            </a:r>
            <a:r>
              <a:rPr lang="en-GB" b="1" baseline="0"/>
              <a:t> lo que nos interesa</a:t>
            </a:r>
            <a:endParaRPr lang="en-GB" b="1"/>
          </a:p>
          <a:p>
            <a:endParaRPr lang="en-GB" b="1"/>
          </a:p>
          <a:p>
            <a:r>
              <a:rPr lang="en-GB" b="1"/>
              <a:t>Las interacciones van a depender del comportamiento que le demos al objeto. No todas las interacciones</a:t>
            </a:r>
            <a:r>
              <a:rPr lang="en-GB" b="1" baseline="0"/>
              <a:t> se pueden dar porque tenemos un limite a lo que los objetos pueden hacer EN EL SISTEMA</a:t>
            </a:r>
          </a:p>
          <a:p>
            <a:endParaRPr lang="en-GB" b="1" baseline="0"/>
          </a:p>
          <a:p>
            <a:r>
              <a:rPr lang="en-GB" b="1" baseline="0"/>
              <a:t>IDENTIDAD, ESTADO y COMPORTAMIENTO son las 3 caracteristicas que definen la escencia de un OBJETO</a:t>
            </a:r>
          </a:p>
          <a:p>
            <a:endParaRPr lang="en-GB" b="1" baseline="0"/>
          </a:p>
          <a:p>
            <a:r>
              <a:rPr lang="en-GB" b="1" baseline="0"/>
              <a:t>La POO se basa en reducir esos comportamientos para buscar similitudes, ya que es imposible programar el comportamiento de cada objeto separado (pensemos en sistemas con miles o millones de objetos)</a:t>
            </a:r>
          </a:p>
          <a:p>
            <a:endParaRPr lang="en-GB" b="1"/>
          </a:p>
          <a:p>
            <a:r>
              <a:rPr lang="en-GB" b="1"/>
              <a:t>Pregunta 1:</a:t>
            </a:r>
            <a:r>
              <a:rPr lang="en-GB" b="1" baseline="0"/>
              <a:t> Como le comunico al lenguaje acerca de mis abstracciones? O dicho de otra manera, como escribo los atributos de la entidad que me parecen relevantes al problema?</a:t>
            </a:r>
          </a:p>
          <a:p>
            <a:endParaRPr lang="en-GB" b="1" baseline="0"/>
          </a:p>
          <a:p>
            <a:r>
              <a:rPr lang="en-GB" b="1" baseline="0"/>
              <a:t>Pregunta 2: De que manera programo el comportamiento de los objetos que comparten algo en comun, </a:t>
            </a:r>
          </a:p>
          <a:p>
            <a:endParaRPr lang="en-GB" b="1" baseline="0"/>
          </a:p>
          <a:p>
            <a:r>
              <a:rPr lang="en-GB" b="1"/>
              <a:t>La respuesta</a:t>
            </a:r>
            <a:r>
              <a:rPr lang="en-GB" b="1" baseline="0"/>
              <a:t> a ambas preguntas es </a:t>
            </a:r>
            <a:r>
              <a:rPr lang="en-GB" b="1"/>
              <a:t>CLASES</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05253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2615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Este no es un problema sencillo</a:t>
            </a:r>
          </a:p>
          <a:p>
            <a:endParaRPr lang="en-GB" b="1"/>
          </a:p>
          <a:p>
            <a:r>
              <a:rPr lang="en-GB" b="1"/>
              <a:t>Tenemos que tener</a:t>
            </a:r>
            <a:r>
              <a:rPr lang="en-GB" b="1" baseline="0"/>
              <a:t> en claro cuales van a ser la interacciones entre objetos dentro del sistema, como se generan estos objetos, hasta cuando “viven”, que responsabilidades tienen...</a:t>
            </a:r>
          </a:p>
          <a:p>
            <a:endParaRPr lang="en-GB" b="1" baseline="0"/>
          </a:p>
          <a:p>
            <a:r>
              <a:rPr lang="en-GB" b="1" baseline="0"/>
              <a:t>Existe una serie de principios de diseño conocidos como SOLID, uno de ellos es “Single Responsability Principle”: una clase no deberia tener mas que una responsabilidad, o sea que un cambio en la especificacion a lo sumo representaria un cambio en la especificacion de la clase.</a:t>
            </a:r>
          </a:p>
          <a:p>
            <a:endParaRPr lang="en-GB" b="1" baseline="0"/>
          </a:p>
          <a:p>
            <a:r>
              <a:rPr lang="en-GB" b="1" baseline="0"/>
              <a:t>Una alternativa de diseño es tener ENTIDADES ANEMICAS, sin metodos, solo con propiedades o a lo sumo con el minimo indispensable de comportamiento. Estas entidades casi siempre son las encargadas de representar elementos reales, mientras que para los procesos o mecanismos de control sobre ellas tendremos otros objetos con comportamiento</a:t>
            </a:r>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716858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5/9/2017</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5/9/2017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5/9/2017</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Clases e Interfaces</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3</a:t>
            </a:r>
          </a:p>
        </p:txBody>
      </p:sp>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Reglas de Escritura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268760"/>
            <a:ext cx="11280656" cy="5040560"/>
          </a:xfrm>
        </p:spPr>
        <p:txBody>
          <a:bodyPr>
            <a:normAutofit lnSpcReduction="10000"/>
          </a:bodyPr>
          <a:lstStyle/>
          <a:p>
            <a:pPr marL="68580" indent="0">
              <a:buNone/>
            </a:pPr>
            <a:r>
              <a:rPr lang="es-AR" sz="2400" b="1">
                <a:solidFill>
                  <a:schemeClr val="accent3"/>
                </a:solidFill>
                <a:latin typeface="+mj-lt"/>
              </a:rPr>
              <a:t>class</a:t>
            </a:r>
            <a:r>
              <a:rPr lang="es-AR" sz="2400">
                <a:solidFill>
                  <a:schemeClr val="accent3"/>
                </a:solidFill>
                <a:latin typeface="+mj-lt"/>
              </a:rPr>
              <a:t> </a:t>
            </a:r>
            <a:r>
              <a:rPr lang="es-AR" sz="2400" i="1">
                <a:latin typeface="+mj-lt"/>
              </a:rPr>
              <a:t>NombreClase</a:t>
            </a:r>
            <a:r>
              <a:rPr lang="es-AR" sz="2400">
                <a:latin typeface="+mj-lt"/>
              </a:rPr>
              <a:t> </a:t>
            </a:r>
            <a:r>
              <a:rPr lang="es-AR" sz="2400" b="1">
                <a:solidFill>
                  <a:schemeClr val="accent3"/>
                </a:solidFill>
                <a:latin typeface="+mj-lt"/>
              </a:rPr>
              <a:t>{</a:t>
            </a:r>
            <a:r>
              <a:rPr lang="es-AR" sz="2400">
                <a:latin typeface="+mj-lt"/>
              </a:rPr>
              <a:t> </a:t>
            </a:r>
          </a:p>
          <a:p>
            <a:pPr marL="68580" indent="0">
              <a:buNone/>
            </a:pPr>
            <a:r>
              <a:rPr lang="es-AR" sz="2400">
                <a:latin typeface="+mj-lt"/>
              </a:rPr>
              <a:t>  //  constantes</a:t>
            </a:r>
          </a:p>
          <a:p>
            <a:pPr marL="68580" indent="0">
              <a:spcAft>
                <a:spcPts val="1200"/>
              </a:spcAft>
              <a:buNone/>
            </a:pPr>
            <a:r>
              <a:rPr lang="es-AR" sz="2400">
                <a:latin typeface="+mj-lt"/>
              </a:rPr>
              <a:t>  //  </a:t>
            </a:r>
            <a:r>
              <a:rPr lang="es-AR" sz="2400" u="sng">
                <a:latin typeface="+mj-lt"/>
              </a:rPr>
              <a:t>campos de instancia y de clase</a:t>
            </a:r>
          </a:p>
          <a:p>
            <a:pPr marL="68580" indent="0">
              <a:buNone/>
            </a:pPr>
            <a:r>
              <a:rPr lang="es-AR" sz="2400">
                <a:latin typeface="+mj-lt"/>
              </a:rPr>
              <a:t>  //  </a:t>
            </a:r>
            <a:r>
              <a:rPr lang="es-AR" sz="2400" u="sng">
                <a:latin typeface="+mj-lt"/>
              </a:rPr>
              <a:t>métodos de instancia y de clase</a:t>
            </a:r>
          </a:p>
          <a:p>
            <a:pPr marL="68580" indent="0">
              <a:buNone/>
            </a:pPr>
            <a:r>
              <a:rPr lang="es-AR" sz="2400">
                <a:solidFill>
                  <a:srgbClr val="FFFFFF"/>
                </a:solidFill>
                <a:latin typeface="Consolas"/>
              </a:rPr>
              <a:t>  //  </a:t>
            </a:r>
            <a:r>
              <a:rPr lang="es-AR" sz="2400" u="sng">
                <a:solidFill>
                  <a:srgbClr val="FFFFFF"/>
                </a:solidFill>
                <a:latin typeface="Consolas"/>
              </a:rPr>
              <a:t>constructores de instancia</a:t>
            </a:r>
            <a:r>
              <a:rPr lang="es-AR" sz="2400">
                <a:solidFill>
                  <a:srgbClr val="FFFFFF"/>
                </a:solidFill>
                <a:latin typeface="Consolas"/>
              </a:rPr>
              <a:t> y de clase</a:t>
            </a:r>
            <a:endParaRPr lang="es-AR" sz="2400">
              <a:latin typeface="+mj-lt"/>
            </a:endParaRPr>
          </a:p>
          <a:p>
            <a:pPr marL="68580" indent="0">
              <a:buNone/>
            </a:pPr>
            <a:r>
              <a:rPr lang="es-AR" sz="2400">
                <a:solidFill>
                  <a:srgbClr val="FFFFFF"/>
                </a:solidFill>
                <a:latin typeface="Consolas"/>
              </a:rPr>
              <a:t>  //  </a:t>
            </a:r>
            <a:r>
              <a:rPr lang="es-AR" sz="2400" u="sng">
                <a:solidFill>
                  <a:srgbClr val="FFFFFF"/>
                </a:solidFill>
                <a:latin typeface="Consolas"/>
              </a:rPr>
              <a:t>propiedades de instancia</a:t>
            </a:r>
            <a:r>
              <a:rPr lang="es-AR" sz="2400">
                <a:solidFill>
                  <a:srgbClr val="FFFFFF"/>
                </a:solidFill>
                <a:latin typeface="Consolas"/>
              </a:rPr>
              <a:t> y de clase</a:t>
            </a:r>
            <a:endParaRPr lang="es-AR" sz="2400">
              <a:latin typeface="+mj-lt"/>
            </a:endParaRPr>
          </a:p>
          <a:p>
            <a:pPr marL="68580" indent="0">
              <a:buNone/>
            </a:pPr>
            <a:r>
              <a:rPr lang="es-AR" sz="2400">
                <a:solidFill>
                  <a:srgbClr val="FFFFFF"/>
                </a:solidFill>
                <a:latin typeface="Consolas"/>
              </a:rPr>
              <a:t>  //  indexers de instancia y de clase</a:t>
            </a:r>
            <a:endParaRPr lang="es-AR" sz="2400">
              <a:latin typeface="+mj-lt"/>
            </a:endParaRPr>
          </a:p>
          <a:p>
            <a:pPr marL="68580" indent="0">
              <a:buNone/>
            </a:pPr>
            <a:r>
              <a:rPr lang="es-AR" sz="2400">
                <a:solidFill>
                  <a:srgbClr val="FFFFFF"/>
                </a:solidFill>
                <a:latin typeface="Consolas"/>
              </a:rPr>
              <a:t>  //  eventos de instancia y de clase</a:t>
            </a:r>
            <a:endParaRPr lang="es-AR" sz="2400">
              <a:latin typeface="+mj-lt"/>
            </a:endParaRPr>
          </a:p>
          <a:p>
            <a:pPr marL="68580" indent="0">
              <a:buNone/>
            </a:pPr>
            <a:r>
              <a:rPr lang="es-AR" sz="2400">
                <a:solidFill>
                  <a:srgbClr val="FFFFFF"/>
                </a:solidFill>
                <a:latin typeface="Consolas"/>
              </a:rPr>
              <a:t>  //  operadores sobrecargados</a:t>
            </a:r>
          </a:p>
          <a:p>
            <a:pPr marL="68580" indent="0">
              <a:buNone/>
            </a:pPr>
            <a:r>
              <a:rPr lang="es-AR" sz="2400">
                <a:solidFill>
                  <a:srgbClr val="FFFFFF"/>
                </a:solidFill>
                <a:latin typeface="Consolas"/>
              </a:rPr>
              <a:t>  //  clases anidadas</a:t>
            </a:r>
          </a:p>
          <a:p>
            <a:pPr marL="68580" indent="0">
              <a:buNone/>
            </a:pPr>
            <a:r>
              <a:rPr lang="es-AR" sz="2400" b="1">
                <a:solidFill>
                  <a:schemeClr val="accent3"/>
                </a:solidFill>
                <a:latin typeface="+mj-lt"/>
              </a:rPr>
              <a:t>}</a:t>
            </a:r>
          </a:p>
        </p:txBody>
      </p:sp>
    </p:spTree>
    <p:extLst>
      <p:ext uri="{BB962C8B-B14F-4D97-AF65-F5344CB8AC3E}">
        <p14:creationId xmlns:p14="http://schemas.microsoft.com/office/powerpoint/2010/main" val="315058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Donde se ubican las clases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196752"/>
            <a:ext cx="11280656" cy="5328592"/>
          </a:xfrm>
        </p:spPr>
        <p:txBody>
          <a:bodyPr>
            <a:normAutofit/>
          </a:bodyPr>
          <a:lstStyle/>
          <a:p>
            <a:r>
              <a:rPr lang="es-AR"/>
              <a:t>Las clases se compilan generando codigo binario (llamado codigo intermedio)</a:t>
            </a:r>
          </a:p>
          <a:p>
            <a:pPr lvl="1"/>
            <a:r>
              <a:rPr lang="es-AR"/>
              <a:t>Residen en un archivo denominado </a:t>
            </a:r>
            <a:r>
              <a:rPr lang="es-AR" b="1">
                <a:solidFill>
                  <a:schemeClr val="accent3"/>
                </a:solidFill>
              </a:rPr>
              <a:t>assembly</a:t>
            </a:r>
          </a:p>
          <a:p>
            <a:pPr lvl="1"/>
            <a:r>
              <a:rPr lang="es-AR"/>
              <a:t>Es el repositorio </a:t>
            </a:r>
            <a:r>
              <a:rPr lang="es-AR" b="1">
                <a:solidFill>
                  <a:schemeClr val="accent3"/>
                </a:solidFill>
              </a:rPr>
              <a:t>fisico</a:t>
            </a:r>
            <a:r>
              <a:rPr lang="es-AR"/>
              <a:t> de las clases</a:t>
            </a:r>
          </a:p>
          <a:p>
            <a:r>
              <a:rPr lang="es-AR"/>
              <a:t>Las clases tambien pueden agruparse según su </a:t>
            </a:r>
            <a:r>
              <a:rPr lang="es-AR" b="1">
                <a:solidFill>
                  <a:schemeClr val="accent3"/>
                </a:solidFill>
              </a:rPr>
              <a:t>relacion logica</a:t>
            </a:r>
            <a:r>
              <a:rPr lang="es-AR"/>
              <a:t>, utilidad, empresa…etc</a:t>
            </a:r>
          </a:p>
          <a:p>
            <a:pPr lvl="1"/>
            <a:r>
              <a:rPr lang="es-AR"/>
              <a:t>Los </a:t>
            </a:r>
            <a:r>
              <a:rPr lang="es-AR" b="1">
                <a:solidFill>
                  <a:schemeClr val="accent3"/>
                </a:solidFill>
              </a:rPr>
              <a:t>Namespaces</a:t>
            </a:r>
            <a:r>
              <a:rPr lang="es-AR"/>
              <a:t> consisten de clases agrupadas según la conveniencia del autor</a:t>
            </a:r>
          </a:p>
          <a:p>
            <a:pPr lvl="1"/>
            <a:r>
              <a:rPr lang="es-AR"/>
              <a:t>Permiten aislar los nombres de las clases, respecto a otras que pueden llamarse igual</a:t>
            </a:r>
          </a:p>
          <a:p>
            <a:r>
              <a:rPr lang="es-AR" b="1" u="sng">
                <a:solidFill>
                  <a:schemeClr val="accent3"/>
                </a:solidFill>
              </a:rPr>
              <a:t>No existe</a:t>
            </a:r>
            <a:r>
              <a:rPr lang="es-AR" b="1">
                <a:solidFill>
                  <a:schemeClr val="accent3"/>
                </a:solidFill>
              </a:rPr>
              <a:t> </a:t>
            </a:r>
            <a:r>
              <a:rPr lang="es-AR"/>
              <a:t>relacion entre assembly y namespace</a:t>
            </a:r>
          </a:p>
        </p:txBody>
      </p:sp>
    </p:spTree>
    <p:extLst>
      <p:ext uri="{BB962C8B-B14F-4D97-AF65-F5344CB8AC3E}">
        <p14:creationId xmlns:p14="http://schemas.microsoft.com/office/powerpoint/2010/main" val="6210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Visibilidad de miembros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dirty="0"/>
              <a:t> Un miembro puede adornarse con un indicador de acceso</a:t>
            </a:r>
          </a:p>
          <a:p>
            <a:pPr lvl="1"/>
            <a:r>
              <a:rPr lang="es-AR" dirty="0" err="1"/>
              <a:t>public</a:t>
            </a:r>
            <a:r>
              <a:rPr lang="es-AR" dirty="0"/>
              <a:t> – sin restricciones</a:t>
            </a:r>
          </a:p>
          <a:p>
            <a:pPr lvl="1"/>
            <a:r>
              <a:rPr lang="es-AR" b="1" dirty="0" err="1"/>
              <a:t>private</a:t>
            </a:r>
            <a:r>
              <a:rPr lang="es-AR" dirty="0"/>
              <a:t> – dentro de </a:t>
            </a:r>
            <a:r>
              <a:rPr lang="es-AR"/>
              <a:t>la clase (default)</a:t>
            </a:r>
            <a:endParaRPr lang="es-AR" dirty="0"/>
          </a:p>
          <a:p>
            <a:pPr lvl="1"/>
            <a:r>
              <a:rPr lang="es-AR" dirty="0" err="1"/>
              <a:t>internal</a:t>
            </a:r>
            <a:r>
              <a:rPr lang="es-AR" dirty="0"/>
              <a:t> – dentro del </a:t>
            </a:r>
            <a:r>
              <a:rPr lang="es-AR" b="1" dirty="0" err="1">
                <a:solidFill>
                  <a:schemeClr val="accent3"/>
                </a:solidFill>
              </a:rPr>
              <a:t>assembly</a:t>
            </a:r>
            <a:endParaRPr lang="es-AR" b="1" dirty="0">
              <a:solidFill>
                <a:schemeClr val="accent3"/>
              </a:solidFill>
            </a:endParaRPr>
          </a:p>
          <a:p>
            <a:pPr lvl="1"/>
            <a:r>
              <a:rPr lang="es-AR" dirty="0" err="1"/>
              <a:t>protected</a:t>
            </a:r>
            <a:r>
              <a:rPr lang="es-AR" dirty="0"/>
              <a:t> – solo en clases heredadas</a:t>
            </a:r>
          </a:p>
          <a:p>
            <a:r>
              <a:rPr lang="es-AR" dirty="0"/>
              <a:t>Las clases solo pueden declararse</a:t>
            </a:r>
          </a:p>
          <a:p>
            <a:pPr lvl="1"/>
            <a:r>
              <a:rPr lang="es-AR" dirty="0" err="1"/>
              <a:t>public</a:t>
            </a:r>
            <a:endParaRPr lang="es-AR" dirty="0"/>
          </a:p>
          <a:p>
            <a:pPr lvl="1"/>
            <a:r>
              <a:rPr lang="es-AR" b="1" dirty="0" err="1"/>
              <a:t>internal</a:t>
            </a:r>
            <a:endParaRPr lang="es-AR" b="1" dirty="0"/>
          </a:p>
          <a:p>
            <a:pPr lvl="1"/>
            <a:r>
              <a:rPr lang="es-AR" dirty="0" err="1"/>
              <a:t>private</a:t>
            </a:r>
            <a:r>
              <a:rPr lang="es-AR" dirty="0"/>
              <a:t> – solo para clases anidadas</a:t>
            </a:r>
          </a:p>
        </p:txBody>
      </p:sp>
    </p:spTree>
    <p:extLst>
      <p:ext uri="{BB962C8B-B14F-4D97-AF65-F5344CB8AC3E}">
        <p14:creationId xmlns:p14="http://schemas.microsoft.com/office/powerpoint/2010/main" val="116578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Objetos – Parte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014248" cy="5040560"/>
          </a:xfrm>
        </p:spPr>
        <p:txBody>
          <a:bodyPr>
            <a:normAutofit/>
          </a:bodyPr>
          <a:lstStyle/>
          <a:p>
            <a:r>
              <a:rPr lang="es-AR"/>
              <a:t>Un objeto es una instancia de una clase</a:t>
            </a:r>
          </a:p>
          <a:p>
            <a:pPr lvl="1"/>
            <a:r>
              <a:rPr lang="es-AR"/>
              <a:t>A veces también llamamos “instancia” a la memoria a la que apunta una referencia</a:t>
            </a:r>
          </a:p>
          <a:p>
            <a:r>
              <a:rPr lang="es-AR"/>
              <a:t>La manera de crear nuevas instancias es mediante el operador </a:t>
            </a:r>
            <a:r>
              <a:rPr lang="es-AR" b="1">
                <a:solidFill>
                  <a:schemeClr val="accent3"/>
                </a:solidFill>
              </a:rPr>
              <a:t>new</a:t>
            </a:r>
          </a:p>
          <a:p>
            <a:pPr lvl="1"/>
            <a:r>
              <a:rPr lang="es-AR"/>
              <a:t>new invoca a un método definido en la clase llamado </a:t>
            </a:r>
            <a:r>
              <a:rPr lang="es-AR" b="1">
                <a:solidFill>
                  <a:schemeClr val="accent3"/>
                </a:solidFill>
              </a:rPr>
              <a:t>constructor de instancia</a:t>
            </a:r>
          </a:p>
        </p:txBody>
      </p:sp>
    </p:spTree>
    <p:extLst>
      <p:ext uri="{BB962C8B-B14F-4D97-AF65-F5344CB8AC3E}">
        <p14:creationId xmlns:p14="http://schemas.microsoft.com/office/powerpoint/2010/main" val="208286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Contructores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19999" y="1268760"/>
            <a:ext cx="9480457" cy="5256584"/>
          </a:xfrm>
        </p:spPr>
        <p:txBody>
          <a:bodyPr>
            <a:normAutofit/>
          </a:bodyPr>
          <a:lstStyle/>
          <a:p>
            <a:r>
              <a:rPr lang="es-AR"/>
              <a:t>Son métodos especiales usados por el FW (run-time) para asegurar que cada objeto comienza su vida con un estado consistente</a:t>
            </a:r>
          </a:p>
          <a:p>
            <a:pPr lvl="1"/>
            <a:r>
              <a:rPr lang="es-AR"/>
              <a:t>Normalmente setea propiedades, avisa a otros objetos de su existencia, etc…</a:t>
            </a:r>
          </a:p>
          <a:p>
            <a:pPr lvl="1"/>
            <a:r>
              <a:rPr lang="es-AR"/>
              <a:t>Tienen el mismo nombre que la clase</a:t>
            </a:r>
          </a:p>
          <a:p>
            <a:pPr lvl="2"/>
            <a:r>
              <a:rPr lang="es-AR"/>
              <a:t>Pueden tener varios parámetros o ninguno</a:t>
            </a:r>
          </a:p>
          <a:p>
            <a:pPr lvl="1"/>
            <a:r>
              <a:rPr lang="es-AR"/>
              <a:t>No tiene tipo de retorno</a:t>
            </a:r>
          </a:p>
          <a:p>
            <a:pPr lvl="1"/>
            <a:r>
              <a:rPr lang="es-AR"/>
              <a:t>Siempre debe existir al menos uno</a:t>
            </a:r>
          </a:p>
          <a:p>
            <a:pPr lvl="2"/>
            <a:r>
              <a:rPr lang="es-AR"/>
              <a:t>Si no existe el compilador crea uno por nosotros (sin parámetros </a:t>
            </a:r>
            <a:r>
              <a:rPr lang="es-AR">
                <a:sym typeface="Wingdings" panose="05000000000000000000" pitchFamily="2" charset="2"/>
              </a:rPr>
              <a:t> ctor por defecto)</a:t>
            </a:r>
            <a:endParaRPr lang="es-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8285" y="2387325"/>
            <a:ext cx="2202371" cy="4138019"/>
          </a:xfrm>
          <a:prstGeom prst="rect">
            <a:avLst/>
          </a:prstGeom>
        </p:spPr>
      </p:pic>
    </p:spTree>
    <p:extLst>
      <p:ext uri="{BB962C8B-B14F-4D97-AF65-F5344CB8AC3E}">
        <p14:creationId xmlns:p14="http://schemas.microsoft.com/office/powerpoint/2010/main" val="338805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184576"/>
          </a:xfrm>
        </p:spPr>
        <p:txBody>
          <a:bodyPr>
            <a:normAutofit/>
          </a:bodyPr>
          <a:lstStyle/>
          <a:p>
            <a:pPr marL="68580" indent="0">
              <a:buNone/>
            </a:pPr>
            <a:r>
              <a:rPr lang="es-AR" sz="2400">
                <a:latin typeface="+mj-lt"/>
              </a:rPr>
              <a:t>	class Usuario { </a:t>
            </a:r>
          </a:p>
          <a:p>
            <a:pPr marL="68580" indent="0">
              <a:buNone/>
            </a:pPr>
            <a:r>
              <a:rPr lang="es-AR" sz="2400">
                <a:latin typeface="+mj-lt"/>
              </a:rPr>
              <a:t>		. . .</a:t>
            </a:r>
          </a:p>
          <a:p>
            <a:pPr marL="68580" indent="0">
              <a:buNone/>
            </a:pPr>
            <a:r>
              <a:rPr lang="es-AR" sz="2400">
                <a:latin typeface="+mj-lt"/>
              </a:rPr>
              <a:t>	}</a:t>
            </a:r>
          </a:p>
          <a:p>
            <a:r>
              <a:rPr lang="es-AR"/>
              <a:t>La clase Usuario tiene un ctor llamado “constructor por defecto” definido por el compilador como:</a:t>
            </a:r>
          </a:p>
          <a:p>
            <a:pPr marL="68580" indent="0">
              <a:buNone/>
            </a:pPr>
            <a:r>
              <a:rPr lang="es-AR" sz="2400">
                <a:latin typeface="+mj-lt"/>
              </a:rPr>
              <a:t>	public Usuario () {  }</a:t>
            </a:r>
          </a:p>
          <a:p>
            <a:r>
              <a:rPr lang="es-AR"/>
              <a:t>Si escribiéramos un ctor similar en el código, el nuestro reemplazaría al del compilador</a:t>
            </a:r>
          </a:p>
          <a:p>
            <a:pPr marL="68580" indent="0">
              <a:buNone/>
            </a:pPr>
            <a:r>
              <a:rPr lang="es-AR" sz="2400">
                <a:latin typeface="+mj-lt"/>
              </a:rPr>
              <a:t>	Usuario usr = new Usuario();  // OK!</a:t>
            </a:r>
          </a:p>
        </p:txBody>
      </p:sp>
    </p:spTree>
    <p:extLst>
      <p:ext uri="{BB962C8B-B14F-4D97-AF65-F5344CB8AC3E}">
        <p14:creationId xmlns:p14="http://schemas.microsoft.com/office/powerpoint/2010/main" val="270215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478" y="1268760"/>
            <a:ext cx="11276177" cy="5040560"/>
          </a:xfrm>
        </p:spPr>
        <p:txBody>
          <a:bodyPr>
            <a:normAutofit/>
          </a:bodyPr>
          <a:lstStyle/>
          <a:p>
            <a:pPr marL="68580" indent="0">
              <a:buNone/>
            </a:pPr>
            <a:r>
              <a:rPr lang="es-AR" sz="2400">
                <a:latin typeface="+mj-lt"/>
              </a:rPr>
              <a:t>	class Usuario { </a:t>
            </a:r>
          </a:p>
          <a:p>
            <a:pPr marL="68580" indent="0">
              <a:buNone/>
            </a:pPr>
            <a:r>
              <a:rPr lang="es-AR" sz="2400">
                <a:latin typeface="+mj-lt"/>
              </a:rPr>
              <a:t>		public Usuario(string login){...}</a:t>
            </a:r>
          </a:p>
          <a:p>
            <a:pPr marL="68580" indent="0">
              <a:buNone/>
            </a:pPr>
            <a:r>
              <a:rPr lang="es-AR" sz="2400">
                <a:latin typeface="+mj-lt"/>
              </a:rPr>
              <a:t>	}</a:t>
            </a:r>
          </a:p>
          <a:p>
            <a:r>
              <a:rPr lang="es-AR"/>
              <a:t>La clase Usuario ahora tiene un ctor que espera un parámetro tipo string</a:t>
            </a:r>
          </a:p>
          <a:p>
            <a:r>
              <a:rPr lang="es-AR"/>
              <a:t>El ctor por defecto desapareció</a:t>
            </a:r>
          </a:p>
          <a:p>
            <a:pPr marL="68580" lvl="0" indent="0">
              <a:buClr>
                <a:srgbClr val="FFFFFF"/>
              </a:buClr>
              <a:buNone/>
            </a:pPr>
            <a:r>
              <a:rPr lang="es-AR" sz="2400">
                <a:solidFill>
                  <a:srgbClr val="FFFFFF"/>
                </a:solidFill>
                <a:latin typeface="Consolas"/>
              </a:rPr>
              <a:t>Usuario usr = new Usuario(“billgates”);   // OK!</a:t>
            </a:r>
          </a:p>
          <a:p>
            <a:pPr marL="68580" indent="0">
              <a:buNone/>
            </a:pPr>
            <a:r>
              <a:rPr lang="es-AR" sz="2400">
                <a:latin typeface="+mj-lt"/>
              </a:rPr>
              <a:t>Usuario usr = new Usuario();     	     // MAL!!</a:t>
            </a:r>
          </a:p>
        </p:txBody>
      </p:sp>
    </p:spTree>
    <p:extLst>
      <p:ext uri="{BB962C8B-B14F-4D97-AF65-F5344CB8AC3E}">
        <p14:creationId xmlns:p14="http://schemas.microsoft.com/office/powerpoint/2010/main" val="116772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32544" y="1268760"/>
            <a:ext cx="11268111" cy="5184576"/>
          </a:xfrm>
        </p:spPr>
        <p:txBody>
          <a:bodyPr>
            <a:normAutofit/>
          </a:bodyPr>
          <a:lstStyle/>
          <a:p>
            <a:pPr marL="68580" indent="0">
              <a:buNone/>
            </a:pPr>
            <a:r>
              <a:rPr lang="es-AR" sz="2400">
                <a:latin typeface="+mj-lt"/>
              </a:rPr>
              <a:t>	class Usuario { </a:t>
            </a:r>
          </a:p>
          <a:p>
            <a:pPr marL="68580" indent="0">
              <a:buNone/>
            </a:pPr>
            <a:r>
              <a:rPr lang="es-AR" sz="2400">
                <a:latin typeface="+mj-lt"/>
              </a:rPr>
              <a:t>		public Usuario(string login){...}</a:t>
            </a:r>
          </a:p>
          <a:p>
            <a:pPr marL="68580" indent="0">
              <a:buNone/>
            </a:pPr>
            <a:r>
              <a:rPr lang="es-AR" sz="2400">
                <a:latin typeface="+mj-lt"/>
              </a:rPr>
              <a:t>		public Usuario() {...}</a:t>
            </a:r>
          </a:p>
          <a:p>
            <a:pPr marL="68580" indent="0">
              <a:buNone/>
            </a:pPr>
            <a:r>
              <a:rPr lang="es-AR" sz="2400">
                <a:latin typeface="+mj-lt"/>
              </a:rPr>
              <a:t>	}</a:t>
            </a:r>
          </a:p>
          <a:p>
            <a:r>
              <a:rPr lang="es-AR"/>
              <a:t>La clase Usuario ahora tiene dos ctores y uno es un ctor por defecto </a:t>
            </a:r>
            <a:r>
              <a:rPr lang="es-AR">
                <a:sym typeface="Wingdings" panose="05000000000000000000" pitchFamily="2" charset="2"/>
              </a:rPr>
              <a:t> </a:t>
            </a:r>
            <a:r>
              <a:rPr lang="es-AR" b="1">
                <a:solidFill>
                  <a:schemeClr val="accent3"/>
                </a:solidFill>
                <a:sym typeface="Wingdings" panose="05000000000000000000" pitchFamily="2" charset="2"/>
              </a:rPr>
              <a:t>ctor overloading</a:t>
            </a:r>
            <a:endParaRPr lang="es-AR" b="1">
              <a:solidFill>
                <a:schemeClr val="accent3"/>
              </a:solidFill>
            </a:endParaRPr>
          </a:p>
          <a:p>
            <a:r>
              <a:rPr lang="es-AR"/>
              <a:t>Ahora podemos instanciar de dos maneras</a:t>
            </a:r>
          </a:p>
          <a:p>
            <a:pPr marL="68580" lvl="0" indent="0">
              <a:buClr>
                <a:srgbClr val="FFFFFF"/>
              </a:buClr>
              <a:buNone/>
            </a:pPr>
            <a:r>
              <a:rPr lang="es-AR" sz="2400">
                <a:solidFill>
                  <a:srgbClr val="FFFFFF"/>
                </a:solidFill>
                <a:latin typeface="Consolas"/>
              </a:rPr>
              <a:t>Usuario usr = new Usuario(“billgates”);   // OK!</a:t>
            </a:r>
          </a:p>
          <a:p>
            <a:pPr marL="68580" lvl="0" indent="0">
              <a:buClr>
                <a:srgbClr val="FFFFFF"/>
              </a:buClr>
              <a:buNone/>
            </a:pPr>
            <a:r>
              <a:rPr lang="es-AR" sz="2400">
                <a:solidFill>
                  <a:srgbClr val="FFFFFF"/>
                </a:solidFill>
                <a:latin typeface="Consolas"/>
              </a:rPr>
              <a:t>Usuario usr = new Usuario();     	     // MAL!!</a:t>
            </a:r>
          </a:p>
        </p:txBody>
      </p:sp>
    </p:spTree>
    <p:extLst>
      <p:ext uri="{BB962C8B-B14F-4D97-AF65-F5344CB8AC3E}">
        <p14:creationId xmlns:p14="http://schemas.microsoft.com/office/powerpoint/2010/main" val="6616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Campos de Instancia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Un campo de instancia es una “variable” asociada a la instancia del objeto</a:t>
            </a:r>
          </a:p>
          <a:p>
            <a:pPr lvl="1"/>
            <a:r>
              <a:rPr lang="es-AR"/>
              <a:t>Tiene un nombre y un tipo</a:t>
            </a:r>
          </a:p>
          <a:p>
            <a:pPr lvl="1"/>
            <a:r>
              <a:rPr lang="es-AR"/>
              <a:t>Se crea cuando se instancia el objeto</a:t>
            </a:r>
          </a:p>
          <a:p>
            <a:pPr lvl="1"/>
            <a:r>
              <a:rPr lang="es-AR"/>
              <a:t>Se accede a través del nombre de la instancia</a:t>
            </a:r>
          </a:p>
          <a:p>
            <a:r>
              <a:rPr lang="es-AR"/>
              <a:t>El estado interno de un objeto viene dado por el conjunto de valores que tienen sus campos de instancia en un momento determinado</a:t>
            </a:r>
          </a:p>
          <a:p>
            <a:r>
              <a:rPr lang="es-AR"/>
              <a:t>Definen la “forma” del objeto en memoria</a:t>
            </a:r>
          </a:p>
          <a:p>
            <a:endParaRPr lang="es-AR" sz="2800"/>
          </a:p>
        </p:txBody>
      </p:sp>
    </p:spTree>
    <p:extLst>
      <p:ext uri="{BB962C8B-B14F-4D97-AF65-F5344CB8AC3E}">
        <p14:creationId xmlns:p14="http://schemas.microsoft.com/office/powerpoint/2010/main" val="279208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3308" y="1268760"/>
            <a:ext cx="11277348" cy="5242896"/>
          </a:xfrm>
        </p:spPr>
        <p:txBody>
          <a:bodyPr>
            <a:normAutofit/>
          </a:bodyPr>
          <a:lstStyle/>
          <a:p>
            <a:pPr marL="68580" lvl="0" indent="0">
              <a:buClr>
                <a:srgbClr val="FFFFFF"/>
              </a:buClr>
              <a:buNone/>
            </a:pPr>
            <a:r>
              <a:rPr lang="es-AR" sz="2200">
                <a:solidFill>
                  <a:srgbClr val="FFFFFF"/>
                </a:solidFill>
                <a:latin typeface="Consolas"/>
              </a:rPr>
              <a:t>class Usuario { </a:t>
            </a:r>
          </a:p>
          <a:p>
            <a:pPr marL="68580" lvl="0" indent="0">
              <a:buClr>
                <a:srgbClr val="FFFFFF"/>
              </a:buClr>
              <a:buNone/>
            </a:pPr>
            <a:r>
              <a:rPr lang="es-AR" sz="2200">
                <a:solidFill>
                  <a:srgbClr val="FFFFFF"/>
                </a:solidFill>
                <a:latin typeface="Consolas"/>
              </a:rPr>
              <a:t>  public string Login; </a:t>
            </a:r>
          </a:p>
          <a:p>
            <a:pPr marL="68580" lvl="0" indent="0">
              <a:buClr>
                <a:srgbClr val="FFFFFF"/>
              </a:buClr>
              <a:buNone/>
            </a:pPr>
            <a:r>
              <a:rPr lang="es-AR" sz="2200">
                <a:solidFill>
                  <a:srgbClr val="FFFFFF"/>
                </a:solidFill>
                <a:latin typeface="Consolas"/>
              </a:rPr>
              <a:t>}</a:t>
            </a:r>
          </a:p>
          <a:p>
            <a:pPr marL="68580" lvl="0" indent="0">
              <a:buClr>
                <a:srgbClr val="FFFFFF"/>
              </a:buClr>
              <a:buNone/>
            </a:pPr>
            <a:endParaRPr lang="es-AR" sz="2200">
              <a:solidFill>
                <a:srgbClr val="FFFFFF"/>
              </a:solidFill>
              <a:latin typeface="Consolas"/>
            </a:endParaRPr>
          </a:p>
          <a:p>
            <a:pPr marL="68580" lvl="0" indent="0">
              <a:buClr>
                <a:srgbClr val="FFFFFF"/>
              </a:buClr>
              <a:buNone/>
            </a:pPr>
            <a:r>
              <a:rPr lang="es-AR" sz="2400">
                <a:solidFill>
                  <a:srgbClr val="FFFFFF"/>
                </a:solidFill>
                <a:latin typeface="Consolas"/>
              </a:rPr>
              <a:t>Usuario usr;</a:t>
            </a:r>
          </a:p>
          <a:p>
            <a:pPr marL="68580" lvl="0" indent="0">
              <a:buClr>
                <a:srgbClr val="FFFFFF"/>
              </a:buClr>
              <a:buNone/>
            </a:pPr>
            <a:r>
              <a:rPr lang="es-AR" sz="2400">
                <a:solidFill>
                  <a:srgbClr val="FFFFFF"/>
                </a:solidFill>
                <a:latin typeface="Consolas"/>
              </a:rPr>
              <a:t>usr.Login = “billgates”;  // MAL!! No existe instancia</a:t>
            </a:r>
          </a:p>
          <a:p>
            <a:pPr marL="68580" lvl="0" indent="0">
              <a:buClr>
                <a:srgbClr val="FFFFFF"/>
              </a:buClr>
              <a:buNone/>
            </a:pPr>
            <a:r>
              <a:rPr lang="es-AR" sz="2400">
                <a:solidFill>
                  <a:srgbClr val="FFFFFF"/>
                </a:solidFill>
                <a:latin typeface="Consolas"/>
              </a:rPr>
              <a:t>Usuario.Login = “billgates”; // MAL!! Debo usar “p”</a:t>
            </a:r>
          </a:p>
          <a:p>
            <a:pPr marL="68580" lvl="0" indent="0">
              <a:buClr>
                <a:srgbClr val="FFFFFF"/>
              </a:buClr>
              <a:buNone/>
            </a:pPr>
            <a:r>
              <a:rPr lang="es-AR" sz="2400">
                <a:solidFill>
                  <a:srgbClr val="FFFFFF"/>
                </a:solidFill>
                <a:latin typeface="Consolas"/>
              </a:rPr>
              <a:t>usr = new Usuario();</a:t>
            </a:r>
          </a:p>
          <a:p>
            <a:pPr marL="68580" lvl="0" indent="0">
              <a:buClr>
                <a:srgbClr val="FFFFFF"/>
              </a:buClr>
              <a:buNone/>
            </a:pPr>
            <a:r>
              <a:rPr lang="es-AR" sz="2400">
                <a:solidFill>
                  <a:srgbClr val="FFFFFF"/>
                </a:solidFill>
                <a:latin typeface="Consolas"/>
              </a:rPr>
              <a:t>CW(usr.Login); // BIEN porque Login ya esta</a:t>
            </a:r>
          </a:p>
          <a:p>
            <a:pPr marL="68580" lvl="0" indent="0">
              <a:buClr>
                <a:srgbClr val="FFFFFF"/>
              </a:buClr>
              <a:buNone/>
            </a:pPr>
            <a:r>
              <a:rPr lang="es-AR" sz="2400">
                <a:solidFill>
                  <a:srgbClr val="FFFFFF"/>
                </a:solidFill>
                <a:latin typeface="Consolas"/>
              </a:rPr>
              <a:t>              // creado, pero todavía es null (por default)</a:t>
            </a:r>
          </a:p>
          <a:p>
            <a:pPr marL="68580" lvl="0" indent="0">
              <a:buClr>
                <a:srgbClr val="FFFFFF"/>
              </a:buClr>
              <a:buNone/>
            </a:pPr>
            <a:r>
              <a:rPr lang="es-AR" sz="2400">
                <a:solidFill>
                  <a:srgbClr val="FFFFFF"/>
                </a:solidFill>
                <a:latin typeface="Consolas"/>
              </a:rPr>
              <a:t>usr.Login = “billgates”;  //OK!!</a:t>
            </a:r>
          </a:p>
          <a:p>
            <a:endParaRPr lang="es-AR" sz="2800"/>
          </a:p>
        </p:txBody>
      </p:sp>
    </p:spTree>
    <p:extLst>
      <p:ext uri="{BB962C8B-B14F-4D97-AF65-F5344CB8AC3E}">
        <p14:creationId xmlns:p14="http://schemas.microsoft.com/office/powerpoint/2010/main" val="361612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1280656" cy="5472608"/>
          </a:xfrm>
        </p:spPr>
        <p:txBody>
          <a:bodyPr>
            <a:normAutofit/>
          </a:bodyPr>
          <a:lstStyle/>
          <a:p>
            <a:r>
              <a:rPr lang="es-AR"/>
              <a:t>Funciones: partes, invocacion, parametros out y ref</a:t>
            </a:r>
          </a:p>
          <a:p>
            <a:r>
              <a:rPr lang="es-AR"/>
              <a:t>Definicion formal de clase, metodos, propiedades, instancias</a:t>
            </a:r>
          </a:p>
          <a:p>
            <a:r>
              <a:rPr lang="es-AR"/>
              <a:t>Miembros especiales: constructores y propiedades</a:t>
            </a:r>
          </a:p>
          <a:p>
            <a:r>
              <a:rPr lang="es-AR"/>
              <a:t>Herencia, aspectos basicos. Casting generalizado</a:t>
            </a:r>
          </a:p>
          <a:p>
            <a:r>
              <a:rPr lang="es-AR"/>
              <a:t>Interfaces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Los métodos representan código que realiza alguna operación sobre un </a:t>
            </a:r>
            <a:r>
              <a:rPr lang="es-AR" b="1">
                <a:solidFill>
                  <a:schemeClr val="accent3"/>
                </a:solidFill>
              </a:rPr>
              <a:t>tipo</a:t>
            </a:r>
            <a:r>
              <a:rPr lang="es-AR">
                <a:solidFill>
                  <a:schemeClr val="accent3"/>
                </a:solidFill>
              </a:rPr>
              <a:t> </a:t>
            </a:r>
            <a:r>
              <a:rPr lang="es-AR"/>
              <a:t>o una </a:t>
            </a:r>
            <a:r>
              <a:rPr lang="es-AR" b="1">
                <a:solidFill>
                  <a:schemeClr val="accent3"/>
                </a:solidFill>
              </a:rPr>
              <a:t>instancia de un tipo</a:t>
            </a:r>
          </a:p>
          <a:p>
            <a:r>
              <a:rPr lang="es-AR"/>
              <a:t>Describen el comportamiento de una clase y por ende de todos los objetos creados mediante la misma</a:t>
            </a:r>
          </a:p>
          <a:p>
            <a:r>
              <a:rPr lang="es-AR"/>
              <a:t>Todos los métodos tienen</a:t>
            </a:r>
          </a:p>
          <a:p>
            <a:pPr lvl="1"/>
            <a:r>
              <a:rPr lang="es-AR"/>
              <a:t>Un nombre</a:t>
            </a:r>
          </a:p>
          <a:p>
            <a:pPr lvl="1"/>
            <a:r>
              <a:rPr lang="es-AR"/>
              <a:t>Una firma</a:t>
            </a:r>
          </a:p>
          <a:p>
            <a:pPr lvl="1"/>
            <a:r>
              <a:rPr lang="es-AR"/>
              <a:t>Un tipo retornado (que puede ser </a:t>
            </a:r>
            <a:r>
              <a:rPr lang="es-AR" b="1"/>
              <a:t>void</a:t>
            </a:r>
            <a:r>
              <a:rPr lang="es-AR"/>
              <a:t>)</a:t>
            </a:r>
          </a:p>
          <a:p>
            <a:pPr marL="68580" indent="0">
              <a:buNone/>
            </a:pPr>
            <a:endParaRPr lang="es-AR"/>
          </a:p>
        </p:txBody>
      </p:sp>
    </p:spTree>
    <p:extLst>
      <p:ext uri="{BB962C8B-B14F-4D97-AF65-F5344CB8AC3E}">
        <p14:creationId xmlns:p14="http://schemas.microsoft.com/office/powerpoint/2010/main" val="408968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83832" y="4653136"/>
            <a:ext cx="1800200" cy="504056"/>
          </a:xfrm>
          <a:prstGeom prst="rect">
            <a:avLst/>
          </a:prstGeom>
          <a:noFill/>
          <a:ln>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 de Instancia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196752"/>
            <a:ext cx="11280656" cy="5184576"/>
          </a:xfrm>
        </p:spPr>
        <p:txBody>
          <a:bodyPr>
            <a:normAutofit/>
          </a:bodyPr>
          <a:lstStyle/>
          <a:p>
            <a:pPr lvl="0">
              <a:buClr>
                <a:srgbClr val="FFFFFF"/>
              </a:buClr>
            </a:pPr>
            <a:r>
              <a:rPr lang="es-AR" sz="2500" dirty="0">
                <a:solidFill>
                  <a:prstClr val="white"/>
                </a:solidFill>
              </a:rPr>
              <a:t>Cuando un método </a:t>
            </a:r>
            <a:r>
              <a:rPr lang="es-AR" sz="2500" dirty="0" err="1">
                <a:solidFill>
                  <a:prstClr val="white"/>
                </a:solidFill>
              </a:rPr>
              <a:t>actua</a:t>
            </a:r>
            <a:r>
              <a:rPr lang="es-AR" sz="2500" dirty="0">
                <a:solidFill>
                  <a:prstClr val="white"/>
                </a:solidFill>
              </a:rPr>
              <a:t> sobre una instancia particular de una clase se denomina </a:t>
            </a:r>
            <a:r>
              <a:rPr lang="es-AR" sz="2500" b="1" dirty="0">
                <a:solidFill>
                  <a:srgbClr val="FEB80A"/>
                </a:solidFill>
              </a:rPr>
              <a:t>“método de instancia”</a:t>
            </a:r>
          </a:p>
          <a:p>
            <a:pPr lvl="0">
              <a:buClr>
                <a:srgbClr val="FFFFFF"/>
              </a:buClr>
            </a:pPr>
            <a:r>
              <a:rPr lang="es-AR" sz="2500" dirty="0">
                <a:solidFill>
                  <a:schemeClr val="bg1"/>
                </a:solidFill>
              </a:rPr>
              <a:t>Tomemos como ejemplo:</a:t>
            </a:r>
          </a:p>
          <a:p>
            <a:pPr marL="397764" lvl="1" indent="0">
              <a:buClr>
                <a:srgbClr val="FFFFFF"/>
              </a:buClr>
              <a:buNone/>
            </a:pPr>
            <a:r>
              <a:rPr lang="es-AR" sz="1800" err="1">
                <a:solidFill>
                  <a:srgbClr val="FFFFFF"/>
                </a:solidFill>
                <a:latin typeface="Consolas"/>
              </a:rPr>
              <a:t>class</a:t>
            </a:r>
            <a:r>
              <a:rPr lang="es-AR" sz="1800">
                <a:solidFill>
                  <a:srgbClr val="FFFFFF"/>
                </a:solidFill>
                <a:latin typeface="Consolas"/>
              </a:rPr>
              <a:t> Usuario </a:t>
            </a:r>
            <a:r>
              <a:rPr lang="es-AR" sz="1800" dirty="0">
                <a:solidFill>
                  <a:srgbClr val="FFFFFF"/>
                </a:solidFill>
                <a:latin typeface="Consolas"/>
              </a:rPr>
              <a:t>{ </a:t>
            </a:r>
          </a:p>
          <a:p>
            <a:pPr marL="397764" lvl="1" indent="0">
              <a:buClr>
                <a:srgbClr val="FFFFFF"/>
              </a:buClr>
              <a:buNone/>
            </a:pPr>
            <a:r>
              <a:rPr lang="es-AR" sz="1800" dirty="0">
                <a:solidFill>
                  <a:srgbClr val="FFFFFF"/>
                </a:solidFill>
                <a:latin typeface="Consolas"/>
              </a:rPr>
              <a:t>  </a:t>
            </a:r>
            <a:r>
              <a:rPr lang="es-AR" sz="1800" dirty="0" err="1">
                <a:solidFill>
                  <a:srgbClr val="FFFFFF"/>
                </a:solidFill>
                <a:latin typeface="Consolas"/>
              </a:rPr>
              <a:t>private</a:t>
            </a:r>
            <a:r>
              <a:rPr lang="es-AR" sz="1800" dirty="0">
                <a:solidFill>
                  <a:srgbClr val="FFFFFF"/>
                </a:solidFill>
                <a:latin typeface="Consolas"/>
              </a:rPr>
              <a:t> </a:t>
            </a:r>
            <a:r>
              <a:rPr lang="es-AR" sz="1800" err="1">
                <a:solidFill>
                  <a:srgbClr val="FFFFFF"/>
                </a:solidFill>
                <a:latin typeface="Consolas"/>
              </a:rPr>
              <a:t>string</a:t>
            </a:r>
            <a:r>
              <a:rPr lang="es-AR" sz="1800">
                <a:solidFill>
                  <a:srgbClr val="FFFFFF"/>
                </a:solidFill>
                <a:latin typeface="Consolas"/>
              </a:rPr>
              <a:t> _login;</a:t>
            </a:r>
            <a:endParaRPr lang="es-AR" sz="1800" dirty="0">
              <a:solidFill>
                <a:srgbClr val="FFFFFF"/>
              </a:solidFill>
              <a:latin typeface="Consolas"/>
            </a:endParaRPr>
          </a:p>
          <a:p>
            <a:pPr marL="397764" lvl="1" indent="0">
              <a:buClr>
                <a:srgbClr val="FFFFFF"/>
              </a:buClr>
              <a:buNone/>
            </a:pPr>
            <a:r>
              <a:rPr lang="es-AR" sz="1800" dirty="0">
                <a:solidFill>
                  <a:srgbClr val="FFFFFF"/>
                </a:solidFill>
                <a:latin typeface="Consolas"/>
              </a:rPr>
              <a:t>  </a:t>
            </a:r>
            <a:r>
              <a:rPr lang="es-AR" sz="1800" dirty="0" err="1">
                <a:solidFill>
                  <a:srgbClr val="FFFFFF"/>
                </a:solidFill>
                <a:latin typeface="Consolas"/>
              </a:rPr>
              <a:t>public</a:t>
            </a:r>
            <a:r>
              <a:rPr lang="es-AR" sz="1800" dirty="0">
                <a:solidFill>
                  <a:srgbClr val="FFFFFF"/>
                </a:solidFill>
                <a:latin typeface="Consolas"/>
              </a:rPr>
              <a:t> </a:t>
            </a:r>
            <a:r>
              <a:rPr lang="es-AR" sz="1800" dirty="0" err="1">
                <a:solidFill>
                  <a:srgbClr val="FFFFFF"/>
                </a:solidFill>
                <a:latin typeface="Consolas"/>
              </a:rPr>
              <a:t>void</a:t>
            </a:r>
            <a:r>
              <a:rPr lang="es-AR" sz="1800" dirty="0">
                <a:solidFill>
                  <a:srgbClr val="FFFFFF"/>
                </a:solidFill>
                <a:latin typeface="Consolas"/>
              </a:rPr>
              <a:t> Mostrar() {</a:t>
            </a:r>
          </a:p>
          <a:p>
            <a:pPr marL="397764" lvl="1" indent="0">
              <a:buClr>
                <a:srgbClr val="FFFFFF"/>
              </a:buClr>
              <a:buNone/>
            </a:pPr>
            <a:r>
              <a:rPr lang="es-AR" sz="1800" dirty="0">
                <a:solidFill>
                  <a:srgbClr val="FFFFFF"/>
                </a:solidFill>
                <a:latin typeface="Consolas"/>
              </a:rPr>
              <a:t>    </a:t>
            </a:r>
            <a:r>
              <a:rPr lang="es-AR" sz="1800" err="1">
                <a:solidFill>
                  <a:srgbClr val="FFFFFF"/>
                </a:solidFill>
                <a:latin typeface="Consolas"/>
              </a:rPr>
              <a:t>Console.WriteLine</a:t>
            </a:r>
            <a:r>
              <a:rPr lang="es-AR" sz="1800">
                <a:solidFill>
                  <a:srgbClr val="FFFFFF"/>
                </a:solidFill>
                <a:latin typeface="Consolas"/>
              </a:rPr>
              <a:t>(“User Login: </a:t>
            </a:r>
            <a:r>
              <a:rPr lang="es-AR" sz="1800" dirty="0">
                <a:solidFill>
                  <a:srgbClr val="FFFFFF"/>
                </a:solidFill>
                <a:latin typeface="Consolas"/>
              </a:rPr>
              <a:t>{0</a:t>
            </a:r>
            <a:r>
              <a:rPr lang="es-AR" sz="1800">
                <a:solidFill>
                  <a:srgbClr val="FFFFFF"/>
                </a:solidFill>
                <a:latin typeface="Consolas"/>
              </a:rPr>
              <a:t>}”, _login); </a:t>
            </a:r>
            <a:r>
              <a:rPr lang="es-AR" sz="1800" dirty="0">
                <a:solidFill>
                  <a:srgbClr val="FFFFFF"/>
                </a:solidFill>
                <a:latin typeface="Consolas"/>
              </a:rPr>
              <a:t>}</a:t>
            </a:r>
          </a:p>
          <a:p>
            <a:pPr marL="397764" lvl="1" indent="0">
              <a:buClr>
                <a:srgbClr val="FFFFFF"/>
              </a:buClr>
              <a:buNone/>
            </a:pPr>
            <a:r>
              <a:rPr lang="es-AR" sz="1800" dirty="0">
                <a:solidFill>
                  <a:srgbClr val="FFFFFF"/>
                </a:solidFill>
                <a:latin typeface="Consolas"/>
              </a:rPr>
              <a:t>}</a:t>
            </a:r>
          </a:p>
          <a:p>
            <a:pPr lvl="0">
              <a:buClr>
                <a:srgbClr val="FFFFFF"/>
              </a:buClr>
            </a:pPr>
            <a:r>
              <a:rPr lang="es-AR" sz="2500" dirty="0">
                <a:solidFill>
                  <a:srgbClr val="FFFFFF"/>
                </a:solidFill>
              </a:rPr>
              <a:t>El método de instancia Mostrar en se declara como</a:t>
            </a:r>
          </a:p>
          <a:p>
            <a:pPr marL="68580" lvl="0" indent="0">
              <a:buClr>
                <a:srgbClr val="FFFFFF"/>
              </a:buClr>
              <a:buNone/>
            </a:pPr>
            <a:r>
              <a:rPr lang="es-AR" sz="2500" dirty="0">
                <a:solidFill>
                  <a:srgbClr val="FFFFFF"/>
                </a:solidFill>
              </a:rPr>
              <a:t>	</a:t>
            </a:r>
            <a:r>
              <a:rPr lang="es-AR" sz="2000" dirty="0" err="1">
                <a:solidFill>
                  <a:srgbClr val="FFFFFF"/>
                </a:solidFill>
                <a:latin typeface="+mj-lt"/>
              </a:rPr>
              <a:t>public</a:t>
            </a:r>
            <a:r>
              <a:rPr lang="es-AR" sz="2000" dirty="0">
                <a:solidFill>
                  <a:srgbClr val="FFFFFF"/>
                </a:solidFill>
                <a:latin typeface="+mj-lt"/>
              </a:rPr>
              <a:t> </a:t>
            </a:r>
            <a:r>
              <a:rPr lang="es-AR" sz="2000" dirty="0" err="1">
                <a:solidFill>
                  <a:srgbClr val="FFFFFF"/>
                </a:solidFill>
                <a:latin typeface="+mj-lt"/>
              </a:rPr>
              <a:t>void</a:t>
            </a:r>
            <a:r>
              <a:rPr lang="es-AR" sz="2000" dirty="0">
                <a:solidFill>
                  <a:srgbClr val="FFFFFF"/>
                </a:solidFill>
                <a:latin typeface="+mj-lt"/>
              </a:rPr>
              <a:t> Mostrar</a:t>
            </a:r>
            <a:r>
              <a:rPr lang="es-AR" sz="2000">
                <a:solidFill>
                  <a:srgbClr val="FFFFFF"/>
                </a:solidFill>
                <a:latin typeface="+mj-lt"/>
              </a:rPr>
              <a:t>( </a:t>
            </a:r>
            <a:r>
              <a:rPr lang="es-AR" sz="2000" b="1">
                <a:solidFill>
                  <a:schemeClr val="accent3"/>
                </a:solidFill>
                <a:latin typeface="+mj-lt"/>
              </a:rPr>
              <a:t>Usuario this</a:t>
            </a:r>
            <a:r>
              <a:rPr lang="es-AR" sz="2000">
                <a:solidFill>
                  <a:schemeClr val="accent3"/>
                </a:solidFill>
                <a:latin typeface="+mj-lt"/>
              </a:rPr>
              <a:t> </a:t>
            </a:r>
            <a:r>
              <a:rPr lang="es-AR" sz="2000" dirty="0">
                <a:solidFill>
                  <a:srgbClr val="FFFFFF"/>
                </a:solidFill>
                <a:latin typeface="+mj-lt"/>
              </a:rPr>
              <a:t>)</a:t>
            </a:r>
          </a:p>
          <a:p>
            <a:pPr lvl="0">
              <a:buClr>
                <a:srgbClr val="FFFFFF"/>
              </a:buClr>
            </a:pPr>
            <a:r>
              <a:rPr lang="es-AR" sz="2500" dirty="0">
                <a:solidFill>
                  <a:srgbClr val="FFFFFF"/>
                </a:solidFill>
              </a:rPr>
              <a:t>Todo método de instancia recibe un parámetro oculto llamado </a:t>
            </a:r>
            <a:r>
              <a:rPr lang="es-AR" sz="2500" b="1" dirty="0" err="1">
                <a:solidFill>
                  <a:srgbClr val="FFFFFF"/>
                </a:solidFill>
              </a:rPr>
              <a:t>this</a:t>
            </a:r>
            <a:r>
              <a:rPr lang="es-AR" sz="2500" dirty="0">
                <a:solidFill>
                  <a:srgbClr val="FFFFFF"/>
                </a:solidFill>
              </a:rPr>
              <a:t>, </a:t>
            </a:r>
            <a:r>
              <a:rPr lang="es-AR" sz="2500" dirty="0">
                <a:solidFill>
                  <a:schemeClr val="accent3"/>
                </a:solidFill>
              </a:rPr>
              <a:t>del mismo tipo que la clase</a:t>
            </a:r>
          </a:p>
          <a:p>
            <a:pPr marL="397764" lvl="1" indent="0">
              <a:buClr>
                <a:srgbClr val="FFFFFF"/>
              </a:buClr>
              <a:buNone/>
            </a:pPr>
            <a:endParaRPr lang="es-AR" sz="1800" dirty="0">
              <a:solidFill>
                <a:srgbClr val="FFFFFF"/>
              </a:solidFill>
              <a:latin typeface="Consolas"/>
            </a:endParaRPr>
          </a:p>
        </p:txBody>
      </p:sp>
    </p:spTree>
    <p:extLst>
      <p:ext uri="{BB962C8B-B14F-4D97-AF65-F5344CB8AC3E}">
        <p14:creationId xmlns:p14="http://schemas.microsoft.com/office/powerpoint/2010/main" val="248421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Metodos de Instancia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196752"/>
            <a:ext cx="11280656" cy="5184576"/>
          </a:xfrm>
        </p:spPr>
        <p:txBody>
          <a:bodyPr>
            <a:normAutofit/>
          </a:bodyPr>
          <a:lstStyle/>
          <a:p>
            <a:pPr marL="68580" indent="0">
              <a:buNone/>
            </a:pPr>
            <a:r>
              <a:rPr lang="es-AR" sz="2000">
                <a:solidFill>
                  <a:prstClr val="white"/>
                </a:solidFill>
                <a:latin typeface="+mj-lt"/>
              </a:rPr>
              <a:t>	Usuario usr </a:t>
            </a:r>
            <a:r>
              <a:rPr lang="es-AR" sz="2000" dirty="0">
                <a:solidFill>
                  <a:prstClr val="white"/>
                </a:solidFill>
                <a:latin typeface="+mj-lt"/>
              </a:rPr>
              <a:t>= </a:t>
            </a:r>
            <a:r>
              <a:rPr lang="es-AR" sz="2000">
                <a:solidFill>
                  <a:prstClr val="white"/>
                </a:solidFill>
                <a:latin typeface="+mj-lt"/>
              </a:rPr>
              <a:t>new Usuario();</a:t>
            </a:r>
            <a:endParaRPr lang="es-AR" sz="2000" dirty="0">
              <a:solidFill>
                <a:prstClr val="white"/>
              </a:solidFill>
              <a:latin typeface="+mj-lt"/>
            </a:endParaRPr>
          </a:p>
          <a:p>
            <a:pPr marL="68580" indent="0">
              <a:buNone/>
            </a:pPr>
            <a:r>
              <a:rPr lang="es-AR" sz="2000">
                <a:solidFill>
                  <a:prstClr val="white"/>
                </a:solidFill>
                <a:latin typeface="+mj-lt"/>
              </a:rPr>
              <a:t>	usr.</a:t>
            </a:r>
            <a:r>
              <a:rPr lang="es-AR" sz="2000" dirty="0" err="1">
                <a:solidFill>
                  <a:prstClr val="white"/>
                </a:solidFill>
                <a:latin typeface="+mj-lt"/>
              </a:rPr>
              <a:t>Mostrar</a:t>
            </a:r>
            <a:r>
              <a:rPr lang="es-AR" sz="2000">
                <a:solidFill>
                  <a:prstClr val="white"/>
                </a:solidFill>
                <a:latin typeface="+mj-lt"/>
              </a:rPr>
              <a:t>(); 		  // </a:t>
            </a:r>
            <a:r>
              <a:rPr lang="es-AR" sz="2000" dirty="0">
                <a:solidFill>
                  <a:prstClr val="white"/>
                </a:solidFill>
                <a:latin typeface="+mj-lt"/>
              </a:rPr>
              <a:t>en realidad </a:t>
            </a:r>
            <a:r>
              <a:rPr lang="es-AR" sz="2000">
                <a:solidFill>
                  <a:prstClr val="white"/>
                </a:solidFill>
                <a:latin typeface="+mj-lt"/>
              </a:rPr>
              <a:t>se “traduce” </a:t>
            </a:r>
            <a:r>
              <a:rPr lang="es-AR" sz="2000" dirty="0">
                <a:solidFill>
                  <a:prstClr val="white"/>
                </a:solidFill>
                <a:latin typeface="+mj-lt"/>
              </a:rPr>
              <a:t>en</a:t>
            </a:r>
          </a:p>
          <a:p>
            <a:pPr marL="68580" indent="0">
              <a:buNone/>
            </a:pPr>
            <a:r>
              <a:rPr lang="es-AR" sz="2000">
                <a:solidFill>
                  <a:prstClr val="white"/>
                </a:solidFill>
                <a:latin typeface="+mj-lt"/>
              </a:rPr>
              <a:t>	Usuario.Mostrar(usr);       //  </a:t>
            </a:r>
            <a:r>
              <a:rPr lang="es-AR" sz="2000" dirty="0">
                <a:solidFill>
                  <a:prstClr val="white"/>
                </a:solidFill>
                <a:latin typeface="+mj-lt"/>
              </a:rPr>
              <a:t>ojo! No es sintaxis real</a:t>
            </a:r>
          </a:p>
          <a:p>
            <a:r>
              <a:rPr lang="es-AR" sz="2800" dirty="0">
                <a:solidFill>
                  <a:prstClr val="white"/>
                </a:solidFill>
              </a:rPr>
              <a:t>Dentro del método de instancia </a:t>
            </a:r>
            <a:r>
              <a:rPr lang="es-AR" sz="2800" b="1" dirty="0" err="1">
                <a:solidFill>
                  <a:schemeClr val="accent3"/>
                </a:solidFill>
              </a:rPr>
              <a:t>this</a:t>
            </a:r>
            <a:r>
              <a:rPr lang="es-AR" sz="2800" dirty="0">
                <a:solidFill>
                  <a:schemeClr val="bg1"/>
                </a:solidFill>
              </a:rPr>
              <a:t> apunta a la instancia sobre la que tiene que actuar (es decir</a:t>
            </a:r>
            <a:r>
              <a:rPr lang="es-AR" sz="2800">
                <a:solidFill>
                  <a:schemeClr val="bg1"/>
                </a:solidFill>
              </a:rPr>
              <a:t>, a partir de </a:t>
            </a:r>
            <a:r>
              <a:rPr lang="es-AR" sz="2800" dirty="0">
                <a:solidFill>
                  <a:schemeClr val="bg1"/>
                </a:solidFill>
              </a:rPr>
              <a:t>la que se llamó al método)</a:t>
            </a:r>
          </a:p>
          <a:p>
            <a:pPr lvl="1"/>
            <a:r>
              <a:rPr lang="es-AR" sz="2400" dirty="0">
                <a:solidFill>
                  <a:schemeClr val="bg1"/>
                </a:solidFill>
              </a:rPr>
              <a:t>El código de Mostrar usará los campos de la instancia apuntada por </a:t>
            </a:r>
            <a:r>
              <a:rPr lang="es-AR" sz="2400" dirty="0" err="1">
                <a:solidFill>
                  <a:schemeClr val="bg1"/>
                </a:solidFill>
              </a:rPr>
              <a:t>this</a:t>
            </a:r>
            <a:r>
              <a:rPr lang="es-AR" sz="2400" dirty="0">
                <a:solidFill>
                  <a:schemeClr val="bg1"/>
                </a:solidFill>
              </a:rPr>
              <a:t> (en este caso </a:t>
            </a:r>
            <a:r>
              <a:rPr lang="es-AR" sz="2400">
                <a:solidFill>
                  <a:schemeClr val="bg1"/>
                </a:solidFill>
              </a:rPr>
              <a:t>== usr) </a:t>
            </a:r>
            <a:r>
              <a:rPr lang="es-AR" sz="2400" dirty="0">
                <a:solidFill>
                  <a:schemeClr val="bg1"/>
                </a:solidFill>
              </a:rPr>
              <a:t>para realizar las operaciones</a:t>
            </a:r>
          </a:p>
        </p:txBody>
      </p:sp>
    </p:spTree>
    <p:extLst>
      <p:ext uri="{BB962C8B-B14F-4D97-AF65-F5344CB8AC3E}">
        <p14:creationId xmlns:p14="http://schemas.microsoft.com/office/powerpoint/2010/main" val="1613945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340768"/>
            <a:ext cx="11280656" cy="5040560"/>
          </a:xfrm>
        </p:spPr>
        <p:txBody>
          <a:bodyPr>
            <a:normAutofit/>
          </a:bodyPr>
          <a:lstStyle/>
          <a:p>
            <a:pPr marL="68580" lvl="0" indent="0">
              <a:buClr>
                <a:srgbClr val="FFFFFF"/>
              </a:buClr>
              <a:buNone/>
            </a:pPr>
            <a:r>
              <a:rPr lang="es-AR" sz="2200" dirty="0" err="1">
                <a:solidFill>
                  <a:srgbClr val="FFFFFF"/>
                </a:solidFill>
                <a:latin typeface="Consolas"/>
              </a:rPr>
              <a:t>class</a:t>
            </a:r>
            <a:r>
              <a:rPr lang="es-AR" sz="2200" dirty="0">
                <a:solidFill>
                  <a:srgbClr val="FFFFFF"/>
                </a:solidFill>
                <a:latin typeface="Consolas"/>
              </a:rPr>
              <a:t> Venta {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a:t>
            </a:r>
            <a:r>
              <a:rPr lang="es-AR" sz="2200" dirty="0" err="1">
                <a:solidFill>
                  <a:srgbClr val="FFFFFF"/>
                </a:solidFill>
                <a:latin typeface="Consolas"/>
              </a:rPr>
              <a:t>DateTime</a:t>
            </a:r>
            <a:r>
              <a:rPr lang="es-AR" sz="2200" dirty="0">
                <a:solidFill>
                  <a:srgbClr val="FFFFFF"/>
                </a:solidFill>
                <a:latin typeface="Consolas"/>
              </a:rPr>
              <a:t> </a:t>
            </a:r>
            <a:r>
              <a:rPr lang="es-AR" sz="2200" b="1" dirty="0">
                <a:solidFill>
                  <a:schemeClr val="accent3"/>
                </a:solidFill>
                <a:latin typeface="Consolas"/>
              </a:rPr>
              <a:t>_fecha</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public</a:t>
            </a:r>
            <a:r>
              <a:rPr lang="es-AR" sz="2200" dirty="0">
                <a:solidFill>
                  <a:srgbClr val="FFFFFF"/>
                </a:solidFill>
                <a:latin typeface="Consolas"/>
              </a:rPr>
              <a:t> </a:t>
            </a:r>
            <a:r>
              <a:rPr lang="es-AR" sz="2200" dirty="0" err="1">
                <a:solidFill>
                  <a:srgbClr val="FFFFFF"/>
                </a:solidFill>
                <a:latin typeface="Consolas"/>
              </a:rPr>
              <a:t>void</a:t>
            </a:r>
            <a:r>
              <a:rPr lang="es-AR" sz="2200" dirty="0">
                <a:solidFill>
                  <a:srgbClr val="FFFFFF"/>
                </a:solidFill>
                <a:latin typeface="Consolas"/>
              </a:rPr>
              <a:t> Mostrar()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Console.WriteLine</a:t>
            </a:r>
            <a:r>
              <a:rPr lang="es-AR" sz="2200" dirty="0">
                <a:solidFill>
                  <a:srgbClr val="FFFFFF"/>
                </a:solidFill>
                <a:latin typeface="Consolas"/>
              </a:rPr>
              <a:t>(“Venta del </a:t>
            </a:r>
            <a:r>
              <a:rPr lang="es-AR" sz="2200" dirty="0" err="1">
                <a:solidFill>
                  <a:srgbClr val="FFFFFF"/>
                </a:solidFill>
                <a:latin typeface="Consolas"/>
              </a:rPr>
              <a:t>dia</a:t>
            </a:r>
            <a:r>
              <a:rPr lang="es-AR" sz="2200" dirty="0">
                <a:solidFill>
                  <a:srgbClr val="FFFFFF"/>
                </a:solidFill>
                <a:latin typeface="Consolas"/>
              </a:rPr>
              <a:t> {0}”, </a:t>
            </a:r>
            <a:r>
              <a:rPr lang="es-AR" sz="2200" b="1" dirty="0">
                <a:solidFill>
                  <a:schemeClr val="accent3"/>
                </a:solidFill>
                <a:latin typeface="Consolas"/>
              </a:rPr>
              <a:t>_fecha</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a:t>
            </a:r>
          </a:p>
          <a:p>
            <a:r>
              <a:rPr lang="es-AR" dirty="0">
                <a:solidFill>
                  <a:prstClr val="white"/>
                </a:solidFill>
              </a:rPr>
              <a:t>Desde un método de instancia se puede tener acceso a todos los miembros de instancia (campos y métodos</a:t>
            </a:r>
            <a:r>
              <a:rPr lang="es-AR">
                <a:solidFill>
                  <a:prstClr val="white"/>
                </a:solidFill>
              </a:rPr>
              <a:t>) definidos</a:t>
            </a:r>
          </a:p>
          <a:p>
            <a:pPr lvl="1"/>
            <a:r>
              <a:rPr lang="es-AR">
                <a:solidFill>
                  <a:prstClr val="white"/>
                </a:solidFill>
              </a:rPr>
              <a:t>No importa si son públicos o privados</a:t>
            </a:r>
            <a:endParaRPr lang="es-AR" dirty="0">
              <a:solidFill>
                <a:prstClr val="white"/>
              </a:solidFill>
            </a:endParaRPr>
          </a:p>
        </p:txBody>
      </p:sp>
    </p:spTree>
    <p:extLst>
      <p:ext uri="{BB962C8B-B14F-4D97-AF65-F5344CB8AC3E}">
        <p14:creationId xmlns:p14="http://schemas.microsoft.com/office/powerpoint/2010/main" val="225154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Valor y Referencia: ultimo vistazo</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a:t>Las variables locales se almacenan en el (obtienen memoria del)  STACK</a:t>
            </a:r>
          </a:p>
          <a:p>
            <a:pPr lvl="1"/>
            <a:r>
              <a:rPr lang="es-AR"/>
              <a:t>No importa si son reference o value type</a:t>
            </a:r>
          </a:p>
          <a:p>
            <a:r>
              <a:rPr lang="es-AR">
                <a:solidFill>
                  <a:schemeClr val="bg1"/>
                </a:solidFill>
              </a:rPr>
              <a:t>No existen variables “no locales”</a:t>
            </a:r>
          </a:p>
          <a:p>
            <a:r>
              <a:rPr lang="es-AR">
                <a:solidFill>
                  <a:schemeClr val="bg1"/>
                </a:solidFill>
              </a:rPr>
              <a:t>Cuando instanciamos (creamos) un objeto de tipo referencia,  se toma memoria desde el HEAP</a:t>
            </a:r>
          </a:p>
          <a:p>
            <a:r>
              <a:rPr lang="es-AR"/>
              <a:t>Un campo </a:t>
            </a:r>
            <a:r>
              <a:rPr lang="es-AR" b="1">
                <a:solidFill>
                  <a:schemeClr val="accent3"/>
                </a:solidFill>
              </a:rPr>
              <a:t>NO ES</a:t>
            </a:r>
            <a:r>
              <a:rPr lang="es-AR"/>
              <a:t> una variable</a:t>
            </a:r>
          </a:p>
          <a:p>
            <a:pPr lvl="1"/>
            <a:r>
              <a:rPr lang="es-AR"/>
              <a:t>Un campo siempre esta inicializado (lo hace el ctor) en </a:t>
            </a:r>
            <a:r>
              <a:rPr lang="es-AR">
                <a:solidFill>
                  <a:schemeClr val="accent3"/>
                </a:solidFill>
                <a:latin typeface="+mj-lt"/>
              </a:rPr>
              <a:t>0</a:t>
            </a:r>
            <a:r>
              <a:rPr lang="es-AR"/>
              <a:t> o en </a:t>
            </a:r>
            <a:r>
              <a:rPr lang="es-AR" i="1">
                <a:solidFill>
                  <a:schemeClr val="accent3"/>
                </a:solidFill>
              </a:rPr>
              <a:t>null</a:t>
            </a:r>
          </a:p>
          <a:p>
            <a:pPr lvl="1"/>
            <a:r>
              <a:rPr lang="es-AR"/>
              <a:t>Una variable nunca esta inicializada (debe asignarse)</a:t>
            </a:r>
          </a:p>
          <a:p>
            <a:pPr marL="68580" indent="0">
              <a:buNone/>
            </a:pPr>
            <a:endParaRPr lang="es-AR"/>
          </a:p>
        </p:txBody>
      </p:sp>
    </p:spTree>
    <p:extLst>
      <p:ext uri="{BB962C8B-B14F-4D97-AF65-F5344CB8AC3E}">
        <p14:creationId xmlns:p14="http://schemas.microsoft.com/office/powerpoint/2010/main" val="50946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1136640" cy="914400"/>
          </a:xfrm>
        </p:spPr>
        <p:txBody>
          <a:bodyPr/>
          <a:lstStyle/>
          <a:p>
            <a:r>
              <a:rPr lang="en-US"/>
              <a:t>Valor y Referencia: ultimo vistazo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ángulo 4"/>
          <p:cNvSpPr/>
          <p:nvPr/>
        </p:nvSpPr>
        <p:spPr>
          <a:xfrm>
            <a:off x="720000" y="1196752"/>
            <a:ext cx="11136640" cy="54726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AR"/>
          </a:p>
        </p:txBody>
      </p:sp>
      <p:graphicFrame>
        <p:nvGraphicFramePr>
          <p:cNvPr id="2" name="Objeto 1"/>
          <p:cNvGraphicFramePr>
            <a:graphicFrameLocks noChangeAspect="1"/>
          </p:cNvGraphicFramePr>
          <p:nvPr>
            <p:extLst>
              <p:ext uri="{D42A27DB-BD31-4B8C-83A1-F6EECF244321}">
                <p14:modId xmlns:p14="http://schemas.microsoft.com/office/powerpoint/2010/main" val="3678425462"/>
              </p:ext>
            </p:extLst>
          </p:nvPr>
        </p:nvGraphicFramePr>
        <p:xfrm>
          <a:off x="965804" y="1556792"/>
          <a:ext cx="10645032" cy="4968552"/>
        </p:xfrm>
        <a:graphic>
          <a:graphicData uri="http://schemas.openxmlformats.org/presentationml/2006/ole">
            <mc:AlternateContent xmlns:mc="http://schemas.openxmlformats.org/markup-compatibility/2006">
              <mc:Choice xmlns:v="urn:schemas-microsoft-com:vml" Requires="v">
                <p:oleObj spid="_x0000_s1033" name="CorelDRAW" r:id="rId4" imgW="5200200" imgH="2428200" progId="">
                  <p:embed/>
                </p:oleObj>
              </mc:Choice>
              <mc:Fallback>
                <p:oleObj name="CorelDRAW" r:id="rId4" imgW="5200200" imgH="242820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804" y="1556792"/>
                        <a:ext cx="10645032" cy="49685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155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Propiedades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55576" y="1196752"/>
            <a:ext cx="11245080" cy="5400600"/>
          </a:xfrm>
        </p:spPr>
        <p:txBody>
          <a:bodyPr>
            <a:normAutofit/>
          </a:bodyPr>
          <a:lstStyle/>
          <a:p>
            <a:pPr marL="68580" lvl="0" indent="0">
              <a:buClr>
                <a:srgbClr val="FFFFFF"/>
              </a:buClr>
              <a:buNone/>
            </a:pPr>
            <a:r>
              <a:rPr lang="es-AR" sz="2400" dirty="0">
                <a:solidFill>
                  <a:srgbClr val="FFFFFF"/>
                </a:solidFill>
                <a:latin typeface="Consolas"/>
              </a:rPr>
              <a:t> </a:t>
            </a:r>
            <a:r>
              <a:rPr lang="es-AR" sz="2400" dirty="0" err="1">
                <a:solidFill>
                  <a:srgbClr val="FFFFFF"/>
                </a:solidFill>
                <a:latin typeface="Consolas"/>
              </a:rPr>
              <a:t>public</a:t>
            </a:r>
            <a:r>
              <a:rPr lang="es-AR" sz="2400" dirty="0">
                <a:solidFill>
                  <a:srgbClr val="FFFFFF"/>
                </a:solidFill>
                <a:latin typeface="Consolas"/>
              </a:rPr>
              <a:t> </a:t>
            </a:r>
            <a:r>
              <a:rPr lang="es-AR" sz="2400" dirty="0" err="1">
                <a:solidFill>
                  <a:srgbClr val="FFFFFF"/>
                </a:solidFill>
                <a:latin typeface="Consolas"/>
              </a:rPr>
              <a:t>string</a:t>
            </a:r>
            <a:r>
              <a:rPr lang="es-AR" sz="2400" dirty="0">
                <a:solidFill>
                  <a:srgbClr val="FFFFFF"/>
                </a:solidFill>
                <a:latin typeface="Consolas"/>
              </a:rPr>
              <a:t> Titulo {</a:t>
            </a:r>
          </a:p>
          <a:p>
            <a:pPr marL="68580" lvl="0" indent="0">
              <a:buClr>
                <a:srgbClr val="FFFFFF"/>
              </a:buClr>
              <a:buNone/>
            </a:pPr>
            <a:r>
              <a:rPr lang="es-AR" sz="2400" dirty="0">
                <a:solidFill>
                  <a:srgbClr val="FFFFFF"/>
                </a:solidFill>
                <a:latin typeface="Consolas"/>
              </a:rPr>
              <a:t>    </a:t>
            </a:r>
            <a:r>
              <a:rPr lang="es-AR" sz="2400" b="1" dirty="0" err="1">
                <a:solidFill>
                  <a:srgbClr val="FEB80A"/>
                </a:solidFill>
                <a:latin typeface="Consolas"/>
              </a:rPr>
              <a:t>get</a:t>
            </a:r>
            <a:r>
              <a:rPr lang="es-AR" sz="2400" dirty="0">
                <a:solidFill>
                  <a:srgbClr val="FEB80A"/>
                </a:solidFill>
                <a:latin typeface="Consolas"/>
              </a:rPr>
              <a:t> </a:t>
            </a:r>
            <a:r>
              <a:rPr lang="es-AR" sz="2400" dirty="0">
                <a:solidFill>
                  <a:srgbClr val="FFFFFF"/>
                </a:solidFill>
                <a:latin typeface="Consolas"/>
              </a:rPr>
              <a:t>{ </a:t>
            </a:r>
            <a:r>
              <a:rPr lang="es-AR" sz="2400" dirty="0" err="1">
                <a:solidFill>
                  <a:srgbClr val="FFFFFF"/>
                </a:solidFill>
                <a:latin typeface="Consolas"/>
              </a:rPr>
              <a:t>return</a:t>
            </a:r>
            <a:r>
              <a:rPr lang="es-AR" sz="2400" dirty="0">
                <a:solidFill>
                  <a:srgbClr val="FFFFFF"/>
                </a:solidFill>
                <a:latin typeface="Consolas"/>
              </a:rPr>
              <a:t> _titulo ; }</a:t>
            </a:r>
          </a:p>
          <a:p>
            <a:pPr marL="68580" lvl="0" indent="0">
              <a:buClr>
                <a:srgbClr val="FFFFFF"/>
              </a:buClr>
              <a:buNone/>
            </a:pPr>
            <a:r>
              <a:rPr lang="es-AR" sz="2400" dirty="0">
                <a:solidFill>
                  <a:srgbClr val="FFFFFF"/>
                </a:solidFill>
                <a:latin typeface="Consolas"/>
              </a:rPr>
              <a:t>    </a:t>
            </a:r>
            <a:r>
              <a:rPr lang="es-AR" sz="2400" b="1" dirty="0">
                <a:solidFill>
                  <a:srgbClr val="FEB80A"/>
                </a:solidFill>
                <a:latin typeface="Consolas"/>
              </a:rPr>
              <a:t>set</a:t>
            </a:r>
            <a:r>
              <a:rPr lang="es-AR" sz="2400" dirty="0">
                <a:solidFill>
                  <a:srgbClr val="FEB80A"/>
                </a:solidFill>
                <a:latin typeface="Consolas"/>
              </a:rPr>
              <a:t> </a:t>
            </a:r>
            <a:r>
              <a:rPr lang="es-AR" sz="2400" dirty="0">
                <a:solidFill>
                  <a:srgbClr val="FFFFFF"/>
                </a:solidFill>
                <a:latin typeface="Consolas"/>
              </a:rPr>
              <a:t>{ _titulo = </a:t>
            </a:r>
            <a:r>
              <a:rPr lang="es-AR" sz="2400" b="1" dirty="0" err="1">
                <a:solidFill>
                  <a:srgbClr val="FEB80A"/>
                </a:solidFill>
                <a:latin typeface="Consolas"/>
              </a:rPr>
              <a:t>value</a:t>
            </a:r>
            <a:r>
              <a:rPr lang="es-AR" sz="2400" dirty="0">
                <a:solidFill>
                  <a:srgbClr val="FFFFFF"/>
                </a:solidFill>
                <a:latin typeface="Consolas"/>
              </a:rPr>
              <a:t>; }</a:t>
            </a:r>
          </a:p>
          <a:p>
            <a:pPr marL="68580" lvl="0" indent="0">
              <a:buClr>
                <a:srgbClr val="FFFFFF"/>
              </a:buClr>
              <a:buNone/>
            </a:pPr>
            <a:r>
              <a:rPr lang="es-AR" sz="2400" dirty="0">
                <a:solidFill>
                  <a:srgbClr val="FFFFFF"/>
                </a:solidFill>
                <a:latin typeface="Consolas"/>
              </a:rPr>
              <a:t>  }</a:t>
            </a:r>
            <a:endParaRPr lang="es-AR" sz="2800" dirty="0"/>
          </a:p>
          <a:p>
            <a:r>
              <a:rPr lang="es-AR" sz="2800" dirty="0"/>
              <a:t>Usaremos métodos especiales llamados </a:t>
            </a:r>
            <a:r>
              <a:rPr lang="es-AR" sz="2800" b="1" dirty="0">
                <a:solidFill>
                  <a:schemeClr val="accent3"/>
                </a:solidFill>
              </a:rPr>
              <a:t>Propiedades</a:t>
            </a:r>
            <a:r>
              <a:rPr lang="es-AR" sz="2800" dirty="0">
                <a:solidFill>
                  <a:schemeClr val="accent3"/>
                </a:solidFill>
              </a:rPr>
              <a:t> </a:t>
            </a:r>
            <a:r>
              <a:rPr lang="es-AR" sz="2800" dirty="0"/>
              <a:t>para acceder a los campos internos del objeto</a:t>
            </a:r>
          </a:p>
          <a:p>
            <a:r>
              <a:rPr lang="es-AR" sz="2800" dirty="0"/>
              <a:t>Una propiedad “protege” a un campo de accesos inapropiados</a:t>
            </a:r>
          </a:p>
          <a:p>
            <a:r>
              <a:rPr lang="es-AR" sz="2800" dirty="0"/>
              <a:t>Pueden usarse en expresiones con ++ y –</a:t>
            </a:r>
          </a:p>
          <a:p>
            <a:pPr lvl="1"/>
            <a:r>
              <a:rPr lang="es-AR" sz="2400" dirty="0"/>
              <a:t>Con </a:t>
            </a:r>
            <a:r>
              <a:rPr lang="es-AR" sz="2400" b="1" dirty="0" err="1">
                <a:solidFill>
                  <a:schemeClr val="accent3"/>
                </a:solidFill>
              </a:rPr>
              <a:t>get</a:t>
            </a:r>
            <a:r>
              <a:rPr lang="es-AR" sz="2400" dirty="0"/>
              <a:t> obtiene el valor, realiza la operación y con </a:t>
            </a:r>
            <a:r>
              <a:rPr lang="es-AR" sz="2400" b="1" dirty="0">
                <a:solidFill>
                  <a:schemeClr val="accent3"/>
                </a:solidFill>
              </a:rPr>
              <a:t>set</a:t>
            </a:r>
            <a:r>
              <a:rPr lang="es-AR" sz="2400" dirty="0"/>
              <a:t> actualiza la instancia</a:t>
            </a:r>
          </a:p>
          <a:p>
            <a:r>
              <a:rPr lang="es-AR" sz="2800" dirty="0"/>
              <a:t>Cuidado con llamadas recursivas no esperadas!!</a:t>
            </a:r>
          </a:p>
        </p:txBody>
      </p:sp>
    </p:spTree>
    <p:extLst>
      <p:ext uri="{BB962C8B-B14F-4D97-AF65-F5344CB8AC3E}">
        <p14:creationId xmlns:p14="http://schemas.microsoft.com/office/powerpoint/2010/main" val="2570188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Reglas de Escritura - 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Persona </a:t>
            </a: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a:t>
            </a:r>
            <a:r>
              <a:rPr lang="es-AR" sz="2200" err="1">
                <a:solidFill>
                  <a:srgbClr val="FFFFFF"/>
                </a:solidFill>
                <a:latin typeface="Consolas"/>
              </a:rPr>
              <a:t>string</a:t>
            </a:r>
            <a:r>
              <a:rPr lang="es-AR" sz="2200">
                <a:solidFill>
                  <a:srgbClr val="FFFFFF"/>
                </a:solidFill>
                <a:latin typeface="Consolas"/>
              </a:rPr>
              <a:t> _nombre;  </a:t>
            </a:r>
            <a:r>
              <a:rPr lang="es-AR" sz="2200" dirty="0">
                <a:solidFill>
                  <a:srgbClr val="FFFFFF"/>
                </a:solidFill>
                <a:latin typeface="Consolas"/>
              </a:rPr>
              <a:t>// _ </a:t>
            </a:r>
            <a:r>
              <a:rPr lang="es-AR" sz="2200" dirty="0">
                <a:solidFill>
                  <a:srgbClr val="FFFFFF"/>
                </a:solidFill>
                <a:latin typeface="Consolas"/>
                <a:sym typeface="Wingdings" panose="05000000000000000000" pitchFamily="2" charset="2"/>
              </a:rPr>
              <a:t>=&gt; </a:t>
            </a:r>
            <a:r>
              <a:rPr lang="es-AR" sz="2200" dirty="0">
                <a:solidFill>
                  <a:srgbClr val="FFFFFF"/>
                </a:solidFill>
                <a:latin typeface="Consolas"/>
              </a:rPr>
              <a:t>campo privado</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public</a:t>
            </a:r>
            <a:r>
              <a:rPr lang="es-AR" sz="2200" dirty="0">
                <a:solidFill>
                  <a:srgbClr val="FFFFFF"/>
                </a:solidFill>
                <a:latin typeface="Consolas"/>
              </a:rPr>
              <a:t> </a:t>
            </a:r>
            <a:r>
              <a:rPr lang="es-AR" sz="2200" err="1">
                <a:solidFill>
                  <a:srgbClr val="FFFFFF"/>
                </a:solidFill>
                <a:latin typeface="Consolas"/>
              </a:rPr>
              <a:t>string</a:t>
            </a:r>
            <a:r>
              <a:rPr lang="es-AR" sz="2200">
                <a:solidFill>
                  <a:srgbClr val="FFFFFF"/>
                </a:solidFill>
                <a:latin typeface="Consolas"/>
              </a:rPr>
              <a:t> Nombre </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r>
              <a:rPr lang="es-AR" sz="2200" dirty="0" err="1">
                <a:solidFill>
                  <a:srgbClr val="FFFFFF"/>
                </a:solidFill>
                <a:latin typeface="Consolas"/>
              </a:rPr>
              <a:t>get</a:t>
            </a:r>
            <a:r>
              <a:rPr lang="es-AR" sz="2200" dirty="0">
                <a:solidFill>
                  <a:srgbClr val="FFFFFF"/>
                </a:solidFill>
                <a:latin typeface="Consolas"/>
              </a:rPr>
              <a:t> { </a:t>
            </a:r>
            <a:r>
              <a:rPr lang="es-AR" sz="2200" err="1">
                <a:solidFill>
                  <a:srgbClr val="FFFFFF"/>
                </a:solidFill>
                <a:latin typeface="Consolas"/>
              </a:rPr>
              <a:t>return</a:t>
            </a:r>
            <a:r>
              <a:rPr lang="es-AR" sz="2200">
                <a:solidFill>
                  <a:srgbClr val="FFFFFF"/>
                </a:solidFill>
                <a:latin typeface="Consolas"/>
              </a:rPr>
              <a:t> _nombre; </a:t>
            </a:r>
            <a:r>
              <a:rPr lang="es-AR" sz="2200" dirty="0">
                <a:solidFill>
                  <a:srgbClr val="FFFFFF"/>
                </a:solidFill>
                <a:latin typeface="Consolas"/>
              </a:rPr>
              <a:t>}</a:t>
            </a:r>
          </a:p>
          <a:p>
            <a:pPr marL="68580" lvl="0" indent="0">
              <a:buClr>
                <a:srgbClr val="FFFFFF"/>
              </a:buClr>
              <a:buNone/>
            </a:pPr>
            <a:r>
              <a:rPr lang="es-AR" sz="2200" dirty="0">
                <a:solidFill>
                  <a:srgbClr val="FFFFFF"/>
                </a:solidFill>
                <a:latin typeface="Consolas"/>
              </a:rPr>
              <a:t>  }</a:t>
            </a:r>
          </a:p>
          <a:p>
            <a:pPr marL="68580" lvl="0" indent="0">
              <a:buClr>
                <a:srgbClr val="FFFFFF"/>
              </a:buClr>
              <a:buNone/>
            </a:pPr>
            <a:r>
              <a:rPr lang="es-AR" sz="2200" dirty="0">
                <a:solidFill>
                  <a:srgbClr val="FFFFFF"/>
                </a:solidFill>
                <a:latin typeface="Consolas"/>
              </a:rPr>
              <a:t>}</a:t>
            </a:r>
          </a:p>
          <a:p>
            <a:r>
              <a:rPr lang="es-AR" sz="2800" dirty="0"/>
              <a:t>Creamos una propiedad de solo lectura donde el </a:t>
            </a:r>
            <a:r>
              <a:rPr lang="es-AR" sz="2800"/>
              <a:t>campo _nombre </a:t>
            </a:r>
            <a:r>
              <a:rPr lang="es-AR" sz="2800" dirty="0"/>
              <a:t>sólo puede ser ajustado por algún método del objeto </a:t>
            </a:r>
          </a:p>
          <a:p>
            <a:r>
              <a:rPr lang="es-AR" sz="2800" dirty="0"/>
              <a:t>Podemos hacer lo mismo con propiedades de sólo escritura</a:t>
            </a:r>
          </a:p>
        </p:txBody>
      </p:sp>
    </p:spTree>
    <p:extLst>
      <p:ext uri="{BB962C8B-B14F-4D97-AF65-F5344CB8AC3E}">
        <p14:creationId xmlns:p14="http://schemas.microsoft.com/office/powerpoint/2010/main" val="1565015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19720" y="1268760"/>
            <a:ext cx="11280935" cy="5040560"/>
          </a:xfrm>
        </p:spPr>
        <p:txBody>
          <a:bodyPr>
            <a:normAutofit/>
          </a:bodyPr>
          <a:lstStyle/>
          <a:p>
            <a:pPr marL="68580" lvl="0" indent="0">
              <a:buClr>
                <a:srgbClr val="FFFFFF"/>
              </a:buClr>
              <a:buNone/>
            </a:pPr>
            <a:r>
              <a:rPr lang="es-AR" sz="2000" err="1">
                <a:solidFill>
                  <a:srgbClr val="FFFFFF"/>
                </a:solidFill>
                <a:latin typeface="Consolas"/>
              </a:rPr>
              <a:t>class</a:t>
            </a:r>
            <a:r>
              <a:rPr lang="es-AR" sz="2000">
                <a:solidFill>
                  <a:srgbClr val="FFFFFF"/>
                </a:solidFill>
                <a:latin typeface="Consolas"/>
              </a:rPr>
              <a:t> Persona </a:t>
            </a:r>
            <a:r>
              <a:rPr lang="es-AR" sz="2000" dirty="0">
                <a:solidFill>
                  <a:srgbClr val="FFFFFF"/>
                </a:solidFill>
                <a:latin typeface="Consolas"/>
              </a:rPr>
              <a:t>{ </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private</a:t>
            </a:r>
            <a:r>
              <a:rPr lang="es-AR" sz="2000" dirty="0">
                <a:solidFill>
                  <a:srgbClr val="FFFFFF"/>
                </a:solidFill>
                <a:latin typeface="Consolas"/>
              </a:rPr>
              <a:t> </a:t>
            </a:r>
            <a:r>
              <a:rPr lang="es-AR" sz="2000" err="1">
                <a:solidFill>
                  <a:srgbClr val="FFFFFF"/>
                </a:solidFill>
                <a:latin typeface="Consolas"/>
              </a:rPr>
              <a:t>string</a:t>
            </a:r>
            <a:r>
              <a:rPr lang="es-AR" sz="2000">
                <a:solidFill>
                  <a:srgbClr val="FFFFFF"/>
                </a:solidFill>
                <a:latin typeface="Consolas"/>
              </a:rPr>
              <a:t> _nombre;</a:t>
            </a:r>
            <a:endParaRPr lang="es-AR" sz="2000" dirty="0">
              <a:solidFill>
                <a:srgbClr val="FFFFFF"/>
              </a:solidFill>
              <a:latin typeface="Consolas"/>
            </a:endParaRP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public</a:t>
            </a:r>
            <a:r>
              <a:rPr lang="es-AR" sz="2000" dirty="0">
                <a:solidFill>
                  <a:srgbClr val="FFFFFF"/>
                </a:solidFill>
                <a:latin typeface="Consolas"/>
              </a:rPr>
              <a:t> </a:t>
            </a:r>
            <a:r>
              <a:rPr lang="es-AR" sz="2000" err="1">
                <a:solidFill>
                  <a:srgbClr val="FFFFFF"/>
                </a:solidFill>
                <a:latin typeface="Consolas"/>
              </a:rPr>
              <a:t>string</a:t>
            </a:r>
            <a:r>
              <a:rPr lang="es-AR" sz="2000">
                <a:solidFill>
                  <a:srgbClr val="FFFFFF"/>
                </a:solidFill>
                <a:latin typeface="Consolas"/>
              </a:rPr>
              <a:t> Nombre </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get</a:t>
            </a:r>
            <a:r>
              <a:rPr lang="es-AR" sz="2000" dirty="0">
                <a:solidFill>
                  <a:srgbClr val="FFFFFF"/>
                </a:solidFill>
                <a:latin typeface="Consolas"/>
              </a:rPr>
              <a:t> { </a:t>
            </a:r>
            <a:r>
              <a:rPr lang="es-AR" sz="2000" err="1">
                <a:solidFill>
                  <a:srgbClr val="FFFFFF"/>
                </a:solidFill>
                <a:latin typeface="Consolas"/>
              </a:rPr>
              <a:t>return</a:t>
            </a:r>
            <a:r>
              <a:rPr lang="es-AR" sz="2000">
                <a:solidFill>
                  <a:srgbClr val="FFFFFF"/>
                </a:solidFill>
                <a:latin typeface="Consolas"/>
              </a:rPr>
              <a:t> _nombre; </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r>
              <a:rPr lang="es-AR" sz="2000" dirty="0" err="1">
                <a:solidFill>
                  <a:srgbClr val="FFFFFF"/>
                </a:solidFill>
                <a:latin typeface="Consolas"/>
              </a:rPr>
              <a:t>private</a:t>
            </a:r>
            <a:r>
              <a:rPr lang="es-AR" sz="2000" dirty="0">
                <a:solidFill>
                  <a:srgbClr val="FFFFFF"/>
                </a:solidFill>
                <a:latin typeface="Consolas"/>
              </a:rPr>
              <a:t> set </a:t>
            </a:r>
            <a:r>
              <a:rPr lang="es-AR" sz="2000">
                <a:solidFill>
                  <a:srgbClr val="FFFFFF"/>
                </a:solidFill>
                <a:latin typeface="Consolas"/>
              </a:rPr>
              <a:t>{ _nombre </a:t>
            </a:r>
            <a:r>
              <a:rPr lang="es-AR" sz="2000" dirty="0">
                <a:solidFill>
                  <a:srgbClr val="FFFFFF"/>
                </a:solidFill>
                <a:latin typeface="Consolas"/>
              </a:rPr>
              <a:t>= </a:t>
            </a:r>
            <a:r>
              <a:rPr lang="es-AR" sz="2000" dirty="0" err="1">
                <a:solidFill>
                  <a:srgbClr val="FFFFFF"/>
                </a:solidFill>
                <a:latin typeface="Consolas"/>
              </a:rPr>
              <a:t>value</a:t>
            </a:r>
            <a:r>
              <a:rPr lang="es-AR" sz="2000" dirty="0">
                <a:solidFill>
                  <a:srgbClr val="FFFFFF"/>
                </a:solidFill>
                <a:latin typeface="Consolas"/>
              </a:rPr>
              <a:t>;}</a:t>
            </a:r>
          </a:p>
          <a:p>
            <a:pPr marL="68580" lvl="0" indent="0">
              <a:buClr>
                <a:srgbClr val="FFFFFF"/>
              </a:buClr>
              <a:buNone/>
            </a:pPr>
            <a:r>
              <a:rPr lang="es-AR" sz="2000" dirty="0">
                <a:solidFill>
                  <a:srgbClr val="FFFFFF"/>
                </a:solidFill>
                <a:latin typeface="Consolas"/>
              </a:rPr>
              <a:t>  }</a:t>
            </a:r>
          </a:p>
          <a:p>
            <a:pPr marL="68580" lvl="0" indent="0">
              <a:buClr>
                <a:srgbClr val="FFFFFF"/>
              </a:buClr>
              <a:buNone/>
            </a:pPr>
            <a:r>
              <a:rPr lang="es-AR" sz="2000" dirty="0">
                <a:solidFill>
                  <a:srgbClr val="FFFFFF"/>
                </a:solidFill>
                <a:latin typeface="Consolas"/>
              </a:rPr>
              <a:t>}</a:t>
            </a:r>
          </a:p>
          <a:p>
            <a:r>
              <a:rPr lang="es-AR" sz="2800" dirty="0"/>
              <a:t>Encapsulamiento total: para </a:t>
            </a:r>
            <a:r>
              <a:rPr lang="es-AR" sz="2800" dirty="0" err="1"/>
              <a:t>setear</a:t>
            </a:r>
            <a:r>
              <a:rPr lang="es-AR" sz="2800" dirty="0"/>
              <a:t> el campo también debe utilizarse la propiedad</a:t>
            </a:r>
          </a:p>
          <a:p>
            <a:r>
              <a:rPr lang="es-AR" sz="2800" dirty="0"/>
              <a:t>Siempre que haya una propiedad: </a:t>
            </a:r>
            <a:r>
              <a:rPr lang="es-AR" sz="2800" b="1" dirty="0">
                <a:solidFill>
                  <a:schemeClr val="accent3"/>
                </a:solidFill>
              </a:rPr>
              <a:t>usarla</a:t>
            </a:r>
            <a:r>
              <a:rPr lang="es-AR" sz="2800" dirty="0"/>
              <a:t>, aunque sea dentro del mismo objeto!! </a:t>
            </a:r>
          </a:p>
        </p:txBody>
      </p:sp>
    </p:spTree>
    <p:extLst>
      <p:ext uri="{BB962C8B-B14F-4D97-AF65-F5344CB8AC3E}">
        <p14:creationId xmlns:p14="http://schemas.microsoft.com/office/powerpoint/2010/main" val="18789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040560"/>
          </a:xfrm>
        </p:spPr>
        <p:txBody>
          <a:bodyPr>
            <a:normAutofit/>
          </a:bodyPr>
          <a:lstStyle/>
          <a:p>
            <a:pPr marL="68580" lvl="0" indent="0">
              <a:buClr>
                <a:srgbClr val="FFFFFF"/>
              </a:buClr>
              <a:buNone/>
            </a:pPr>
            <a:r>
              <a:rPr lang="es-AR" sz="2400" err="1">
                <a:solidFill>
                  <a:srgbClr val="FFFFFF"/>
                </a:solidFill>
                <a:latin typeface="Consolas"/>
              </a:rPr>
              <a:t>class</a:t>
            </a:r>
            <a:r>
              <a:rPr lang="es-AR" sz="2400">
                <a:solidFill>
                  <a:srgbClr val="FFFFFF"/>
                </a:solidFill>
                <a:latin typeface="Consolas"/>
              </a:rPr>
              <a:t> Persona </a:t>
            </a:r>
            <a:r>
              <a:rPr lang="es-AR" sz="2400" dirty="0">
                <a:solidFill>
                  <a:srgbClr val="FFFFFF"/>
                </a:solidFill>
                <a:latin typeface="Consolas"/>
              </a:rPr>
              <a:t>{ </a:t>
            </a:r>
          </a:p>
          <a:p>
            <a:pPr marL="68580" lvl="0" indent="0">
              <a:buClr>
                <a:srgbClr val="FFFFFF"/>
              </a:buClr>
              <a:buNone/>
            </a:pPr>
            <a:r>
              <a:rPr lang="es-AR" sz="2400" dirty="0">
                <a:solidFill>
                  <a:srgbClr val="FFFFFF"/>
                </a:solidFill>
                <a:latin typeface="Consolas"/>
              </a:rPr>
              <a:t>  //  </a:t>
            </a:r>
            <a:r>
              <a:rPr lang="es-AR" sz="2400" dirty="0" err="1">
                <a:solidFill>
                  <a:srgbClr val="FFFFFF"/>
                </a:solidFill>
                <a:latin typeface="Consolas"/>
              </a:rPr>
              <a:t>private</a:t>
            </a:r>
            <a:r>
              <a:rPr lang="es-AR" sz="2400" dirty="0">
                <a:solidFill>
                  <a:srgbClr val="FFFFFF"/>
                </a:solidFill>
                <a:latin typeface="Consolas"/>
              </a:rPr>
              <a:t> </a:t>
            </a:r>
            <a:r>
              <a:rPr lang="es-AR" sz="2400" dirty="0" err="1">
                <a:solidFill>
                  <a:srgbClr val="FFFFFF"/>
                </a:solidFill>
                <a:latin typeface="Consolas"/>
              </a:rPr>
              <a:t>string</a:t>
            </a:r>
            <a:r>
              <a:rPr lang="es-AR" sz="2400" dirty="0">
                <a:solidFill>
                  <a:srgbClr val="FFFFFF"/>
                </a:solidFill>
                <a:latin typeface="Consolas"/>
              </a:rPr>
              <a:t> _xcdfr_434_rere_ewew;</a:t>
            </a:r>
          </a:p>
          <a:p>
            <a:pPr marL="68580" lvl="0" indent="0">
              <a:buClr>
                <a:srgbClr val="FFFFFF"/>
              </a:buClr>
              <a:buNone/>
            </a:pPr>
            <a:r>
              <a:rPr lang="es-AR" sz="2400" dirty="0">
                <a:solidFill>
                  <a:srgbClr val="FFFFFF"/>
                </a:solidFill>
                <a:latin typeface="Consolas"/>
              </a:rPr>
              <a:t>  </a:t>
            </a:r>
            <a:r>
              <a:rPr lang="es-AR" sz="2400" dirty="0" err="1">
                <a:solidFill>
                  <a:srgbClr val="FFFFFF"/>
                </a:solidFill>
                <a:latin typeface="Consolas"/>
              </a:rPr>
              <a:t>public</a:t>
            </a:r>
            <a:r>
              <a:rPr lang="es-AR" sz="2400" dirty="0">
                <a:solidFill>
                  <a:srgbClr val="FFFFFF"/>
                </a:solidFill>
                <a:latin typeface="Consolas"/>
              </a:rPr>
              <a:t> </a:t>
            </a:r>
            <a:r>
              <a:rPr lang="es-AR" sz="2400" err="1">
                <a:solidFill>
                  <a:srgbClr val="FFFFFF"/>
                </a:solidFill>
                <a:latin typeface="Consolas"/>
              </a:rPr>
              <a:t>string</a:t>
            </a:r>
            <a:r>
              <a:rPr lang="es-AR" sz="2400">
                <a:solidFill>
                  <a:srgbClr val="FFFFFF"/>
                </a:solidFill>
                <a:latin typeface="Consolas"/>
              </a:rPr>
              <a:t> Nombre </a:t>
            </a:r>
            <a:r>
              <a:rPr lang="es-AR" sz="2400" dirty="0">
                <a:solidFill>
                  <a:srgbClr val="FFFFFF"/>
                </a:solidFill>
                <a:latin typeface="Consolas"/>
              </a:rPr>
              <a:t>{ </a:t>
            </a:r>
            <a:r>
              <a:rPr lang="es-AR" sz="2400" dirty="0" err="1">
                <a:solidFill>
                  <a:srgbClr val="FFFFFF"/>
                </a:solidFill>
                <a:latin typeface="Consolas"/>
              </a:rPr>
              <a:t>get</a:t>
            </a:r>
            <a:r>
              <a:rPr lang="es-AR" sz="2400" dirty="0">
                <a:solidFill>
                  <a:srgbClr val="FFFFFF"/>
                </a:solidFill>
                <a:latin typeface="Consolas"/>
              </a:rPr>
              <a:t>; </a:t>
            </a:r>
            <a:r>
              <a:rPr lang="es-AR" sz="2400" dirty="0" err="1">
                <a:solidFill>
                  <a:srgbClr val="FFFFFF"/>
                </a:solidFill>
                <a:latin typeface="Consolas"/>
              </a:rPr>
              <a:t>private</a:t>
            </a:r>
            <a:r>
              <a:rPr lang="es-AR" sz="2400" dirty="0">
                <a:solidFill>
                  <a:srgbClr val="FFFFFF"/>
                </a:solidFill>
                <a:latin typeface="Consolas"/>
              </a:rPr>
              <a:t> set ; }</a:t>
            </a:r>
          </a:p>
          <a:p>
            <a:pPr marL="68580" lvl="0" indent="0">
              <a:buClr>
                <a:srgbClr val="FFFFFF"/>
              </a:buClr>
              <a:buNone/>
            </a:pPr>
            <a:r>
              <a:rPr lang="es-AR" sz="2400" dirty="0">
                <a:solidFill>
                  <a:srgbClr val="FFFFFF"/>
                </a:solidFill>
                <a:latin typeface="Consolas"/>
              </a:rPr>
              <a:t>}</a:t>
            </a:r>
          </a:p>
          <a:p>
            <a:r>
              <a:rPr lang="es-AR" sz="2800" dirty="0"/>
              <a:t>Las propiedades automáticas permiten encapsular el estado sin necesidad de escribir los campos internos privados (lo genera el compilador y son inaccesibles)</a:t>
            </a:r>
          </a:p>
          <a:p>
            <a:r>
              <a:rPr lang="es-AR" sz="2800" dirty="0"/>
              <a:t>Evitan problemas de versionado</a:t>
            </a:r>
          </a:p>
        </p:txBody>
      </p:sp>
    </p:spTree>
    <p:extLst>
      <p:ext uri="{BB962C8B-B14F-4D97-AF65-F5344CB8AC3E}">
        <p14:creationId xmlns:p14="http://schemas.microsoft.com/office/powerpoint/2010/main" val="286171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9576" y="1798281"/>
            <a:ext cx="7581477" cy="6983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Marcador de texto 1"/>
          <p:cNvSpPr>
            <a:spLocks noGrp="1"/>
          </p:cNvSpPr>
          <p:nvPr>
            <p:ph type="body" idx="1"/>
          </p:nvPr>
        </p:nvSpPr>
        <p:spPr>
          <a:xfrm>
            <a:off x="720000" y="1094400"/>
            <a:ext cx="11280656" cy="5502952"/>
          </a:xfrm>
        </p:spPr>
        <p:txBody>
          <a:bodyPr>
            <a:normAutofit/>
          </a:bodyPr>
          <a:lstStyle/>
          <a:p>
            <a:pPr>
              <a:lnSpc>
                <a:spcPct val="150000"/>
              </a:lnSpc>
            </a:pPr>
            <a:r>
              <a:rPr lang="es-AR"/>
              <a:t>Codigo que se agrupa para un objetivo comun:</a:t>
            </a:r>
          </a:p>
          <a:p>
            <a:pPr marL="68580" indent="0">
              <a:buNone/>
            </a:pPr>
            <a:r>
              <a:rPr lang="es-AR"/>
              <a:t>		</a:t>
            </a:r>
            <a:r>
              <a:rPr lang="es-AR">
                <a:solidFill>
                  <a:srgbClr val="000000"/>
                </a:solidFill>
              </a:rPr>
              <a:t>Transformar los argumentos en un resultado</a:t>
            </a:r>
          </a:p>
          <a:p>
            <a:r>
              <a:rPr lang="es-AR"/>
              <a:t>Tanto la funcion como los parametros tienen un </a:t>
            </a:r>
            <a:r>
              <a:rPr lang="es-AR" b="1">
                <a:solidFill>
                  <a:schemeClr val="accent3"/>
                </a:solidFill>
              </a:rPr>
              <a:t>tipo</a:t>
            </a:r>
          </a:p>
          <a:p>
            <a:pPr lvl="1"/>
            <a:r>
              <a:rPr lang="es-AR" b="1">
                <a:solidFill>
                  <a:schemeClr val="accent3"/>
                </a:solidFill>
              </a:rPr>
              <a:t>void</a:t>
            </a:r>
            <a:r>
              <a:rPr lang="es-AR"/>
              <a:t> equivale a no retornar nada (solo valido en declaracion de funciones)</a:t>
            </a:r>
          </a:p>
          <a:p>
            <a:pPr lvl="1"/>
            <a:r>
              <a:rPr lang="es-AR" b="1">
                <a:solidFill>
                  <a:schemeClr val="accent3"/>
                </a:solidFill>
              </a:rPr>
              <a:t>return</a:t>
            </a:r>
            <a:r>
              <a:rPr lang="es-AR"/>
              <a:t> es obligatorio solamente si el tipo devuelto no es void</a:t>
            </a:r>
          </a:p>
          <a:p>
            <a:r>
              <a:rPr lang="es-AR"/>
              <a:t>Dentro de la funcion se comparten</a:t>
            </a:r>
          </a:p>
          <a:p>
            <a:pPr lvl="1"/>
            <a:r>
              <a:rPr lang="es-AR"/>
              <a:t>Los parametros/argumentos</a:t>
            </a:r>
          </a:p>
          <a:p>
            <a:pPr lvl="1"/>
            <a:r>
              <a:rPr lang="es-AR"/>
              <a:t>Las variables locales (según su alcance)</a:t>
            </a:r>
          </a:p>
          <a:p>
            <a:pPr lvl="1"/>
            <a:r>
              <a:rPr lang="es-AR"/>
              <a:t>Idealmente, un </a:t>
            </a:r>
            <a:r>
              <a:rPr lang="es-AR" b="1">
                <a:solidFill>
                  <a:schemeClr val="accent3"/>
                </a:solidFill>
              </a:rPr>
              <a:t>unico</a:t>
            </a:r>
            <a:r>
              <a:rPr lang="es-AR"/>
              <a:t> objetivo o responsabilidad</a:t>
            </a:r>
          </a:p>
          <a:p>
            <a:r>
              <a:rPr lang="es-AR"/>
              <a:t>En .net, los argumentos se pasan </a:t>
            </a:r>
            <a:r>
              <a:rPr lang="es-AR" b="1">
                <a:solidFill>
                  <a:schemeClr val="accent3"/>
                </a:solidFill>
              </a:rPr>
              <a:t>por valor</a:t>
            </a:r>
            <a:r>
              <a:rPr lang="es-AR" b="1"/>
              <a:t> </a:t>
            </a:r>
            <a:r>
              <a:rPr lang="es-AR"/>
              <a:t>(se crea una copia)</a:t>
            </a:r>
          </a:p>
        </p:txBody>
      </p:sp>
      <p:sp>
        <p:nvSpPr>
          <p:cNvPr id="6147" name="Rectangle 7"/>
          <p:cNvSpPr>
            <a:spLocks noGrp="1" noChangeArrowheads="1"/>
          </p:cNvSpPr>
          <p:nvPr>
            <p:ph type="title"/>
          </p:nvPr>
        </p:nvSpPr>
        <p:spPr>
          <a:xfrm>
            <a:off x="720000" y="180000"/>
            <a:ext cx="10363200" cy="914400"/>
          </a:xfrm>
        </p:spPr>
        <p:txBody>
          <a:bodyPr/>
          <a:lstStyle/>
          <a:p>
            <a:pPr eaLnBrk="1" hangingPunct="1"/>
            <a:r>
              <a:rPr lang="en-US"/>
              <a:t>Funciones – Parte 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Herencia (o evolucion?)</a:t>
            </a:r>
          </a:p>
        </p:txBody>
      </p:sp>
      <p:cxnSp>
        <p:nvCxnSpPr>
          <p:cNvPr id="6" name="Conector recto 5"/>
          <p:cNvCxnSpPr/>
          <p:nvPr/>
        </p:nvCxnSpPr>
        <p:spPr>
          <a:xfrm>
            <a:off x="720000" y="980728"/>
            <a:ext cx="854435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8976400" cy="1584176"/>
          </a:xfrm>
        </p:spPr>
        <p:txBody>
          <a:bodyPr>
            <a:normAutofit/>
          </a:bodyPr>
          <a:lstStyle/>
          <a:p>
            <a:r>
              <a:rPr lang="es-AR"/>
              <a:t>Las entidades concretas a veces presentan comportamientos “similares”, por mas que no sean de la misma especie</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352" y="180000"/>
            <a:ext cx="2828925" cy="2828925"/>
          </a:xfrm>
          <a:prstGeom prst="rect">
            <a:avLst/>
          </a:prstGeom>
        </p:spPr>
      </p:pic>
      <p:sp>
        <p:nvSpPr>
          <p:cNvPr id="7" name="Marcador de texto 1"/>
          <p:cNvSpPr txBox="1">
            <a:spLocks/>
          </p:cNvSpPr>
          <p:nvPr/>
        </p:nvSpPr>
        <p:spPr>
          <a:xfrm>
            <a:off x="720000" y="2846286"/>
            <a:ext cx="11280656" cy="375106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Una clase mas evolucionada no pierde los rasgos de su clase base sino que a lo sumo los mejora o acomoda al entorno donde tiene que vivir (el dominio del problema)</a:t>
            </a:r>
          </a:p>
          <a:p>
            <a:r>
              <a:rPr lang="es-AR"/>
              <a:t>En POO esto se logra agregando o sobreescribiendo metodos o bien agregando propiedades, en la clase </a:t>
            </a:r>
            <a:r>
              <a:rPr lang="es-AR" b="1">
                <a:solidFill>
                  <a:schemeClr val="accent3"/>
                </a:solidFill>
              </a:rPr>
              <a:t>DERIVADA</a:t>
            </a:r>
          </a:p>
          <a:p>
            <a:r>
              <a:rPr lang="es-AR" b="1">
                <a:solidFill>
                  <a:schemeClr val="accent3"/>
                </a:solidFill>
              </a:rPr>
              <a:t>EN UNA CLASE DERIVADA JAMAS SE QUITAN CARACTERISTICAS QUE PROVENGAN DE LA CLASE BASE</a:t>
            </a:r>
          </a:p>
        </p:txBody>
      </p:sp>
    </p:spTree>
    <p:extLst>
      <p:ext uri="{BB962C8B-B14F-4D97-AF65-F5344CB8AC3E}">
        <p14:creationId xmlns:p14="http://schemas.microsoft.com/office/powerpoint/2010/main" val="124382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328592"/>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Empleado : Persona { </a:t>
            </a:r>
          </a:p>
          <a:p>
            <a:pPr marL="68580" lvl="0" indent="0">
              <a:buClr>
                <a:srgbClr val="FFFFFF"/>
              </a:buClr>
              <a:buNone/>
            </a:pPr>
            <a:r>
              <a:rPr lang="es-AR" sz="2200">
                <a:solidFill>
                  <a:srgbClr val="FFFFFF"/>
                </a:solidFill>
                <a:latin typeface="Consolas"/>
              </a:rPr>
              <a:t>  //  todo lo que tiene Persona, más...</a:t>
            </a:r>
            <a:endParaRPr lang="es-AR" sz="2200" dirty="0">
              <a:solidFill>
                <a:srgbClr val="FFFFFF"/>
              </a:solidFill>
              <a:latin typeface="Consolas"/>
            </a:endParaRPr>
          </a:p>
          <a:p>
            <a:pPr marL="68580" lvl="0" indent="0">
              <a:buClr>
                <a:srgbClr val="FFFFFF"/>
              </a:buClr>
              <a:buNone/>
            </a:pPr>
            <a:r>
              <a:rPr lang="es-AR" sz="2200">
                <a:solidFill>
                  <a:srgbClr val="FFFFFF"/>
                </a:solidFill>
                <a:latin typeface="Consolas"/>
              </a:rPr>
              <a:t>  public </a:t>
            </a:r>
            <a:r>
              <a:rPr lang="es-AR" sz="2200" err="1">
                <a:solidFill>
                  <a:srgbClr val="FFFFFF"/>
                </a:solidFill>
                <a:latin typeface="Consolas"/>
              </a:rPr>
              <a:t>string</a:t>
            </a:r>
            <a:r>
              <a:rPr lang="es-AR" sz="2200">
                <a:solidFill>
                  <a:srgbClr val="FFFFFF"/>
                </a:solidFill>
                <a:latin typeface="Consolas"/>
              </a:rPr>
              <a:t> Legajo </a:t>
            </a:r>
            <a:r>
              <a:rPr lang="es-AR" sz="2200" dirty="0">
                <a:solidFill>
                  <a:srgbClr val="FFFFFF"/>
                </a:solidFill>
                <a:latin typeface="Consolas"/>
              </a:rPr>
              <a:t>{ </a:t>
            </a:r>
            <a:r>
              <a:rPr lang="es-AR" sz="2200" dirty="0" err="1">
                <a:solidFill>
                  <a:srgbClr val="FFFFFF"/>
                </a:solidFill>
                <a:latin typeface="Consolas"/>
              </a:rPr>
              <a:t>get</a:t>
            </a:r>
            <a:r>
              <a:rPr lang="es-AR" sz="2200" dirty="0">
                <a:solidFill>
                  <a:srgbClr val="FFFFFF"/>
                </a:solidFill>
                <a:latin typeface="Consolas"/>
              </a:rPr>
              <a:t>; </a:t>
            </a:r>
            <a:r>
              <a:rPr lang="es-AR" sz="2200" dirty="0" err="1">
                <a:solidFill>
                  <a:srgbClr val="FFFFFF"/>
                </a:solidFill>
                <a:latin typeface="Consolas"/>
              </a:rPr>
              <a:t>private</a:t>
            </a:r>
            <a:r>
              <a:rPr lang="es-AR" sz="2200" dirty="0">
                <a:solidFill>
                  <a:srgbClr val="FFFFFF"/>
                </a:solidFill>
                <a:latin typeface="Consolas"/>
              </a:rPr>
              <a:t> set </a:t>
            </a:r>
            <a:r>
              <a:rPr lang="es-AR" sz="2200">
                <a:solidFill>
                  <a:srgbClr val="FFFFFF"/>
                </a:solidFill>
                <a:latin typeface="Consolas"/>
              </a:rPr>
              <a:t>; }</a:t>
            </a:r>
          </a:p>
          <a:p>
            <a:pPr marL="68580" lvl="0" indent="0">
              <a:buClr>
                <a:srgbClr val="FFFFFF"/>
              </a:buClr>
              <a:buNone/>
            </a:pPr>
            <a:r>
              <a:rPr lang="es-AR" sz="2200">
                <a:solidFill>
                  <a:srgbClr val="FFFFFF"/>
                </a:solidFill>
                <a:latin typeface="Consolas"/>
              </a:rPr>
              <a:t>  public void Trabajar(bool duro) { . . . }</a:t>
            </a:r>
            <a:endParaRPr lang="es-AR" sz="2200" dirty="0">
              <a:solidFill>
                <a:srgbClr val="FFFFFF"/>
              </a:solidFill>
              <a:latin typeface="Consolas"/>
            </a:endParaRPr>
          </a:p>
          <a:p>
            <a:pPr marL="68580" lvl="0" indent="0">
              <a:buClr>
                <a:srgbClr val="FFFFFF"/>
              </a:buClr>
              <a:buNone/>
            </a:pPr>
            <a:r>
              <a:rPr lang="es-AR" sz="2200" dirty="0">
                <a:solidFill>
                  <a:srgbClr val="FFFFFF"/>
                </a:solidFill>
                <a:latin typeface="Consolas"/>
              </a:rPr>
              <a:t>}</a:t>
            </a:r>
          </a:p>
          <a:p>
            <a:r>
              <a:rPr lang="es-AR" sz="2800"/>
              <a:t>Todos los miembros se heredan, excepto los constructores!!</a:t>
            </a:r>
          </a:p>
          <a:p>
            <a:r>
              <a:rPr lang="es-AR" sz="2800"/>
              <a:t>Solo se acceden los miembros que no sean private (public, protected e internal dentro del mismo assembly)</a:t>
            </a:r>
            <a:endParaRPr lang="es-AR" sz="2800" dirty="0"/>
          </a:p>
        </p:txBody>
      </p:sp>
    </p:spTree>
    <p:extLst>
      <p:ext uri="{BB962C8B-B14F-4D97-AF65-F5344CB8AC3E}">
        <p14:creationId xmlns:p14="http://schemas.microsoft.com/office/powerpoint/2010/main" val="1326360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Reglas de Escritura - II</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040560"/>
          </a:xfrm>
        </p:spPr>
        <p:txBody>
          <a:bodyPr>
            <a:normAutofit/>
          </a:bodyPr>
          <a:lstStyle/>
          <a:p>
            <a:pPr marL="68580" lvl="0" indent="0">
              <a:buClr>
                <a:srgbClr val="FFFFFF"/>
              </a:buClr>
              <a:buNone/>
            </a:pPr>
            <a:r>
              <a:rPr lang="es-AR" sz="2200" err="1">
                <a:solidFill>
                  <a:srgbClr val="FFFFFF"/>
                </a:solidFill>
                <a:latin typeface="Consolas"/>
              </a:rPr>
              <a:t>class</a:t>
            </a:r>
            <a:r>
              <a:rPr lang="es-AR" sz="2200">
                <a:solidFill>
                  <a:srgbClr val="FFFFFF"/>
                </a:solidFill>
                <a:latin typeface="Consolas"/>
              </a:rPr>
              <a:t> Responsable : Empleado { </a:t>
            </a:r>
          </a:p>
          <a:p>
            <a:pPr marL="68580" lvl="0" indent="0">
              <a:buClr>
                <a:srgbClr val="FFFFFF"/>
              </a:buClr>
              <a:buNone/>
            </a:pPr>
            <a:r>
              <a:rPr lang="es-AR" sz="2200">
                <a:solidFill>
                  <a:srgbClr val="FFFFFF"/>
                </a:solidFill>
                <a:latin typeface="Consolas"/>
              </a:rPr>
              <a:t>  //  todo lo que tiene Persona, más...</a:t>
            </a:r>
          </a:p>
          <a:p>
            <a:pPr marL="68580" lvl="0" indent="0">
              <a:buClr>
                <a:srgbClr val="FFFFFF"/>
              </a:buClr>
              <a:buNone/>
            </a:pPr>
            <a:r>
              <a:rPr lang="es-AR" sz="2200">
                <a:solidFill>
                  <a:srgbClr val="FFFFFF"/>
                </a:solidFill>
                <a:latin typeface="Consolas"/>
              </a:rPr>
              <a:t>  //  todo lo que tiene Empleado más...</a:t>
            </a:r>
            <a:endParaRPr lang="es-AR" sz="2200" dirty="0">
              <a:solidFill>
                <a:srgbClr val="FFFFFF"/>
              </a:solidFill>
              <a:latin typeface="Consolas"/>
            </a:endParaRPr>
          </a:p>
          <a:p>
            <a:pPr marL="68580" lvl="0" indent="0">
              <a:buClr>
                <a:srgbClr val="FFFFFF"/>
              </a:buClr>
              <a:buNone/>
            </a:pPr>
            <a:r>
              <a:rPr lang="es-AR" sz="2200">
                <a:solidFill>
                  <a:srgbClr val="FFFFFF"/>
                </a:solidFill>
                <a:latin typeface="Consolas"/>
              </a:rPr>
              <a:t>  public void Trabajar(bool duro) {</a:t>
            </a:r>
          </a:p>
          <a:p>
            <a:pPr marL="68580" lvl="0" indent="0">
              <a:buClr>
                <a:srgbClr val="FFFFFF"/>
              </a:buClr>
              <a:buNone/>
            </a:pPr>
            <a:r>
              <a:rPr lang="es-AR" sz="2200">
                <a:solidFill>
                  <a:srgbClr val="FFFFFF"/>
                </a:solidFill>
                <a:latin typeface="Consolas"/>
              </a:rPr>
              <a:t>    base.Trabajar(false);  //  llama a Empleado.Trabajar(false)</a:t>
            </a:r>
          </a:p>
          <a:p>
            <a:pPr marL="68580" lvl="0" indent="0">
              <a:buClr>
                <a:srgbClr val="FFFFFF"/>
              </a:buClr>
              <a:buNone/>
            </a:pPr>
            <a:r>
              <a:rPr lang="es-AR" sz="2200">
                <a:solidFill>
                  <a:srgbClr val="FFFFFF"/>
                </a:solidFill>
                <a:latin typeface="Consolas"/>
              </a:rPr>
              <a:t>    //  resto del comportamiento</a:t>
            </a:r>
          </a:p>
          <a:p>
            <a:pPr marL="68580" lvl="0" indent="0">
              <a:buClr>
                <a:srgbClr val="FFFFFF"/>
              </a:buClr>
              <a:buNone/>
            </a:pPr>
            <a:r>
              <a:rPr lang="es-AR" sz="2200">
                <a:solidFill>
                  <a:srgbClr val="FFFFFF"/>
                </a:solidFill>
                <a:latin typeface="Consolas"/>
              </a:rPr>
              <a:t>  }</a:t>
            </a:r>
            <a:endParaRPr lang="es-AR" sz="2200" dirty="0">
              <a:solidFill>
                <a:srgbClr val="FFFFFF"/>
              </a:solidFill>
              <a:latin typeface="Consolas"/>
            </a:endParaRPr>
          </a:p>
          <a:p>
            <a:pPr marL="68580" lvl="0" indent="0">
              <a:buClr>
                <a:srgbClr val="FFFFFF"/>
              </a:buClr>
              <a:buNone/>
            </a:pPr>
            <a:r>
              <a:rPr lang="es-AR" sz="2200" dirty="0">
                <a:solidFill>
                  <a:srgbClr val="FFFFFF"/>
                </a:solidFill>
                <a:latin typeface="Consolas"/>
              </a:rPr>
              <a:t>}</a:t>
            </a:r>
          </a:p>
          <a:p>
            <a:r>
              <a:rPr lang="es-AR" sz="2800"/>
              <a:t>La palabra clave </a:t>
            </a:r>
            <a:r>
              <a:rPr lang="es-AR" sz="2800" b="1">
                <a:solidFill>
                  <a:schemeClr val="accent3"/>
                </a:solidFill>
              </a:rPr>
              <a:t>base</a:t>
            </a:r>
            <a:r>
              <a:rPr lang="es-AR" sz="2800"/>
              <a:t> es una advertencia al compilador de que queremos invocar un miembro de nuestra clase base</a:t>
            </a:r>
            <a:endParaRPr lang="es-AR" sz="2800" dirty="0"/>
          </a:p>
        </p:txBody>
      </p:sp>
    </p:spTree>
    <p:extLst>
      <p:ext uri="{BB962C8B-B14F-4D97-AF65-F5344CB8AC3E}">
        <p14:creationId xmlns:p14="http://schemas.microsoft.com/office/powerpoint/2010/main" val="135600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Extension del concepto de Casting</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400600"/>
          </a:xfrm>
        </p:spPr>
        <p:txBody>
          <a:bodyPr>
            <a:normAutofit/>
          </a:bodyPr>
          <a:lstStyle/>
          <a:p>
            <a:r>
              <a:rPr lang="es-AR" sz="2800"/>
              <a:t>Una instancia de una clase derivada es convertible </a:t>
            </a:r>
            <a:r>
              <a:rPr lang="es-AR" sz="2800" b="1">
                <a:solidFill>
                  <a:schemeClr val="accent3"/>
                </a:solidFill>
              </a:rPr>
              <a:t>implicitamente</a:t>
            </a:r>
            <a:r>
              <a:rPr lang="es-AR" sz="2800"/>
              <a:t> a una instancia de la clase base </a:t>
            </a:r>
          </a:p>
          <a:p>
            <a:pPr marL="68580" indent="0">
              <a:buNone/>
            </a:pPr>
            <a:r>
              <a:rPr lang="es-AR" sz="2800">
                <a:latin typeface="+mj-lt"/>
              </a:rPr>
              <a:t>			Persona p1 = new Empleado();</a:t>
            </a:r>
          </a:p>
          <a:p>
            <a:r>
              <a:rPr lang="es-AR" sz="2800"/>
              <a:t>Todo Empleado es una Persona! (por ahora)</a:t>
            </a:r>
          </a:p>
          <a:p>
            <a:r>
              <a:rPr lang="es-AR" sz="2800"/>
              <a:t>Una instancia de una clase base puede convertirse </a:t>
            </a:r>
            <a:r>
              <a:rPr lang="es-AR" sz="2800" b="1">
                <a:solidFill>
                  <a:schemeClr val="accent3"/>
                </a:solidFill>
              </a:rPr>
              <a:t>explicitamente</a:t>
            </a:r>
            <a:r>
              <a:rPr lang="es-AR" sz="2800"/>
              <a:t> a cualquiera de sus derivadas, </a:t>
            </a:r>
            <a:r>
              <a:rPr lang="es-AR" sz="2800" b="1">
                <a:solidFill>
                  <a:schemeClr val="accent3"/>
                </a:solidFill>
              </a:rPr>
              <a:t>bajo riesgo del programador</a:t>
            </a:r>
            <a:r>
              <a:rPr lang="es-AR" sz="2800"/>
              <a:t>:</a:t>
            </a:r>
          </a:p>
          <a:p>
            <a:pPr marL="68580" indent="0">
              <a:buNone/>
            </a:pPr>
            <a:r>
              <a:rPr lang="es-AR" sz="2800"/>
              <a:t>	</a:t>
            </a:r>
            <a:r>
              <a:rPr lang="es-AR" sz="2800">
                <a:latin typeface="+mj-lt"/>
              </a:rPr>
              <a:t>		Empleado e1 = </a:t>
            </a:r>
            <a:r>
              <a:rPr lang="es-AR" sz="2800" b="1">
                <a:solidFill>
                  <a:schemeClr val="accent3"/>
                </a:solidFill>
                <a:latin typeface="+mj-lt"/>
              </a:rPr>
              <a:t>(Empleado)</a:t>
            </a:r>
            <a:r>
              <a:rPr lang="es-AR" sz="2800">
                <a:latin typeface="+mj-lt"/>
              </a:rPr>
              <a:t>p1;</a:t>
            </a:r>
          </a:p>
          <a:p>
            <a:pPr lvl="0">
              <a:buClr>
                <a:srgbClr val="FFFFFF"/>
              </a:buClr>
            </a:pPr>
            <a:r>
              <a:rPr lang="es-AR" sz="2800">
                <a:solidFill>
                  <a:srgbClr val="FFFFFF"/>
                </a:solidFill>
              </a:rPr>
              <a:t>No toda Persona es un Empleado (puede ser un Cliente por ejemplo)</a:t>
            </a:r>
          </a:p>
          <a:p>
            <a:pPr lvl="0">
              <a:buClr>
                <a:srgbClr val="FFFFFF"/>
              </a:buClr>
            </a:pPr>
            <a:r>
              <a:rPr lang="es-AR" sz="2800">
                <a:solidFill>
                  <a:srgbClr val="FFFFFF"/>
                </a:solidFill>
              </a:rPr>
              <a:t>En una jerarquia, hacia “arriba” implica </a:t>
            </a:r>
            <a:r>
              <a:rPr lang="es-AR" sz="2800" b="1">
                <a:solidFill>
                  <a:schemeClr val="accent3"/>
                </a:solidFill>
              </a:rPr>
              <a:t>GENERALIZACION</a:t>
            </a:r>
            <a:r>
              <a:rPr lang="es-AR" sz="2800">
                <a:solidFill>
                  <a:srgbClr val="FFFFFF"/>
                </a:solidFill>
              </a:rPr>
              <a:t> y hacia “abajo” implica </a:t>
            </a:r>
            <a:r>
              <a:rPr lang="es-AR" sz="2800" b="1">
                <a:solidFill>
                  <a:schemeClr val="accent3"/>
                </a:solidFill>
              </a:rPr>
              <a:t>ESPECIALIZACION</a:t>
            </a:r>
          </a:p>
          <a:p>
            <a:pPr marL="68580" indent="0">
              <a:buNone/>
            </a:pPr>
            <a:endParaRPr lang="es-AR" sz="2800"/>
          </a:p>
          <a:p>
            <a:pPr marL="68580" indent="0">
              <a:buNone/>
            </a:pPr>
            <a:endParaRPr lang="es-AR" sz="2800"/>
          </a:p>
          <a:p>
            <a:pPr marL="68580" indent="0">
              <a:buNone/>
            </a:pPr>
            <a:endParaRPr lang="es-AR" sz="2800"/>
          </a:p>
          <a:p>
            <a:pPr marL="68580" indent="0">
              <a:buNone/>
            </a:pPr>
            <a:endParaRPr lang="es-AR" sz="2800"/>
          </a:p>
          <a:p>
            <a:endParaRPr lang="es-AR" sz="2800" dirty="0"/>
          </a:p>
        </p:txBody>
      </p:sp>
    </p:spTree>
    <p:extLst>
      <p:ext uri="{BB962C8B-B14F-4D97-AF65-F5344CB8AC3E}">
        <p14:creationId xmlns:p14="http://schemas.microsoft.com/office/powerpoint/2010/main" val="365064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Operadores </a:t>
            </a:r>
            <a:r>
              <a:rPr lang="en-US" b="1">
                <a:solidFill>
                  <a:schemeClr val="accent3"/>
                </a:solidFill>
              </a:rPr>
              <a:t>is</a:t>
            </a:r>
            <a:r>
              <a:rPr lang="en-US"/>
              <a:t> y </a:t>
            </a:r>
            <a:r>
              <a:rPr lang="en-US" b="1">
                <a:solidFill>
                  <a:schemeClr val="accent3"/>
                </a:solidFill>
              </a:rPr>
              <a:t>as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4122" y="1196752"/>
            <a:ext cx="11086256" cy="5400600"/>
          </a:xfrm>
        </p:spPr>
        <p:txBody>
          <a:bodyPr>
            <a:normAutofit/>
          </a:bodyPr>
          <a:lstStyle/>
          <a:p>
            <a:r>
              <a:rPr lang="es-AR" sz="2800" b="1">
                <a:solidFill>
                  <a:schemeClr val="accent3"/>
                </a:solidFill>
              </a:rPr>
              <a:t>is</a:t>
            </a:r>
            <a:r>
              <a:rPr lang="es-AR" sz="2800"/>
              <a:t> permite comprobar si una instancia es de un tipo particular (tipo referencia o valor) </a:t>
            </a:r>
          </a:p>
          <a:p>
            <a:r>
              <a:rPr lang="es-AR" sz="2800" b="1">
                <a:solidFill>
                  <a:schemeClr val="accent3"/>
                </a:solidFill>
              </a:rPr>
              <a:t>as</a:t>
            </a:r>
            <a:r>
              <a:rPr lang="es-AR" sz="2800"/>
              <a:t> intenta convertir a un tipo referencia y si no se puede retorna null</a:t>
            </a:r>
          </a:p>
          <a:p>
            <a:pPr marL="68580" indent="0">
              <a:buNone/>
            </a:pPr>
            <a:endParaRPr lang="es-AR" sz="2800"/>
          </a:p>
          <a:p>
            <a:pPr marL="68580" indent="0">
              <a:buNone/>
            </a:pPr>
            <a:endParaRPr lang="es-AR" sz="2800"/>
          </a:p>
          <a:p>
            <a:pPr marL="68580" indent="0">
              <a:buNone/>
            </a:pPr>
            <a:endParaRPr lang="es-AR" sz="2800"/>
          </a:p>
          <a:p>
            <a:pPr marL="68580" indent="0">
              <a:buNone/>
            </a:pPr>
            <a:endParaRPr lang="es-AR" sz="2800"/>
          </a:p>
          <a:p>
            <a:endParaRPr lang="es-AR" sz="2800" dirty="0"/>
          </a:p>
        </p:txBody>
      </p:sp>
      <p:sp>
        <p:nvSpPr>
          <p:cNvPr id="5" name="Marcador de texto 1"/>
          <p:cNvSpPr txBox="1">
            <a:spLocks/>
          </p:cNvSpPr>
          <p:nvPr/>
        </p:nvSpPr>
        <p:spPr>
          <a:xfrm>
            <a:off x="839416" y="2996952"/>
            <a:ext cx="10657184" cy="331236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Persona pE = new Empleado(); object oD = new DateTime(), oP = new Persona(); </a:t>
            </a:r>
          </a:p>
          <a:p>
            <a:pPr marL="68580" indent="0">
              <a:buClr>
                <a:srgbClr val="FFFFFF"/>
              </a:buClr>
              <a:buNone/>
            </a:pPr>
            <a:r>
              <a:rPr lang="es-AR" sz="1800" noProof="1">
                <a:solidFill>
                  <a:sysClr val="windowText" lastClr="000000"/>
                </a:solidFill>
                <a:latin typeface="Consolas"/>
              </a:rPr>
              <a:t>Empleado emp; </a:t>
            </a:r>
          </a:p>
          <a:p>
            <a:pPr marL="68580" indent="0">
              <a:buClr>
                <a:srgbClr val="FFFFFF"/>
              </a:buClr>
              <a:buNone/>
            </a:pPr>
            <a:endParaRPr lang="es-AR" sz="1800" noProof="1">
              <a:solidFill>
                <a:sysClr val="windowText" lastClr="000000"/>
              </a:solidFill>
              <a:latin typeface="Consolas"/>
            </a:endParaRPr>
          </a:p>
          <a:p>
            <a:pPr marL="68580" indent="0">
              <a:buNone/>
            </a:pPr>
            <a:r>
              <a:rPr lang="es-AR" sz="1800" noProof="1">
                <a:solidFill>
                  <a:sysClr val="windowText" lastClr="000000"/>
                </a:solidFill>
                <a:latin typeface="+mj-lt"/>
              </a:rPr>
              <a:t>if (pE is Empleado) CW(“true!”);</a:t>
            </a:r>
          </a:p>
          <a:p>
            <a:pPr marL="68580" indent="0">
              <a:buNone/>
            </a:pPr>
            <a:r>
              <a:rPr lang="en-US" sz="1800" noProof="1">
                <a:solidFill>
                  <a:sysClr val="windowText" lastClr="000000"/>
                </a:solidFill>
                <a:latin typeface="+mj-lt"/>
              </a:rPr>
              <a:t>if (oE is DateTime) CW(“correcto!!”); 	//  cuidado si oE fuera DateTime...</a:t>
            </a:r>
          </a:p>
          <a:p>
            <a:pPr marL="68580" indent="0">
              <a:buNone/>
            </a:pPr>
            <a:r>
              <a:rPr lang="es-AR" sz="1800" noProof="1">
                <a:solidFill>
                  <a:sysClr val="windowText" lastClr="000000"/>
                </a:solidFill>
                <a:latin typeface="+mj-lt"/>
              </a:rPr>
              <a:t>emp = pE as Empleado ;	//  correcto! emp no es null</a:t>
            </a:r>
          </a:p>
          <a:p>
            <a:pPr marL="68580" indent="0">
              <a:buNone/>
            </a:pPr>
            <a:r>
              <a:rPr lang="es-AR" sz="1800" noProof="1">
                <a:solidFill>
                  <a:sysClr val="windowText" lastClr="000000"/>
                </a:solidFill>
                <a:latin typeface="+mj-lt"/>
              </a:rPr>
              <a:t>emp = oP as Empleado ; 	//  incorrecto... </a:t>
            </a:r>
            <a:r>
              <a:rPr lang="es-AR" sz="1800" b="1" noProof="1">
                <a:solidFill>
                  <a:sysClr val="windowText" lastClr="000000"/>
                </a:solidFill>
                <a:latin typeface="+mj-lt"/>
              </a:rPr>
              <a:t>emp es null</a:t>
            </a:r>
          </a:p>
          <a:p>
            <a:pPr marL="68580" indent="0">
              <a:buNone/>
            </a:pPr>
            <a:endParaRPr lang="es-AR" sz="1800" noProof="1">
              <a:solidFill>
                <a:sysClr val="windowText" lastClr="000000"/>
              </a:solidFill>
              <a:latin typeface="+mj-lt"/>
            </a:endParaRPr>
          </a:p>
        </p:txBody>
      </p:sp>
    </p:spTree>
    <p:extLst>
      <p:ext uri="{BB962C8B-B14F-4D97-AF65-F5344CB8AC3E}">
        <p14:creationId xmlns:p14="http://schemas.microsoft.com/office/powerpoint/2010/main" val="352848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268760"/>
            <a:ext cx="11280656" cy="5040560"/>
          </a:xfrm>
        </p:spPr>
        <p:txBody>
          <a:bodyPr>
            <a:normAutofit/>
          </a:bodyPr>
          <a:lstStyle/>
          <a:p>
            <a:r>
              <a:rPr lang="es-AR" dirty="0"/>
              <a:t>Una interface es un “contrato” que una clase se compromete a cumplir, y que tiene que ver con algún comportamiento que no es inherente a la definición de la propia clase</a:t>
            </a:r>
          </a:p>
          <a:p>
            <a:pPr lvl="1"/>
            <a:r>
              <a:rPr lang="es-AR" dirty="0"/>
              <a:t>Define métodos pero no campos</a:t>
            </a:r>
          </a:p>
          <a:p>
            <a:pPr lvl="1"/>
            <a:r>
              <a:rPr lang="es-AR" dirty="0"/>
              <a:t>No implementa ninguno de los miembros (solo se declaran)</a:t>
            </a:r>
          </a:p>
          <a:p>
            <a:pPr lvl="1"/>
            <a:r>
              <a:rPr lang="es-AR" dirty="0"/>
              <a:t>La implementación de los miembros es obligación de la clase que implemente la </a:t>
            </a:r>
            <a:r>
              <a:rPr lang="es-AR"/>
              <a:t>interface </a:t>
            </a:r>
          </a:p>
          <a:p>
            <a:r>
              <a:rPr lang="es-AR"/>
              <a:t>Clase = “IS-A” </a:t>
            </a:r>
          </a:p>
          <a:p>
            <a:r>
              <a:rPr lang="es-AR"/>
              <a:t>Interface = “CAN-DO”</a:t>
            </a:r>
            <a:endParaRPr lang="es-AR" dirty="0"/>
          </a:p>
          <a:p>
            <a:endParaRPr lang="es-AR" sz="2800" dirty="0"/>
          </a:p>
        </p:txBody>
      </p:sp>
    </p:spTree>
    <p:extLst>
      <p:ext uri="{BB962C8B-B14F-4D97-AF65-F5344CB8AC3E}">
        <p14:creationId xmlns:p14="http://schemas.microsoft.com/office/powerpoint/2010/main" val="3866994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1"/>
          <p:cNvSpPr>
            <a:spLocks noGrp="1"/>
          </p:cNvSpPr>
          <p:nvPr>
            <p:ph type="body" idx="1"/>
          </p:nvPr>
        </p:nvSpPr>
        <p:spPr>
          <a:xfrm>
            <a:off x="720000" y="1340768"/>
            <a:ext cx="11280656" cy="5040560"/>
          </a:xfrm>
        </p:spPr>
        <p:txBody>
          <a:bodyPr>
            <a:normAutofit/>
          </a:bodyPr>
          <a:lstStyle/>
          <a:p>
            <a:pPr marL="68580" lvl="0" indent="0">
              <a:buClr>
                <a:srgbClr val="FFFFFF"/>
              </a:buClr>
              <a:buNone/>
            </a:pPr>
            <a:r>
              <a:rPr lang="es-AR" sz="2400" b="1">
                <a:solidFill>
                  <a:srgbClr val="FFFFFF"/>
                </a:solidFill>
                <a:latin typeface="Consolas"/>
              </a:rPr>
              <a:t>public </a:t>
            </a:r>
            <a:r>
              <a:rPr lang="es-AR" sz="2400" b="1">
                <a:solidFill>
                  <a:srgbClr val="FEB80A"/>
                </a:solidFill>
                <a:latin typeface="Consolas"/>
              </a:rPr>
              <a:t>interface</a:t>
            </a:r>
            <a:r>
              <a:rPr lang="es-AR" sz="2400">
                <a:solidFill>
                  <a:srgbClr val="FEB80A"/>
                </a:solidFill>
                <a:latin typeface="Consolas"/>
              </a:rPr>
              <a:t> </a:t>
            </a:r>
            <a:r>
              <a:rPr lang="es-AR" sz="2400">
                <a:solidFill>
                  <a:srgbClr val="FFFFFF"/>
                </a:solidFill>
                <a:latin typeface="Consolas"/>
              </a:rPr>
              <a:t>IFormaPago</a:t>
            </a:r>
            <a:r>
              <a:rPr lang="es-AR" sz="2400">
                <a:solidFill>
                  <a:srgbClr val="FEB80A"/>
                </a:solidFill>
                <a:latin typeface="Consolas"/>
              </a:rPr>
              <a:t> </a:t>
            </a:r>
            <a:r>
              <a:rPr lang="es-AR" sz="2400" b="1">
                <a:solidFill>
                  <a:srgbClr val="FFFFFF"/>
                </a:solidFill>
                <a:latin typeface="Consolas"/>
              </a:rPr>
              <a:t>{</a:t>
            </a: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void Transferir(decimal dinero) ;</a:t>
            </a:r>
          </a:p>
          <a:p>
            <a:pPr marL="68580" lvl="0" indent="0">
              <a:buClr>
                <a:srgbClr val="FFFFFF"/>
              </a:buClr>
              <a:buNone/>
            </a:pPr>
            <a:r>
              <a:rPr lang="es-AR" sz="2400">
                <a:solidFill>
                  <a:srgbClr val="FFFFFF"/>
                </a:solidFill>
                <a:latin typeface="Consolas"/>
              </a:rPr>
              <a:t>  string Nombre { get; set; }</a:t>
            </a:r>
          </a:p>
          <a:p>
            <a:pPr marL="68580" lvl="0" indent="0">
              <a:buClr>
                <a:srgbClr val="FFFFFF"/>
              </a:buClr>
              <a:buNone/>
            </a:pPr>
            <a:r>
              <a:rPr lang="es-AR" sz="2400">
                <a:solidFill>
                  <a:srgbClr val="FFFFFF"/>
                </a:solidFill>
                <a:latin typeface="Consolas"/>
              </a:rPr>
              <a:t>  bool AceptaCuotas  { get; }</a:t>
            </a:r>
          </a:p>
          <a:p>
            <a:pPr marL="68580" lvl="0" indent="0">
              <a:buClr>
                <a:srgbClr val="FFFFFF"/>
              </a:buClr>
              <a:buNone/>
            </a:pPr>
            <a:r>
              <a:rPr lang="es-AR" sz="2400" b="1">
                <a:solidFill>
                  <a:srgbClr val="FFFFFF"/>
                </a:solidFill>
                <a:latin typeface="Consolas"/>
              </a:rPr>
              <a:t>}</a:t>
            </a:r>
          </a:p>
          <a:p>
            <a:pPr marL="68580" indent="0">
              <a:buNone/>
            </a:pPr>
            <a:endParaRPr lang="es-AR" sz="2400" b="1">
              <a:solidFill>
                <a:schemeClr val="bg1"/>
              </a:solidFill>
              <a:latin typeface="+mj-lt"/>
            </a:endParaRPr>
          </a:p>
          <a:p>
            <a:r>
              <a:rPr lang="es-AR"/>
              <a:t>La </a:t>
            </a:r>
            <a:r>
              <a:rPr lang="es-AR" u="sng"/>
              <a:t>regla no escrita</a:t>
            </a:r>
            <a:r>
              <a:rPr lang="es-AR"/>
              <a:t> dice que las interfaces siempre comienzan con una letra “</a:t>
            </a:r>
            <a:r>
              <a:rPr lang="es-AR" b="1">
                <a:solidFill>
                  <a:schemeClr val="accent3"/>
                </a:solidFill>
                <a:latin typeface="+mj-lt"/>
              </a:rPr>
              <a:t>I</a:t>
            </a:r>
            <a:r>
              <a:rPr lang="es-AR"/>
              <a:t>” mayúscula</a:t>
            </a:r>
          </a:p>
          <a:p>
            <a:r>
              <a:rPr lang="es-AR"/>
              <a:t>Se puede especificar get o set o ambos</a:t>
            </a:r>
          </a:p>
          <a:p>
            <a:r>
              <a:rPr lang="es-AR"/>
              <a:t>No se permiten </a:t>
            </a:r>
            <a:r>
              <a:rPr lang="es-AR" b="1"/>
              <a:t>implementaciones</a:t>
            </a:r>
          </a:p>
          <a:p>
            <a:pPr marL="68580" indent="0">
              <a:buNone/>
            </a:pPr>
            <a:endParaRPr lang="es-AR" sz="2400" b="1">
              <a:solidFill>
                <a:schemeClr val="bg1"/>
              </a:solidFill>
              <a:latin typeface="+mj-lt"/>
            </a:endParaRPr>
          </a:p>
        </p:txBody>
      </p:sp>
    </p:spTree>
    <p:extLst>
      <p:ext uri="{BB962C8B-B14F-4D97-AF65-F5344CB8AC3E}">
        <p14:creationId xmlns:p14="http://schemas.microsoft.com/office/powerpoint/2010/main" val="344317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Interfaces</a:t>
            </a:r>
          </a:p>
        </p:txBody>
      </p:sp>
      <p:cxnSp>
        <p:nvCxnSpPr>
          <p:cNvPr id="6" name="Conector recto 5"/>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268760"/>
            <a:ext cx="11280656" cy="5184576"/>
          </a:xfrm>
        </p:spPr>
        <p:txBody>
          <a:bodyPr>
            <a:normAutofit/>
          </a:bodyPr>
          <a:lstStyle/>
          <a:p>
            <a:pPr marL="68580" lvl="0" indent="0">
              <a:buClr>
                <a:srgbClr val="FFFFFF"/>
              </a:buClr>
              <a:buNone/>
            </a:pPr>
            <a:r>
              <a:rPr lang="es-AR" sz="2400" b="1">
                <a:solidFill>
                  <a:srgbClr val="FFFFFF"/>
                </a:solidFill>
                <a:latin typeface="Consolas"/>
              </a:rPr>
              <a:t>public class PagoTarjeta :</a:t>
            </a:r>
            <a:r>
              <a:rPr lang="es-AR" sz="2400">
                <a:solidFill>
                  <a:srgbClr val="FEB80A"/>
                </a:solidFill>
                <a:latin typeface="Consolas"/>
              </a:rPr>
              <a:t> </a:t>
            </a:r>
            <a:r>
              <a:rPr lang="es-AR" sz="2400" b="1">
                <a:solidFill>
                  <a:srgbClr val="FEB80A"/>
                </a:solidFill>
                <a:latin typeface="Consolas"/>
              </a:rPr>
              <a:t>IFormaPago</a:t>
            </a:r>
            <a:r>
              <a:rPr lang="es-AR" sz="2400">
                <a:solidFill>
                  <a:srgbClr val="FEB80A"/>
                </a:solidFill>
                <a:latin typeface="Consolas"/>
              </a:rPr>
              <a:t> </a:t>
            </a:r>
            <a:r>
              <a:rPr lang="es-AR" sz="2400" b="1">
                <a:solidFill>
                  <a:srgbClr val="FFFFFF"/>
                </a:solidFill>
                <a:latin typeface="Consolas"/>
              </a:rPr>
              <a:t>{</a:t>
            </a: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a:t>
            </a:r>
            <a:r>
              <a:rPr lang="es-AR" sz="2400" b="1">
                <a:solidFill>
                  <a:srgbClr val="FEB80A"/>
                </a:solidFill>
                <a:latin typeface="Consolas"/>
              </a:rPr>
              <a:t>public</a:t>
            </a:r>
            <a:r>
              <a:rPr lang="es-AR" sz="2400">
                <a:solidFill>
                  <a:srgbClr val="FEB80A"/>
                </a:solidFill>
                <a:latin typeface="Consolas"/>
              </a:rPr>
              <a:t> </a:t>
            </a:r>
            <a:r>
              <a:rPr lang="es-AR" sz="2400">
                <a:solidFill>
                  <a:srgbClr val="FFFFFF"/>
                </a:solidFill>
                <a:latin typeface="Consolas"/>
              </a:rPr>
              <a:t>void Transferir(decimal dinero) {</a:t>
            </a:r>
          </a:p>
          <a:p>
            <a:pPr marL="68580" lvl="0" indent="0">
              <a:buClr>
                <a:srgbClr val="FFFFFF"/>
              </a:buClr>
              <a:buNone/>
            </a:pPr>
            <a:r>
              <a:rPr lang="es-AR" sz="2400">
                <a:solidFill>
                  <a:srgbClr val="FFFFFF"/>
                </a:solidFill>
                <a:latin typeface="Consolas"/>
              </a:rPr>
              <a:t>    //  código para conectarse con VISA, MC </a:t>
            </a:r>
          </a:p>
          <a:p>
            <a:pPr marL="68580" lvl="0" indent="0">
              <a:buClr>
                <a:srgbClr val="FFFFFF"/>
              </a:buClr>
              <a:buNone/>
            </a:pPr>
            <a:r>
              <a:rPr lang="es-AR" sz="2400">
                <a:solidFill>
                  <a:srgbClr val="FFFFFF"/>
                </a:solidFill>
                <a:latin typeface="Consolas"/>
              </a:rPr>
              <a:t>    //  etc.. Efectuar el pago, obtener el</a:t>
            </a:r>
          </a:p>
          <a:p>
            <a:pPr marL="68580" lvl="0" indent="0">
              <a:buClr>
                <a:srgbClr val="FFFFFF"/>
              </a:buClr>
              <a:buNone/>
            </a:pPr>
            <a:r>
              <a:rPr lang="es-AR" sz="2400">
                <a:solidFill>
                  <a:srgbClr val="FFFFFF"/>
                </a:solidFill>
                <a:latin typeface="Consolas"/>
              </a:rPr>
              <a:t>    //  comprobante... </a:t>
            </a:r>
          </a:p>
          <a:p>
            <a:pPr marL="68580" lvl="0" indent="0">
              <a:buClr>
                <a:srgbClr val="FFFFFF"/>
              </a:buClr>
              <a:buNone/>
            </a:pPr>
            <a:r>
              <a:rPr lang="es-AR" sz="2400">
                <a:solidFill>
                  <a:srgbClr val="FFFFFF"/>
                </a:solidFill>
                <a:latin typeface="Consolas"/>
              </a:rPr>
              <a:t>  }</a:t>
            </a:r>
          </a:p>
          <a:p>
            <a:pPr marL="68580" lvl="0" indent="0">
              <a:buClr>
                <a:srgbClr val="FFFFFF"/>
              </a:buClr>
              <a:buNone/>
            </a:pPr>
            <a:r>
              <a:rPr lang="es-AR" sz="2400">
                <a:solidFill>
                  <a:srgbClr val="FFFFFF"/>
                </a:solidFill>
                <a:latin typeface="Consolas"/>
              </a:rPr>
              <a:t>  //  implementar Nombre y AceptaCuotas</a:t>
            </a:r>
          </a:p>
          <a:p>
            <a:pPr marL="68580" lvl="0" indent="0">
              <a:buClr>
                <a:srgbClr val="FFFFFF"/>
              </a:buClr>
              <a:buNone/>
            </a:pPr>
            <a:r>
              <a:rPr lang="es-AR" sz="2400" b="1">
                <a:solidFill>
                  <a:srgbClr val="FFFFFF"/>
                </a:solidFill>
                <a:latin typeface="Consolas"/>
              </a:rPr>
              <a:t>}</a:t>
            </a:r>
            <a:endParaRPr lang="es-AR" sz="2400" b="1">
              <a:solidFill>
                <a:schemeClr val="bg1"/>
              </a:solidFill>
              <a:latin typeface="+mj-lt"/>
            </a:endParaRPr>
          </a:p>
          <a:p>
            <a:r>
              <a:rPr lang="es-AR" sz="2400">
                <a:solidFill>
                  <a:schemeClr val="bg1"/>
                </a:solidFill>
              </a:rPr>
              <a:t>Una clase puede implementar varias interfaces</a:t>
            </a:r>
          </a:p>
          <a:p>
            <a:r>
              <a:rPr lang="es-AR" sz="2400">
                <a:solidFill>
                  <a:schemeClr val="bg1"/>
                </a:solidFill>
              </a:rPr>
              <a:t>Una clase </a:t>
            </a:r>
            <a:r>
              <a:rPr lang="es-AR" sz="2400" b="1">
                <a:solidFill>
                  <a:schemeClr val="accent3"/>
                </a:solidFill>
              </a:rPr>
              <a:t>no puede </a:t>
            </a:r>
            <a:r>
              <a:rPr lang="es-AR" sz="2400">
                <a:solidFill>
                  <a:schemeClr val="bg1"/>
                </a:solidFill>
              </a:rPr>
              <a:t>dejar miembros de una interface sin implementar</a:t>
            </a:r>
          </a:p>
          <a:p>
            <a:r>
              <a:rPr lang="es-AR" sz="2400">
                <a:solidFill>
                  <a:schemeClr val="bg1"/>
                </a:solidFill>
              </a:rPr>
              <a:t>Los miembros deben implementarse como </a:t>
            </a:r>
            <a:r>
              <a:rPr lang="es-AR" sz="2400" b="1">
                <a:solidFill>
                  <a:schemeClr val="accent3"/>
                </a:solidFill>
              </a:rPr>
              <a:t>public</a:t>
            </a:r>
          </a:p>
        </p:txBody>
      </p:sp>
    </p:spTree>
    <p:extLst>
      <p:ext uri="{BB962C8B-B14F-4D97-AF65-F5344CB8AC3E}">
        <p14:creationId xmlns:p14="http://schemas.microsoft.com/office/powerpoint/2010/main" val="403606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#1</a:t>
            </a:r>
          </a:p>
        </p:txBody>
      </p:sp>
      <p:sp>
        <p:nvSpPr>
          <p:cNvPr id="3" name="CuadroTexto 2"/>
          <p:cNvSpPr txBox="1"/>
          <p:nvPr/>
        </p:nvSpPr>
        <p:spPr>
          <a:xfrm>
            <a:off x="2639616" y="2852936"/>
            <a:ext cx="7776864" cy="1508105"/>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Calcular el factorial de un numero entero </a:t>
            </a:r>
            <a:r>
              <a:rPr lang="es-AR" sz="4800" i="1">
                <a:solidFill>
                  <a:srgbClr val="000000"/>
                </a:solidFill>
                <a:latin typeface="Times New Roman" panose="02020603050405020304" pitchFamily="18" charset="0"/>
                <a:cs typeface="Times New Roman" panose="02020603050405020304" pitchFamily="18" charset="0"/>
              </a:rPr>
              <a:t>n</a:t>
            </a:r>
            <a:endParaRPr lang="es-AR" sz="4400" i="1">
              <a:solidFill>
                <a:srgbClr val="000000"/>
              </a:solidFill>
              <a:latin typeface="Times New Roman" panose="02020603050405020304" pitchFamily="18" charset="0"/>
              <a:cs typeface="Times New Roman" panose="02020603050405020304" pitchFamily="18" charset="0"/>
            </a:endParaRP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30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Funciones – Parte II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286928"/>
          </a:xfrm>
        </p:spPr>
        <p:txBody>
          <a:bodyPr>
            <a:normAutofit/>
          </a:bodyPr>
          <a:lstStyle/>
          <a:p>
            <a:r>
              <a:rPr lang="es-AR"/>
              <a:t>Para pasar argumentos por referencia, usamos </a:t>
            </a:r>
            <a:r>
              <a:rPr lang="es-AR" b="1">
                <a:solidFill>
                  <a:schemeClr val="accent3"/>
                </a:solidFill>
              </a:rPr>
              <a:t>out</a:t>
            </a:r>
            <a:r>
              <a:rPr lang="es-AR"/>
              <a:t> o </a:t>
            </a:r>
            <a:r>
              <a:rPr lang="es-AR" b="1">
                <a:solidFill>
                  <a:schemeClr val="accent3"/>
                </a:solidFill>
              </a:rPr>
              <a:t>ref</a:t>
            </a:r>
          </a:p>
          <a:p>
            <a:pPr lvl="1"/>
            <a:r>
              <a:rPr lang="es-AR" b="1">
                <a:solidFill>
                  <a:schemeClr val="accent3"/>
                </a:solidFill>
              </a:rPr>
              <a:t>out</a:t>
            </a:r>
            <a:r>
              <a:rPr lang="es-AR"/>
              <a:t> </a:t>
            </a:r>
            <a:r>
              <a:rPr lang="es-AR">
                <a:sym typeface="Wingdings" panose="05000000000000000000" pitchFamily="2" charset="2"/>
              </a:rPr>
              <a:t> obligacion de asignar antes de terminar la funcion</a:t>
            </a:r>
          </a:p>
          <a:p>
            <a:pPr lvl="1"/>
            <a:r>
              <a:rPr lang="es-AR" b="1">
                <a:solidFill>
                  <a:schemeClr val="accent3"/>
                </a:solidFill>
                <a:sym typeface="Wingdings" panose="05000000000000000000" pitchFamily="2" charset="2"/>
              </a:rPr>
              <a:t>ref</a:t>
            </a:r>
            <a:r>
              <a:rPr lang="es-AR">
                <a:sym typeface="Wingdings" panose="05000000000000000000" pitchFamily="2" charset="2"/>
              </a:rPr>
              <a:t>  obligacion de asignar antes de llamar a la funcion</a:t>
            </a:r>
          </a:p>
          <a:p>
            <a:pPr lvl="1"/>
            <a:r>
              <a:rPr lang="es-AR">
                <a:sym typeface="Wingdings" panose="05000000000000000000" pitchFamily="2" charset="2"/>
              </a:rPr>
              <a:t>En ambos casos, debemos </a:t>
            </a:r>
            <a:r>
              <a:rPr lang="es-AR" b="1">
                <a:solidFill>
                  <a:schemeClr val="accent3"/>
                </a:solidFill>
                <a:sym typeface="Wingdings" panose="05000000000000000000" pitchFamily="2" charset="2"/>
              </a:rPr>
              <a:t>declarar</a:t>
            </a:r>
            <a:r>
              <a:rPr lang="es-AR">
                <a:sym typeface="Wingdings" panose="05000000000000000000" pitchFamily="2" charset="2"/>
              </a:rPr>
              <a:t> la variable ref/out</a:t>
            </a:r>
            <a:endParaRPr lang="es-AR"/>
          </a:p>
          <a:p>
            <a:r>
              <a:rPr lang="es-AR"/>
              <a:t>Los ejemplos de </a:t>
            </a:r>
            <a:r>
              <a:rPr lang="es-AR" b="1">
                <a:solidFill>
                  <a:schemeClr val="accent3"/>
                </a:solidFill>
              </a:rPr>
              <a:t>TryParse</a:t>
            </a:r>
            <a:r>
              <a:rPr lang="es-AR">
                <a:solidFill>
                  <a:schemeClr val="bg1"/>
                </a:solidFill>
              </a:rPr>
              <a:t> (retornan bool)</a:t>
            </a:r>
          </a:p>
          <a:p>
            <a:endParaRPr lang="es-AR"/>
          </a:p>
          <a:p>
            <a:endParaRPr lang="es-AR"/>
          </a:p>
          <a:p>
            <a:endParaRPr lang="es-AR"/>
          </a:p>
          <a:p>
            <a:endParaRPr lang="es-AR"/>
          </a:p>
          <a:p>
            <a:r>
              <a:rPr lang="es-AR"/>
              <a:t>Evitar “side effects” </a:t>
            </a:r>
            <a:r>
              <a:rPr lang="es-AR">
                <a:sym typeface="Wingdings" panose="05000000000000000000" pitchFamily="2" charset="2"/>
              </a:rPr>
              <a:t> programacion funcional</a:t>
            </a:r>
            <a:endParaRPr lang="es-AR"/>
          </a:p>
          <a:p>
            <a:endParaRPr lang="es-AR"/>
          </a:p>
        </p:txBody>
      </p:sp>
      <p:sp>
        <p:nvSpPr>
          <p:cNvPr id="8" name="Marcador de texto 1"/>
          <p:cNvSpPr txBox="1">
            <a:spLocks/>
          </p:cNvSpPr>
          <p:nvPr/>
        </p:nvSpPr>
        <p:spPr>
          <a:xfrm>
            <a:off x="911424" y="3861048"/>
            <a:ext cx="10657184" cy="180020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int i; DateTime dat;</a:t>
            </a:r>
          </a:p>
          <a:p>
            <a:pPr marL="68580" indent="0">
              <a:buNone/>
            </a:pPr>
            <a:r>
              <a:rPr lang="es-AR" sz="1800" noProof="1">
                <a:solidFill>
                  <a:sysClr val="windowText" lastClr="000000"/>
                </a:solidFill>
                <a:latin typeface="+mj-lt"/>
              </a:rPr>
              <a:t>if (Int32.TryParse(“12345”, </a:t>
            </a:r>
            <a:r>
              <a:rPr lang="es-AR" sz="1800" b="1" noProof="1">
                <a:solidFill>
                  <a:srgbClr val="FF0000"/>
                </a:solidFill>
                <a:latin typeface="+mj-lt"/>
              </a:rPr>
              <a:t>out</a:t>
            </a:r>
            <a:r>
              <a:rPr lang="es-AR" sz="1800" noProof="1">
                <a:solidFill>
                  <a:sysClr val="windowText" lastClr="000000"/>
                </a:solidFill>
                <a:latin typeface="+mj-lt"/>
              </a:rPr>
              <a:t> i)) { . . . }</a:t>
            </a:r>
          </a:p>
          <a:p>
            <a:pPr marL="68580" indent="0">
              <a:buNone/>
            </a:pPr>
            <a:r>
              <a:rPr lang="es-AR" sz="1800" noProof="1">
                <a:solidFill>
                  <a:sysClr val="windowText" lastClr="000000"/>
                </a:solidFill>
                <a:latin typeface="+mj-lt"/>
              </a:rPr>
              <a:t>if (DateTime.TryParseExact("10 </a:t>
            </a:r>
            <a:r>
              <a:rPr lang="es-AR" sz="1800" b="1" noProof="1">
                <a:solidFill>
                  <a:srgbClr val="FF0000"/>
                </a:solidFill>
                <a:latin typeface="+mj-lt"/>
              </a:rPr>
              <a:t>de</a:t>
            </a:r>
            <a:r>
              <a:rPr lang="es-AR" sz="1800" noProof="1">
                <a:solidFill>
                  <a:sysClr val="windowText" lastClr="000000"/>
                </a:solidFill>
                <a:latin typeface="+mj-lt"/>
              </a:rPr>
              <a:t> abril </a:t>
            </a:r>
            <a:r>
              <a:rPr lang="es-AR" sz="1800" b="1" noProof="1">
                <a:solidFill>
                  <a:srgbClr val="FF0000"/>
                </a:solidFill>
                <a:latin typeface="+mj-lt"/>
              </a:rPr>
              <a:t>del año</a:t>
            </a:r>
            <a:r>
              <a:rPr lang="es-AR" sz="1800" noProof="1">
                <a:solidFill>
                  <a:sysClr val="windowText" lastClr="000000"/>
                </a:solidFill>
                <a:latin typeface="+mj-lt"/>
              </a:rPr>
              <a:t> 1967", </a:t>
            </a:r>
          </a:p>
          <a:p>
            <a:pPr marL="68580" indent="0">
              <a:buNone/>
            </a:pPr>
            <a:r>
              <a:rPr lang="es-AR" sz="1800" noProof="1">
                <a:solidFill>
                  <a:sysClr val="windowText" lastClr="000000"/>
                </a:solidFill>
                <a:latin typeface="+mj-lt"/>
              </a:rPr>
              <a:t>"dd </a:t>
            </a:r>
            <a:r>
              <a:rPr lang="es-AR" sz="1800" b="1" noProof="1">
                <a:solidFill>
                  <a:srgbClr val="FF0000"/>
                </a:solidFill>
                <a:latin typeface="+mj-lt"/>
              </a:rPr>
              <a:t>'de'</a:t>
            </a:r>
            <a:r>
              <a:rPr lang="es-AR" sz="1800" noProof="1">
                <a:solidFill>
                  <a:sysClr val="windowText" lastClr="000000"/>
                </a:solidFill>
                <a:latin typeface="+mj-lt"/>
              </a:rPr>
              <a:t> MMMM </a:t>
            </a:r>
            <a:r>
              <a:rPr lang="es-AR" sz="1800" b="1" noProof="1">
                <a:solidFill>
                  <a:srgbClr val="FF0000"/>
                </a:solidFill>
                <a:latin typeface="+mj-lt"/>
              </a:rPr>
              <a:t>'del año'</a:t>
            </a:r>
            <a:r>
              <a:rPr lang="es-AR" sz="1800" noProof="1">
                <a:solidFill>
                  <a:sysClr val="windowText" lastClr="000000"/>
                </a:solidFill>
                <a:latin typeface="+mj-lt"/>
              </a:rPr>
              <a:t> yyyy", null, DateTimeStyles.None, </a:t>
            </a:r>
            <a:r>
              <a:rPr lang="es-AR" sz="1800" b="1" noProof="1">
                <a:solidFill>
                  <a:srgbClr val="FF0000"/>
                </a:solidFill>
                <a:latin typeface="+mj-lt"/>
              </a:rPr>
              <a:t>out</a:t>
            </a:r>
            <a:r>
              <a:rPr lang="es-AR" sz="1800" noProof="1">
                <a:solidFill>
                  <a:sysClr val="windowText" lastClr="000000"/>
                </a:solidFill>
                <a:latin typeface="+mj-lt"/>
              </a:rPr>
              <a:t> dat)) { . . . }</a:t>
            </a:r>
          </a:p>
        </p:txBody>
      </p:sp>
    </p:spTree>
    <p:extLst>
      <p:ext uri="{BB962C8B-B14F-4D97-AF65-F5344CB8AC3E}">
        <p14:creationId xmlns:p14="http://schemas.microsoft.com/office/powerpoint/2010/main" val="231766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#2</a:t>
            </a:r>
          </a:p>
        </p:txBody>
      </p:sp>
      <p:sp>
        <p:nvSpPr>
          <p:cNvPr id="3" name="CuadroTexto 2"/>
          <p:cNvSpPr txBox="1"/>
          <p:nvPr/>
        </p:nvSpPr>
        <p:spPr>
          <a:xfrm>
            <a:off x="1415480" y="2060848"/>
            <a:ext cx="9937104" cy="2800767"/>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Crear una funcion TryParse para un tipo  Persona definido. La misma debe convertir una cadena formateada en una instancia de Persona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84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Objetos – Parte I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print"/>
          <a:stretch>
            <a:fillRect/>
          </a:stretch>
        </p:blipFill>
        <p:spPr>
          <a:xfrm>
            <a:off x="720000" y="1268760"/>
            <a:ext cx="7179422" cy="5256584"/>
          </a:xfrm>
          <a:prstGeom prst="rect">
            <a:avLst/>
          </a:prstGeom>
        </p:spPr>
      </p:pic>
      <p:sp>
        <p:nvSpPr>
          <p:cNvPr id="7" name="Marcador de texto 1"/>
          <p:cNvSpPr>
            <a:spLocks noGrp="1"/>
          </p:cNvSpPr>
          <p:nvPr>
            <p:ph type="body" idx="1"/>
          </p:nvPr>
        </p:nvSpPr>
        <p:spPr>
          <a:xfrm>
            <a:off x="7899422" y="1170724"/>
            <a:ext cx="4101234" cy="2736304"/>
          </a:xfrm>
        </p:spPr>
        <p:txBody>
          <a:bodyPr>
            <a:normAutofit/>
          </a:bodyPr>
          <a:lstStyle/>
          <a:p>
            <a:r>
              <a:rPr lang="es-AR"/>
              <a:t>La Entidad</a:t>
            </a:r>
          </a:p>
          <a:p>
            <a:r>
              <a:rPr lang="es-AR"/>
              <a:t>El Objeto</a:t>
            </a:r>
          </a:p>
          <a:p>
            <a:pPr lvl="1"/>
            <a:r>
              <a:rPr lang="es-AR"/>
              <a:t>x = 78</a:t>
            </a:r>
          </a:p>
          <a:p>
            <a:pPr lvl="1"/>
            <a:r>
              <a:rPr lang="es-AR"/>
              <a:t>y = -30</a:t>
            </a:r>
          </a:p>
          <a:p>
            <a:pPr lvl="1"/>
            <a:r>
              <a:rPr lang="es-AR"/>
              <a:t>Nombre = “Maggie”</a:t>
            </a:r>
          </a:p>
        </p:txBody>
      </p:sp>
      <p:pic>
        <p:nvPicPr>
          <p:cNvPr id="8" name="Imagen 7"/>
          <p:cNvPicPr>
            <a:picLocks noChangeAspect="1"/>
          </p:cNvPicPr>
          <p:nvPr/>
        </p:nvPicPr>
        <p:blipFill>
          <a:blip r:embed="rId4" cstate="print"/>
          <a:stretch>
            <a:fillRect/>
          </a:stretch>
        </p:blipFill>
        <p:spPr>
          <a:xfrm>
            <a:off x="10264984" y="1081971"/>
            <a:ext cx="851296" cy="783193"/>
          </a:xfrm>
          <a:prstGeom prst="rect">
            <a:avLst/>
          </a:prstGeom>
        </p:spPr>
      </p:pic>
      <p:sp>
        <p:nvSpPr>
          <p:cNvPr id="9" name="Rayo 8"/>
          <p:cNvSpPr/>
          <p:nvPr/>
        </p:nvSpPr>
        <p:spPr>
          <a:xfrm rot="19923729">
            <a:off x="2097161" y="3905189"/>
            <a:ext cx="648072" cy="612068"/>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orazón 9"/>
          <p:cNvSpPr/>
          <p:nvPr/>
        </p:nvSpPr>
        <p:spPr>
          <a:xfrm>
            <a:off x="4530537" y="2636912"/>
            <a:ext cx="432048" cy="391597"/>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Marcador de texto 1"/>
          <p:cNvSpPr txBox="1">
            <a:spLocks/>
          </p:cNvSpPr>
          <p:nvPr/>
        </p:nvSpPr>
        <p:spPr>
          <a:xfrm>
            <a:off x="5591944" y="3789040"/>
            <a:ext cx="6264696" cy="273630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Interacciones…(limitadas)</a:t>
            </a:r>
          </a:p>
          <a:p>
            <a:r>
              <a:rPr lang="es-AR"/>
              <a:t>Identidad </a:t>
            </a:r>
            <a:r>
              <a:rPr lang="es-AR">
                <a:sym typeface="Wingdings" panose="05000000000000000000" pitchFamily="2" charset="2"/>
              </a:rPr>
              <a:t> quien soy?</a:t>
            </a:r>
            <a:endParaRPr lang="es-AR"/>
          </a:p>
          <a:p>
            <a:r>
              <a:rPr lang="es-AR"/>
              <a:t>Estado </a:t>
            </a:r>
            <a:r>
              <a:rPr lang="es-AR">
                <a:sym typeface="Wingdings" panose="05000000000000000000" pitchFamily="2" charset="2"/>
              </a:rPr>
              <a:t></a:t>
            </a:r>
            <a:r>
              <a:rPr lang="es-AR"/>
              <a:t> </a:t>
            </a:r>
            <a:r>
              <a:rPr lang="es-AR">
                <a:sym typeface="Wingdings" panose="05000000000000000000" pitchFamily="2" charset="2"/>
              </a:rPr>
              <a:t>como estoy?</a:t>
            </a:r>
            <a:endParaRPr lang="es-AR"/>
          </a:p>
          <a:p>
            <a:r>
              <a:rPr lang="es-AR"/>
              <a:t>Comportamiento </a:t>
            </a:r>
            <a:r>
              <a:rPr lang="es-AR">
                <a:sym typeface="Wingdings" panose="05000000000000000000" pitchFamily="2" charset="2"/>
              </a:rPr>
              <a:t> que hago?</a:t>
            </a:r>
          </a:p>
          <a:p>
            <a:r>
              <a:rPr lang="es-AR">
                <a:sym typeface="Wingdings" panose="05000000000000000000" pitchFamily="2" charset="2"/>
              </a:rPr>
              <a:t>OO es factorizar comportamientos </a:t>
            </a:r>
            <a:endParaRPr lang="es-AR"/>
          </a:p>
        </p:txBody>
      </p:sp>
    </p:spTree>
    <p:extLst>
      <p:ext uri="{BB962C8B-B14F-4D97-AF65-F5344CB8AC3E}">
        <p14:creationId xmlns:p14="http://schemas.microsoft.com/office/powerpoint/2010/main" val="2375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Clases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txBox="1">
            <a:spLocks/>
          </p:cNvSpPr>
          <p:nvPr/>
        </p:nvSpPr>
        <p:spPr>
          <a:xfrm>
            <a:off x="720000" y="1094400"/>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Una clase es un “molde” usado para describir un objeto o un conjunto de objetos</a:t>
            </a:r>
          </a:p>
          <a:p>
            <a:pPr lvl="1"/>
            <a:r>
              <a:rPr lang="es-AR" sz="2400"/>
              <a:t>Una abstracción o simplificación de algún objeto del mundo real</a:t>
            </a:r>
            <a:endParaRPr lang="es-AR" sz="2000"/>
          </a:p>
          <a:p>
            <a:r>
              <a:rPr lang="es-AR"/>
              <a:t>Contiene dos componentes básicos (miembros)</a:t>
            </a:r>
          </a:p>
          <a:p>
            <a:pPr lvl="1"/>
            <a:r>
              <a:rPr lang="es-AR" sz="2400" b="1">
                <a:solidFill>
                  <a:schemeClr val="accent3"/>
                </a:solidFill>
              </a:rPr>
              <a:t>Campos</a:t>
            </a:r>
            <a:r>
              <a:rPr lang="es-AR" sz="2400">
                <a:solidFill>
                  <a:schemeClr val="accent3"/>
                </a:solidFill>
              </a:rPr>
              <a:t> </a:t>
            </a:r>
            <a:r>
              <a:rPr lang="es-AR" sz="2400"/>
              <a:t>que describen al objeto y su estado</a:t>
            </a:r>
          </a:p>
          <a:p>
            <a:pPr lvl="1"/>
            <a:r>
              <a:rPr lang="es-AR" sz="2400" b="1">
                <a:solidFill>
                  <a:schemeClr val="accent3"/>
                </a:solidFill>
              </a:rPr>
              <a:t>Métodos</a:t>
            </a:r>
            <a:r>
              <a:rPr lang="es-AR" sz="2400">
                <a:solidFill>
                  <a:schemeClr val="accent3"/>
                </a:solidFill>
              </a:rPr>
              <a:t> </a:t>
            </a:r>
            <a:r>
              <a:rPr lang="es-AR" sz="2400"/>
              <a:t>o acciones que nos dicen cómo se comporta el objeto y permiten cambiar el estado del mismo</a:t>
            </a:r>
          </a:p>
          <a:p>
            <a:r>
              <a:rPr lang="es-AR"/>
              <a:t>Construir un programa OO se trata al fin y al cabo de escribir las </a:t>
            </a:r>
            <a:r>
              <a:rPr lang="es-AR" b="1">
                <a:solidFill>
                  <a:schemeClr val="accent3"/>
                </a:solidFill>
              </a:rPr>
              <a:t>clases</a:t>
            </a:r>
            <a:r>
              <a:rPr lang="es-AR">
                <a:solidFill>
                  <a:schemeClr val="accent3"/>
                </a:solidFill>
              </a:rPr>
              <a:t> </a:t>
            </a:r>
            <a:r>
              <a:rPr lang="es-AR"/>
              <a:t>que permitan transformar las entidades del mundo real en </a:t>
            </a:r>
            <a:r>
              <a:rPr lang="es-AR" b="1">
                <a:solidFill>
                  <a:schemeClr val="accent3"/>
                </a:solidFill>
              </a:rPr>
              <a:t>objetos</a:t>
            </a:r>
            <a:r>
              <a:rPr lang="es-AR">
                <a:solidFill>
                  <a:schemeClr val="accent3"/>
                </a:solidFill>
              </a:rPr>
              <a:t> </a:t>
            </a:r>
            <a:r>
              <a:rPr lang="es-AR"/>
              <a:t>del sistema, para que éstos interactuen siguiendo su comportamiento</a:t>
            </a:r>
          </a:p>
        </p:txBody>
      </p:sp>
    </p:spTree>
    <p:extLst>
      <p:ext uri="{BB962C8B-B14F-4D97-AF65-F5344CB8AC3E}">
        <p14:creationId xmlns:p14="http://schemas.microsoft.com/office/powerpoint/2010/main" val="11260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vert="horz" anchor="t">
            <a:noAutofit/>
          </a:bodyPr>
          <a:lstStyle/>
          <a:p>
            <a:r>
              <a:rPr lang="en-US"/>
              <a:t>Problema #3</a:t>
            </a:r>
          </a:p>
        </p:txBody>
      </p:sp>
      <p:sp>
        <p:nvSpPr>
          <p:cNvPr id="3" name="CuadroTexto 2"/>
          <p:cNvSpPr txBox="1"/>
          <p:nvPr/>
        </p:nvSpPr>
        <p:spPr>
          <a:xfrm>
            <a:off x="1391776" y="2924944"/>
            <a:ext cx="9937104" cy="1446550"/>
          </a:xfrm>
          <a:prstGeom prst="rect">
            <a:avLst/>
          </a:prstGeom>
          <a:solidFill>
            <a:schemeClr val="accent5">
              <a:lumMod val="60000"/>
              <a:lumOff val="40000"/>
            </a:schemeClr>
          </a:solidFill>
          <a:ln w="57150">
            <a:solidFill>
              <a:srgbClr val="00B0F0"/>
            </a:solidFill>
          </a:ln>
        </p:spPr>
        <p:txBody>
          <a:bodyPr wrap="square" rtlCol="0">
            <a:spAutoFit/>
          </a:bodyPr>
          <a:lstStyle/>
          <a:p>
            <a:r>
              <a:rPr lang="es-AR" sz="4400">
                <a:solidFill>
                  <a:srgbClr val="000000"/>
                </a:solidFill>
              </a:rPr>
              <a:t>Escribir una clase que maneje la seguridad para el sistema OMB</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9412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14084</TotalTime>
  <Words>3006</Words>
  <Application>Microsoft Office PowerPoint</Application>
  <PresentationFormat>Panorámica</PresentationFormat>
  <Paragraphs>454</Paragraphs>
  <Slides>37</Slides>
  <Notes>37</Notes>
  <HiddenSlides>0</HiddenSlides>
  <MMClips>0</MMClips>
  <ScaleCrop>false</ScaleCrop>
  <HeadingPairs>
    <vt:vector size="8" baseType="variant">
      <vt:variant>
        <vt:lpstr>Fuentes usadas</vt:lpstr>
      </vt:variant>
      <vt:variant>
        <vt:i4>12</vt:i4>
      </vt:variant>
      <vt:variant>
        <vt:lpstr>Tema</vt:lpstr>
      </vt:variant>
      <vt:variant>
        <vt:i4>2</vt:i4>
      </vt:variant>
      <vt:variant>
        <vt:lpstr>Servidores OLE incrustados</vt:lpstr>
      </vt:variant>
      <vt:variant>
        <vt:i4>1</vt:i4>
      </vt:variant>
      <vt:variant>
        <vt:lpstr>Títulos de diapositiva</vt:lpstr>
      </vt:variant>
      <vt:variant>
        <vt:i4>37</vt:i4>
      </vt:variant>
    </vt:vector>
  </HeadingPairs>
  <TitlesOfParts>
    <vt:vector size="52" baseType="lpstr">
      <vt:lpstr>Arial</vt:lpstr>
      <vt:lpstr>Calibri</vt:lpstr>
      <vt:lpstr>Consolas</vt:lpstr>
      <vt:lpstr>Corbel</vt:lpstr>
      <vt:lpstr>Segoe</vt:lpstr>
      <vt:lpstr>Segoe Light</vt:lpstr>
      <vt:lpstr>Segoe Semibold</vt:lpstr>
      <vt:lpstr>Times New Roman</vt:lpstr>
      <vt:lpstr>Verdana</vt:lpstr>
      <vt:lpstr>Wingdings</vt:lpstr>
      <vt:lpstr>Wingdings 2</vt:lpstr>
      <vt:lpstr>Wingdings 3</vt:lpstr>
      <vt:lpstr>Tema1</vt:lpstr>
      <vt:lpstr>Metro</vt:lpstr>
      <vt:lpstr>CorelDRAW</vt:lpstr>
      <vt:lpstr>Clases e Interfaces</vt:lpstr>
      <vt:lpstr>Contenido del Capitulo</vt:lpstr>
      <vt:lpstr>Funciones – Parte I </vt:lpstr>
      <vt:lpstr>Problema #1</vt:lpstr>
      <vt:lpstr>Funciones – Parte II </vt:lpstr>
      <vt:lpstr>Problema #2</vt:lpstr>
      <vt:lpstr>Objetos – Parte I </vt:lpstr>
      <vt:lpstr>Clases</vt:lpstr>
      <vt:lpstr>Problema #3</vt:lpstr>
      <vt:lpstr>Reglas de Escritura</vt:lpstr>
      <vt:lpstr>Donde se ubican las clases</vt:lpstr>
      <vt:lpstr>Visibilidad de miembros</vt:lpstr>
      <vt:lpstr>Objetos – Parte II</vt:lpstr>
      <vt:lpstr>Contructores</vt:lpstr>
      <vt:lpstr>Reglas de Escritura - I</vt:lpstr>
      <vt:lpstr>Reglas de Escritura - II</vt:lpstr>
      <vt:lpstr>Reglas de Escritura - III</vt:lpstr>
      <vt:lpstr>Campos de Instancia</vt:lpstr>
      <vt:lpstr>Reglas de Escritura</vt:lpstr>
      <vt:lpstr>Metodos</vt:lpstr>
      <vt:lpstr>Metodos de Instancia</vt:lpstr>
      <vt:lpstr>Metodos de Instancia - II</vt:lpstr>
      <vt:lpstr>Reglas de Escritura</vt:lpstr>
      <vt:lpstr>Valor y Referencia: ultimo vistazo</vt:lpstr>
      <vt:lpstr>Valor y Referencia: ultimo vistazo  </vt:lpstr>
      <vt:lpstr>Propiedades</vt:lpstr>
      <vt:lpstr>Reglas de Escritura - I</vt:lpstr>
      <vt:lpstr>Reglas de Escritura - II</vt:lpstr>
      <vt:lpstr>Reglas de Escritura - III</vt:lpstr>
      <vt:lpstr>Herencia (o evolucion?)</vt:lpstr>
      <vt:lpstr>Reglas de Escritura</vt:lpstr>
      <vt:lpstr>Reglas de Escritura - II</vt:lpstr>
      <vt:lpstr>Extension del concepto de Casting</vt:lpstr>
      <vt:lpstr>Operadores is y as</vt:lpstr>
      <vt:lpstr>Interfaces</vt:lpstr>
      <vt:lpstr>Interfaces</vt:lpstr>
      <vt:lpstr>Interfaces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281</cp:revision>
  <dcterms:created xsi:type="dcterms:W3CDTF">2013-04-15T05:37:55Z</dcterms:created>
  <dcterms:modified xsi:type="dcterms:W3CDTF">2017-05-09T20:46:12Z</dcterms:modified>
</cp:coreProperties>
</file>