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74" r:id="rId2"/>
  </p:sldMasterIdLst>
  <p:notesMasterIdLst>
    <p:notesMasterId r:id="rId24"/>
  </p:notesMasterIdLst>
  <p:sldIdLst>
    <p:sldId id="318" r:id="rId3"/>
    <p:sldId id="361" r:id="rId4"/>
    <p:sldId id="412" r:id="rId5"/>
    <p:sldId id="278" r:id="rId6"/>
    <p:sldId id="363" r:id="rId7"/>
    <p:sldId id="362" r:id="rId8"/>
    <p:sldId id="364" r:id="rId9"/>
    <p:sldId id="368" r:id="rId10"/>
    <p:sldId id="366" r:id="rId11"/>
    <p:sldId id="416" r:id="rId12"/>
    <p:sldId id="415" r:id="rId13"/>
    <p:sldId id="417" r:id="rId14"/>
    <p:sldId id="372" r:id="rId15"/>
    <p:sldId id="404" r:id="rId16"/>
    <p:sldId id="405" r:id="rId17"/>
    <p:sldId id="406" r:id="rId18"/>
    <p:sldId id="407" r:id="rId19"/>
    <p:sldId id="410" r:id="rId20"/>
    <p:sldId id="408" r:id="rId21"/>
    <p:sldId id="409" r:id="rId22"/>
    <p:sldId id="414" r:id="rId23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nrique Thedy" initials="ET" lastIdx="1" clrIdx="0">
    <p:extLst>
      <p:ext uri="{19B8F6BF-5375-455C-9EA6-DF929625EA0E}">
        <p15:presenceInfo xmlns:p15="http://schemas.microsoft.com/office/powerpoint/2012/main" userId="68edfe84f879558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7FD1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Estilo temático 1 - Énfasis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995" autoAdjust="0"/>
  </p:normalViewPr>
  <p:slideViewPr>
    <p:cSldViewPr>
      <p:cViewPr varScale="1">
        <p:scale>
          <a:sx n="81" d="100"/>
          <a:sy n="81" d="100"/>
        </p:scale>
        <p:origin x="780" y="8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6D594A-3A9F-41F6-9443-5FC12F2A6BAC}" type="datetimeFigureOut">
              <a:rPr lang="es-AR" smtClean="0"/>
              <a:pPr/>
              <a:t>2/5/2017</a:t>
            </a:fld>
            <a:endParaRPr lang="es-AR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BC7257-DB4A-4A53-BF75-67D4399DB8A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227473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BC7257-DB4A-4A53-BF75-67D4399DB8A9}" type="slidenum">
              <a:rPr lang="es-AR" smtClean="0">
                <a:solidFill>
                  <a:prstClr val="black"/>
                </a:solidFill>
              </a:rPr>
              <a:pPr/>
              <a:t>1</a:t>
            </a:fld>
            <a:endParaRPr lang="es-A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60726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xfrm>
            <a:off x="307492" y="2228226"/>
            <a:ext cx="6149837" cy="6651885"/>
          </a:xfrm>
          <a:noFill/>
          <a:ln/>
        </p:spPr>
        <p:txBody>
          <a:bodyPr/>
          <a:lstStyle/>
          <a:p>
            <a:endParaRPr lang="en-GB" b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ABE8221-0882-45F1-A5AF-030C23A002FB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7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Module 2: Using C# Programming Constructs</a:t>
            </a:r>
            <a:endParaRPr lang="en-GB"/>
          </a:p>
          <a:p>
            <a:pPr>
              <a:defRPr/>
            </a:pPr>
            <a:endParaRPr lang="en-US"/>
          </a:p>
        </p:txBody>
      </p:sp>
      <p:sp>
        <p:nvSpPr>
          <p:cNvPr id="8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Course 10266</a:t>
            </a:r>
            <a:r>
              <a:rPr lang="en-US">
                <a:latin typeface="Arial" pitchFamily="34" charset="0"/>
                <a:cs typeface="Arial" pitchFamily="34" charset="0"/>
              </a:rPr>
              <a:t>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956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xfrm>
            <a:off x="307492" y="2228226"/>
            <a:ext cx="6149837" cy="6651885"/>
          </a:xfrm>
          <a:noFill/>
          <a:ln/>
        </p:spPr>
        <p:txBody>
          <a:bodyPr/>
          <a:lstStyle/>
          <a:p>
            <a:r>
              <a:rPr lang="en-GB" b="1"/>
              <a:t>Aca vemos como el lenguaje impone un control estricto de tipos: no podemos usar el texto para comparer con un numero </a:t>
            </a:r>
            <a:r>
              <a:rPr lang="en-GB" b="1">
                <a:sym typeface="Wingdings" panose="05000000000000000000" pitchFamily="2" charset="2"/>
              </a:rPr>
              <a:t> el lenguaje es strong typed</a:t>
            </a:r>
            <a:endParaRPr lang="en-GB" b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ABE8221-0882-45F1-A5AF-030C23A002FB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7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Module 2: Using C# Programming Constructs</a:t>
            </a:r>
            <a:endParaRPr lang="en-GB"/>
          </a:p>
          <a:p>
            <a:pPr>
              <a:defRPr/>
            </a:pPr>
            <a:endParaRPr lang="en-US"/>
          </a:p>
        </p:txBody>
      </p:sp>
      <p:sp>
        <p:nvSpPr>
          <p:cNvPr id="8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Course 10266</a:t>
            </a:r>
            <a:r>
              <a:rPr lang="en-US">
                <a:latin typeface="Arial" pitchFamily="34" charset="0"/>
                <a:cs typeface="Arial" pitchFamily="34" charset="0"/>
              </a:rPr>
              <a:t>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1590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xfrm>
            <a:off x="307492" y="2228226"/>
            <a:ext cx="6149837" cy="6651885"/>
          </a:xfrm>
          <a:noFill/>
          <a:ln/>
        </p:spPr>
        <p:txBody>
          <a:bodyPr/>
          <a:lstStyle/>
          <a:p>
            <a:r>
              <a:rPr lang="en-GB" b="1"/>
              <a:t>ReadLine() siempre retorna TEXTO</a:t>
            </a:r>
          </a:p>
          <a:p>
            <a:r>
              <a:rPr lang="en-GB" b="1"/>
              <a:t>Luego temenos que convertir el texto al tipo de datos especifico</a:t>
            </a:r>
          </a:p>
          <a:p>
            <a:endParaRPr lang="en-GB" b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BE8221-0882-45F1-A5AF-030C23A002F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Module 2: Using C# Programming Constructs</a:t>
            </a: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Course 10266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A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71074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xfrm>
            <a:off x="307492" y="2228226"/>
            <a:ext cx="6149837" cy="6651885"/>
          </a:xfrm>
          <a:noFill/>
          <a:ln/>
        </p:spPr>
        <p:txBody>
          <a:bodyPr/>
          <a:lstStyle/>
          <a:p>
            <a:endParaRPr lang="en-GB" b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ABE8221-0882-45F1-A5AF-030C23A002FB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7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Module 2: Using C# Programming Constructs</a:t>
            </a:r>
            <a:endParaRPr lang="en-GB"/>
          </a:p>
          <a:p>
            <a:pPr>
              <a:defRPr/>
            </a:pPr>
            <a:endParaRPr lang="en-US"/>
          </a:p>
        </p:txBody>
      </p:sp>
      <p:sp>
        <p:nvSpPr>
          <p:cNvPr id="8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Course 10266</a:t>
            </a:r>
            <a:r>
              <a:rPr lang="en-US">
                <a:latin typeface="Arial" pitchFamily="34" charset="0"/>
                <a:cs typeface="Arial" pitchFamily="34" charset="0"/>
              </a:rPr>
              <a:t>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4444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xfrm>
            <a:off x="307492" y="2228226"/>
            <a:ext cx="6149837" cy="6651885"/>
          </a:xfrm>
          <a:noFill/>
          <a:ln/>
        </p:spPr>
        <p:txBody>
          <a:bodyPr/>
          <a:lstStyle/>
          <a:p>
            <a:r>
              <a:rPr lang="en-GB" b="1"/>
              <a:t>En la programacion C o C++ tenemos que usar llamadas al</a:t>
            </a:r>
            <a:r>
              <a:rPr lang="en-GB" b="1" baseline="0"/>
              <a:t> sistema operativo directamente. </a:t>
            </a:r>
          </a:p>
          <a:p>
            <a:r>
              <a:rPr lang="en-GB" b="1" baseline="0"/>
              <a:t>Es nuestra responsabilidad guardar los datos intermedios que se necesiten para acceder a los recursos del sistema (por ejemplo el HANDLE) como asi tambien liberar memoria o cerrar los archivos.</a:t>
            </a:r>
            <a:endParaRPr lang="en-GB" b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ABE8221-0882-45F1-A5AF-030C23A002FB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7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Module 2: Using C# Programming Constructs</a:t>
            </a:r>
            <a:endParaRPr lang="en-GB"/>
          </a:p>
          <a:p>
            <a:pPr>
              <a:defRPr/>
            </a:pPr>
            <a:endParaRPr lang="en-US"/>
          </a:p>
        </p:txBody>
      </p:sp>
      <p:sp>
        <p:nvSpPr>
          <p:cNvPr id="8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Course 10266</a:t>
            </a:r>
            <a:r>
              <a:rPr lang="en-US">
                <a:latin typeface="Arial" pitchFamily="34" charset="0"/>
                <a:cs typeface="Arial" pitchFamily="34" charset="0"/>
              </a:rPr>
              <a:t>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4325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xfrm>
            <a:off x="307492" y="2228226"/>
            <a:ext cx="6149837" cy="6651885"/>
          </a:xfrm>
          <a:noFill/>
          <a:ln/>
        </p:spPr>
        <p:txBody>
          <a:bodyPr/>
          <a:lstStyle/>
          <a:p>
            <a:endParaRPr lang="en-GB" b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ABE8221-0882-45F1-A5AF-030C23A002FB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7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Module 2: Using C# Programming Constructs</a:t>
            </a:r>
            <a:endParaRPr lang="en-GB"/>
          </a:p>
          <a:p>
            <a:pPr>
              <a:defRPr/>
            </a:pPr>
            <a:endParaRPr lang="en-US"/>
          </a:p>
        </p:txBody>
      </p:sp>
      <p:sp>
        <p:nvSpPr>
          <p:cNvPr id="8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Course 10266</a:t>
            </a:r>
            <a:r>
              <a:rPr lang="en-US">
                <a:latin typeface="Arial" pitchFamily="34" charset="0"/>
                <a:cs typeface="Arial" pitchFamily="34" charset="0"/>
              </a:rPr>
              <a:t>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1846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xfrm>
            <a:off x="307492" y="2228226"/>
            <a:ext cx="6149837" cy="6651885"/>
          </a:xfrm>
          <a:noFill/>
          <a:ln/>
        </p:spPr>
        <p:txBody>
          <a:bodyPr/>
          <a:lstStyle/>
          <a:p>
            <a:endParaRPr lang="en-GB" b="1"/>
          </a:p>
          <a:p>
            <a:r>
              <a:rPr lang="en-GB" b="1"/>
              <a:t>https://msdn.microsoft.com/en-us/library/ms310241</a:t>
            </a:r>
          </a:p>
          <a:p>
            <a:r>
              <a:rPr lang="en-GB" b="1"/>
              <a:t>https://msdn.microsoft.com/en-us/library/system.io.fileinfo(v=vs.110).aspx</a:t>
            </a:r>
          </a:p>
          <a:p>
            <a:endParaRPr lang="en-GB" b="1"/>
          </a:p>
          <a:p>
            <a:endParaRPr lang="en-GB" b="1"/>
          </a:p>
          <a:p>
            <a:endParaRPr lang="en-GB" b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ABE8221-0882-45F1-A5AF-030C23A002FB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7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Module 2: Using C# Programming Constructs</a:t>
            </a:r>
            <a:endParaRPr lang="en-GB"/>
          </a:p>
          <a:p>
            <a:pPr>
              <a:defRPr/>
            </a:pPr>
            <a:endParaRPr lang="en-US"/>
          </a:p>
        </p:txBody>
      </p:sp>
      <p:sp>
        <p:nvSpPr>
          <p:cNvPr id="8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Course 10266</a:t>
            </a:r>
            <a:r>
              <a:rPr lang="en-US">
                <a:latin typeface="Arial" pitchFamily="34" charset="0"/>
                <a:cs typeface="Arial" pitchFamily="34" charset="0"/>
              </a:rPr>
              <a:t>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6783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xfrm>
            <a:off x="307492" y="2228226"/>
            <a:ext cx="6149837" cy="6651885"/>
          </a:xfrm>
          <a:noFill/>
          <a:ln/>
        </p:spPr>
        <p:txBody>
          <a:bodyPr/>
          <a:lstStyle/>
          <a:p>
            <a:r>
              <a:rPr lang="en-GB" b="1"/>
              <a:t>Mostrar MSDN</a:t>
            </a:r>
          </a:p>
          <a:p>
            <a:endParaRPr lang="en-GB" b="1"/>
          </a:p>
          <a:p>
            <a:r>
              <a:rPr lang="en-GB" b="1"/>
              <a:t>https://msdn.microsoft.com/en-us/library/ms310241</a:t>
            </a:r>
          </a:p>
          <a:p>
            <a:r>
              <a:rPr lang="en-GB" b="1"/>
              <a:t>https://msdn.microsoft.com/en-us/library/system.io.fileinfo(v=vs.110).aspx</a:t>
            </a:r>
          </a:p>
          <a:p>
            <a:endParaRPr lang="en-GB" b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ABE8221-0882-45F1-A5AF-030C23A002FB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7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Module 2: Using C# Programming Constructs</a:t>
            </a:r>
            <a:endParaRPr lang="en-GB"/>
          </a:p>
          <a:p>
            <a:pPr>
              <a:defRPr/>
            </a:pPr>
            <a:endParaRPr lang="en-US"/>
          </a:p>
        </p:txBody>
      </p:sp>
      <p:sp>
        <p:nvSpPr>
          <p:cNvPr id="8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Course 10266</a:t>
            </a:r>
            <a:r>
              <a:rPr lang="en-US">
                <a:latin typeface="Arial" pitchFamily="34" charset="0"/>
                <a:cs typeface="Arial" pitchFamily="34" charset="0"/>
              </a:rPr>
              <a:t>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5986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xfrm>
            <a:off x="307492" y="2228226"/>
            <a:ext cx="6149837" cy="6651885"/>
          </a:xfrm>
          <a:noFill/>
          <a:ln/>
        </p:spPr>
        <p:txBody>
          <a:bodyPr/>
          <a:lstStyle/>
          <a:p>
            <a:endParaRPr lang="en-GB" b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ABE8221-0882-45F1-A5AF-030C23A002FB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7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Module 2: Using C# Programming Constructs</a:t>
            </a:r>
            <a:endParaRPr lang="en-GB"/>
          </a:p>
          <a:p>
            <a:pPr>
              <a:defRPr/>
            </a:pPr>
            <a:endParaRPr lang="en-US"/>
          </a:p>
        </p:txBody>
      </p:sp>
      <p:sp>
        <p:nvSpPr>
          <p:cNvPr id="8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Course 10266</a:t>
            </a:r>
            <a:r>
              <a:rPr lang="en-US">
                <a:latin typeface="Arial" pitchFamily="34" charset="0"/>
                <a:cs typeface="Arial" pitchFamily="34" charset="0"/>
              </a:rPr>
              <a:t>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4827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xfrm>
            <a:off x="307492" y="2228226"/>
            <a:ext cx="6149837" cy="6651885"/>
          </a:xfrm>
          <a:noFill/>
          <a:ln/>
        </p:spPr>
        <p:txBody>
          <a:bodyPr/>
          <a:lstStyle/>
          <a:p>
            <a:endParaRPr lang="en-GB" b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ABE8221-0882-45F1-A5AF-030C23A002FB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7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Module 2: Using C# Programming Constructs</a:t>
            </a:r>
            <a:endParaRPr lang="en-GB"/>
          </a:p>
          <a:p>
            <a:pPr>
              <a:defRPr/>
            </a:pPr>
            <a:endParaRPr lang="en-US"/>
          </a:p>
        </p:txBody>
      </p:sp>
      <p:sp>
        <p:nvSpPr>
          <p:cNvPr id="8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Course 10266</a:t>
            </a:r>
            <a:r>
              <a:rPr lang="en-US">
                <a:latin typeface="Arial" pitchFamily="34" charset="0"/>
                <a:cs typeface="Arial" pitchFamily="34" charset="0"/>
              </a:rPr>
              <a:t>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9630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xfrm>
            <a:off x="307492" y="2228226"/>
            <a:ext cx="6149837" cy="6651885"/>
          </a:xfrm>
          <a:noFill/>
          <a:ln/>
        </p:spPr>
        <p:txBody>
          <a:bodyPr/>
          <a:lstStyle/>
          <a:p>
            <a:endParaRPr lang="en-GB" b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ABE8221-0882-45F1-A5AF-030C23A002FB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7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Module 2: Using C# Programming Constructs</a:t>
            </a:r>
            <a:endParaRPr lang="en-GB"/>
          </a:p>
          <a:p>
            <a:pPr>
              <a:defRPr/>
            </a:pPr>
            <a:endParaRPr lang="en-US"/>
          </a:p>
        </p:txBody>
      </p:sp>
      <p:sp>
        <p:nvSpPr>
          <p:cNvPr id="8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Course 10266</a:t>
            </a:r>
            <a:r>
              <a:rPr lang="en-US">
                <a:latin typeface="Arial" pitchFamily="34" charset="0"/>
                <a:cs typeface="Arial" pitchFamily="34" charset="0"/>
              </a:rPr>
              <a:t>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37084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xfrm>
            <a:off x="307492" y="2228226"/>
            <a:ext cx="6149837" cy="6651885"/>
          </a:xfrm>
          <a:noFill/>
          <a:ln/>
        </p:spPr>
        <p:txBody>
          <a:bodyPr/>
          <a:lstStyle/>
          <a:p>
            <a:r>
              <a:rPr lang="en-GB" b="1"/>
              <a:t>CSV</a:t>
            </a:r>
            <a:r>
              <a:rPr lang="en-GB" b="1" baseline="0"/>
              <a:t> es el namespace donde encontramos la clase CSVFile, mientras que System.IO es el namespace donde se encuentra FileInfo</a:t>
            </a:r>
          </a:p>
          <a:p>
            <a:endParaRPr lang="en-GB" b="1" baseline="0"/>
          </a:p>
          <a:p>
            <a:r>
              <a:rPr lang="en-GB" b="1" baseline="0"/>
              <a:t>El nombre completo de la clase es el nombre del namespace junto con el de la clase, por ejemplo:</a:t>
            </a:r>
          </a:p>
          <a:p>
            <a:endParaRPr lang="en-GB" b="1" baseline="0"/>
          </a:p>
          <a:p>
            <a:r>
              <a:rPr lang="en-GB" b="1" baseline="0"/>
              <a:t>System.IO.FileInfo</a:t>
            </a:r>
          </a:p>
          <a:p>
            <a:r>
              <a:rPr lang="en-GB" b="1" baseline="0"/>
              <a:t>CSV.CSVFile</a:t>
            </a:r>
          </a:p>
          <a:p>
            <a:endParaRPr lang="en-GB" b="1" baseline="0"/>
          </a:p>
          <a:p>
            <a:endParaRPr lang="en-GB" b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ABE8221-0882-45F1-A5AF-030C23A002FB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7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Module 2: Using C# Programming Constructs</a:t>
            </a:r>
            <a:endParaRPr lang="en-GB"/>
          </a:p>
          <a:p>
            <a:pPr>
              <a:defRPr/>
            </a:pPr>
            <a:endParaRPr lang="en-US"/>
          </a:p>
        </p:txBody>
      </p:sp>
      <p:sp>
        <p:nvSpPr>
          <p:cNvPr id="8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Course 10266</a:t>
            </a:r>
            <a:r>
              <a:rPr lang="en-US">
                <a:latin typeface="Arial" pitchFamily="34" charset="0"/>
                <a:cs typeface="Arial" pitchFamily="34" charset="0"/>
              </a:rPr>
              <a:t>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1954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xfrm>
            <a:off x="307492" y="2228226"/>
            <a:ext cx="6149837" cy="6651885"/>
          </a:xfrm>
          <a:noFill/>
          <a:ln/>
        </p:spPr>
        <p:txBody>
          <a:bodyPr/>
          <a:lstStyle/>
          <a:p>
            <a:r>
              <a:rPr lang="en-GB" b="1"/>
              <a:t>A medida que vamos creando objetos mediante el operador new, los</a:t>
            </a:r>
            <a:r>
              <a:rPr lang="en-GB" b="1" baseline="0"/>
              <a:t> mismos se van acomodando en un lugar de memoria reservado llamado HEAP</a:t>
            </a:r>
          </a:p>
          <a:p>
            <a:endParaRPr lang="en-GB" b="1" baseline="0"/>
          </a:p>
          <a:p>
            <a:r>
              <a:rPr lang="en-GB" b="1" baseline="0"/>
              <a:t>El HEAP crece y se reduce a medida que se crean nuevos objetos. Cuando los mismos pierden las referencias (flechas entrantes) quedan disponibles para su posterior eliminacion mediante una tarea llamada Garbage Collector.</a:t>
            </a:r>
          </a:p>
          <a:p>
            <a:endParaRPr lang="en-GB" b="1" baseline="0"/>
          </a:p>
          <a:p>
            <a:r>
              <a:rPr lang="en-GB" b="1" baseline="0"/>
              <a:t>Cuando el GC recupera la memoria de un objeto, esta memoria vuelve a quedar disponible para asignarse a nuevos objetos</a:t>
            </a:r>
            <a:endParaRPr lang="en-GB" b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ABE8221-0882-45F1-A5AF-030C23A002FB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7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Module 2: Using C# Programming Constructs</a:t>
            </a:r>
            <a:endParaRPr lang="en-GB"/>
          </a:p>
          <a:p>
            <a:pPr>
              <a:defRPr/>
            </a:pPr>
            <a:endParaRPr lang="en-US"/>
          </a:p>
        </p:txBody>
      </p:sp>
      <p:sp>
        <p:nvSpPr>
          <p:cNvPr id="8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Course 10266</a:t>
            </a:r>
            <a:r>
              <a:rPr lang="en-US">
                <a:latin typeface="Arial" pitchFamily="34" charset="0"/>
                <a:cs typeface="Arial" pitchFamily="34" charset="0"/>
              </a:rPr>
              <a:t>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4546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xfrm>
            <a:off x="307492" y="2228226"/>
            <a:ext cx="6149837" cy="6651885"/>
          </a:xfrm>
          <a:noFill/>
          <a:ln/>
        </p:spPr>
        <p:txBody>
          <a:bodyPr/>
          <a:lstStyle/>
          <a:p>
            <a:r>
              <a:rPr lang="en-GB" b="1"/>
              <a:t>Las sentencias van dentro de funciones o metodos</a:t>
            </a:r>
          </a:p>
          <a:p>
            <a:r>
              <a:rPr lang="en-GB" b="1"/>
              <a:t>Las funciones dentro de clases</a:t>
            </a:r>
          </a:p>
          <a:p>
            <a:r>
              <a:rPr lang="en-GB" b="1"/>
              <a:t>Las clases se</a:t>
            </a:r>
            <a:r>
              <a:rPr lang="en-GB" b="1" baseline="0"/>
              <a:t> organizan en namespaces</a:t>
            </a:r>
          </a:p>
          <a:p>
            <a:endParaRPr lang="en-GB" b="1" baseline="0"/>
          </a:p>
          <a:p>
            <a:r>
              <a:rPr lang="en-GB" b="1" baseline="0"/>
              <a:t>Esta relacion de inclusion no es negociable, por ahora… Si bien podemos tener clases definidas dentro de otras clases, esto no lo veremos por ahora y podemos tomarlo de esta manera para no complicar el asunto</a:t>
            </a:r>
            <a:endParaRPr lang="en-GB" b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ABE8221-0882-45F1-A5AF-030C23A002FB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7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Module 2: Using C# Programming Constructs</a:t>
            </a:r>
            <a:endParaRPr lang="en-GB"/>
          </a:p>
          <a:p>
            <a:pPr>
              <a:defRPr/>
            </a:pPr>
            <a:endParaRPr lang="en-US"/>
          </a:p>
        </p:txBody>
      </p:sp>
      <p:sp>
        <p:nvSpPr>
          <p:cNvPr id="8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Course 10266</a:t>
            </a:r>
            <a:r>
              <a:rPr lang="en-US">
                <a:latin typeface="Arial" pitchFamily="34" charset="0"/>
                <a:cs typeface="Arial" pitchFamily="34" charset="0"/>
              </a:rPr>
              <a:t>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3708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xfrm>
            <a:off x="307492" y="2228226"/>
            <a:ext cx="6149837" cy="6651885"/>
          </a:xfrm>
          <a:noFill/>
          <a:ln/>
        </p:spPr>
        <p:txBody>
          <a:bodyPr/>
          <a:lstStyle/>
          <a:p>
            <a:endParaRPr lang="en-GB" b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ABE8221-0882-45F1-A5AF-030C23A002FB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7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Module 2: Using C# Programming Constructs</a:t>
            </a:r>
            <a:endParaRPr lang="en-GB"/>
          </a:p>
          <a:p>
            <a:pPr>
              <a:defRPr/>
            </a:pPr>
            <a:endParaRPr lang="en-US"/>
          </a:p>
        </p:txBody>
      </p:sp>
      <p:sp>
        <p:nvSpPr>
          <p:cNvPr id="8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Course 10266</a:t>
            </a:r>
            <a:r>
              <a:rPr lang="en-US">
                <a:latin typeface="Arial" pitchFamily="34" charset="0"/>
                <a:cs typeface="Arial" pitchFamily="34" charset="0"/>
              </a:rPr>
              <a:t>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1554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xfrm>
            <a:off x="307492" y="2228226"/>
            <a:ext cx="6149837" cy="6651885"/>
          </a:xfrm>
          <a:noFill/>
          <a:ln/>
        </p:spPr>
        <p:txBody>
          <a:bodyPr/>
          <a:lstStyle/>
          <a:p>
            <a:r>
              <a:rPr lang="en-GB" b="1"/>
              <a:t>Mediante</a:t>
            </a:r>
            <a:r>
              <a:rPr lang="en-GB" b="1" baseline="0"/>
              <a:t> estas sencillas sentencias vamos a establecer una serie de REGLAS muy estrictas para recordar a lo largo del curso</a:t>
            </a:r>
          </a:p>
          <a:p>
            <a:endParaRPr lang="en-GB" b="1" baseline="0"/>
          </a:p>
          <a:p>
            <a:r>
              <a:rPr lang="en-GB" b="1" baseline="0"/>
              <a:t>Estas reglas tienen que ver con la sintaxis del lenguaje y lo que el compilador espera que hagamos para que nuestro codigo fuente se convierta en un programa ejecutable</a:t>
            </a:r>
          </a:p>
          <a:p>
            <a:endParaRPr lang="en-GB" b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ABE8221-0882-45F1-A5AF-030C23A002FB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7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Module 2: Using C# Programming Constructs</a:t>
            </a:r>
            <a:endParaRPr lang="en-GB"/>
          </a:p>
          <a:p>
            <a:pPr>
              <a:defRPr/>
            </a:pPr>
            <a:endParaRPr lang="en-US"/>
          </a:p>
        </p:txBody>
      </p:sp>
      <p:sp>
        <p:nvSpPr>
          <p:cNvPr id="8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Course 10266</a:t>
            </a:r>
            <a:r>
              <a:rPr lang="en-US">
                <a:latin typeface="Arial" pitchFamily="34" charset="0"/>
                <a:cs typeface="Arial" pitchFamily="34" charset="0"/>
              </a:rPr>
              <a:t>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182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xfrm>
            <a:off x="307492" y="2228226"/>
            <a:ext cx="6149837" cy="6651885"/>
          </a:xfrm>
          <a:noFill/>
          <a:ln/>
        </p:spPr>
        <p:txBody>
          <a:bodyPr/>
          <a:lstStyle/>
          <a:p>
            <a:r>
              <a:rPr lang="en-GB" b="1"/>
              <a:t>Recalcar la importancia del PUNTO Y COMA, que</a:t>
            </a:r>
            <a:r>
              <a:rPr lang="en-GB" b="1" baseline="0"/>
              <a:t> siempre debe ir al final de una orden o sentencia</a:t>
            </a:r>
          </a:p>
          <a:p>
            <a:endParaRPr lang="en-GB" b="1" baseline="0"/>
          </a:p>
          <a:p>
            <a:r>
              <a:rPr lang="en-GB" b="1" baseline="0"/>
              <a:t>Las llaves son importantes para limitar bloques de codigo (lo que otros lenguajes hacen con palabras claves que incluyen END y/o BEGIN)</a:t>
            </a:r>
            <a:endParaRPr lang="en-GB" b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ABE8221-0882-45F1-A5AF-030C23A002FB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7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Module 2: Using C# Programming Constructs</a:t>
            </a:r>
            <a:endParaRPr lang="en-GB"/>
          </a:p>
          <a:p>
            <a:pPr>
              <a:defRPr/>
            </a:pPr>
            <a:endParaRPr lang="en-US"/>
          </a:p>
        </p:txBody>
      </p:sp>
      <p:sp>
        <p:nvSpPr>
          <p:cNvPr id="8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Course 10266</a:t>
            </a:r>
            <a:r>
              <a:rPr lang="en-US">
                <a:latin typeface="Arial" pitchFamily="34" charset="0"/>
                <a:cs typeface="Arial" pitchFamily="34" charset="0"/>
              </a:rPr>
              <a:t>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7393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xfrm>
            <a:off x="307492" y="2228226"/>
            <a:ext cx="6149837" cy="6651885"/>
          </a:xfrm>
          <a:noFill/>
          <a:ln/>
        </p:spPr>
        <p:txBody>
          <a:bodyPr/>
          <a:lstStyle/>
          <a:p>
            <a:r>
              <a:rPr lang="en-GB" b="1"/>
              <a:t>Decimos</a:t>
            </a:r>
            <a:r>
              <a:rPr lang="en-GB" b="1" baseline="0"/>
              <a:t> que en C# no es obligatorio usar el resultado de una funcion</a:t>
            </a:r>
          </a:p>
          <a:p>
            <a:endParaRPr lang="en-GB" b="1" baseline="0"/>
          </a:p>
          <a:p>
            <a:r>
              <a:rPr lang="en-GB" b="1" baseline="0"/>
              <a:t>Que pasa si quisieramos invocar la funcion y luego usar ese resultado mas adelante? Necesitariamos almacerlo en un lugar temporal</a:t>
            </a:r>
          </a:p>
          <a:p>
            <a:endParaRPr lang="en-GB" b="1" baseline="0"/>
          </a:p>
          <a:p>
            <a:r>
              <a:rPr lang="en-GB" b="1" baseline="0"/>
              <a:t>Para eso existen las variables </a:t>
            </a:r>
            <a:r>
              <a:rPr lang="en-GB" b="1" baseline="0">
                <a:sym typeface="Wingdings" panose="05000000000000000000" pitchFamily="2" charset="2"/>
              </a:rPr>
              <a:t> </a:t>
            </a:r>
            <a:r>
              <a:rPr lang="en-GB" b="1" baseline="0"/>
              <a:t>la asignacion es la accion de copiar el resultado de una expresion en una variable</a:t>
            </a:r>
          </a:p>
          <a:p>
            <a:endParaRPr lang="en-GB" b="1"/>
          </a:p>
          <a:p>
            <a:endParaRPr lang="en-GB" b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ABE8221-0882-45F1-A5AF-030C23A002FB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7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Module 2: Using C# Programming Constructs</a:t>
            </a:r>
            <a:endParaRPr lang="en-GB"/>
          </a:p>
          <a:p>
            <a:pPr>
              <a:defRPr/>
            </a:pPr>
            <a:endParaRPr lang="en-US"/>
          </a:p>
        </p:txBody>
      </p:sp>
      <p:sp>
        <p:nvSpPr>
          <p:cNvPr id="8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Course 10266</a:t>
            </a:r>
            <a:r>
              <a:rPr lang="en-US">
                <a:latin typeface="Arial" pitchFamily="34" charset="0"/>
                <a:cs typeface="Arial" pitchFamily="34" charset="0"/>
              </a:rPr>
              <a:t>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3349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xfrm>
            <a:off x="307492" y="2228226"/>
            <a:ext cx="6149837" cy="6651885"/>
          </a:xfrm>
          <a:noFill/>
          <a:ln/>
        </p:spPr>
        <p:txBody>
          <a:bodyPr/>
          <a:lstStyle/>
          <a:p>
            <a:endParaRPr lang="en-GB" b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ABE8221-0882-45F1-A5AF-030C23A002FB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7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Module 2: Using C# Programming Constructs</a:t>
            </a:r>
            <a:endParaRPr lang="en-GB"/>
          </a:p>
          <a:p>
            <a:pPr>
              <a:defRPr/>
            </a:pPr>
            <a:endParaRPr lang="en-US"/>
          </a:p>
        </p:txBody>
      </p:sp>
      <p:sp>
        <p:nvSpPr>
          <p:cNvPr id="8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Course 10266</a:t>
            </a:r>
            <a:r>
              <a:rPr lang="en-US">
                <a:latin typeface="Arial" pitchFamily="34" charset="0"/>
                <a:cs typeface="Arial" pitchFamily="34" charset="0"/>
              </a:rPr>
              <a:t>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8864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xfrm>
            <a:off x="307492" y="2228226"/>
            <a:ext cx="6149837" cy="6651885"/>
          </a:xfrm>
          <a:noFill/>
          <a:ln/>
        </p:spPr>
        <p:txBody>
          <a:bodyPr/>
          <a:lstStyle/>
          <a:p>
            <a:endParaRPr lang="en-GB" b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ABE8221-0882-45F1-A5AF-030C23A002FB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7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Module 2: Using C# Programming Constructs</a:t>
            </a:r>
            <a:endParaRPr lang="en-GB"/>
          </a:p>
          <a:p>
            <a:pPr>
              <a:defRPr/>
            </a:pPr>
            <a:endParaRPr lang="en-US"/>
          </a:p>
        </p:txBody>
      </p:sp>
      <p:sp>
        <p:nvSpPr>
          <p:cNvPr id="8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Course 10266</a:t>
            </a:r>
            <a:r>
              <a:rPr lang="en-US">
                <a:latin typeface="Arial" pitchFamily="34" charset="0"/>
                <a:cs typeface="Arial" pitchFamily="34" charset="0"/>
              </a:rPr>
              <a:t>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8394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bckgrd_4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86267" y="0"/>
            <a:ext cx="12378267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26019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1" y="-261182"/>
            <a:ext cx="10037233" cy="3139321"/>
          </a:xfrm>
          <a:ln algn="ctr"/>
        </p:spPr>
        <p:txBody>
          <a:bodyPr tIns="0" rIns="0" bIns="0">
            <a:spAutoFit/>
          </a:bodyPr>
          <a:lstStyle>
            <a:lvl1pPr algn="r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8000">
                <a:latin typeface="Segoe Light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4597400" y="2720975"/>
            <a:ext cx="5537200" cy="1030288"/>
          </a:xfrm>
        </p:spPr>
        <p:txBody>
          <a:bodyPr lIns="91440" tIns="45720" rIns="91440" bIns="45720"/>
          <a:lstStyle>
            <a:lvl1pPr marL="0" indent="0" algn="r">
              <a:lnSpc>
                <a:spcPct val="95000"/>
              </a:lnSpc>
              <a:spcBef>
                <a:spcPct val="60000"/>
              </a:spcBef>
              <a:buFontTx/>
              <a:buNone/>
              <a:defRPr sz="2600">
                <a:latin typeface="Segoe Semibold" pitchFamily="34" charset="0"/>
              </a:defRPr>
            </a:lvl1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88351" y="0"/>
            <a:ext cx="2590800" cy="537845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1718" y="0"/>
            <a:ext cx="7573433" cy="5378450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CBE8-30B0-4476-8762-9236B142003A}" type="datetimeFigureOut">
              <a:rPr lang="en-US" smtClean="0"/>
              <a:pPr/>
              <a:t>5/2/2017</a:t>
            </a:fld>
            <a:endParaRPr lang="en-US" sz="1100">
              <a:solidFill>
                <a:schemeClr val="tx2"/>
              </a:solidFill>
            </a:endParaRPr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>
              <a:solidFill>
                <a:schemeClr val="tx2"/>
              </a:solidFill>
            </a:endParaRPr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eaLnBrk="1" latinLnBrk="0" hangingPunct="1"/>
            <a:fld id="{09CEB3EB-F4F2-46F4-8867-D3C68411A9A0}" type="slidenum">
              <a:rPr kumimoji="0" lang="en-US" smtClean="0"/>
              <a:pPr algn="l" eaLnBrk="1" latinLnBrk="0" hangingPunct="1"/>
              <a:t>‹Nº›</a:t>
            </a:fld>
            <a:endParaRPr kumimoji="0" lang="en-US" sz="1200">
              <a:solidFill>
                <a:schemeClr val="tx2"/>
              </a:solidFill>
            </a:endParaRPr>
          </a:p>
        </p:txBody>
      </p:sp>
      <p:sp>
        <p:nvSpPr>
          <p:cNvPr id="32" name="31 Rectángulo"/>
          <p:cNvSpPr/>
          <p:nvPr/>
        </p:nvSpPr>
        <p:spPr>
          <a:xfrm>
            <a:off x="0" y="-1"/>
            <a:ext cx="48768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9" name="38 Rectángulo"/>
          <p:cNvSpPr/>
          <p:nvPr/>
        </p:nvSpPr>
        <p:spPr>
          <a:xfrm>
            <a:off x="412744" y="680477"/>
            <a:ext cx="6096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40" name="39 Rectángulo"/>
          <p:cNvSpPr/>
          <p:nvPr/>
        </p:nvSpPr>
        <p:spPr>
          <a:xfrm>
            <a:off x="358764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41" name="40 Rectángulo"/>
          <p:cNvSpPr/>
          <p:nvPr/>
        </p:nvSpPr>
        <p:spPr>
          <a:xfrm>
            <a:off x="333360" y="680477"/>
            <a:ext cx="1219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42" name="41 Rectángulo"/>
          <p:cNvSpPr/>
          <p:nvPr/>
        </p:nvSpPr>
        <p:spPr>
          <a:xfrm>
            <a:off x="295691" y="680477"/>
            <a:ext cx="1219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1219200" y="4343400"/>
            <a:ext cx="103632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1219200" y="2834640"/>
            <a:ext cx="103632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/>
              <a:t>Haga clic para modificar el estilo de subtítulo del patrón</a:t>
            </a:r>
            <a:endParaRPr kumimoji="0" lang="en-US"/>
          </a:p>
        </p:txBody>
      </p:sp>
      <p:sp>
        <p:nvSpPr>
          <p:cNvPr id="56" name="55 Rectángulo"/>
          <p:cNvSpPr/>
          <p:nvPr/>
        </p:nvSpPr>
        <p:spPr>
          <a:xfrm>
            <a:off x="340388" y="5047394"/>
            <a:ext cx="97536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65" name="64 Rectángulo"/>
          <p:cNvSpPr/>
          <p:nvPr/>
        </p:nvSpPr>
        <p:spPr>
          <a:xfrm>
            <a:off x="340388" y="4796819"/>
            <a:ext cx="97536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66" name="65 Rectángulo"/>
          <p:cNvSpPr/>
          <p:nvPr/>
        </p:nvSpPr>
        <p:spPr>
          <a:xfrm>
            <a:off x="340388" y="4637685"/>
            <a:ext cx="97536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67" name="66 Rectángulo"/>
          <p:cNvSpPr/>
          <p:nvPr/>
        </p:nvSpPr>
        <p:spPr>
          <a:xfrm>
            <a:off x="340388" y="4542559"/>
            <a:ext cx="97536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CBE8-30B0-4476-8762-9236B142003A}" type="datetimeFigureOut">
              <a:rPr lang="en-US" smtClean="0"/>
              <a:pPr/>
              <a:t>5/2/2017</a:t>
            </a:fld>
            <a:endParaRPr lang="en-US" sz="1100">
              <a:solidFill>
                <a:schemeClr val="tx2"/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>
              <a:solidFill>
                <a:schemeClr val="tx2"/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eaLnBrk="1" latinLnBrk="0" hangingPunct="1"/>
            <a:fld id="{09CEB3EB-F4F2-46F4-8867-D3C68411A9A0}" type="slidenum">
              <a:rPr kumimoji="0" lang="en-US" smtClean="0"/>
              <a:pPr algn="l" eaLnBrk="1" latinLnBrk="0" hangingPunct="1"/>
              <a:t>‹Nº›</a:t>
            </a:fld>
            <a:endParaRPr kumimoji="0" lang="en-US" sz="120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3 Forma libre"/>
          <p:cNvSpPr>
            <a:spLocks/>
          </p:cNvSpPr>
          <p:nvPr/>
        </p:nvSpPr>
        <p:spPr bwMode="auto">
          <a:xfrm>
            <a:off x="6438603" y="1073888"/>
            <a:ext cx="5762848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5" name="14 Forma libre"/>
          <p:cNvSpPr>
            <a:spLocks/>
          </p:cNvSpPr>
          <p:nvPr/>
        </p:nvSpPr>
        <p:spPr bwMode="auto">
          <a:xfrm>
            <a:off x="498621" y="0"/>
            <a:ext cx="7352715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3" name="12 Forma libre"/>
          <p:cNvSpPr>
            <a:spLocks/>
          </p:cNvSpPr>
          <p:nvPr/>
        </p:nvSpPr>
        <p:spPr bwMode="auto">
          <a:xfrm rot="5236414">
            <a:off x="6635304" y="1285480"/>
            <a:ext cx="4114800" cy="158496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6" name="15 Forma libre"/>
          <p:cNvSpPr>
            <a:spLocks/>
          </p:cNvSpPr>
          <p:nvPr/>
        </p:nvSpPr>
        <p:spPr bwMode="auto">
          <a:xfrm>
            <a:off x="7924800" y="0"/>
            <a:ext cx="3657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7" name="16 Forma libre"/>
          <p:cNvSpPr>
            <a:spLocks/>
          </p:cNvSpPr>
          <p:nvPr/>
        </p:nvSpPr>
        <p:spPr bwMode="auto">
          <a:xfrm>
            <a:off x="7924800" y="4267200"/>
            <a:ext cx="42672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8" name="17 Forma libre"/>
          <p:cNvSpPr>
            <a:spLocks/>
          </p:cNvSpPr>
          <p:nvPr/>
        </p:nvSpPr>
        <p:spPr bwMode="auto">
          <a:xfrm>
            <a:off x="7924800" y="0"/>
            <a:ext cx="18288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9" name="18 Forma libre"/>
          <p:cNvSpPr>
            <a:spLocks/>
          </p:cNvSpPr>
          <p:nvPr/>
        </p:nvSpPr>
        <p:spPr bwMode="auto">
          <a:xfrm>
            <a:off x="7931152" y="4246564"/>
            <a:ext cx="2787649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0" name="19 Forma libre"/>
          <p:cNvSpPr>
            <a:spLocks/>
          </p:cNvSpPr>
          <p:nvPr/>
        </p:nvSpPr>
        <p:spPr bwMode="auto">
          <a:xfrm>
            <a:off x="7924800" y="4267200"/>
            <a:ext cx="2133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1" name="20 Forma libre"/>
          <p:cNvSpPr>
            <a:spLocks/>
          </p:cNvSpPr>
          <p:nvPr/>
        </p:nvSpPr>
        <p:spPr bwMode="auto">
          <a:xfrm>
            <a:off x="7924800" y="1371600"/>
            <a:ext cx="42672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2" name="21 Forma libre"/>
          <p:cNvSpPr>
            <a:spLocks/>
          </p:cNvSpPr>
          <p:nvPr/>
        </p:nvSpPr>
        <p:spPr bwMode="auto">
          <a:xfrm>
            <a:off x="7924800" y="1752600"/>
            <a:ext cx="42672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3" name="22 Forma libre"/>
          <p:cNvSpPr>
            <a:spLocks/>
          </p:cNvSpPr>
          <p:nvPr/>
        </p:nvSpPr>
        <p:spPr bwMode="auto">
          <a:xfrm>
            <a:off x="1320800" y="4267200"/>
            <a:ext cx="660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4" name="23 Forma libre"/>
          <p:cNvSpPr>
            <a:spLocks/>
          </p:cNvSpPr>
          <p:nvPr/>
        </p:nvSpPr>
        <p:spPr bwMode="auto">
          <a:xfrm>
            <a:off x="711200" y="4267200"/>
            <a:ext cx="7112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5" name="24 Forma libre"/>
          <p:cNvSpPr>
            <a:spLocks/>
          </p:cNvSpPr>
          <p:nvPr/>
        </p:nvSpPr>
        <p:spPr bwMode="auto">
          <a:xfrm>
            <a:off x="489099" y="2438400"/>
            <a:ext cx="75184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6" name="25 Forma libre"/>
          <p:cNvSpPr>
            <a:spLocks/>
          </p:cNvSpPr>
          <p:nvPr/>
        </p:nvSpPr>
        <p:spPr bwMode="auto">
          <a:xfrm>
            <a:off x="489099" y="2133600"/>
            <a:ext cx="75184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7" name="26 Forma libre"/>
          <p:cNvSpPr>
            <a:spLocks/>
          </p:cNvSpPr>
          <p:nvPr/>
        </p:nvSpPr>
        <p:spPr bwMode="auto">
          <a:xfrm>
            <a:off x="6096000" y="4267200"/>
            <a:ext cx="18288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942536" y="1351672"/>
            <a:ext cx="7624064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CBE8-30B0-4476-8762-9236B142003A}" type="datetimeFigureOut">
              <a:rPr lang="en-US" smtClean="0"/>
              <a:pPr/>
              <a:t>5/2/2017</a:t>
            </a:fld>
            <a:endParaRPr lang="en-US" sz="1100">
              <a:solidFill>
                <a:schemeClr val="tx2"/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>
              <a:solidFill>
                <a:schemeClr val="tx2"/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eaLnBrk="1" latinLnBrk="0" hangingPunct="1"/>
            <a:fld id="{09CEB3EB-F4F2-46F4-8867-D3C68411A9A0}" type="slidenum">
              <a:rPr kumimoji="0" lang="en-US" smtClean="0"/>
              <a:pPr algn="l" eaLnBrk="1" latinLnBrk="0" hangingPunct="1"/>
              <a:t>‹Nº›</a:t>
            </a:fld>
            <a:endParaRPr kumimoji="0" lang="en-US" sz="1200">
              <a:solidFill>
                <a:schemeClr val="tx2"/>
              </a:solidFill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484213" y="402265"/>
            <a:ext cx="1133856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42536" y="512064"/>
            <a:ext cx="10875264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 flipH="1">
            <a:off x="495384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8 Rectángulo"/>
          <p:cNvSpPr/>
          <p:nvPr/>
        </p:nvSpPr>
        <p:spPr>
          <a:xfrm flipH="1">
            <a:off x="548145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9 Rectángulo"/>
          <p:cNvSpPr/>
          <p:nvPr/>
        </p:nvSpPr>
        <p:spPr>
          <a:xfrm flipH="1">
            <a:off x="597933" y="680477"/>
            <a:ext cx="1219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10 Rectángulo"/>
          <p:cNvSpPr/>
          <p:nvPr/>
        </p:nvSpPr>
        <p:spPr>
          <a:xfrm flipH="1">
            <a:off x="635603" y="680477"/>
            <a:ext cx="1219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11 Rectángulo"/>
          <p:cNvSpPr/>
          <p:nvPr/>
        </p:nvSpPr>
        <p:spPr>
          <a:xfrm>
            <a:off x="667304" y="680477"/>
            <a:ext cx="48768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512064"/>
            <a:ext cx="10972800" cy="914400"/>
          </a:xfrm>
        </p:spPr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19125" y="17705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207125" y="17705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CBE8-30B0-4476-8762-9236B142003A}" type="datetimeFigureOut">
              <a:rPr lang="en-US" smtClean="0"/>
              <a:pPr/>
              <a:t>5/2/2017</a:t>
            </a:fld>
            <a:endParaRPr lang="en-US" sz="1100">
              <a:solidFill>
                <a:schemeClr val="tx2"/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>
              <a:solidFill>
                <a:schemeClr val="tx2"/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eaLnBrk="1" latinLnBrk="0" hangingPunct="1"/>
            <a:fld id="{09CEB3EB-F4F2-46F4-8867-D3C68411A9A0}" type="slidenum">
              <a:rPr kumimoji="0" lang="en-US" smtClean="0"/>
              <a:pPr algn="l" eaLnBrk="1" latinLnBrk="0" hangingPunct="1"/>
              <a:t>‹Nº›</a:t>
            </a:fld>
            <a:endParaRPr kumimoji="0" lang="en-US" sz="120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24 Rectángulo"/>
          <p:cNvSpPr/>
          <p:nvPr/>
        </p:nvSpPr>
        <p:spPr>
          <a:xfrm>
            <a:off x="0" y="402266"/>
            <a:ext cx="11822773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73099" y="512064"/>
            <a:ext cx="103632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9600" y="1809750"/>
            <a:ext cx="5386917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6193368" y="1809750"/>
            <a:ext cx="5389033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609600" y="2459037"/>
            <a:ext cx="5386917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6193368" y="2459037"/>
            <a:ext cx="5389033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CBE8-30B0-4476-8762-9236B142003A}" type="datetimeFigureOut">
              <a:rPr lang="en-US" smtClean="0"/>
              <a:pPr/>
              <a:t>5/2/2017</a:t>
            </a:fld>
            <a:endParaRPr lang="en-US" sz="1100">
              <a:solidFill>
                <a:schemeClr val="tx2"/>
              </a:solidFill>
            </a:endParaRPr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>
              <a:solidFill>
                <a:schemeClr val="tx2"/>
              </a:solidFill>
            </a:endParaRP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eaLnBrk="1" latinLnBrk="0" hangingPunct="1"/>
            <a:fld id="{09CEB3EB-F4F2-46F4-8867-D3C68411A9A0}" type="slidenum">
              <a:rPr kumimoji="0" lang="en-US" smtClean="0"/>
              <a:pPr algn="l" eaLnBrk="1" latinLnBrk="0" hangingPunct="1"/>
              <a:t>‹Nº›</a:t>
            </a:fld>
            <a:endParaRPr kumimoji="0" lang="en-US" sz="1200">
              <a:solidFill>
                <a:schemeClr val="tx2"/>
              </a:solidFill>
            </a:endParaRPr>
          </a:p>
        </p:txBody>
      </p:sp>
      <p:sp>
        <p:nvSpPr>
          <p:cNvPr id="16" name="15 Rectángulo"/>
          <p:cNvSpPr/>
          <p:nvPr/>
        </p:nvSpPr>
        <p:spPr>
          <a:xfrm>
            <a:off x="117053" y="680477"/>
            <a:ext cx="6096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7" name="16 Rectángulo"/>
          <p:cNvSpPr/>
          <p:nvPr/>
        </p:nvSpPr>
        <p:spPr>
          <a:xfrm>
            <a:off x="63073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8" name="17 Rectángulo"/>
          <p:cNvSpPr/>
          <p:nvPr/>
        </p:nvSpPr>
        <p:spPr>
          <a:xfrm>
            <a:off x="37669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9" name="18 Rectángulo"/>
          <p:cNvSpPr/>
          <p:nvPr/>
        </p:nvSpPr>
        <p:spPr>
          <a:xfrm>
            <a:off x="0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0" name="19 Rectángulo"/>
          <p:cNvSpPr/>
          <p:nvPr/>
        </p:nvSpPr>
        <p:spPr>
          <a:xfrm flipH="1">
            <a:off x="199693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1" name="20 Rectángulo"/>
          <p:cNvSpPr/>
          <p:nvPr/>
        </p:nvSpPr>
        <p:spPr>
          <a:xfrm flipH="1">
            <a:off x="252455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2" name="21 Rectángulo"/>
          <p:cNvSpPr/>
          <p:nvPr/>
        </p:nvSpPr>
        <p:spPr>
          <a:xfrm flipH="1">
            <a:off x="302243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9" name="28 Rectángulo"/>
          <p:cNvSpPr/>
          <p:nvPr/>
        </p:nvSpPr>
        <p:spPr>
          <a:xfrm flipH="1">
            <a:off x="339912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0" name="29 Rectángulo"/>
          <p:cNvSpPr/>
          <p:nvPr/>
        </p:nvSpPr>
        <p:spPr>
          <a:xfrm>
            <a:off x="371613" y="680477"/>
            <a:ext cx="48768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219200" y="512064"/>
            <a:ext cx="103632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CBE8-30B0-4476-8762-9236B142003A}" type="datetimeFigureOut">
              <a:rPr lang="en-US" smtClean="0"/>
              <a:pPr/>
              <a:t>5/2/2017</a:t>
            </a:fld>
            <a:endParaRPr lang="en-US" sz="1100">
              <a:solidFill>
                <a:schemeClr val="tx2"/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>
              <a:solidFill>
                <a:schemeClr val="tx2"/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eaLnBrk="1" latinLnBrk="0" hangingPunct="1"/>
            <a:fld id="{09CEB3EB-F4F2-46F4-8867-D3C68411A9A0}" type="slidenum">
              <a:rPr kumimoji="0" lang="en-US" smtClean="0"/>
              <a:pPr algn="l" eaLnBrk="1" latinLnBrk="0" hangingPunct="1"/>
              <a:t>‹Nº›</a:t>
            </a:fld>
            <a:endParaRPr kumimoji="0" lang="en-US" sz="120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CBE8-30B0-4476-8762-9236B142003A}" type="datetimeFigureOut">
              <a:rPr lang="en-US" smtClean="0"/>
              <a:pPr/>
              <a:t>5/2/2017</a:t>
            </a:fld>
            <a:endParaRPr lang="en-US" sz="1100">
              <a:solidFill>
                <a:schemeClr val="tx2"/>
              </a:solidFill>
            </a:endParaRPr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>
              <a:solidFill>
                <a:schemeClr val="tx2"/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eaLnBrk="1" latinLnBrk="0" hangingPunct="1"/>
            <a:fld id="{09CEB3EB-F4F2-46F4-8867-D3C68411A9A0}" type="slidenum">
              <a:rPr kumimoji="0" lang="en-US" smtClean="0"/>
              <a:pPr algn="l" eaLnBrk="1" latinLnBrk="0" hangingPunct="1"/>
              <a:t>‹Nº›</a:t>
            </a:fld>
            <a:endParaRPr kumimoji="0" lang="en-US" sz="120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273050"/>
            <a:ext cx="109728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914400" y="1435100"/>
            <a:ext cx="33528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4572000" y="1435100"/>
            <a:ext cx="73152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CBE8-30B0-4476-8762-9236B142003A}" type="datetimeFigureOut">
              <a:rPr lang="en-US" smtClean="0"/>
              <a:pPr/>
              <a:t>5/2/2017</a:t>
            </a:fld>
            <a:endParaRPr lang="en-US" sz="1100">
              <a:solidFill>
                <a:schemeClr val="tx2"/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>
              <a:solidFill>
                <a:schemeClr val="tx2"/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eaLnBrk="1" latinLnBrk="0" hangingPunct="1"/>
            <a:fld id="{09CEB3EB-F4F2-46F4-8867-D3C68411A9A0}" type="slidenum">
              <a:rPr kumimoji="0" lang="en-US" smtClean="0"/>
              <a:pPr algn="l" eaLnBrk="1" latinLnBrk="0" hangingPunct="1"/>
              <a:t>‹Nº›</a:t>
            </a:fld>
            <a:endParaRPr kumimoji="0" lang="en-US" sz="120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/>
        </p:nvSpPr>
        <p:spPr>
          <a:xfrm>
            <a:off x="490709" y="0"/>
            <a:ext cx="1170432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cxnSp>
        <p:nvCxnSpPr>
          <p:cNvPr id="9" name="8 Conector recto"/>
          <p:cNvCxnSpPr/>
          <p:nvPr/>
        </p:nvCxnSpPr>
        <p:spPr>
          <a:xfrm flipV="1">
            <a:off x="484260" y="1885028"/>
            <a:ext cx="11710163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9 Grupo"/>
          <p:cNvGrpSpPr/>
          <p:nvPr/>
        </p:nvGrpSpPr>
        <p:grpSpPr>
          <a:xfrm rot="5400000">
            <a:off x="11374903" y="1197789"/>
            <a:ext cx="132763" cy="171288"/>
            <a:chOff x="6668087" y="1297746"/>
            <a:chExt cx="161840" cy="156602"/>
          </a:xfrm>
        </p:grpSpPr>
        <p:cxnSp>
          <p:nvCxnSpPr>
            <p:cNvPr id="15" name="14 Conector recto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15 Conector recto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16 Conector recto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1 Título"/>
          <p:cNvSpPr>
            <a:spLocks noGrp="1"/>
          </p:cNvSpPr>
          <p:nvPr>
            <p:ph type="title"/>
          </p:nvPr>
        </p:nvSpPr>
        <p:spPr bwMode="grayWhite">
          <a:xfrm>
            <a:off x="1219200" y="441252"/>
            <a:ext cx="9144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490709" y="1893781"/>
            <a:ext cx="1170432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/>
              <a:t>Haga clic en el icono para agregar una imagen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 bwMode="grayWhite">
          <a:xfrm>
            <a:off x="1219200" y="1150144"/>
            <a:ext cx="9144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grpSp>
        <p:nvGrpSpPr>
          <p:cNvPr id="14" name="13 Grupo"/>
          <p:cNvGrpSpPr/>
          <p:nvPr/>
        </p:nvGrpSpPr>
        <p:grpSpPr>
          <a:xfrm rot="5400000">
            <a:off x="11578103" y="1350189"/>
            <a:ext cx="132763" cy="171288"/>
            <a:chOff x="6668087" y="1297746"/>
            <a:chExt cx="161840" cy="156602"/>
          </a:xfrm>
        </p:grpSpPr>
        <p:cxnSp>
          <p:nvCxnSpPr>
            <p:cNvPr id="11" name="10 Conector recto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11 Conector recto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12 Conector recto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17 Grupo"/>
          <p:cNvGrpSpPr/>
          <p:nvPr/>
        </p:nvGrpSpPr>
        <p:grpSpPr>
          <a:xfrm rot="5400000">
            <a:off x="11115579" y="1453352"/>
            <a:ext cx="132763" cy="171288"/>
            <a:chOff x="6668087" y="1297746"/>
            <a:chExt cx="161840" cy="156602"/>
          </a:xfrm>
        </p:grpSpPr>
        <p:cxnSp>
          <p:nvCxnSpPr>
            <p:cNvPr id="19" name="18 Conector recto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19 Conector recto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20 Conector recto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8636000" y="55499"/>
            <a:ext cx="2844800" cy="365125"/>
          </a:xfrm>
        </p:spPr>
        <p:txBody>
          <a:bodyPr/>
          <a:lstStyle/>
          <a:p>
            <a:fld id="{8F6BCBE8-30B0-4476-8762-9236B142003A}" type="datetimeFigureOut">
              <a:rPr lang="en-US" smtClean="0"/>
              <a:pPr/>
              <a:t>5/2/2017</a:t>
            </a:fld>
            <a:endParaRPr lang="en-US" sz="1100">
              <a:solidFill>
                <a:schemeClr val="tx2"/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219200" y="55499"/>
            <a:ext cx="7416800" cy="365125"/>
          </a:xfrm>
        </p:spPr>
        <p:txBody>
          <a:bodyPr/>
          <a:lstStyle/>
          <a:p>
            <a:pPr algn="r" eaLnBrk="1" latinLnBrk="0" hangingPunct="1"/>
            <a:endParaRPr kumimoji="0" lang="en-US" sz="1100">
              <a:solidFill>
                <a:schemeClr val="tx2"/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1480800" y="55499"/>
            <a:ext cx="609600" cy="365125"/>
          </a:xfrm>
        </p:spPr>
        <p:txBody>
          <a:bodyPr/>
          <a:lstStyle/>
          <a:p>
            <a:pPr algn="l" eaLnBrk="1" latinLnBrk="0" hangingPunct="1"/>
            <a:fld id="{09CEB3EB-F4F2-46F4-8867-D3C68411A9A0}" type="slidenum">
              <a:rPr kumimoji="0" lang="en-US" smtClean="0"/>
              <a:pPr algn="l" eaLnBrk="1" latinLnBrk="0" hangingPunct="1"/>
              <a:t>‹Nº›</a:t>
            </a:fld>
            <a:endParaRPr kumimoji="0" lang="en-US" sz="120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CBE8-30B0-4476-8762-9236B142003A}" type="datetimeFigureOut">
              <a:rPr lang="en-US" smtClean="0"/>
              <a:pPr/>
              <a:t>5/2/2017</a:t>
            </a:fld>
            <a:endParaRPr lang="en-US" sz="1100">
              <a:solidFill>
                <a:schemeClr val="tx2"/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>
              <a:solidFill>
                <a:schemeClr val="tx2"/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eaLnBrk="1" latinLnBrk="0" hangingPunct="1"/>
            <a:fld id="{09CEB3EB-F4F2-46F4-8867-D3C68411A9A0}" type="slidenum">
              <a:rPr kumimoji="0" lang="en-US" smtClean="0"/>
              <a:pPr algn="l" eaLnBrk="1" latinLnBrk="0" hangingPunct="1"/>
              <a:t>‹Nº›</a:t>
            </a:fld>
            <a:endParaRPr kumimoji="0" lang="en-US" sz="120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641600" cy="5851525"/>
          </a:xfrm>
        </p:spPr>
        <p:txBody>
          <a:bodyPr vert="eaVert" anchor="ctr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812800" y="274640"/>
            <a:ext cx="7823200" cy="5851525"/>
          </a:xfrm>
        </p:spPr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CBE8-30B0-4476-8762-9236B142003A}" type="datetimeFigureOut">
              <a:rPr lang="en-US" smtClean="0"/>
              <a:pPr/>
              <a:t>5/2/2017</a:t>
            </a:fld>
            <a:endParaRPr lang="en-US" sz="1100">
              <a:solidFill>
                <a:schemeClr val="tx2"/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>
              <a:solidFill>
                <a:schemeClr val="tx2"/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eaLnBrk="1" latinLnBrk="0" hangingPunct="1"/>
            <a:fld id="{09CEB3EB-F4F2-46F4-8867-D3C68411A9A0}" type="slidenum">
              <a:rPr kumimoji="0" lang="en-US" smtClean="0"/>
              <a:pPr algn="l" eaLnBrk="1" latinLnBrk="0" hangingPunct="1"/>
              <a:t>‹Nº›</a:t>
            </a:fld>
            <a:endParaRPr kumimoji="0" lang="en-US" sz="120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1718" y="992188"/>
            <a:ext cx="5065183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0101" y="992188"/>
            <a:ext cx="5067300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noProof="0"/>
              <a:t>Haga clic en el icono para agregar una imagen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4">
                <a:lumMod val="40000"/>
                <a:lumOff val="60000"/>
              </a:schemeClr>
            </a:gs>
            <a:gs pos="0">
              <a:srgbClr val="00B0F0"/>
            </a:gs>
            <a:gs pos="100000">
              <a:schemeClr val="accent5">
                <a:lumMod val="5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bckgrd_2.jpg"/>
          <p:cNvPicPr>
            <a:picLocks noChangeAspect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6529388"/>
            <a:ext cx="12192000" cy="328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6" descr="bckgrd_1.jpg"/>
          <p:cNvPicPr>
            <a:picLocks noChangeAspect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0" y="1"/>
            <a:ext cx="12192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6351" y="731839"/>
            <a:ext cx="12181416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800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13834" y="1"/>
            <a:ext cx="10365317" cy="741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717" y="992188"/>
            <a:ext cx="10335683" cy="438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Body Text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chemeClr val="hlink"/>
        </a:buClr>
        <a:buSzPct val="9000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458788" indent="-169863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2pPr>
      <a:lvl3pPr marL="854075" indent="-173038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chemeClr val="bg2"/>
        </a:buClr>
        <a:buSzPct val="80000"/>
        <a:buChar char="•"/>
        <a:defRPr>
          <a:solidFill>
            <a:schemeClr val="tx1"/>
          </a:solidFill>
          <a:latin typeface="+mn-lt"/>
        </a:defRPr>
      </a:lvl3pPr>
      <a:lvl4pPr marL="1254125" indent="-165100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Font typeface="Segoe" pitchFamily="34" charset="0"/>
        <a:buChar char="-"/>
        <a:defRPr sz="1600">
          <a:solidFill>
            <a:schemeClr val="tx1"/>
          </a:solidFill>
          <a:latin typeface="+mn-lt"/>
        </a:defRPr>
      </a:lvl4pPr>
      <a:lvl5pPr marL="15446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40000"/>
                <a:lumOff val="60000"/>
              </a:schemeClr>
            </a:gs>
            <a:gs pos="0">
              <a:srgbClr val="00B0F0"/>
            </a:gs>
            <a:gs pos="100000">
              <a:schemeClr val="accent5">
                <a:lumMod val="5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/>
        </p:nvSpPr>
        <p:spPr>
          <a:xfrm>
            <a:off x="0" y="-1"/>
            <a:ext cx="48768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7 Rectángulo"/>
          <p:cNvSpPr/>
          <p:nvPr/>
        </p:nvSpPr>
        <p:spPr>
          <a:xfrm>
            <a:off x="340388" y="5047394"/>
            <a:ext cx="97536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8 Rectángulo"/>
          <p:cNvSpPr/>
          <p:nvPr/>
        </p:nvSpPr>
        <p:spPr>
          <a:xfrm>
            <a:off x="340388" y="4796819"/>
            <a:ext cx="97536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9 Rectángulo"/>
          <p:cNvSpPr/>
          <p:nvPr/>
        </p:nvSpPr>
        <p:spPr>
          <a:xfrm>
            <a:off x="340388" y="4637685"/>
            <a:ext cx="97536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10 Rectángulo"/>
          <p:cNvSpPr/>
          <p:nvPr/>
        </p:nvSpPr>
        <p:spPr>
          <a:xfrm>
            <a:off x="340388" y="4542559"/>
            <a:ext cx="97536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11 Rectángulo"/>
          <p:cNvSpPr/>
          <p:nvPr/>
        </p:nvSpPr>
        <p:spPr>
          <a:xfrm>
            <a:off x="412744" y="680477"/>
            <a:ext cx="6096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5" name="14 Rectángulo"/>
          <p:cNvSpPr/>
          <p:nvPr/>
        </p:nvSpPr>
        <p:spPr>
          <a:xfrm>
            <a:off x="358764" y="680477"/>
            <a:ext cx="36576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6" name="15 Rectángulo"/>
          <p:cNvSpPr/>
          <p:nvPr/>
        </p:nvSpPr>
        <p:spPr>
          <a:xfrm>
            <a:off x="333360" y="680477"/>
            <a:ext cx="1219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7" name="16 Rectángulo"/>
          <p:cNvSpPr/>
          <p:nvPr/>
        </p:nvSpPr>
        <p:spPr>
          <a:xfrm>
            <a:off x="295691" y="680477"/>
            <a:ext cx="1219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1219200" y="512064"/>
            <a:ext cx="10363200" cy="9144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1219200" y="1783560"/>
            <a:ext cx="10363200" cy="4572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  <a:p>
            <a:pPr lvl="1" eaLnBrk="1" latinLnBrk="0" hangingPunct="1"/>
            <a:r>
              <a:rPr kumimoji="0" lang="es-ES"/>
              <a:t>Segundo nivel</a:t>
            </a:r>
          </a:p>
          <a:p>
            <a:pPr lvl="2" eaLnBrk="1" latinLnBrk="0" hangingPunct="1"/>
            <a:r>
              <a:rPr kumimoji="0" lang="es-ES"/>
              <a:t>Tercer nivel</a:t>
            </a:r>
          </a:p>
          <a:p>
            <a:pPr lvl="3" eaLnBrk="1" latinLnBrk="0" hangingPunct="1"/>
            <a:r>
              <a:rPr kumimoji="0" lang="es-ES"/>
              <a:t>Cuarto nivel</a:t>
            </a:r>
          </a:p>
          <a:p>
            <a:pPr lvl="4" eaLnBrk="1" latinLnBrk="0" hangingPunct="1"/>
            <a:r>
              <a:rPr kumimoji="0" lang="es-ES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8636000" y="6416676"/>
            <a:ext cx="28448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8F6BCBE8-30B0-4476-8762-9236B142003A}" type="datetimeFigureOut">
              <a:rPr lang="en-US" smtClean="0"/>
              <a:pPr/>
              <a:t>5/2/2017</a:t>
            </a:fld>
            <a:endParaRPr lang="en-US" sz="1100">
              <a:solidFill>
                <a:schemeClr val="tx2"/>
              </a:solidFill>
            </a:endParaRPr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1219200" y="6416676"/>
            <a:ext cx="74168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pPr algn="r" eaLnBrk="1" latinLnBrk="0" hangingPunct="1"/>
            <a:endParaRPr kumimoji="0" lang="en-US" sz="1100">
              <a:solidFill>
                <a:schemeClr val="tx2"/>
              </a:solidFill>
            </a:endParaRPr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11480800" y="6416676"/>
            <a:ext cx="609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pPr algn="l" eaLnBrk="1" latinLnBrk="0" hangingPunct="1"/>
            <a:fld id="{09CEB3EB-F4F2-46F4-8867-D3C68411A9A0}" type="slidenum">
              <a:rPr kumimoji="0" lang="en-US" smtClean="0"/>
              <a:pPr algn="l" eaLnBrk="1" latinLnBrk="0" hangingPunct="1"/>
              <a:t>‹Nº›</a:t>
            </a:fld>
            <a:endParaRPr kumimoji="0" lang="en-US" sz="1200">
              <a:solidFill>
                <a:schemeClr val="tx2"/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631504" y="3356992"/>
            <a:ext cx="9903246" cy="3096344"/>
          </a:xfrm>
        </p:spPr>
        <p:txBody>
          <a:bodyPr>
            <a:noAutofit/>
          </a:bodyPr>
          <a:lstStyle/>
          <a:p>
            <a:r>
              <a:rPr lang="es-AR" sz="5400" cap="none">
                <a:effectLst/>
              </a:rPr>
              <a:t>Introduccion al Framework y al Lenguaje C#</a:t>
            </a:r>
            <a:endParaRPr lang="es-AR" sz="5400" b="1" cap="none">
              <a:effectLst/>
            </a:endParaRPr>
          </a:p>
        </p:txBody>
      </p:sp>
      <p:sp>
        <p:nvSpPr>
          <p:cNvPr id="3" name="1 Título"/>
          <p:cNvSpPr txBox="1">
            <a:spLocks/>
          </p:cNvSpPr>
          <p:nvPr/>
        </p:nvSpPr>
        <p:spPr>
          <a:xfrm>
            <a:off x="9806558" y="0"/>
            <a:ext cx="1728192" cy="2376264"/>
          </a:xfrm>
          <a:prstGeom prst="rect">
            <a:avLst/>
          </a:prstGeom>
        </p:spPr>
        <p:txBody>
          <a:bodyPr vert="horz" anchor="t">
            <a:noAutofit/>
          </a:bodyPr>
          <a:lstStyle>
            <a:lvl1pPr marR="9144" algn="l" rtl="0" eaLnBrk="1" latinLnBrk="0" hangingPunct="1">
              <a:spcBef>
                <a:spcPct val="0"/>
              </a:spcBef>
              <a:buNone/>
              <a:defRPr kumimoji="0" sz="4000" b="1" kern="1200" cap="all" spc="0" baseline="0">
                <a:solidFill>
                  <a:schemeClr val="tx2">
                    <a:satMod val="200000"/>
                  </a:schemeClr>
                </a:solidFill>
                <a:effectLst>
                  <a:reflection blurRad="12700" stA="34000" endA="740" endPos="530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es-AR" sz="12800" cap="none">
                <a:effectLst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0583500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7"/>
          <p:cNvSpPr>
            <a:spLocks noGrp="1" noChangeArrowheads="1"/>
          </p:cNvSpPr>
          <p:nvPr>
            <p:ph type="title"/>
          </p:nvPr>
        </p:nvSpPr>
        <p:spPr>
          <a:xfrm>
            <a:off x="720000" y="180000"/>
            <a:ext cx="10363200" cy="914400"/>
          </a:xfrm>
        </p:spPr>
        <p:txBody>
          <a:bodyPr vert="horz" anchor="t">
            <a:noAutofit/>
          </a:bodyPr>
          <a:lstStyle/>
          <a:p>
            <a:r>
              <a:rPr lang="en-US"/>
              <a:t>Problema #2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2471896" y="2276872"/>
            <a:ext cx="7776864" cy="280076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571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s-AR" sz="4400">
                <a:solidFill>
                  <a:srgbClr val="000000"/>
                </a:solidFill>
              </a:rPr>
              <a:t>Mostrar en pantalla los primeros  números enteros menores que un numero </a:t>
            </a:r>
            <a:r>
              <a:rPr lang="es-AR" sz="4400" b="1" i="1">
                <a:solidFill>
                  <a:srgbClr val="000000"/>
                </a:solidFill>
              </a:rPr>
              <a:t>n</a:t>
            </a:r>
            <a:r>
              <a:rPr lang="es-AR" sz="4400">
                <a:solidFill>
                  <a:srgbClr val="000000"/>
                </a:solidFill>
              </a:rPr>
              <a:t> ingresado por el usuario</a:t>
            </a:r>
          </a:p>
        </p:txBody>
      </p:sp>
      <p:cxnSp>
        <p:nvCxnSpPr>
          <p:cNvPr id="4" name="Conector recto 3"/>
          <p:cNvCxnSpPr/>
          <p:nvPr/>
        </p:nvCxnSpPr>
        <p:spPr>
          <a:xfrm>
            <a:off x="720000" y="980728"/>
            <a:ext cx="1128065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78745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7"/>
          <p:cNvSpPr>
            <a:spLocks noGrp="1" noChangeArrowheads="1"/>
          </p:cNvSpPr>
          <p:nvPr>
            <p:ph type="title"/>
          </p:nvPr>
        </p:nvSpPr>
        <p:spPr>
          <a:xfrm>
            <a:off x="720000" y="180000"/>
            <a:ext cx="10363200" cy="914400"/>
          </a:xfrm>
        </p:spPr>
        <p:txBody>
          <a:bodyPr/>
          <a:lstStyle/>
          <a:p>
            <a:pPr eaLnBrk="1" hangingPunct="1"/>
            <a:r>
              <a:rPr lang="en-US"/>
              <a:t>Otras sentencias y funciones</a:t>
            </a:r>
          </a:p>
        </p:txBody>
      </p:sp>
      <p:sp>
        <p:nvSpPr>
          <p:cNvPr id="2" name="Marcador de texto 1"/>
          <p:cNvSpPr>
            <a:spLocks noGrp="1"/>
          </p:cNvSpPr>
          <p:nvPr>
            <p:ph type="body" idx="1"/>
          </p:nvPr>
        </p:nvSpPr>
        <p:spPr>
          <a:xfrm>
            <a:off x="720000" y="1094400"/>
            <a:ext cx="10920616" cy="5472608"/>
          </a:xfrm>
        </p:spPr>
        <p:txBody>
          <a:bodyPr>
            <a:normAutofit/>
          </a:bodyPr>
          <a:lstStyle/>
          <a:p>
            <a:r>
              <a:rPr lang="es-AR"/>
              <a:t>Sentencia de decisión (if)</a:t>
            </a:r>
          </a:p>
          <a:p>
            <a:pPr lvl="1"/>
            <a:r>
              <a:rPr lang="es-AR"/>
              <a:t>En base a una condición LOGICA permite definir dos caminos de flujo de codigo</a:t>
            </a:r>
          </a:p>
          <a:p>
            <a:pPr lvl="1"/>
            <a:r>
              <a:rPr lang="es-AR"/>
              <a:t>Solo el obligatorio el bloque de sentencias “verdadero”</a:t>
            </a:r>
          </a:p>
          <a:p>
            <a:r>
              <a:rPr lang="es-AR" b="1">
                <a:solidFill>
                  <a:schemeClr val="accent3"/>
                </a:solidFill>
              </a:rPr>
              <a:t>Funciones para obtener datos desde el teclado</a:t>
            </a:r>
            <a:endParaRPr lang="es-AR"/>
          </a:p>
          <a:p>
            <a:pPr lvl="1"/>
            <a:r>
              <a:rPr lang="es-AR"/>
              <a:t>Devuelven una cadena o texto con lo que ingresamos</a:t>
            </a:r>
          </a:p>
          <a:p>
            <a:pPr lvl="1"/>
            <a:r>
              <a:rPr lang="es-AR"/>
              <a:t>Tenemos que convertirlo al numero entero para que el programa funcione</a:t>
            </a:r>
          </a:p>
          <a:p>
            <a:pPr lvl="2"/>
            <a:r>
              <a:rPr lang="es-AR"/>
              <a:t>Posibles errores pueden ocurrir</a:t>
            </a:r>
          </a:p>
          <a:p>
            <a:endParaRPr lang="es-AR"/>
          </a:p>
        </p:txBody>
      </p:sp>
      <p:cxnSp>
        <p:nvCxnSpPr>
          <p:cNvPr id="4" name="Conector recto 3"/>
          <p:cNvCxnSpPr/>
          <p:nvPr/>
        </p:nvCxnSpPr>
        <p:spPr>
          <a:xfrm>
            <a:off x="720000" y="980728"/>
            <a:ext cx="1128065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00277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7"/>
          <p:cNvSpPr>
            <a:spLocks noGrp="1" noChangeArrowheads="1"/>
          </p:cNvSpPr>
          <p:nvPr>
            <p:ph type="title"/>
          </p:nvPr>
        </p:nvSpPr>
        <p:spPr>
          <a:xfrm>
            <a:off x="720000" y="180000"/>
            <a:ext cx="10992624" cy="914400"/>
          </a:xfrm>
        </p:spPr>
        <p:txBody>
          <a:bodyPr/>
          <a:lstStyle/>
          <a:p>
            <a:pPr eaLnBrk="1" hangingPunct="1"/>
            <a:r>
              <a:rPr lang="en-US"/>
              <a:t>Leer datos desde teclado</a:t>
            </a:r>
          </a:p>
        </p:txBody>
      </p:sp>
      <p:cxnSp>
        <p:nvCxnSpPr>
          <p:cNvPr id="9" name="Conector recto 8"/>
          <p:cNvCxnSpPr/>
          <p:nvPr/>
        </p:nvCxnSpPr>
        <p:spPr>
          <a:xfrm>
            <a:off x="720000" y="980728"/>
            <a:ext cx="1128065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Marcador de texto 1"/>
          <p:cNvSpPr txBox="1">
            <a:spLocks/>
          </p:cNvSpPr>
          <p:nvPr/>
        </p:nvSpPr>
        <p:spPr>
          <a:xfrm>
            <a:off x="716619" y="3206986"/>
            <a:ext cx="11280656" cy="346237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11480" indent="-342900" algn="l" rtl="0" eaLnBrk="1" latinLnBrk="0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0664" indent="-28575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ct val="95000"/>
              <a:buFont typeface="Wingdings"/>
              <a:buChar char=""/>
              <a:tabLst/>
              <a:defRPr/>
            </a:pPr>
            <a:r>
              <a:rPr kumimoji="0" lang="es-AR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Usamos el método </a:t>
            </a:r>
            <a:r>
              <a:rPr kumimoji="0" lang="es-AR" sz="3000" b="1" i="0" u="none" strike="noStrike" kern="1200" cap="none" spc="0" normalizeH="0" baseline="0" noProof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ReadLine()</a:t>
            </a:r>
            <a:r>
              <a:rPr kumimoji="0" lang="es-AR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 de </a:t>
            </a:r>
            <a:r>
              <a:rPr kumimoji="0" lang="es-AR" sz="3000" b="1" i="0" u="none" strike="noStrike" kern="1200" cap="none" spc="0" normalizeH="0" baseline="0" noProof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Console</a:t>
            </a:r>
            <a:r>
              <a:rPr kumimoji="0" lang="es-AR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 que espera caracteres desde teclado hasta que presionamos ENTER</a:t>
            </a:r>
          </a:p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ct val="95000"/>
              <a:buFont typeface="Wingdings"/>
              <a:buChar char=""/>
              <a:tabLst/>
              <a:defRPr/>
            </a:pPr>
            <a:r>
              <a:rPr kumimoji="0" lang="es-AR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El valor retornado solo nos sirve cuando tenemos que trabajar con variables tipo texto (string)</a:t>
            </a:r>
          </a:p>
          <a:p>
            <a:pPr lvl="1" indent="-342900">
              <a:spcBef>
                <a:spcPts val="700"/>
              </a:spcBef>
              <a:buClr>
                <a:srgbClr val="FFFFFF"/>
              </a:buClr>
              <a:buSzPct val="95000"/>
              <a:buFont typeface="Wingdings"/>
              <a:buChar char=""/>
            </a:pPr>
            <a:r>
              <a:rPr lang="es-AR">
                <a:solidFill>
                  <a:srgbClr val="FFFFFF"/>
                </a:solidFill>
                <a:latin typeface="Corbel"/>
              </a:rPr>
              <a:t>De otro modo tenemos que convertirlas mediante algún método apropiado</a:t>
            </a:r>
            <a:endParaRPr kumimoji="0" lang="es-AR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992" y="1125102"/>
            <a:ext cx="10828640" cy="2051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6339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7"/>
          <p:cNvSpPr>
            <a:spLocks noGrp="1" noChangeArrowheads="1"/>
          </p:cNvSpPr>
          <p:nvPr>
            <p:ph type="title"/>
          </p:nvPr>
        </p:nvSpPr>
        <p:spPr>
          <a:xfrm>
            <a:off x="720000" y="180000"/>
            <a:ext cx="10363200" cy="914400"/>
          </a:xfrm>
        </p:spPr>
        <p:txBody>
          <a:bodyPr/>
          <a:lstStyle/>
          <a:p>
            <a:pPr eaLnBrk="1" hangingPunct="1"/>
            <a:r>
              <a:rPr lang="en-US"/>
              <a:t>Problema #3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1847528" y="2348880"/>
            <a:ext cx="9001000" cy="212365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571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s-AR" sz="4400">
                <a:solidFill>
                  <a:srgbClr val="000000"/>
                </a:solidFill>
              </a:rPr>
              <a:t>Dado un nombre de archivo mostrar en pantalla su tamaño y su fecha de creacion (si existe)</a:t>
            </a:r>
            <a:endParaRPr lang="es-AR" sz="4400" b="1">
              <a:solidFill>
                <a:srgbClr val="000000"/>
              </a:solidFill>
            </a:endParaRPr>
          </a:p>
        </p:txBody>
      </p:sp>
      <p:cxnSp>
        <p:nvCxnSpPr>
          <p:cNvPr id="4" name="Conector recto 3"/>
          <p:cNvCxnSpPr/>
          <p:nvPr/>
        </p:nvCxnSpPr>
        <p:spPr>
          <a:xfrm>
            <a:off x="720000" y="980728"/>
            <a:ext cx="1128065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0812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7"/>
          <p:cNvSpPr>
            <a:spLocks noGrp="1" noChangeArrowheads="1"/>
          </p:cNvSpPr>
          <p:nvPr>
            <p:ph type="title"/>
          </p:nvPr>
        </p:nvSpPr>
        <p:spPr>
          <a:xfrm>
            <a:off x="720000" y="180000"/>
            <a:ext cx="10992624" cy="914400"/>
          </a:xfrm>
        </p:spPr>
        <p:txBody>
          <a:bodyPr/>
          <a:lstStyle/>
          <a:p>
            <a:pPr eaLnBrk="1" hangingPunct="1"/>
            <a:r>
              <a:rPr lang="en-US"/>
              <a:t>Como se hacia “antes”</a:t>
            </a:r>
          </a:p>
        </p:txBody>
      </p:sp>
      <p:sp>
        <p:nvSpPr>
          <p:cNvPr id="2" name="Marcador de texto 1"/>
          <p:cNvSpPr>
            <a:spLocks noGrp="1"/>
          </p:cNvSpPr>
          <p:nvPr>
            <p:ph type="body" idx="1"/>
          </p:nvPr>
        </p:nvSpPr>
        <p:spPr>
          <a:xfrm>
            <a:off x="720000" y="1094400"/>
            <a:ext cx="10992624" cy="5472608"/>
          </a:xfrm>
        </p:spPr>
        <p:txBody>
          <a:bodyPr>
            <a:normAutofit/>
          </a:bodyPr>
          <a:lstStyle/>
          <a:p>
            <a:r>
              <a:rPr lang="es-AR"/>
              <a:t>Cada llamado a funcion es una solicitud de servicio hacia el OS</a:t>
            </a:r>
          </a:p>
        </p:txBody>
      </p:sp>
      <p:cxnSp>
        <p:nvCxnSpPr>
          <p:cNvPr id="9" name="Conector recto 8"/>
          <p:cNvCxnSpPr/>
          <p:nvPr/>
        </p:nvCxnSpPr>
        <p:spPr>
          <a:xfrm>
            <a:off x="720000" y="980728"/>
            <a:ext cx="1128065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Marcador de texto 1"/>
          <p:cNvSpPr txBox="1">
            <a:spLocks/>
          </p:cNvSpPr>
          <p:nvPr/>
        </p:nvSpPr>
        <p:spPr>
          <a:xfrm>
            <a:off x="2579908" y="1910714"/>
            <a:ext cx="7560840" cy="439860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76200"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vert="horz" lIns="180000" tIns="180000" rIns="180000" bIns="180000">
            <a:normAutofit/>
          </a:bodyPr>
          <a:lstStyle>
            <a:lvl1pPr marL="411480" indent="-342900" algn="l" rtl="0" eaLnBrk="1" latinLnBrk="0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0664" indent="-28575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580" indent="0">
              <a:buClr>
                <a:srgbClr val="FFFFFF"/>
              </a:buClr>
              <a:buNone/>
            </a:pPr>
            <a:r>
              <a:rPr lang="es-AR" sz="1800" noProof="1">
                <a:solidFill>
                  <a:sysClr val="windowText" lastClr="000000"/>
                </a:solidFill>
                <a:latin typeface="Consolas"/>
              </a:rPr>
              <a:t>HANDLE </a:t>
            </a:r>
            <a:r>
              <a:rPr lang="es-AR" sz="1800" b="1" noProof="1">
                <a:solidFill>
                  <a:srgbClr val="FF0000"/>
                </a:solidFill>
                <a:latin typeface="Consolas"/>
              </a:rPr>
              <a:t>hdl</a:t>
            </a:r>
            <a:r>
              <a:rPr lang="es-AR" sz="1800" noProof="1">
                <a:solidFill>
                  <a:sysClr val="windowText" lastClr="000000"/>
                </a:solidFill>
                <a:latin typeface="Consolas"/>
              </a:rPr>
              <a:t> = </a:t>
            </a:r>
            <a:r>
              <a:rPr lang="es-AR" sz="1800" b="1" noProof="1">
                <a:solidFill>
                  <a:sysClr val="windowText" lastClr="000000"/>
                </a:solidFill>
                <a:latin typeface="Consolas"/>
              </a:rPr>
              <a:t>open</a:t>
            </a:r>
            <a:r>
              <a:rPr lang="es-AR" sz="1800" noProof="1">
                <a:solidFill>
                  <a:sysClr val="windowText" lastClr="000000"/>
                </a:solidFill>
                <a:latin typeface="Consolas"/>
              </a:rPr>
              <a:t>( file_path, modo) ;</a:t>
            </a:r>
          </a:p>
          <a:p>
            <a:pPr marL="68580" indent="0">
              <a:buNone/>
            </a:pPr>
            <a:endParaRPr lang="es-AR" sz="1800" noProof="1">
              <a:solidFill>
                <a:sysClr val="windowText" lastClr="000000"/>
              </a:solidFill>
              <a:latin typeface="Consolas"/>
            </a:endParaRPr>
          </a:p>
          <a:p>
            <a:pPr marL="68580" indent="0">
              <a:buNone/>
            </a:pPr>
            <a:r>
              <a:rPr lang="es-AR" sz="1800" noProof="1">
                <a:solidFill>
                  <a:sysClr val="windowText" lastClr="000000"/>
                </a:solidFill>
                <a:latin typeface="Consolas"/>
              </a:rPr>
              <a:t>//  si no hubo error...</a:t>
            </a:r>
          </a:p>
          <a:p>
            <a:pPr marL="68580" indent="0">
              <a:buNone/>
            </a:pPr>
            <a:r>
              <a:rPr lang="es-AR" sz="1800" noProof="1">
                <a:solidFill>
                  <a:sysClr val="windowText" lastClr="000000"/>
                </a:solidFill>
                <a:latin typeface="+mj-lt"/>
              </a:rPr>
              <a:t>FILEINFO fi;</a:t>
            </a:r>
          </a:p>
          <a:p>
            <a:pPr marL="68580" indent="0">
              <a:buNone/>
            </a:pPr>
            <a:r>
              <a:rPr lang="es-AR" sz="1800" noProof="1">
                <a:solidFill>
                  <a:sysClr val="windowText" lastClr="000000"/>
                </a:solidFill>
                <a:latin typeface="+mj-lt"/>
              </a:rPr>
              <a:t>if ( </a:t>
            </a:r>
            <a:r>
              <a:rPr lang="es-AR" sz="1800" b="1" noProof="1">
                <a:solidFill>
                  <a:sysClr val="windowText" lastClr="000000"/>
                </a:solidFill>
                <a:latin typeface="+mj-lt"/>
              </a:rPr>
              <a:t>getfileinfo(</a:t>
            </a:r>
            <a:r>
              <a:rPr lang="es-AR" sz="1800" b="1" noProof="1">
                <a:solidFill>
                  <a:srgbClr val="FF0000"/>
                </a:solidFill>
                <a:latin typeface="+mj-lt"/>
              </a:rPr>
              <a:t>hdl</a:t>
            </a:r>
            <a:r>
              <a:rPr lang="es-AR" sz="1800" noProof="1">
                <a:solidFill>
                  <a:sysClr val="windowText" lastClr="000000"/>
                </a:solidFill>
                <a:latin typeface="+mj-lt"/>
              </a:rPr>
              <a:t>, &amp;fi) == OK ) {</a:t>
            </a:r>
          </a:p>
          <a:p>
            <a:pPr marL="68580" indent="0">
              <a:buNone/>
            </a:pPr>
            <a:r>
              <a:rPr lang="es-AR" sz="1800" noProof="1">
                <a:solidFill>
                  <a:sysClr val="windowText" lastClr="000000"/>
                </a:solidFill>
                <a:latin typeface="+mj-lt"/>
              </a:rPr>
              <a:t>  printf(“El tamaño es %s”, fi.size) ;</a:t>
            </a:r>
          </a:p>
          <a:p>
            <a:pPr marL="68580" indent="0">
              <a:buNone/>
            </a:pPr>
            <a:r>
              <a:rPr lang="es-AR" sz="1800" noProof="1">
                <a:solidFill>
                  <a:sysClr val="windowText" lastClr="000000"/>
                </a:solidFill>
                <a:latin typeface="+mj-lt"/>
              </a:rPr>
              <a:t>  </a:t>
            </a:r>
            <a:r>
              <a:rPr lang="es-AR" sz="1800" b="1" noProof="1">
                <a:solidFill>
                  <a:sysClr val="windowText" lastClr="000000"/>
                </a:solidFill>
                <a:latin typeface="+mj-lt"/>
              </a:rPr>
              <a:t>read</a:t>
            </a:r>
            <a:r>
              <a:rPr lang="es-AR" sz="1800" noProof="1">
                <a:solidFill>
                  <a:sysClr val="windowText" lastClr="000000"/>
                </a:solidFill>
                <a:latin typeface="+mj-lt"/>
              </a:rPr>
              <a:t>( </a:t>
            </a:r>
            <a:r>
              <a:rPr lang="es-AR" sz="1800" b="1" noProof="1">
                <a:solidFill>
                  <a:srgbClr val="FF0000"/>
                </a:solidFill>
                <a:latin typeface="+mj-lt"/>
              </a:rPr>
              <a:t>hdl</a:t>
            </a:r>
            <a:r>
              <a:rPr lang="es-AR" sz="1800" noProof="1">
                <a:solidFill>
                  <a:sysClr val="windowText" lastClr="000000"/>
                </a:solidFill>
                <a:latin typeface="+mj-lt"/>
              </a:rPr>
              <a:t>, ...);</a:t>
            </a:r>
          </a:p>
          <a:p>
            <a:pPr marL="68580" indent="0">
              <a:buNone/>
            </a:pPr>
            <a:r>
              <a:rPr lang="es-AR" sz="1800" noProof="1">
                <a:solidFill>
                  <a:sysClr val="windowText" lastClr="000000"/>
                </a:solidFill>
                <a:latin typeface="+mj-lt"/>
              </a:rPr>
              <a:t>}</a:t>
            </a:r>
          </a:p>
          <a:p>
            <a:pPr marL="68580" indent="0">
              <a:buNone/>
            </a:pPr>
            <a:r>
              <a:rPr lang="es-AR" sz="1800" noProof="1">
                <a:solidFill>
                  <a:sysClr val="windowText" lastClr="000000"/>
                </a:solidFill>
                <a:latin typeface="+mj-lt"/>
              </a:rPr>
              <a:t>else </a:t>
            </a:r>
          </a:p>
          <a:p>
            <a:pPr marL="68580" indent="0">
              <a:buNone/>
            </a:pPr>
            <a:r>
              <a:rPr lang="es-AR" sz="1800" noProof="1">
                <a:solidFill>
                  <a:sysClr val="windowText" lastClr="000000"/>
                </a:solidFill>
                <a:latin typeface="+mj-lt"/>
              </a:rPr>
              <a:t>  printf(“Error!!!”);</a:t>
            </a:r>
          </a:p>
          <a:p>
            <a:pPr marL="68580" indent="0">
              <a:buNone/>
            </a:pPr>
            <a:r>
              <a:rPr lang="es-AR" sz="1800" b="1" noProof="1">
                <a:solidFill>
                  <a:sysClr val="windowText" lastClr="000000"/>
                </a:solidFill>
                <a:latin typeface="+mj-lt"/>
              </a:rPr>
              <a:t>close</a:t>
            </a:r>
            <a:r>
              <a:rPr lang="es-AR" sz="1800" noProof="1">
                <a:solidFill>
                  <a:sysClr val="windowText" lastClr="000000"/>
                </a:solidFill>
                <a:latin typeface="+mj-lt"/>
              </a:rPr>
              <a:t>( </a:t>
            </a:r>
            <a:r>
              <a:rPr lang="es-AR" sz="1800" b="1" noProof="1">
                <a:solidFill>
                  <a:srgbClr val="FF0000"/>
                </a:solidFill>
                <a:latin typeface="+mj-lt"/>
              </a:rPr>
              <a:t>hdl</a:t>
            </a:r>
            <a:r>
              <a:rPr lang="es-AR" sz="1800" noProof="1">
                <a:solidFill>
                  <a:sysClr val="windowText" lastClr="000000"/>
                </a:solidFill>
                <a:latin typeface="+mj-lt"/>
              </a:rPr>
              <a:t> );</a:t>
            </a:r>
          </a:p>
        </p:txBody>
      </p:sp>
    </p:spTree>
    <p:extLst>
      <p:ext uri="{BB962C8B-B14F-4D97-AF65-F5344CB8AC3E}">
        <p14:creationId xmlns:p14="http://schemas.microsoft.com/office/powerpoint/2010/main" val="36623921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7"/>
          <p:cNvSpPr>
            <a:spLocks noGrp="1" noChangeArrowheads="1"/>
          </p:cNvSpPr>
          <p:nvPr>
            <p:ph type="title"/>
          </p:nvPr>
        </p:nvSpPr>
        <p:spPr>
          <a:xfrm>
            <a:off x="720000" y="180000"/>
            <a:ext cx="10992624" cy="914400"/>
          </a:xfrm>
        </p:spPr>
        <p:txBody>
          <a:bodyPr/>
          <a:lstStyle/>
          <a:p>
            <a:pPr eaLnBrk="1" hangingPunct="1"/>
            <a:r>
              <a:rPr lang="en-US"/>
              <a:t>Como hacerlo en C#</a:t>
            </a:r>
          </a:p>
        </p:txBody>
      </p:sp>
      <p:sp>
        <p:nvSpPr>
          <p:cNvPr id="2" name="Marcador de texto 1"/>
          <p:cNvSpPr>
            <a:spLocks noGrp="1"/>
          </p:cNvSpPr>
          <p:nvPr>
            <p:ph type="body" idx="1"/>
          </p:nvPr>
        </p:nvSpPr>
        <p:spPr>
          <a:xfrm>
            <a:off x="720000" y="1094400"/>
            <a:ext cx="10992624" cy="5472608"/>
          </a:xfrm>
        </p:spPr>
        <p:txBody>
          <a:bodyPr>
            <a:normAutofit/>
          </a:bodyPr>
          <a:lstStyle/>
          <a:p>
            <a:r>
              <a:rPr lang="es-AR"/>
              <a:t>Usando </a:t>
            </a:r>
            <a:r>
              <a:rPr lang="es-AR" b="1">
                <a:solidFill>
                  <a:schemeClr val="accent3"/>
                </a:solidFill>
              </a:rPr>
              <a:t>clases</a:t>
            </a:r>
            <a:r>
              <a:rPr lang="es-AR"/>
              <a:t>!!</a:t>
            </a:r>
          </a:p>
          <a:p>
            <a:endParaRPr lang="es-AR"/>
          </a:p>
          <a:p>
            <a:endParaRPr lang="es-AR"/>
          </a:p>
          <a:p>
            <a:endParaRPr lang="es-AR"/>
          </a:p>
          <a:p>
            <a:endParaRPr lang="es-AR"/>
          </a:p>
          <a:p>
            <a:endParaRPr lang="es-AR"/>
          </a:p>
          <a:p>
            <a:endParaRPr lang="es-AR"/>
          </a:p>
          <a:p>
            <a:endParaRPr lang="es-AR"/>
          </a:p>
          <a:p>
            <a:r>
              <a:rPr lang="es-AR">
                <a:solidFill>
                  <a:schemeClr val="bg1"/>
                </a:solidFill>
              </a:rPr>
              <a:t>Lo que antes hacia </a:t>
            </a:r>
            <a:r>
              <a:rPr lang="es-AR" b="1">
                <a:solidFill>
                  <a:schemeClr val="bg1"/>
                </a:solidFill>
              </a:rPr>
              <a:t>directamente</a:t>
            </a:r>
            <a:r>
              <a:rPr lang="es-AR">
                <a:solidFill>
                  <a:schemeClr val="bg1"/>
                </a:solidFill>
              </a:rPr>
              <a:t> mediante llamadas al OS, ahora </a:t>
            </a:r>
            <a:r>
              <a:rPr lang="es-AR" b="1">
                <a:solidFill>
                  <a:schemeClr val="accent3"/>
                </a:solidFill>
              </a:rPr>
              <a:t>FileInfo</a:t>
            </a:r>
            <a:r>
              <a:rPr lang="es-AR"/>
              <a:t> lo hace </a:t>
            </a:r>
            <a:r>
              <a:rPr lang="es-AR" b="1"/>
              <a:t>a traves</a:t>
            </a:r>
            <a:r>
              <a:rPr lang="es-AR"/>
              <a:t> del </a:t>
            </a:r>
            <a:r>
              <a:rPr lang="es-AR" b="1">
                <a:solidFill>
                  <a:schemeClr val="accent3"/>
                </a:solidFill>
              </a:rPr>
              <a:t>Framework</a:t>
            </a:r>
          </a:p>
        </p:txBody>
      </p:sp>
      <p:cxnSp>
        <p:nvCxnSpPr>
          <p:cNvPr id="9" name="Conector recto 8"/>
          <p:cNvCxnSpPr/>
          <p:nvPr/>
        </p:nvCxnSpPr>
        <p:spPr>
          <a:xfrm>
            <a:off x="720000" y="980728"/>
            <a:ext cx="1128065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n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18626" y="1628800"/>
            <a:ext cx="10483403" cy="381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7394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7"/>
          <p:cNvSpPr>
            <a:spLocks noGrp="1" noChangeArrowheads="1"/>
          </p:cNvSpPr>
          <p:nvPr>
            <p:ph type="title"/>
          </p:nvPr>
        </p:nvSpPr>
        <p:spPr>
          <a:xfrm>
            <a:off x="720000" y="180000"/>
            <a:ext cx="10992624" cy="914400"/>
          </a:xfrm>
        </p:spPr>
        <p:txBody>
          <a:bodyPr/>
          <a:lstStyle/>
          <a:p>
            <a:pPr eaLnBrk="1" hangingPunct="1"/>
            <a:r>
              <a:rPr lang="en-US"/>
              <a:t>Clase: una definicion poco comun...</a:t>
            </a:r>
          </a:p>
        </p:txBody>
      </p:sp>
      <p:sp>
        <p:nvSpPr>
          <p:cNvPr id="2" name="Marcador de texto 1"/>
          <p:cNvSpPr>
            <a:spLocks noGrp="1"/>
          </p:cNvSpPr>
          <p:nvPr>
            <p:ph type="body" idx="1"/>
          </p:nvPr>
        </p:nvSpPr>
        <p:spPr>
          <a:xfrm>
            <a:off x="720000" y="1094400"/>
            <a:ext cx="10992624" cy="5472608"/>
          </a:xfrm>
        </p:spPr>
        <p:txBody>
          <a:bodyPr>
            <a:normAutofit/>
          </a:bodyPr>
          <a:lstStyle/>
          <a:p>
            <a:r>
              <a:rPr lang="es-AR"/>
              <a:t>Podemos pensar a una clase como un bloque de servicios relacionados</a:t>
            </a:r>
          </a:p>
          <a:p>
            <a:r>
              <a:rPr lang="es-AR"/>
              <a:t>En FileInfo se agregan varios servicios que se relacionan con el mismo archivo</a:t>
            </a:r>
          </a:p>
          <a:p>
            <a:r>
              <a:rPr lang="es-AR"/>
              <a:t>Siempre esta el OS al final… pero la Clase nos brinda un nivel adicional de abstraccion (y de simplicidad ;-)  </a:t>
            </a:r>
          </a:p>
          <a:p>
            <a:r>
              <a:rPr lang="es-AR"/>
              <a:t>El Framework.NET es entre otras cosas una </a:t>
            </a:r>
            <a:r>
              <a:rPr lang="es-AR" b="1">
                <a:solidFill>
                  <a:schemeClr val="accent3"/>
                </a:solidFill>
              </a:rPr>
              <a:t>Librería de Clases</a:t>
            </a:r>
            <a:r>
              <a:rPr lang="es-AR"/>
              <a:t>, o sea un conjunto de estos servicios que podemos utilizar desde nuestras aplicaciones</a:t>
            </a:r>
          </a:p>
        </p:txBody>
      </p:sp>
      <p:cxnSp>
        <p:nvCxnSpPr>
          <p:cNvPr id="9" name="Conector recto 8"/>
          <p:cNvCxnSpPr/>
          <p:nvPr/>
        </p:nvCxnSpPr>
        <p:spPr>
          <a:xfrm>
            <a:off x="720000" y="980728"/>
            <a:ext cx="1128065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36919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7"/>
          <p:cNvSpPr>
            <a:spLocks noGrp="1" noChangeArrowheads="1"/>
          </p:cNvSpPr>
          <p:nvPr>
            <p:ph type="title"/>
          </p:nvPr>
        </p:nvSpPr>
        <p:spPr>
          <a:xfrm>
            <a:off x="720000" y="180000"/>
            <a:ext cx="10992624" cy="914400"/>
          </a:xfrm>
        </p:spPr>
        <p:txBody>
          <a:bodyPr/>
          <a:lstStyle/>
          <a:p>
            <a:pPr eaLnBrk="1" hangingPunct="1"/>
            <a:r>
              <a:rPr lang="en-US"/>
              <a:t>Motivacion del Framework</a:t>
            </a:r>
          </a:p>
        </p:txBody>
      </p:sp>
      <p:sp>
        <p:nvSpPr>
          <p:cNvPr id="2" name="Marcador de texto 1"/>
          <p:cNvSpPr>
            <a:spLocks noGrp="1"/>
          </p:cNvSpPr>
          <p:nvPr>
            <p:ph type="body" idx="1"/>
          </p:nvPr>
        </p:nvSpPr>
        <p:spPr>
          <a:xfrm>
            <a:off x="720000" y="1094400"/>
            <a:ext cx="10992624" cy="5472608"/>
          </a:xfrm>
        </p:spPr>
        <p:txBody>
          <a:bodyPr>
            <a:normAutofit/>
          </a:bodyPr>
          <a:lstStyle/>
          <a:p>
            <a:r>
              <a:rPr lang="es-AR"/>
              <a:t>Dos aspectos que veremos ahora</a:t>
            </a:r>
          </a:p>
          <a:p>
            <a:pPr lvl="1"/>
            <a:r>
              <a:rPr lang="es-AR"/>
              <a:t>Ejecucion Administrada</a:t>
            </a:r>
          </a:p>
          <a:p>
            <a:pPr lvl="1"/>
            <a:r>
              <a:rPr lang="es-AR"/>
              <a:t>Servicios hacia las aplicaciones</a:t>
            </a:r>
          </a:p>
          <a:p>
            <a:r>
              <a:rPr lang="es-AR"/>
              <a:t>Las clases disponen de </a:t>
            </a:r>
          </a:p>
          <a:p>
            <a:pPr lvl="1"/>
            <a:r>
              <a:rPr lang="es-AR" b="1"/>
              <a:t>Metodos</a:t>
            </a:r>
            <a:r>
              <a:rPr lang="es-AR"/>
              <a:t> o Funciones</a:t>
            </a:r>
          </a:p>
          <a:p>
            <a:pPr lvl="1"/>
            <a:r>
              <a:rPr lang="es-AR" b="1"/>
              <a:t>Propiedades</a:t>
            </a:r>
            <a:r>
              <a:rPr lang="es-AR"/>
              <a:t> o Atributos</a:t>
            </a:r>
          </a:p>
          <a:p>
            <a:r>
              <a:rPr lang="es-AR"/>
              <a:t>Para utilizar una clase de manera integral, tenemos que conocer sus metodos y propiedades</a:t>
            </a:r>
          </a:p>
          <a:p>
            <a:pPr lvl="1"/>
            <a:r>
              <a:rPr lang="es-AR"/>
              <a:t>Nombre, parametros, valor devuelto…</a:t>
            </a:r>
          </a:p>
          <a:p>
            <a:pPr lvl="1"/>
            <a:r>
              <a:rPr lang="es-AR"/>
              <a:t>Ubicación: donde podemos encontrarla?</a:t>
            </a:r>
          </a:p>
          <a:p>
            <a:pPr lvl="1"/>
            <a:r>
              <a:rPr lang="es-AR"/>
              <a:t>Detalle de las prestaciones de cada metodo y propiedad</a:t>
            </a:r>
          </a:p>
          <a:p>
            <a:endParaRPr lang="es-AR"/>
          </a:p>
        </p:txBody>
      </p:sp>
      <p:cxnSp>
        <p:nvCxnSpPr>
          <p:cNvPr id="9" name="Conector recto 8"/>
          <p:cNvCxnSpPr/>
          <p:nvPr/>
        </p:nvCxnSpPr>
        <p:spPr>
          <a:xfrm>
            <a:off x="720000" y="980728"/>
            <a:ext cx="1128065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20075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7"/>
          <p:cNvSpPr>
            <a:spLocks noGrp="1" noChangeArrowheads="1"/>
          </p:cNvSpPr>
          <p:nvPr>
            <p:ph type="title"/>
          </p:nvPr>
        </p:nvSpPr>
        <p:spPr>
          <a:xfrm>
            <a:off x="720000" y="180000"/>
            <a:ext cx="10363200" cy="914400"/>
          </a:xfrm>
        </p:spPr>
        <p:txBody>
          <a:bodyPr/>
          <a:lstStyle/>
          <a:p>
            <a:pPr eaLnBrk="1" hangingPunct="1"/>
            <a:r>
              <a:rPr lang="en-US"/>
              <a:t>Problema #4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1847528" y="2348880"/>
            <a:ext cx="9001000" cy="212365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571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s-AR" sz="4400">
                <a:solidFill>
                  <a:srgbClr val="000000"/>
                </a:solidFill>
              </a:rPr>
              <a:t>Queremos leer un archivo delimitado y usar la sintaxis [fila, columna] para acceder a los datos</a:t>
            </a:r>
            <a:endParaRPr lang="es-AR" sz="4400" b="1">
              <a:solidFill>
                <a:srgbClr val="000000"/>
              </a:solidFill>
            </a:endParaRPr>
          </a:p>
        </p:txBody>
      </p:sp>
      <p:cxnSp>
        <p:nvCxnSpPr>
          <p:cNvPr id="4" name="Conector recto 3"/>
          <p:cNvCxnSpPr/>
          <p:nvPr/>
        </p:nvCxnSpPr>
        <p:spPr>
          <a:xfrm>
            <a:off x="720000" y="980728"/>
            <a:ext cx="1128065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95344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7"/>
          <p:cNvSpPr>
            <a:spLocks noGrp="1" noChangeArrowheads="1"/>
          </p:cNvSpPr>
          <p:nvPr>
            <p:ph type="title"/>
          </p:nvPr>
        </p:nvSpPr>
        <p:spPr>
          <a:xfrm>
            <a:off x="720000" y="180000"/>
            <a:ext cx="10992624" cy="914400"/>
          </a:xfrm>
        </p:spPr>
        <p:txBody>
          <a:bodyPr/>
          <a:lstStyle/>
          <a:p>
            <a:pPr eaLnBrk="1" hangingPunct="1"/>
            <a:r>
              <a:rPr lang="en-US"/>
              <a:t>Organizacion de Clases</a:t>
            </a:r>
          </a:p>
        </p:txBody>
      </p:sp>
      <p:sp>
        <p:nvSpPr>
          <p:cNvPr id="2" name="Marcador de texto 1"/>
          <p:cNvSpPr>
            <a:spLocks noGrp="1"/>
          </p:cNvSpPr>
          <p:nvPr>
            <p:ph type="body" idx="1"/>
          </p:nvPr>
        </p:nvSpPr>
        <p:spPr>
          <a:xfrm>
            <a:off x="720000" y="1094400"/>
            <a:ext cx="10992624" cy="5472608"/>
          </a:xfrm>
        </p:spPr>
        <p:txBody>
          <a:bodyPr>
            <a:normAutofit/>
          </a:bodyPr>
          <a:lstStyle/>
          <a:p>
            <a:r>
              <a:rPr lang="es-AR"/>
              <a:t>Las clases se organizan…</a:t>
            </a:r>
          </a:p>
          <a:p>
            <a:pPr lvl="1"/>
            <a:r>
              <a:rPr lang="es-AR"/>
              <a:t>Fisicamente en </a:t>
            </a:r>
            <a:r>
              <a:rPr lang="es-AR" b="1">
                <a:solidFill>
                  <a:schemeClr val="accent3"/>
                </a:solidFill>
              </a:rPr>
              <a:t>Assemblies</a:t>
            </a:r>
          </a:p>
          <a:p>
            <a:pPr lvl="1"/>
            <a:r>
              <a:rPr lang="es-AR"/>
              <a:t>Logicamente en </a:t>
            </a:r>
            <a:r>
              <a:rPr lang="es-AR" b="1">
                <a:solidFill>
                  <a:schemeClr val="accent3"/>
                </a:solidFill>
              </a:rPr>
              <a:t>Namespaces</a:t>
            </a:r>
          </a:p>
          <a:p>
            <a:pPr lvl="1"/>
            <a:r>
              <a:rPr lang="es-AR"/>
              <a:t>No existe relacion directa entre ambos!</a:t>
            </a:r>
          </a:p>
          <a:p>
            <a:r>
              <a:rPr lang="es-AR"/>
              <a:t>Durante la ejecucion del programa, las clases generan objetos mediante </a:t>
            </a:r>
            <a:r>
              <a:rPr lang="es-AR" b="1">
                <a:solidFill>
                  <a:schemeClr val="accent3"/>
                </a:solidFill>
              </a:rPr>
              <a:t>new</a:t>
            </a:r>
          </a:p>
          <a:p>
            <a:r>
              <a:rPr lang="es-AR"/>
              <a:t>Los objetos se almacenan en memoria, en el </a:t>
            </a:r>
            <a:r>
              <a:rPr lang="es-AR" b="1">
                <a:solidFill>
                  <a:schemeClr val="accent3"/>
                </a:solidFill>
              </a:rPr>
              <a:t>HEAP</a:t>
            </a:r>
          </a:p>
          <a:p>
            <a:r>
              <a:rPr lang="es-AR"/>
              <a:t>Los objetos se referencian entre si para crear relaciones</a:t>
            </a:r>
          </a:p>
          <a:p>
            <a:r>
              <a:rPr lang="es-AR"/>
              <a:t>Los objetos “viven” mientras esten dentro del </a:t>
            </a:r>
            <a:r>
              <a:rPr lang="es-AR" b="1">
                <a:solidFill>
                  <a:schemeClr val="accent3"/>
                </a:solidFill>
              </a:rPr>
              <a:t>alcance</a:t>
            </a:r>
            <a:r>
              <a:rPr lang="es-AR"/>
              <a:t> del codigo</a:t>
            </a:r>
          </a:p>
          <a:p>
            <a:r>
              <a:rPr lang="es-AR"/>
              <a:t>Garbage Collector </a:t>
            </a:r>
            <a:r>
              <a:rPr lang="es-AR">
                <a:sym typeface="Wingdings" panose="05000000000000000000" pitchFamily="2" charset="2"/>
              </a:rPr>
              <a:t> “borran” objetos sin referencias</a:t>
            </a:r>
            <a:endParaRPr lang="es-AR"/>
          </a:p>
        </p:txBody>
      </p:sp>
      <p:cxnSp>
        <p:nvCxnSpPr>
          <p:cNvPr id="9" name="Conector recto 8"/>
          <p:cNvCxnSpPr/>
          <p:nvPr/>
        </p:nvCxnSpPr>
        <p:spPr>
          <a:xfrm>
            <a:off x="720000" y="980728"/>
            <a:ext cx="1128065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5878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7"/>
          <p:cNvSpPr>
            <a:spLocks noGrp="1" noChangeArrowheads="1"/>
          </p:cNvSpPr>
          <p:nvPr>
            <p:ph type="title"/>
          </p:nvPr>
        </p:nvSpPr>
        <p:spPr>
          <a:xfrm>
            <a:off x="720000" y="180000"/>
            <a:ext cx="10363200" cy="914400"/>
          </a:xfrm>
        </p:spPr>
        <p:txBody>
          <a:bodyPr/>
          <a:lstStyle/>
          <a:p>
            <a:pPr eaLnBrk="1" hangingPunct="1"/>
            <a:r>
              <a:rPr lang="en-US"/>
              <a:t>Contenido del Capitulo</a:t>
            </a:r>
          </a:p>
        </p:txBody>
      </p:sp>
      <p:sp>
        <p:nvSpPr>
          <p:cNvPr id="2" name="Marcador de texto 1"/>
          <p:cNvSpPr>
            <a:spLocks noGrp="1"/>
          </p:cNvSpPr>
          <p:nvPr>
            <p:ph type="body" idx="1"/>
          </p:nvPr>
        </p:nvSpPr>
        <p:spPr>
          <a:xfrm>
            <a:off x="720000" y="1094400"/>
            <a:ext cx="10128528" cy="5472608"/>
          </a:xfrm>
        </p:spPr>
        <p:txBody>
          <a:bodyPr>
            <a:normAutofit/>
          </a:bodyPr>
          <a:lstStyle/>
          <a:p>
            <a:r>
              <a:rPr lang="es-AR"/>
              <a:t>Estructura de un programa en C#</a:t>
            </a:r>
          </a:p>
          <a:p>
            <a:r>
              <a:rPr lang="es-AR"/>
              <a:t>Algunos tipos de sentencia</a:t>
            </a:r>
          </a:p>
          <a:p>
            <a:r>
              <a:rPr lang="es-AR"/>
              <a:t>Clases: definicion inicial</a:t>
            </a:r>
          </a:p>
          <a:p>
            <a:r>
              <a:rPr lang="es-AR"/>
              <a:t>Que es la “librería de clases”</a:t>
            </a:r>
          </a:p>
        </p:txBody>
      </p:sp>
      <p:cxnSp>
        <p:nvCxnSpPr>
          <p:cNvPr id="4" name="Conector recto 3"/>
          <p:cNvCxnSpPr/>
          <p:nvPr/>
        </p:nvCxnSpPr>
        <p:spPr>
          <a:xfrm>
            <a:off x="720000" y="980728"/>
            <a:ext cx="1128065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48499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Rectángulo"/>
          <p:cNvSpPr/>
          <p:nvPr/>
        </p:nvSpPr>
        <p:spPr>
          <a:xfrm>
            <a:off x="6744072" y="1268760"/>
            <a:ext cx="4968552" cy="453650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" name="7 Rectángulo"/>
          <p:cNvSpPr/>
          <p:nvPr/>
        </p:nvSpPr>
        <p:spPr>
          <a:xfrm>
            <a:off x="839416" y="1340768"/>
            <a:ext cx="4752528" cy="381642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147" name="Rectangle 7"/>
          <p:cNvSpPr>
            <a:spLocks noGrp="1" noChangeArrowheads="1"/>
          </p:cNvSpPr>
          <p:nvPr>
            <p:ph type="title"/>
          </p:nvPr>
        </p:nvSpPr>
        <p:spPr>
          <a:xfrm>
            <a:off x="720000" y="180000"/>
            <a:ext cx="10992624" cy="914400"/>
          </a:xfrm>
        </p:spPr>
        <p:txBody>
          <a:bodyPr/>
          <a:lstStyle/>
          <a:p>
            <a:pPr eaLnBrk="1" hangingPunct="1"/>
            <a:r>
              <a:rPr lang="en-US"/>
              <a:t>Relacion entre Clases</a:t>
            </a:r>
          </a:p>
        </p:txBody>
      </p:sp>
      <p:cxnSp>
        <p:nvCxnSpPr>
          <p:cNvPr id="9" name="Conector recto 8"/>
          <p:cNvCxnSpPr/>
          <p:nvPr/>
        </p:nvCxnSpPr>
        <p:spPr>
          <a:xfrm>
            <a:off x="720000" y="980728"/>
            <a:ext cx="1128065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5 Tabla"/>
          <p:cNvGraphicFramePr>
            <a:graphicFrameLocks noGrp="1"/>
          </p:cNvGraphicFramePr>
          <p:nvPr/>
        </p:nvGraphicFramePr>
        <p:xfrm>
          <a:off x="7320136" y="2708920"/>
          <a:ext cx="3888432" cy="2743200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38884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sz="2400">
                          <a:solidFill>
                            <a:srgbClr val="000000"/>
                          </a:solidFill>
                        </a:rPr>
                        <a:t>FileInfo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sz="2400" b="1">
                          <a:solidFill>
                            <a:srgbClr val="FF0000"/>
                          </a:solidFill>
                        </a:rPr>
                        <a:t>FileInfo(string)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sz="2400">
                          <a:solidFill>
                            <a:srgbClr val="000000"/>
                          </a:solidFill>
                        </a:rPr>
                        <a:t>CreationTime:</a:t>
                      </a:r>
                      <a:r>
                        <a:rPr lang="es-AR" sz="2400" baseline="0">
                          <a:solidFill>
                            <a:srgbClr val="000000"/>
                          </a:solidFill>
                        </a:rPr>
                        <a:t> DateTime</a:t>
                      </a:r>
                      <a:endParaRPr lang="es-AR" sz="240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sz="2400">
                          <a:solidFill>
                            <a:srgbClr val="000000"/>
                          </a:solidFill>
                        </a:rPr>
                        <a:t>Exists: bool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sz="2400">
                          <a:solidFill>
                            <a:srgbClr val="000000"/>
                          </a:solidFill>
                        </a:rPr>
                        <a:t>FullName: 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sz="2400">
                          <a:solidFill>
                            <a:srgbClr val="000000"/>
                          </a:solidFill>
                        </a:rPr>
                        <a:t>OpenText(): StreamReader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7" name="6 Tabla"/>
          <p:cNvGraphicFramePr>
            <a:graphicFrameLocks noGrp="1"/>
          </p:cNvGraphicFramePr>
          <p:nvPr/>
        </p:nvGraphicFramePr>
        <p:xfrm>
          <a:off x="1271464" y="2276872"/>
          <a:ext cx="3888432" cy="2286000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38884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sz="2400">
                          <a:solidFill>
                            <a:srgbClr val="000000"/>
                          </a:solidFill>
                        </a:rPr>
                        <a:t>CSVFile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sz="2400" b="1">
                          <a:solidFill>
                            <a:srgbClr val="FF0000"/>
                          </a:solidFill>
                        </a:rPr>
                        <a:t>CSVFile(FileInfo, char)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sz="2400">
                          <a:solidFill>
                            <a:srgbClr val="000000"/>
                          </a:solidFill>
                        </a:rPr>
                        <a:t>Lineas:</a:t>
                      </a:r>
                      <a:r>
                        <a:rPr lang="es-AR" sz="2400" baseline="0">
                          <a:solidFill>
                            <a:srgbClr val="000000"/>
                          </a:solidFill>
                        </a:rPr>
                        <a:t> int</a:t>
                      </a:r>
                      <a:endParaRPr lang="es-AR" sz="240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sz="2400">
                          <a:solidFill>
                            <a:srgbClr val="000000"/>
                          </a:solidFill>
                        </a:rPr>
                        <a:t>MaxColumnas: 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sz="2400">
                          <a:solidFill>
                            <a:srgbClr val="000000"/>
                          </a:solidFill>
                        </a:rPr>
                        <a:t>LeerCampo(int, int ): 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Rectangle 7"/>
          <p:cNvSpPr txBox="1">
            <a:spLocks noChangeArrowheads="1"/>
          </p:cNvSpPr>
          <p:nvPr/>
        </p:nvSpPr>
        <p:spPr>
          <a:xfrm>
            <a:off x="1271463" y="1484784"/>
            <a:ext cx="3855001" cy="626368"/>
          </a:xfrm>
          <a:prstGeom prst="rect">
            <a:avLst/>
          </a:prstGeom>
        </p:spPr>
        <p:txBody>
          <a:bodyPr vert="horz" anchor="t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 spc="-100" baseline="0">
                <a:solidFill>
                  <a:schemeClr val="tx2">
                    <a:satMod val="200000"/>
                  </a:schemeClr>
                </a:solidFill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sz="2800" b="1">
                <a:solidFill>
                  <a:srgbClr val="000000"/>
                </a:solidFill>
              </a:rPr>
              <a:t>Namespace = {CSV}</a:t>
            </a:r>
          </a:p>
        </p:txBody>
      </p:sp>
      <p:sp>
        <p:nvSpPr>
          <p:cNvPr id="12" name="Rectangle 7"/>
          <p:cNvSpPr txBox="1">
            <a:spLocks noChangeArrowheads="1"/>
          </p:cNvSpPr>
          <p:nvPr/>
        </p:nvSpPr>
        <p:spPr>
          <a:xfrm>
            <a:off x="7032104" y="1556792"/>
            <a:ext cx="4392488" cy="626368"/>
          </a:xfrm>
          <a:prstGeom prst="rect">
            <a:avLst/>
          </a:prstGeom>
        </p:spPr>
        <p:txBody>
          <a:bodyPr vert="horz" anchor="t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 spc="-100" baseline="0">
                <a:solidFill>
                  <a:schemeClr val="tx2">
                    <a:satMod val="200000"/>
                  </a:schemeClr>
                </a:solidFill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sz="2800" b="1">
                <a:solidFill>
                  <a:srgbClr val="000000"/>
                </a:solidFill>
              </a:rPr>
              <a:t>Namespace = {System.IO}</a:t>
            </a:r>
          </a:p>
        </p:txBody>
      </p:sp>
      <p:cxnSp>
        <p:nvCxnSpPr>
          <p:cNvPr id="14" name="13 Conector recto de flecha"/>
          <p:cNvCxnSpPr>
            <a:endCxn id="6" idx="1"/>
          </p:cNvCxnSpPr>
          <p:nvPr/>
        </p:nvCxnSpPr>
        <p:spPr>
          <a:xfrm>
            <a:off x="4727848" y="2996952"/>
            <a:ext cx="2592288" cy="1083568"/>
          </a:xfrm>
          <a:prstGeom prst="straightConnector1">
            <a:avLst/>
          </a:prstGeom>
          <a:ln w="101600">
            <a:solidFill>
              <a:schemeClr val="accent3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uadroTexto 1"/>
          <p:cNvSpPr txBox="1"/>
          <p:nvPr/>
        </p:nvSpPr>
        <p:spPr>
          <a:xfrm rot="1360559">
            <a:off x="5149026" y="3545059"/>
            <a:ext cx="1610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>
                <a:solidFill>
                  <a:srgbClr val="000000"/>
                </a:solidFill>
              </a:rPr>
              <a:t>Referencia a…</a:t>
            </a:r>
          </a:p>
        </p:txBody>
      </p:sp>
    </p:spTree>
    <p:extLst>
      <p:ext uri="{BB962C8B-B14F-4D97-AF65-F5344CB8AC3E}">
        <p14:creationId xmlns:p14="http://schemas.microsoft.com/office/powerpoint/2010/main" val="2633201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2927648" y="1195344"/>
            <a:ext cx="8799174" cy="540200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147" name="Rectangle 7"/>
          <p:cNvSpPr>
            <a:spLocks noGrp="1" noChangeArrowheads="1"/>
          </p:cNvSpPr>
          <p:nvPr>
            <p:ph type="title"/>
          </p:nvPr>
        </p:nvSpPr>
        <p:spPr>
          <a:xfrm>
            <a:off x="734199" y="262419"/>
            <a:ext cx="10992624" cy="914400"/>
          </a:xfrm>
        </p:spPr>
        <p:txBody>
          <a:bodyPr/>
          <a:lstStyle/>
          <a:p>
            <a:pPr eaLnBrk="1" hangingPunct="1"/>
            <a:r>
              <a:rPr lang="en-US"/>
              <a:t>Relacion entre Clases (referencias)</a:t>
            </a:r>
          </a:p>
        </p:txBody>
      </p:sp>
      <p:cxnSp>
        <p:nvCxnSpPr>
          <p:cNvPr id="9" name="Conector recto 8"/>
          <p:cNvCxnSpPr/>
          <p:nvPr/>
        </p:nvCxnSpPr>
        <p:spPr>
          <a:xfrm>
            <a:off x="720000" y="980728"/>
            <a:ext cx="1128065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Marcador de texto 1"/>
          <p:cNvSpPr txBox="1">
            <a:spLocks/>
          </p:cNvSpPr>
          <p:nvPr/>
        </p:nvSpPr>
        <p:spPr>
          <a:xfrm>
            <a:off x="760432" y="5445452"/>
            <a:ext cx="4847603" cy="102128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76200"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vert="horz" lIns="180000" tIns="180000" rIns="180000" bIns="180000">
            <a:normAutofit/>
          </a:bodyPr>
          <a:lstStyle>
            <a:lvl1pPr marL="411480" indent="-342900" algn="l" rtl="0" eaLnBrk="1" latinLnBrk="0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0664" indent="-28575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580" indent="0">
              <a:buClr>
                <a:srgbClr val="FFFFFF"/>
              </a:buClr>
              <a:buNone/>
            </a:pPr>
            <a:r>
              <a:rPr lang="es-AR" sz="1800" noProof="1">
                <a:solidFill>
                  <a:sysClr val="windowText" lastClr="000000"/>
                </a:solidFill>
                <a:latin typeface="Consolas"/>
              </a:rPr>
              <a:t>FileInfo fi = new FileInfo(“path”);</a:t>
            </a:r>
          </a:p>
          <a:p>
            <a:pPr marL="68580" indent="0">
              <a:buClr>
                <a:srgbClr val="FFFFFF"/>
              </a:buClr>
              <a:buNone/>
            </a:pPr>
            <a:r>
              <a:rPr lang="es-AR" sz="1800" noProof="1">
                <a:solidFill>
                  <a:sysClr val="windowText" lastClr="000000"/>
                </a:solidFill>
                <a:latin typeface="Consolas"/>
              </a:rPr>
              <a:t>CSVFile csv = new CSVFile(fi);</a:t>
            </a:r>
          </a:p>
        </p:txBody>
      </p:sp>
      <p:sp>
        <p:nvSpPr>
          <p:cNvPr id="15" name="Rectangle 7"/>
          <p:cNvSpPr txBox="1">
            <a:spLocks noChangeArrowheads="1"/>
          </p:cNvSpPr>
          <p:nvPr/>
        </p:nvSpPr>
        <p:spPr>
          <a:xfrm>
            <a:off x="10665599" y="1220700"/>
            <a:ext cx="936104" cy="445448"/>
          </a:xfrm>
          <a:prstGeom prst="rect">
            <a:avLst/>
          </a:prstGeom>
        </p:spPr>
        <p:txBody>
          <a:bodyPr vert="horz" anchor="t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 spc="-100" baseline="0">
                <a:solidFill>
                  <a:schemeClr val="tx2">
                    <a:satMod val="200000"/>
                  </a:schemeClr>
                </a:solidFill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sz="2800" b="1">
                <a:solidFill>
                  <a:srgbClr val="000000"/>
                </a:solidFill>
              </a:rPr>
              <a:t>HEAP</a:t>
            </a:r>
          </a:p>
        </p:txBody>
      </p:sp>
      <p:sp>
        <p:nvSpPr>
          <p:cNvPr id="4" name="Rectángulo 3"/>
          <p:cNvSpPr/>
          <p:nvPr/>
        </p:nvSpPr>
        <p:spPr>
          <a:xfrm>
            <a:off x="1055440" y="1483014"/>
            <a:ext cx="864096" cy="43204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>
                <a:solidFill>
                  <a:srgbClr val="000000"/>
                </a:solidFill>
              </a:rPr>
              <a:t>fi</a:t>
            </a:r>
          </a:p>
        </p:txBody>
      </p:sp>
      <p:sp>
        <p:nvSpPr>
          <p:cNvPr id="16" name="Rectángulo 15"/>
          <p:cNvSpPr/>
          <p:nvPr/>
        </p:nvSpPr>
        <p:spPr>
          <a:xfrm>
            <a:off x="1055440" y="2420888"/>
            <a:ext cx="864096" cy="43204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>
                <a:solidFill>
                  <a:srgbClr val="000000"/>
                </a:solidFill>
              </a:rPr>
              <a:t>csv</a:t>
            </a:r>
          </a:p>
        </p:txBody>
      </p:sp>
      <p:sp>
        <p:nvSpPr>
          <p:cNvPr id="5" name="Rectángulo 4"/>
          <p:cNvSpPr/>
          <p:nvPr/>
        </p:nvSpPr>
        <p:spPr>
          <a:xfrm>
            <a:off x="7327235" y="1493371"/>
            <a:ext cx="1872208" cy="1896802"/>
          </a:xfrm>
          <a:prstGeom prst="rect">
            <a:avLst/>
          </a:prstGeom>
          <a:solidFill>
            <a:schemeClr val="accent2"/>
          </a:solidFill>
          <a:ln w="28575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8" name="Rectangle 7"/>
          <p:cNvSpPr txBox="1">
            <a:spLocks noChangeArrowheads="1"/>
          </p:cNvSpPr>
          <p:nvPr/>
        </p:nvSpPr>
        <p:spPr>
          <a:xfrm>
            <a:off x="7363239" y="1576129"/>
            <a:ext cx="1800200" cy="445448"/>
          </a:xfrm>
          <a:prstGeom prst="rect">
            <a:avLst/>
          </a:prstGeom>
        </p:spPr>
        <p:txBody>
          <a:bodyPr vert="horz" anchor="t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 spc="-100" baseline="0">
                <a:solidFill>
                  <a:schemeClr val="tx2">
                    <a:satMod val="200000"/>
                  </a:schemeClr>
                </a:solidFill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sz="1800" b="1">
                <a:solidFill>
                  <a:srgbClr val="000000"/>
                </a:solidFill>
              </a:rPr>
              <a:t>Tipo: FileInfo</a:t>
            </a:r>
          </a:p>
        </p:txBody>
      </p:sp>
      <p:sp>
        <p:nvSpPr>
          <p:cNvPr id="25" name="Rectángulo 24"/>
          <p:cNvSpPr/>
          <p:nvPr/>
        </p:nvSpPr>
        <p:spPr>
          <a:xfrm>
            <a:off x="4732384" y="3352560"/>
            <a:ext cx="1872208" cy="1896802"/>
          </a:xfrm>
          <a:prstGeom prst="rect">
            <a:avLst/>
          </a:prstGeom>
          <a:solidFill>
            <a:schemeClr val="accent2"/>
          </a:solidFill>
          <a:ln w="28575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26" name="Conector: curvado 25"/>
          <p:cNvCxnSpPr>
            <a:stCxn id="16" idx="2"/>
            <a:endCxn id="25" idx="1"/>
          </p:cNvCxnSpPr>
          <p:nvPr/>
        </p:nvCxnSpPr>
        <p:spPr>
          <a:xfrm rot="16200000" flipH="1">
            <a:off x="2385924" y="1954500"/>
            <a:ext cx="1448025" cy="3244896"/>
          </a:xfrm>
          <a:prstGeom prst="curvedConnector2">
            <a:avLst/>
          </a:prstGeom>
          <a:ln w="5715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2" name="Rectángulo 31"/>
          <p:cNvSpPr/>
          <p:nvPr/>
        </p:nvSpPr>
        <p:spPr>
          <a:xfrm>
            <a:off x="9915945" y="4280947"/>
            <a:ext cx="1698221" cy="1296145"/>
          </a:xfrm>
          <a:prstGeom prst="rect">
            <a:avLst/>
          </a:prstGeom>
          <a:solidFill>
            <a:schemeClr val="accent6"/>
          </a:solidFill>
          <a:ln w="28575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srgbClr val="000000"/>
              </a:solidFill>
            </a:endParaRPr>
          </a:p>
          <a:p>
            <a:pPr algn="ctr"/>
            <a:r>
              <a:rPr lang="es-AR">
                <a:solidFill>
                  <a:srgbClr val="000000"/>
                </a:solidFill>
              </a:rPr>
              <a:t>“path”</a:t>
            </a:r>
          </a:p>
        </p:txBody>
      </p:sp>
      <p:sp>
        <p:nvSpPr>
          <p:cNvPr id="33" name="Rectangle 7"/>
          <p:cNvSpPr txBox="1">
            <a:spLocks noChangeArrowheads="1"/>
          </p:cNvSpPr>
          <p:nvPr/>
        </p:nvSpPr>
        <p:spPr>
          <a:xfrm>
            <a:off x="4768388" y="3418323"/>
            <a:ext cx="1800200" cy="445448"/>
          </a:xfrm>
          <a:prstGeom prst="rect">
            <a:avLst/>
          </a:prstGeom>
        </p:spPr>
        <p:txBody>
          <a:bodyPr vert="horz" anchor="t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 spc="-100" baseline="0">
                <a:solidFill>
                  <a:schemeClr val="tx2">
                    <a:satMod val="200000"/>
                  </a:schemeClr>
                </a:solidFill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sz="1800" b="1">
                <a:solidFill>
                  <a:srgbClr val="000000"/>
                </a:solidFill>
              </a:rPr>
              <a:t>Tipo: CSVFile</a:t>
            </a:r>
          </a:p>
        </p:txBody>
      </p:sp>
      <p:sp>
        <p:nvSpPr>
          <p:cNvPr id="34" name="Rectangle 7"/>
          <p:cNvSpPr txBox="1">
            <a:spLocks noChangeArrowheads="1"/>
          </p:cNvSpPr>
          <p:nvPr/>
        </p:nvSpPr>
        <p:spPr>
          <a:xfrm>
            <a:off x="9972967" y="4323144"/>
            <a:ext cx="1584176" cy="445448"/>
          </a:xfrm>
          <a:prstGeom prst="rect">
            <a:avLst/>
          </a:prstGeom>
        </p:spPr>
        <p:txBody>
          <a:bodyPr vert="horz" anchor="t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 spc="-100" baseline="0">
                <a:solidFill>
                  <a:schemeClr val="tx2">
                    <a:satMod val="200000"/>
                  </a:schemeClr>
                </a:solidFill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sz="1800" b="1">
                <a:solidFill>
                  <a:srgbClr val="000000"/>
                </a:solidFill>
              </a:rPr>
              <a:t>Tipo: string</a:t>
            </a:r>
          </a:p>
        </p:txBody>
      </p:sp>
      <p:cxnSp>
        <p:nvCxnSpPr>
          <p:cNvPr id="42" name="Conector: curvado 41"/>
          <p:cNvCxnSpPr>
            <a:stCxn id="5" idx="3"/>
            <a:endCxn id="32" idx="0"/>
          </p:cNvCxnSpPr>
          <p:nvPr/>
        </p:nvCxnSpPr>
        <p:spPr>
          <a:xfrm>
            <a:off x="9199443" y="2441772"/>
            <a:ext cx="1565613" cy="1839175"/>
          </a:xfrm>
          <a:prstGeom prst="curvedConnector2">
            <a:avLst/>
          </a:prstGeom>
          <a:ln w="5715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5" name="Rectangle 7"/>
          <p:cNvSpPr txBox="1">
            <a:spLocks noChangeArrowheads="1"/>
          </p:cNvSpPr>
          <p:nvPr/>
        </p:nvSpPr>
        <p:spPr>
          <a:xfrm>
            <a:off x="6746805" y="5199133"/>
            <a:ext cx="3010139" cy="1067102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50800" dist="63500" dir="4200000" sx="102000" sy="102000" algn="tl" rotWithShape="0">
              <a:prstClr val="black">
                <a:alpha val="37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anchor="t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 spc="-100" baseline="0">
                <a:solidFill>
                  <a:schemeClr val="tx2">
                    <a:satMod val="200000"/>
                  </a:schemeClr>
                </a:solidFill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sz="2000">
                <a:solidFill>
                  <a:srgbClr val="000000"/>
                </a:solidFill>
                <a:latin typeface="+mn-lt"/>
              </a:rPr>
              <a:t>Aclaremos que son </a:t>
            </a:r>
            <a:r>
              <a:rPr lang="en-US" sz="2000" b="1">
                <a:solidFill>
                  <a:srgbClr val="000000"/>
                </a:solidFill>
                <a:latin typeface="+mn-lt"/>
              </a:rPr>
              <a:t>objetos</a:t>
            </a:r>
            <a:r>
              <a:rPr lang="en-US" sz="2000">
                <a:solidFill>
                  <a:srgbClr val="000000"/>
                </a:solidFill>
                <a:latin typeface="+mn-lt"/>
              </a:rPr>
              <a:t>, y no clases las que se crean en memoria...</a:t>
            </a:r>
          </a:p>
        </p:txBody>
      </p:sp>
      <p:cxnSp>
        <p:nvCxnSpPr>
          <p:cNvPr id="47" name="Conector recto 46"/>
          <p:cNvCxnSpPr/>
          <p:nvPr/>
        </p:nvCxnSpPr>
        <p:spPr>
          <a:xfrm flipV="1">
            <a:off x="4732384" y="3858470"/>
            <a:ext cx="1872208" cy="11491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49"/>
          <p:cNvCxnSpPr/>
          <p:nvPr/>
        </p:nvCxnSpPr>
        <p:spPr>
          <a:xfrm flipV="1">
            <a:off x="7327235" y="1956020"/>
            <a:ext cx="1872208" cy="11491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cto 50"/>
          <p:cNvCxnSpPr/>
          <p:nvPr/>
        </p:nvCxnSpPr>
        <p:spPr>
          <a:xfrm flipV="1">
            <a:off x="9904481" y="4723438"/>
            <a:ext cx="1709685" cy="1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: curvado 57"/>
          <p:cNvCxnSpPr>
            <a:stCxn id="4" idx="3"/>
            <a:endCxn id="5" idx="1"/>
          </p:cNvCxnSpPr>
          <p:nvPr/>
        </p:nvCxnSpPr>
        <p:spPr>
          <a:xfrm>
            <a:off x="1919536" y="1699038"/>
            <a:ext cx="5407699" cy="742734"/>
          </a:xfrm>
          <a:prstGeom prst="curvedConnector3">
            <a:avLst>
              <a:gd name="adj1" fmla="val 46652"/>
            </a:avLst>
          </a:prstGeom>
          <a:ln w="5715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1" name="Rectangle 7"/>
          <p:cNvSpPr txBox="1">
            <a:spLocks noChangeArrowheads="1"/>
          </p:cNvSpPr>
          <p:nvPr/>
        </p:nvSpPr>
        <p:spPr>
          <a:xfrm>
            <a:off x="3367665" y="2571723"/>
            <a:ext cx="3519554" cy="559749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50800" dist="63500" dir="4200000" sx="102000" sy="102000" algn="tl" rotWithShape="0">
              <a:prstClr val="black">
                <a:alpha val="37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anchor="t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 spc="-100" baseline="0">
                <a:solidFill>
                  <a:schemeClr val="tx2">
                    <a:satMod val="200000"/>
                  </a:schemeClr>
                </a:solidFill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sz="1600">
                <a:solidFill>
                  <a:srgbClr val="000000"/>
                </a:solidFill>
                <a:latin typeface="+mn-lt"/>
              </a:rPr>
              <a:t>Las flechas entrantes nos indican que el objeto está siendo referenciado por una variable…</a:t>
            </a:r>
          </a:p>
        </p:txBody>
      </p:sp>
      <p:sp>
        <p:nvSpPr>
          <p:cNvPr id="69" name="Rectangle 7"/>
          <p:cNvSpPr txBox="1">
            <a:spLocks noChangeArrowheads="1"/>
          </p:cNvSpPr>
          <p:nvPr/>
        </p:nvSpPr>
        <p:spPr>
          <a:xfrm>
            <a:off x="8616280" y="3661851"/>
            <a:ext cx="1676246" cy="330177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50800" dist="63500" dir="4200000" sx="102000" sy="102000" algn="tl" rotWithShape="0">
              <a:prstClr val="black">
                <a:alpha val="37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anchor="t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 spc="-100" baseline="0">
                <a:solidFill>
                  <a:schemeClr val="tx2">
                    <a:satMod val="200000"/>
                  </a:schemeClr>
                </a:solidFill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sz="1600">
                <a:solidFill>
                  <a:srgbClr val="000000"/>
                </a:solidFill>
                <a:latin typeface="+mn-lt"/>
              </a:rPr>
              <a:t>…o por otro objeto!</a:t>
            </a:r>
          </a:p>
        </p:txBody>
      </p:sp>
      <p:cxnSp>
        <p:nvCxnSpPr>
          <p:cNvPr id="14" name="Conector: angular 13"/>
          <p:cNvCxnSpPr>
            <a:stCxn id="25" idx="3"/>
            <a:endCxn id="5" idx="2"/>
          </p:cNvCxnSpPr>
          <p:nvPr/>
        </p:nvCxnSpPr>
        <p:spPr>
          <a:xfrm flipV="1">
            <a:off x="6604592" y="3390173"/>
            <a:ext cx="1658747" cy="910788"/>
          </a:xfrm>
          <a:prstGeom prst="bentConnector2">
            <a:avLst/>
          </a:prstGeom>
          <a:ln w="5715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9095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7"/>
          <p:cNvSpPr>
            <a:spLocks noGrp="1" noChangeArrowheads="1"/>
          </p:cNvSpPr>
          <p:nvPr>
            <p:ph type="title"/>
          </p:nvPr>
        </p:nvSpPr>
        <p:spPr>
          <a:xfrm>
            <a:off x="720000" y="180000"/>
            <a:ext cx="10363200" cy="914400"/>
          </a:xfrm>
        </p:spPr>
        <p:txBody>
          <a:bodyPr/>
          <a:lstStyle/>
          <a:p>
            <a:pPr eaLnBrk="1" hangingPunct="1"/>
            <a:r>
              <a:rPr lang="en-US"/>
              <a:t>Estructura de un programa en C# </a:t>
            </a:r>
          </a:p>
        </p:txBody>
      </p:sp>
      <p:cxnSp>
        <p:nvCxnSpPr>
          <p:cNvPr id="4" name="Conector recto 3"/>
          <p:cNvCxnSpPr/>
          <p:nvPr/>
        </p:nvCxnSpPr>
        <p:spPr>
          <a:xfrm>
            <a:off x="720000" y="980728"/>
            <a:ext cx="1128065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79776" y="1268760"/>
            <a:ext cx="7416824" cy="5140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Marcador de texto 1"/>
          <p:cNvSpPr>
            <a:spLocks noGrp="1"/>
          </p:cNvSpPr>
          <p:nvPr>
            <p:ph type="body" idx="1"/>
          </p:nvPr>
        </p:nvSpPr>
        <p:spPr>
          <a:xfrm>
            <a:off x="720000" y="1094400"/>
            <a:ext cx="3935840" cy="3198696"/>
          </a:xfrm>
        </p:spPr>
        <p:txBody>
          <a:bodyPr>
            <a:normAutofit/>
          </a:bodyPr>
          <a:lstStyle/>
          <a:p>
            <a:r>
              <a:rPr lang="es-AR"/>
              <a:t>Sentencias</a:t>
            </a:r>
          </a:p>
          <a:p>
            <a:r>
              <a:rPr lang="es-AR"/>
              <a:t>Metodos</a:t>
            </a:r>
          </a:p>
          <a:p>
            <a:r>
              <a:rPr lang="es-AR"/>
              <a:t>Clases</a:t>
            </a:r>
          </a:p>
          <a:p>
            <a:r>
              <a:rPr lang="es-AR"/>
              <a:t>Namespaces</a:t>
            </a:r>
          </a:p>
        </p:txBody>
      </p:sp>
    </p:spTree>
    <p:extLst>
      <p:ext uri="{BB962C8B-B14F-4D97-AF65-F5344CB8AC3E}">
        <p14:creationId xmlns:p14="http://schemas.microsoft.com/office/powerpoint/2010/main" val="1084849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7"/>
          <p:cNvSpPr>
            <a:spLocks noGrp="1" noChangeArrowheads="1"/>
          </p:cNvSpPr>
          <p:nvPr>
            <p:ph type="title"/>
          </p:nvPr>
        </p:nvSpPr>
        <p:spPr>
          <a:xfrm>
            <a:off x="720000" y="180000"/>
            <a:ext cx="10363200" cy="914400"/>
          </a:xfrm>
        </p:spPr>
        <p:txBody>
          <a:bodyPr/>
          <a:lstStyle/>
          <a:p>
            <a:pPr eaLnBrk="1" hangingPunct="1"/>
            <a:r>
              <a:rPr lang="en-US"/>
              <a:t>El primer programa</a:t>
            </a:r>
          </a:p>
        </p:txBody>
      </p:sp>
      <p:sp>
        <p:nvSpPr>
          <p:cNvPr id="2" name="Marcador de texto 1"/>
          <p:cNvSpPr>
            <a:spLocks noGrp="1"/>
          </p:cNvSpPr>
          <p:nvPr>
            <p:ph type="body" idx="1"/>
          </p:nvPr>
        </p:nvSpPr>
        <p:spPr>
          <a:xfrm>
            <a:off x="720000" y="1094400"/>
            <a:ext cx="8208912" cy="5472608"/>
          </a:xfrm>
        </p:spPr>
        <p:txBody>
          <a:bodyPr>
            <a:normAutofit/>
          </a:bodyPr>
          <a:lstStyle/>
          <a:p>
            <a:r>
              <a:rPr lang="es-AR"/>
              <a:t>Para qué? </a:t>
            </a:r>
          </a:p>
          <a:p>
            <a:pPr lvl="1"/>
            <a:r>
              <a:rPr lang="es-AR"/>
              <a:t>Para resolver problemas</a:t>
            </a:r>
          </a:p>
          <a:p>
            <a:r>
              <a:rPr lang="es-AR"/>
              <a:t>Cómo?</a:t>
            </a:r>
          </a:p>
          <a:p>
            <a:pPr lvl="1"/>
            <a:r>
              <a:rPr lang="es-AR"/>
              <a:t>Mediante </a:t>
            </a:r>
            <a:r>
              <a:rPr lang="es-AR" b="1">
                <a:solidFill>
                  <a:schemeClr val="accent3"/>
                </a:solidFill>
              </a:rPr>
              <a:t>órdenes</a:t>
            </a:r>
            <a:r>
              <a:rPr lang="es-AR"/>
              <a:t> que se ejecutan secuencialmente</a:t>
            </a:r>
          </a:p>
          <a:p>
            <a:pPr lvl="1"/>
            <a:r>
              <a:rPr lang="es-AR"/>
              <a:t>Valido para lenguajes imperativos</a:t>
            </a:r>
          </a:p>
          <a:p>
            <a:r>
              <a:rPr lang="es-AR"/>
              <a:t>Todos los problemas pueden resolverse?</a:t>
            </a:r>
          </a:p>
          <a:p>
            <a:pPr lvl="1"/>
            <a:r>
              <a:rPr lang="es-AR"/>
              <a:t>Necesidad de un tiempo finito</a:t>
            </a:r>
          </a:p>
          <a:p>
            <a:pPr lvl="1"/>
            <a:r>
              <a:rPr lang="es-AR"/>
              <a:t>Hay problemas que se resuelven por aproximación</a:t>
            </a:r>
          </a:p>
          <a:p>
            <a:pPr lvl="1"/>
            <a:r>
              <a:rPr lang="es-AR"/>
              <a:t>Hay otros que no pueden resolverse…</a:t>
            </a:r>
          </a:p>
          <a:p>
            <a:r>
              <a:rPr lang="es-AR"/>
              <a:t>Problema 1</a:t>
            </a:r>
          </a:p>
          <a:p>
            <a:endParaRPr lang="es-AR"/>
          </a:p>
        </p:txBody>
      </p:sp>
      <p:cxnSp>
        <p:nvCxnSpPr>
          <p:cNvPr id="4" name="Conector recto 3"/>
          <p:cNvCxnSpPr/>
          <p:nvPr/>
        </p:nvCxnSpPr>
        <p:spPr>
          <a:xfrm>
            <a:off x="720000" y="980728"/>
            <a:ext cx="1128065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6083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7"/>
          <p:cNvSpPr>
            <a:spLocks noGrp="1" noChangeArrowheads="1"/>
          </p:cNvSpPr>
          <p:nvPr>
            <p:ph type="title"/>
          </p:nvPr>
        </p:nvSpPr>
        <p:spPr>
          <a:xfrm>
            <a:off x="720000" y="180000"/>
            <a:ext cx="10363200" cy="914400"/>
          </a:xfrm>
        </p:spPr>
        <p:txBody>
          <a:bodyPr vert="horz" anchor="t">
            <a:noAutofit/>
          </a:bodyPr>
          <a:lstStyle/>
          <a:p>
            <a:r>
              <a:rPr lang="en-US"/>
              <a:t>Problema #1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2639616" y="2852936"/>
            <a:ext cx="7776864" cy="144655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571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s-AR" sz="4400">
                <a:solidFill>
                  <a:srgbClr val="000000"/>
                </a:solidFill>
              </a:rPr>
              <a:t>Mostrar en pantalla los primeros cien números enteros pares</a:t>
            </a:r>
          </a:p>
        </p:txBody>
      </p:sp>
      <p:cxnSp>
        <p:nvCxnSpPr>
          <p:cNvPr id="4" name="Conector recto 3"/>
          <p:cNvCxnSpPr/>
          <p:nvPr/>
        </p:nvCxnSpPr>
        <p:spPr>
          <a:xfrm>
            <a:off x="720000" y="980728"/>
            <a:ext cx="1128065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7306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7"/>
          <p:cNvSpPr>
            <a:spLocks noGrp="1" noChangeArrowheads="1"/>
          </p:cNvSpPr>
          <p:nvPr>
            <p:ph type="title"/>
          </p:nvPr>
        </p:nvSpPr>
        <p:spPr>
          <a:xfrm>
            <a:off x="720000" y="180000"/>
            <a:ext cx="10363200" cy="914400"/>
          </a:xfrm>
        </p:spPr>
        <p:txBody>
          <a:bodyPr/>
          <a:lstStyle/>
          <a:p>
            <a:pPr eaLnBrk="1" hangingPunct="1"/>
            <a:r>
              <a:rPr lang="en-US"/>
              <a:t>Analisis de la Solucion</a:t>
            </a:r>
          </a:p>
        </p:txBody>
      </p:sp>
      <p:sp>
        <p:nvSpPr>
          <p:cNvPr id="2" name="Marcador de texto 1"/>
          <p:cNvSpPr>
            <a:spLocks noGrp="1"/>
          </p:cNvSpPr>
          <p:nvPr>
            <p:ph type="body" idx="1"/>
          </p:nvPr>
        </p:nvSpPr>
        <p:spPr>
          <a:xfrm>
            <a:off x="720000" y="1094400"/>
            <a:ext cx="10992624" cy="5472608"/>
          </a:xfrm>
        </p:spPr>
        <p:txBody>
          <a:bodyPr>
            <a:normAutofit/>
          </a:bodyPr>
          <a:lstStyle/>
          <a:p>
            <a:r>
              <a:rPr lang="es-AR"/>
              <a:t>Diferentes tipos de sentencia</a:t>
            </a:r>
          </a:p>
          <a:p>
            <a:pPr lvl="1"/>
            <a:r>
              <a:rPr lang="es-AR"/>
              <a:t>Invocacion (9, 10, 17) </a:t>
            </a:r>
            <a:r>
              <a:rPr lang="es-AR">
                <a:sym typeface="Wingdings" panose="05000000000000000000" pitchFamily="2" charset="2"/>
              </a:rPr>
              <a:t> expresión de invocacion o llamada a funcion</a:t>
            </a:r>
            <a:endParaRPr lang="es-AR"/>
          </a:p>
          <a:p>
            <a:pPr lvl="1"/>
            <a:r>
              <a:rPr lang="es-AR"/>
              <a:t>Declaracion (12)</a:t>
            </a:r>
          </a:p>
          <a:p>
            <a:pPr lvl="1"/>
            <a:r>
              <a:rPr lang="es-AR"/>
              <a:t>Asignacion (14, 18)</a:t>
            </a:r>
          </a:p>
          <a:p>
            <a:pPr lvl="1"/>
            <a:r>
              <a:rPr lang="es-AR"/>
              <a:t>Iteracion (15)</a:t>
            </a:r>
          </a:p>
          <a:p>
            <a:pPr lvl="1"/>
            <a:r>
              <a:rPr lang="es-AR"/>
              <a:t>Punto y Coma!!</a:t>
            </a:r>
          </a:p>
          <a:p>
            <a:pPr lvl="1"/>
            <a:r>
              <a:rPr lang="es-AR"/>
              <a:t>Llaves</a:t>
            </a:r>
          </a:p>
          <a:p>
            <a:pPr lvl="1"/>
            <a:r>
              <a:rPr lang="es-AR"/>
              <a:t>Comentarios</a:t>
            </a:r>
          </a:p>
          <a:p>
            <a:pPr lvl="1"/>
            <a:endParaRPr lang="es-AR"/>
          </a:p>
        </p:txBody>
      </p:sp>
      <p:cxnSp>
        <p:nvCxnSpPr>
          <p:cNvPr id="6" name="Conector recto 5"/>
          <p:cNvCxnSpPr/>
          <p:nvPr/>
        </p:nvCxnSpPr>
        <p:spPr>
          <a:xfrm>
            <a:off x="720000" y="980728"/>
            <a:ext cx="1128065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7728" y="2996953"/>
            <a:ext cx="8396094" cy="3861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032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7"/>
          <p:cNvSpPr>
            <a:spLocks noGrp="1" noChangeArrowheads="1"/>
          </p:cNvSpPr>
          <p:nvPr>
            <p:ph type="title"/>
          </p:nvPr>
        </p:nvSpPr>
        <p:spPr>
          <a:xfrm>
            <a:off x="720000" y="180000"/>
            <a:ext cx="10363200" cy="914400"/>
          </a:xfrm>
        </p:spPr>
        <p:txBody>
          <a:bodyPr/>
          <a:lstStyle/>
          <a:p>
            <a:pPr eaLnBrk="1" hangingPunct="1"/>
            <a:r>
              <a:rPr lang="en-US"/>
              <a:t>Sentencias de Invocacion</a:t>
            </a:r>
          </a:p>
        </p:txBody>
      </p:sp>
      <p:sp>
        <p:nvSpPr>
          <p:cNvPr id="2" name="Marcador de texto 1"/>
          <p:cNvSpPr>
            <a:spLocks noGrp="1"/>
          </p:cNvSpPr>
          <p:nvPr>
            <p:ph type="body" idx="1"/>
          </p:nvPr>
        </p:nvSpPr>
        <p:spPr>
          <a:xfrm>
            <a:off x="720000" y="1094400"/>
            <a:ext cx="11208648" cy="5472608"/>
          </a:xfrm>
        </p:spPr>
        <p:txBody>
          <a:bodyPr>
            <a:normAutofit/>
          </a:bodyPr>
          <a:lstStyle/>
          <a:p>
            <a:r>
              <a:rPr lang="es-AR"/>
              <a:t>Usadas para llamadas a </a:t>
            </a:r>
            <a:r>
              <a:rPr lang="es-AR" b="1">
                <a:solidFill>
                  <a:schemeClr val="accent3"/>
                </a:solidFill>
              </a:rPr>
              <a:t>funciones</a:t>
            </a:r>
            <a:r>
              <a:rPr lang="es-AR"/>
              <a:t> o </a:t>
            </a:r>
            <a:r>
              <a:rPr lang="es-AR" b="1">
                <a:solidFill>
                  <a:schemeClr val="accent3"/>
                </a:solidFill>
              </a:rPr>
              <a:t>métodos</a:t>
            </a:r>
          </a:p>
          <a:p>
            <a:endParaRPr lang="es-AR"/>
          </a:p>
          <a:p>
            <a:endParaRPr lang="es-AR"/>
          </a:p>
          <a:p>
            <a:r>
              <a:rPr lang="es-AR"/>
              <a:t>Un método o funcion puede devolver un valor como resultado</a:t>
            </a:r>
          </a:p>
          <a:p>
            <a:pPr lvl="1"/>
            <a:r>
              <a:rPr lang="es-AR"/>
              <a:t>Math.Exp(4); </a:t>
            </a:r>
            <a:r>
              <a:rPr lang="es-AR">
                <a:sym typeface="Wingdings" panose="05000000000000000000" pitchFamily="2" charset="2"/>
              </a:rPr>
              <a:t> retorna e</a:t>
            </a:r>
            <a:r>
              <a:rPr lang="es-AR" baseline="30000">
                <a:sym typeface="Wingdings" panose="05000000000000000000" pitchFamily="2" charset="2"/>
              </a:rPr>
              <a:t>4</a:t>
            </a:r>
            <a:r>
              <a:rPr lang="es-AR">
                <a:sym typeface="Wingdings" panose="05000000000000000000" pitchFamily="2" charset="2"/>
              </a:rPr>
              <a:t> (54,598)</a:t>
            </a:r>
            <a:endParaRPr lang="es-AR"/>
          </a:p>
          <a:p>
            <a:r>
              <a:rPr lang="es-AR"/>
              <a:t>O puede no hacerlo y simplemente realizar una accion</a:t>
            </a:r>
          </a:p>
          <a:p>
            <a:pPr lvl="1"/>
            <a:r>
              <a:rPr lang="es-AR"/>
              <a:t>Console.WriteLine(“Mensaje…”);</a:t>
            </a:r>
          </a:p>
          <a:p>
            <a:r>
              <a:rPr lang="es-AR"/>
              <a:t>C# no necesita procesar el resultado de una funcion </a:t>
            </a:r>
          </a:p>
          <a:p>
            <a:pPr marL="68580" indent="0">
              <a:buNone/>
            </a:pPr>
            <a:endParaRPr lang="es-AR"/>
          </a:p>
        </p:txBody>
      </p:sp>
      <p:sp>
        <p:nvSpPr>
          <p:cNvPr id="4" name="Marcador de texto 1"/>
          <p:cNvSpPr txBox="1">
            <a:spLocks/>
          </p:cNvSpPr>
          <p:nvPr/>
        </p:nvSpPr>
        <p:spPr>
          <a:xfrm>
            <a:off x="3071664" y="1700808"/>
            <a:ext cx="6398368" cy="100811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76200"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vert="horz" lIns="180000" tIns="180000" rIns="180000" bIns="180000">
            <a:normAutofit/>
          </a:bodyPr>
          <a:lstStyle>
            <a:lvl1pPr marL="411480" indent="-342900" algn="l" rtl="0" eaLnBrk="1" latinLnBrk="0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0664" indent="-28575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580" indent="0">
              <a:buClr>
                <a:srgbClr val="FFFFFF"/>
              </a:buClr>
              <a:buNone/>
            </a:pPr>
            <a:r>
              <a:rPr lang="es-AR" sz="1800" noProof="1">
                <a:solidFill>
                  <a:sysClr val="windowText" lastClr="000000"/>
                </a:solidFill>
                <a:latin typeface="Consolas"/>
              </a:rPr>
              <a:t>NombreMetodo( arg1, arg2, ... argN ) ;</a:t>
            </a:r>
          </a:p>
          <a:p>
            <a:pPr marL="68580" indent="0">
              <a:buNone/>
            </a:pPr>
            <a:r>
              <a:rPr lang="es-AR" sz="1800" noProof="1">
                <a:solidFill>
                  <a:sysClr val="windowText" lastClr="000000"/>
                </a:solidFill>
                <a:latin typeface="Consolas"/>
              </a:rPr>
              <a:t>NombreMetodo() </a:t>
            </a:r>
            <a:r>
              <a:rPr lang="es-AR" sz="1800" noProof="1">
                <a:solidFill>
                  <a:sysClr val="windowText" lastClr="000000"/>
                </a:solidFill>
                <a:latin typeface="+mj-lt"/>
              </a:rPr>
              <a:t>;</a:t>
            </a:r>
          </a:p>
        </p:txBody>
      </p:sp>
      <p:cxnSp>
        <p:nvCxnSpPr>
          <p:cNvPr id="5" name="Conector recto 4"/>
          <p:cNvCxnSpPr/>
          <p:nvPr/>
        </p:nvCxnSpPr>
        <p:spPr>
          <a:xfrm>
            <a:off x="720000" y="980728"/>
            <a:ext cx="1128065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5844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7"/>
          <p:cNvSpPr>
            <a:spLocks noGrp="1" noChangeArrowheads="1"/>
          </p:cNvSpPr>
          <p:nvPr>
            <p:ph type="title"/>
          </p:nvPr>
        </p:nvSpPr>
        <p:spPr>
          <a:xfrm>
            <a:off x="720000" y="180000"/>
            <a:ext cx="10363200" cy="914400"/>
          </a:xfrm>
        </p:spPr>
        <p:txBody>
          <a:bodyPr/>
          <a:lstStyle/>
          <a:p>
            <a:pPr eaLnBrk="1" hangingPunct="1"/>
            <a:r>
              <a:rPr lang="en-US"/>
              <a:t>Sentencias de Declaracion</a:t>
            </a:r>
          </a:p>
        </p:txBody>
      </p:sp>
      <p:sp>
        <p:nvSpPr>
          <p:cNvPr id="2" name="Marcador de texto 1"/>
          <p:cNvSpPr>
            <a:spLocks noGrp="1"/>
          </p:cNvSpPr>
          <p:nvPr>
            <p:ph type="body" idx="1"/>
          </p:nvPr>
        </p:nvSpPr>
        <p:spPr>
          <a:xfrm>
            <a:off x="720000" y="1094400"/>
            <a:ext cx="11136640" cy="5472608"/>
          </a:xfrm>
        </p:spPr>
        <p:txBody>
          <a:bodyPr>
            <a:normAutofit/>
          </a:bodyPr>
          <a:lstStyle/>
          <a:p>
            <a:r>
              <a:rPr lang="es-AR"/>
              <a:t>Variable </a:t>
            </a:r>
            <a:r>
              <a:rPr lang="es-AR">
                <a:sym typeface="Wingdings" panose="05000000000000000000" pitchFamily="2" charset="2"/>
              </a:rPr>
              <a:t> nombre o alias para un espacio en memoria</a:t>
            </a:r>
            <a:endParaRPr lang="es-AR"/>
          </a:p>
          <a:p>
            <a:r>
              <a:rPr lang="es-AR"/>
              <a:t>Declarar una variable es “avisar” al compilador de su existencia (reserva la memoria)</a:t>
            </a:r>
          </a:p>
          <a:p>
            <a:r>
              <a:rPr lang="es-AR"/>
              <a:t>En C# tenemos que declarar </a:t>
            </a:r>
            <a:r>
              <a:rPr lang="es-AR" b="1">
                <a:solidFill>
                  <a:schemeClr val="accent3"/>
                </a:solidFill>
              </a:rPr>
              <a:t>todas</a:t>
            </a:r>
            <a:r>
              <a:rPr lang="es-AR"/>
              <a:t> las variables que necesitemos, </a:t>
            </a:r>
            <a:r>
              <a:rPr lang="es-AR" b="1">
                <a:solidFill>
                  <a:schemeClr val="accent3"/>
                </a:solidFill>
              </a:rPr>
              <a:t>antes</a:t>
            </a:r>
            <a:r>
              <a:rPr lang="es-AR">
                <a:solidFill>
                  <a:schemeClr val="accent3"/>
                </a:solidFill>
              </a:rPr>
              <a:t> </a:t>
            </a:r>
            <a:r>
              <a:rPr lang="es-AR"/>
              <a:t>de poder </a:t>
            </a:r>
            <a:r>
              <a:rPr lang="es-AR" b="1">
                <a:solidFill>
                  <a:schemeClr val="accent3"/>
                </a:solidFill>
              </a:rPr>
              <a:t>referenciarlas</a:t>
            </a:r>
            <a:r>
              <a:rPr lang="es-AR"/>
              <a:t> (mencionarlas)</a:t>
            </a:r>
          </a:p>
          <a:p>
            <a:r>
              <a:rPr lang="es-AR"/>
              <a:t>Ademas, tenemos que darles un valor antes de poder </a:t>
            </a:r>
            <a:r>
              <a:rPr lang="es-AR" b="1">
                <a:solidFill>
                  <a:schemeClr val="accent3"/>
                </a:solidFill>
              </a:rPr>
              <a:t>utilizarlas</a:t>
            </a:r>
          </a:p>
        </p:txBody>
      </p:sp>
      <p:sp>
        <p:nvSpPr>
          <p:cNvPr id="4" name="Marcador de texto 1"/>
          <p:cNvSpPr txBox="1">
            <a:spLocks/>
          </p:cNvSpPr>
          <p:nvPr/>
        </p:nvSpPr>
        <p:spPr>
          <a:xfrm>
            <a:off x="2351584" y="4365104"/>
            <a:ext cx="8208912" cy="187220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76200"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vert="horz" lIns="180000" tIns="180000" rIns="180000" bIns="180000">
            <a:normAutofit/>
          </a:bodyPr>
          <a:lstStyle>
            <a:lvl1pPr marL="411480" indent="-342900" algn="l" rtl="0" eaLnBrk="1" latinLnBrk="0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0664" indent="-28575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580" indent="0">
              <a:buClr>
                <a:srgbClr val="FFFFFF"/>
              </a:buClr>
              <a:buNone/>
            </a:pPr>
            <a:r>
              <a:rPr lang="es-AR" sz="1800" noProof="1">
                <a:solidFill>
                  <a:sysClr val="windowText" lastClr="000000"/>
                </a:solidFill>
                <a:latin typeface="Consolas"/>
              </a:rPr>
              <a:t>&lt;tipo&gt; nombre_var ;			//  declara</a:t>
            </a:r>
          </a:p>
          <a:p>
            <a:pPr marL="68580" indent="0">
              <a:buNone/>
            </a:pPr>
            <a:r>
              <a:rPr lang="es-AR" sz="1800" b="1" noProof="1">
                <a:solidFill>
                  <a:sysClr val="windowText" lastClr="000000"/>
                </a:solidFill>
                <a:latin typeface="+mj-lt"/>
              </a:rPr>
              <a:t>nombre_var</a:t>
            </a:r>
            <a:r>
              <a:rPr lang="es-AR" sz="1800" noProof="1">
                <a:solidFill>
                  <a:sysClr val="windowText" lastClr="000000"/>
                </a:solidFill>
                <a:latin typeface="+mj-lt"/>
              </a:rPr>
              <a:t> = valor_inicial ; 	//  refiere (l-izq)</a:t>
            </a:r>
          </a:p>
          <a:p>
            <a:pPr marL="68580" indent="0">
              <a:buNone/>
            </a:pPr>
            <a:r>
              <a:rPr lang="es-AR" sz="1800" noProof="1">
                <a:solidFill>
                  <a:sysClr val="windowText" lastClr="000000"/>
                </a:solidFill>
                <a:latin typeface="+mj-lt"/>
              </a:rPr>
              <a:t>. . . </a:t>
            </a:r>
          </a:p>
          <a:p>
            <a:pPr marL="68580" indent="0">
              <a:buNone/>
            </a:pPr>
            <a:r>
              <a:rPr lang="es-AR" sz="1800" noProof="1">
                <a:solidFill>
                  <a:sysClr val="windowText" lastClr="000000"/>
                </a:solidFill>
                <a:latin typeface="+mj-lt"/>
              </a:rPr>
              <a:t>otra_var = </a:t>
            </a:r>
            <a:r>
              <a:rPr lang="es-AR" sz="1800" b="1" noProof="1">
                <a:solidFill>
                  <a:sysClr val="windowText" lastClr="000000"/>
                </a:solidFill>
                <a:latin typeface="+mj-lt"/>
              </a:rPr>
              <a:t>nombre_var</a:t>
            </a:r>
            <a:r>
              <a:rPr lang="es-AR" sz="1800" noProof="1">
                <a:solidFill>
                  <a:sysClr val="windowText" lastClr="000000"/>
                </a:solidFill>
                <a:latin typeface="+mj-lt"/>
              </a:rPr>
              <a:t> * 100 ;	//  utiliza (l-der)</a:t>
            </a:r>
          </a:p>
        </p:txBody>
      </p:sp>
      <p:cxnSp>
        <p:nvCxnSpPr>
          <p:cNvPr id="5" name="Conector recto 4"/>
          <p:cNvCxnSpPr/>
          <p:nvPr/>
        </p:nvCxnSpPr>
        <p:spPr>
          <a:xfrm>
            <a:off x="720000" y="980728"/>
            <a:ext cx="1128065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01469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7"/>
          <p:cNvSpPr>
            <a:spLocks noGrp="1" noChangeArrowheads="1"/>
          </p:cNvSpPr>
          <p:nvPr>
            <p:ph type="title"/>
          </p:nvPr>
        </p:nvSpPr>
        <p:spPr>
          <a:xfrm>
            <a:off x="720000" y="180000"/>
            <a:ext cx="10363200" cy="914400"/>
          </a:xfrm>
        </p:spPr>
        <p:txBody>
          <a:bodyPr/>
          <a:lstStyle/>
          <a:p>
            <a:pPr eaLnBrk="1" hangingPunct="1"/>
            <a:r>
              <a:rPr lang="en-US"/>
              <a:t>Sentencias de Iteracion</a:t>
            </a:r>
          </a:p>
        </p:txBody>
      </p:sp>
      <p:sp>
        <p:nvSpPr>
          <p:cNvPr id="2" name="Marcador de texto 1"/>
          <p:cNvSpPr>
            <a:spLocks noGrp="1"/>
          </p:cNvSpPr>
          <p:nvPr>
            <p:ph type="body" idx="1"/>
          </p:nvPr>
        </p:nvSpPr>
        <p:spPr>
          <a:xfrm>
            <a:off x="720000" y="1094400"/>
            <a:ext cx="10920616" cy="5472608"/>
          </a:xfrm>
        </p:spPr>
        <p:txBody>
          <a:bodyPr>
            <a:normAutofit/>
          </a:bodyPr>
          <a:lstStyle/>
          <a:p>
            <a:r>
              <a:rPr lang="es-AR"/>
              <a:t>Permiten repetir una o más sentencias</a:t>
            </a:r>
          </a:p>
          <a:p>
            <a:pPr lvl="1"/>
            <a:r>
              <a:rPr lang="es-AR"/>
              <a:t>Una cantidad de veces pre-establecida </a:t>
            </a:r>
          </a:p>
          <a:p>
            <a:pPr lvl="1"/>
            <a:r>
              <a:rPr lang="es-AR"/>
              <a:t>Un numero indeterminado de veces (archivo)</a:t>
            </a:r>
          </a:p>
          <a:p>
            <a:r>
              <a:rPr lang="es-AR" b="1">
                <a:solidFill>
                  <a:schemeClr val="accent3"/>
                </a:solidFill>
              </a:rPr>
              <a:t>Tenemos</a:t>
            </a:r>
            <a:r>
              <a:rPr lang="es-AR"/>
              <a:t> que asegurar la condición de salida</a:t>
            </a:r>
          </a:p>
          <a:p>
            <a:pPr lvl="1"/>
            <a:r>
              <a:rPr lang="es-AR"/>
              <a:t>El compilador no controla la finalización</a:t>
            </a:r>
          </a:p>
          <a:p>
            <a:pPr lvl="1"/>
            <a:r>
              <a:rPr lang="es-AR"/>
              <a:t>Excepto que por diseño se tenga que repetir indefinidamente</a:t>
            </a:r>
          </a:p>
          <a:p>
            <a:pPr lvl="2"/>
            <a:r>
              <a:rPr lang="es-AR"/>
              <a:t>Aun </a:t>
            </a:r>
            <a:r>
              <a:rPr lang="es-AR" err="1"/>
              <a:t>asi</a:t>
            </a:r>
            <a:r>
              <a:rPr lang="es-AR"/>
              <a:t> hay formas de escapar del </a:t>
            </a:r>
            <a:r>
              <a:rPr lang="es-AR" err="1"/>
              <a:t>loop</a:t>
            </a:r>
            <a:endParaRPr lang="es-AR"/>
          </a:p>
          <a:p>
            <a:endParaRPr lang="es-AR"/>
          </a:p>
        </p:txBody>
      </p:sp>
      <p:cxnSp>
        <p:nvCxnSpPr>
          <p:cNvPr id="4" name="Conector recto 3"/>
          <p:cNvCxnSpPr/>
          <p:nvPr/>
        </p:nvCxnSpPr>
        <p:spPr>
          <a:xfrm>
            <a:off x="720000" y="980728"/>
            <a:ext cx="1128065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7570232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Tema1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etro">
  <a:themeElements>
    <a:clrScheme name="Curso_PTR">
      <a:dk1>
        <a:srgbClr val="FFFFFF"/>
      </a:dk1>
      <a:lt1>
        <a:srgbClr val="FFFFFF"/>
      </a:lt1>
      <a:dk2>
        <a:srgbClr val="FFFFFF"/>
      </a:dk2>
      <a:lt2>
        <a:srgbClr val="FFFFFF"/>
      </a:lt2>
      <a:accent1>
        <a:srgbClr val="7FD13B"/>
      </a:accent1>
      <a:accent2>
        <a:srgbClr val="FED46B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FED46B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Tema1</Template>
  <TotalTime>11776</TotalTime>
  <Words>1697</Words>
  <Application>Microsoft Office PowerPoint</Application>
  <PresentationFormat>Panorámica</PresentationFormat>
  <Paragraphs>259</Paragraphs>
  <Slides>21</Slides>
  <Notes>21</Notes>
  <HiddenSlides>0</HiddenSlides>
  <MMClips>0</MMClips>
  <ScaleCrop>false</ScaleCrop>
  <HeadingPairs>
    <vt:vector size="6" baseType="variant">
      <vt:variant>
        <vt:lpstr>Fuentes usadas</vt:lpstr>
      </vt:variant>
      <vt:variant>
        <vt:i4>11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21</vt:i4>
      </vt:variant>
    </vt:vector>
  </HeadingPairs>
  <TitlesOfParts>
    <vt:vector size="34" baseType="lpstr">
      <vt:lpstr>Arial</vt:lpstr>
      <vt:lpstr>Calibri</vt:lpstr>
      <vt:lpstr>Consolas</vt:lpstr>
      <vt:lpstr>Corbel</vt:lpstr>
      <vt:lpstr>Segoe</vt:lpstr>
      <vt:lpstr>Segoe Light</vt:lpstr>
      <vt:lpstr>Segoe Semibold</vt:lpstr>
      <vt:lpstr>Verdana</vt:lpstr>
      <vt:lpstr>Wingdings</vt:lpstr>
      <vt:lpstr>Wingdings 2</vt:lpstr>
      <vt:lpstr>Wingdings 3</vt:lpstr>
      <vt:lpstr>Tema1</vt:lpstr>
      <vt:lpstr>Metro</vt:lpstr>
      <vt:lpstr>Introduccion al Framework y al Lenguaje C#</vt:lpstr>
      <vt:lpstr>Contenido del Capitulo</vt:lpstr>
      <vt:lpstr>Estructura de un programa en C# </vt:lpstr>
      <vt:lpstr>El primer programa</vt:lpstr>
      <vt:lpstr>Problema #1</vt:lpstr>
      <vt:lpstr>Analisis de la Solucion</vt:lpstr>
      <vt:lpstr>Sentencias de Invocacion</vt:lpstr>
      <vt:lpstr>Sentencias de Declaracion</vt:lpstr>
      <vt:lpstr>Sentencias de Iteracion</vt:lpstr>
      <vt:lpstr>Problema #2</vt:lpstr>
      <vt:lpstr>Otras sentencias y funciones</vt:lpstr>
      <vt:lpstr>Leer datos desde teclado</vt:lpstr>
      <vt:lpstr>Problema #3</vt:lpstr>
      <vt:lpstr>Como se hacia “antes”</vt:lpstr>
      <vt:lpstr>Como hacerlo en C#</vt:lpstr>
      <vt:lpstr>Clase: una definicion poco comun...</vt:lpstr>
      <vt:lpstr>Motivacion del Framework</vt:lpstr>
      <vt:lpstr>Problema #4</vt:lpstr>
      <vt:lpstr>Organizacion de Clases</vt:lpstr>
      <vt:lpstr>Relacion entre Clases</vt:lpstr>
      <vt:lpstr>Relacion entre Clases (referencias)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Capitulo 3-Arreglos y Colecciones</dc:title>
  <dc:creator>Quiquillo</dc:creator>
  <cp:lastModifiedBy>Enrique Thedy</cp:lastModifiedBy>
  <cp:revision>235</cp:revision>
  <dcterms:created xsi:type="dcterms:W3CDTF">2013-04-15T05:37:55Z</dcterms:created>
  <dcterms:modified xsi:type="dcterms:W3CDTF">2017-05-02T07:13:05Z</dcterms:modified>
</cp:coreProperties>
</file>