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>
      <p:cViewPr varScale="1">
        <p:scale>
          <a:sx n="74" d="100"/>
          <a:sy n="74" d="100"/>
        </p:scale>
        <p:origin x="582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12/28/2018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12/28/2018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24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7145-167D-4E0D-A76E-6197958CD543}" type="datetime1">
              <a:rPr lang="en-US" smtClean="0"/>
              <a:t>12/28/2018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8456-4C3B-44FD-961C-543BC93C7541}" type="datetime1">
              <a:rPr lang="en-US" smtClean="0"/>
              <a:t>12/28/2018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36316-DDE2-4989-8D3A-41EE7F29F0FE}" type="datetime1">
              <a:rPr lang="en-US" smtClean="0"/>
              <a:t>12/28/2018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3088-76AA-46A1-8E18-52202DAA0D2C}" type="datetime1">
              <a:rPr lang="en-US" smtClean="0"/>
              <a:t>12/28/2018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2AD4-75E7-4DD3-B688-256AA8728BFE}" type="datetime1">
              <a:rPr lang="en-US" smtClean="0"/>
              <a:t>12/28/2018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0835-E590-420D-988F-089C3F5F1699}" type="datetime1">
              <a:rPr lang="en-US" smtClean="0"/>
              <a:t>12/28/2018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4B012-012C-4851-816D-A2E2ECA505F4}" type="datetime1">
              <a:rPr lang="en-US" smtClean="0"/>
              <a:t>12/28/2018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D9346-AC2D-4B40-BCA1-4781A333B372}" type="datetime1">
              <a:rPr lang="en-US" smtClean="0"/>
              <a:t>12/28/2018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1CF10-A2CF-4009-A5CC-FD4A7F0A194C}" type="datetime1">
              <a:rPr lang="en-US" smtClean="0"/>
              <a:t>12/28/2018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C5FB-3C0B-40D1-A17A-F0278F15C3FB}" type="datetime1">
              <a:rPr lang="en-US" smtClean="0"/>
              <a:t>12/28/2018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6AAA-BEFE-45E1-877E-BDD8D7065D54}" type="datetime1">
              <a:rPr lang="en-US" smtClean="0"/>
              <a:t>12/28/2018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B999B-A0E5-4B71-BD80-B8093DB41295}" type="datetime1">
              <a:rPr lang="en-US" smtClean="0"/>
              <a:t>12/28/2018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817812" y="762000"/>
            <a:ext cx="9144000" cy="835226"/>
          </a:xfrm>
          <a:prstGeom prst="rect">
            <a:avLst/>
          </a:prstGeom>
        </p:spPr>
        <p:txBody>
          <a:bodyPr vert="horz" lIns="121899" tIns="60949" rIns="121899" bIns="60949" rtlCol="0" anchor="b">
            <a:normAutofit fontScale="975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cs typeface="B Nazanin" panose="00000400000000000000" pitchFamily="2" charset="-78"/>
              </a:rPr>
              <a:t>In The Name Of God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2" y="1828800"/>
            <a:ext cx="1687132" cy="13394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36612" y="3728433"/>
            <a:ext cx="11125200" cy="312956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Parallel Quicksort without </a:t>
            </a:r>
            <a:r>
              <a:rPr lang="en-US" dirty="0" smtClean="0">
                <a:solidFill>
                  <a:schemeClr val="tx1"/>
                </a:solidFill>
              </a:rPr>
              <a:t>Element Exchange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smtClean="0">
                <a:solidFill>
                  <a:schemeClr val="tx1"/>
                </a:solidFill>
              </a:rPr>
              <a:t>Mansour </a:t>
            </a:r>
            <a:r>
              <a:rPr lang="en-US" dirty="0" err="1" smtClean="0">
                <a:solidFill>
                  <a:schemeClr val="tx1"/>
                </a:solidFill>
              </a:rPr>
              <a:t>davoudi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			 2018/December/29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391" y="426131"/>
            <a:ext cx="10360501" cy="1223963"/>
          </a:xfrm>
        </p:spPr>
        <p:txBody>
          <a:bodyPr>
            <a:normAutofit/>
          </a:bodyPr>
          <a:lstStyle/>
          <a:p>
            <a:r>
              <a:rPr lang="en-US" b="1" dirty="0" smtClean="0"/>
              <a:t>Standard Quicksort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812" y="1600200"/>
            <a:ext cx="10360501" cy="4038600"/>
          </a:xfrm>
        </p:spPr>
        <p:txBody>
          <a:bodyPr>
            <a:noAutofit/>
          </a:bodyPr>
          <a:lstStyle/>
          <a:p>
            <a:r>
              <a:rPr lang="en-US" sz="2400" dirty="0"/>
              <a:t>global pivot is </a:t>
            </a:r>
            <a:r>
              <a:rPr lang="en-US" sz="2400" dirty="0" smtClean="0"/>
              <a:t>chosen.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/>
              <a:t>The processes pair up such that process </a:t>
            </a:r>
            <a:r>
              <a:rPr lang="en-US" sz="2400" i="1" dirty="0" err="1"/>
              <a:t>i</a:t>
            </a:r>
            <a:r>
              <a:rPr lang="en-US" sz="2400" i="1" dirty="0"/>
              <a:t> </a:t>
            </a:r>
            <a:r>
              <a:rPr lang="en-US" sz="2400" dirty="0" smtClean="0"/>
              <a:t>is </a:t>
            </a:r>
            <a:r>
              <a:rPr lang="en-US" sz="2400" dirty="0"/>
              <a:t>paired with process </a:t>
            </a:r>
            <a:r>
              <a:rPr lang="en-US" sz="2400" i="1" dirty="0" err="1"/>
              <a:t>i</a:t>
            </a:r>
            <a:r>
              <a:rPr lang="en-US" sz="2400" i="1" dirty="0"/>
              <a:t> ⊕ </a:t>
            </a:r>
            <a:r>
              <a:rPr lang="en-US" sz="2400" i="1" dirty="0" smtClean="0"/>
              <a:t> p/</a:t>
            </a:r>
            <a:r>
              <a:rPr lang="en-US" sz="2400" dirty="0" smtClean="0"/>
              <a:t>2.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/>
              <a:t>process pairs exchange data </a:t>
            </a:r>
            <a:r>
              <a:rPr lang="en-US" sz="2400" dirty="0" smtClean="0"/>
              <a:t>elements.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set of processes is split into </a:t>
            </a:r>
            <a:r>
              <a:rPr lang="en-US" sz="2400" dirty="0" smtClean="0"/>
              <a:t>two groups.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/>
              <a:t>The algorithm is </a:t>
            </a:r>
            <a:r>
              <a:rPr lang="en-US" sz="2400" dirty="0" smtClean="0"/>
              <a:t>invoked recursively.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5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343" y="512178"/>
            <a:ext cx="10360501" cy="1223963"/>
          </a:xfrm>
        </p:spPr>
        <p:txBody>
          <a:bodyPr/>
          <a:lstStyle/>
          <a:p>
            <a:r>
              <a:rPr lang="en-US" dirty="0" smtClean="0"/>
              <a:t>Hyper Quicksort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812" y="1905886"/>
            <a:ext cx="10360501" cy="4462272"/>
          </a:xfrm>
        </p:spPr>
        <p:txBody>
          <a:bodyPr>
            <a:normAutofit/>
          </a:bodyPr>
          <a:lstStyle/>
          <a:p>
            <a:r>
              <a:rPr lang="en-US" sz="2400" dirty="0"/>
              <a:t>processes </a:t>
            </a:r>
            <a:r>
              <a:rPr lang="en-US" sz="2400" i="1" dirty="0"/>
              <a:t>first sort </a:t>
            </a:r>
            <a:r>
              <a:rPr lang="en-US" sz="2400" dirty="0"/>
              <a:t>their </a:t>
            </a:r>
            <a:r>
              <a:rPr lang="en-US" sz="2400" i="1" dirty="0"/>
              <a:t>n/p </a:t>
            </a:r>
            <a:r>
              <a:rPr lang="en-US" sz="2400" dirty="0"/>
              <a:t>elements </a:t>
            </a:r>
            <a:r>
              <a:rPr lang="en-US" sz="2400" dirty="0" smtClean="0"/>
              <a:t>locally.</a:t>
            </a:r>
          </a:p>
          <a:p>
            <a:endParaRPr lang="en-US" sz="2400" dirty="0"/>
          </a:p>
          <a:p>
            <a:r>
              <a:rPr lang="en-US" sz="2400" dirty="0"/>
              <a:t>Instead of having to scan </a:t>
            </a:r>
            <a:r>
              <a:rPr lang="en-US" sz="2400" dirty="0" smtClean="0"/>
              <a:t>through the </a:t>
            </a:r>
            <a:r>
              <a:rPr lang="en-US" sz="2400" dirty="0"/>
              <a:t>array as in the parallel Quicksort implementation, this can be done </a:t>
            </a:r>
            <a:r>
              <a:rPr lang="en-US" sz="2400" dirty="0" smtClean="0"/>
              <a:t>by binary search.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300037"/>
            <a:ext cx="10360501" cy="122396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Exchange-free</a:t>
            </a:r>
            <a:r>
              <a:rPr lang="en-US" b="1" dirty="0"/>
              <a:t>, parallel Quicksort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015" y="1722098"/>
            <a:ext cx="10360501" cy="4462272"/>
          </a:xfrm>
        </p:spPr>
        <p:txBody>
          <a:bodyPr>
            <a:noAutofit/>
          </a:bodyPr>
          <a:lstStyle/>
          <a:p>
            <a:r>
              <a:rPr lang="en-US" sz="2400" dirty="0"/>
              <a:t>In iteration </a:t>
            </a:r>
            <a:r>
              <a:rPr lang="en-US" sz="2400" i="1" dirty="0" err="1" smtClean="0"/>
              <a:t>i</a:t>
            </a:r>
            <a:r>
              <a:rPr lang="en-US" sz="2400" i="1" dirty="0" smtClean="0"/>
              <a:t>, </a:t>
            </a:r>
            <a:r>
              <a:rPr lang="nn-NO" sz="2400" i="1" dirty="0"/>
              <a:t>i </a:t>
            </a:r>
            <a:r>
              <a:rPr lang="nn-NO" sz="2400" dirty="0"/>
              <a:t>= 0</a:t>
            </a:r>
            <a:r>
              <a:rPr lang="nn-NO" sz="2400" i="1" dirty="0"/>
              <a:t>, . . . , </a:t>
            </a:r>
            <a:r>
              <a:rPr lang="nn-NO" sz="2400" dirty="0"/>
              <a:t>log</a:t>
            </a:r>
            <a:r>
              <a:rPr lang="nn-NO" baseline="-25000" dirty="0"/>
              <a:t>2</a:t>
            </a:r>
            <a:r>
              <a:rPr lang="nn-NO" sz="2400" dirty="0"/>
              <a:t> </a:t>
            </a:r>
            <a:r>
              <a:rPr lang="nn-NO" sz="2400" i="1" dirty="0"/>
              <a:t>p− </a:t>
            </a:r>
            <a:r>
              <a:rPr lang="nn-NO" sz="2400" dirty="0" smtClean="0"/>
              <a:t>1 </a:t>
            </a:r>
            <a:r>
              <a:rPr lang="en-US" sz="2400" dirty="0" smtClean="0"/>
              <a:t>processes </a:t>
            </a:r>
            <a:r>
              <a:rPr lang="en-US" sz="2400" dirty="0"/>
              <a:t>agree on a global pivot for each </a:t>
            </a:r>
            <a:r>
              <a:rPr lang="en-US" sz="2400" dirty="0" smtClean="0"/>
              <a:t>segment.</a:t>
            </a:r>
          </a:p>
          <a:p>
            <a:r>
              <a:rPr lang="en-US" sz="2400" dirty="0"/>
              <a:t>The processes then locally partition their </a:t>
            </a:r>
            <a:r>
              <a:rPr lang="en-US" sz="2400" dirty="0" smtClean="0"/>
              <a:t>segments, resulting </a:t>
            </a:r>
            <a:r>
              <a:rPr lang="en-US" sz="2400" dirty="0"/>
              <a:t>in 2</a:t>
            </a:r>
            <a:r>
              <a:rPr lang="en-US" sz="2400" i="1" baseline="30000" dirty="0"/>
              <a:t>i</a:t>
            </a:r>
            <a:r>
              <a:rPr lang="en-US" sz="2400" dirty="0"/>
              <a:t>+1 segments for the next </a:t>
            </a:r>
            <a:r>
              <a:rPr lang="en-US" sz="2400" dirty="0" smtClean="0"/>
              <a:t>iteration.</a:t>
            </a:r>
          </a:p>
          <a:p>
            <a:r>
              <a:rPr lang="en-US" sz="2400" dirty="0" smtClean="0"/>
              <a:t>After the </a:t>
            </a:r>
            <a:r>
              <a:rPr lang="en-US" sz="2400" dirty="0"/>
              <a:t>log</a:t>
            </a:r>
            <a:r>
              <a:rPr lang="en-US" sz="3200" baseline="-25000" dirty="0"/>
              <a:t>2</a:t>
            </a:r>
            <a:r>
              <a:rPr lang="en-US" sz="2400" dirty="0"/>
              <a:t> </a:t>
            </a:r>
            <a:r>
              <a:rPr lang="en-US" sz="2400" i="1" dirty="0"/>
              <a:t>p </a:t>
            </a:r>
            <a:r>
              <a:rPr lang="en-US" sz="2400" dirty="0"/>
              <a:t>iterations, each process has </a:t>
            </a:r>
            <a:r>
              <a:rPr lang="en-US" sz="2400" i="1" dirty="0"/>
              <a:t>p </a:t>
            </a:r>
            <a:r>
              <a:rPr lang="en-US" sz="2400" dirty="0" smtClean="0"/>
              <a:t>segments.</a:t>
            </a:r>
          </a:p>
          <a:p>
            <a:r>
              <a:rPr lang="en-US" sz="2400" dirty="0"/>
              <a:t>By an all-to-all </a:t>
            </a:r>
            <a:r>
              <a:rPr lang="en-US" sz="2400" dirty="0" smtClean="0"/>
              <a:t>communication operation</a:t>
            </a:r>
            <a:r>
              <a:rPr lang="en-US" sz="2400" dirty="0"/>
              <a:t>, all </a:t>
            </a:r>
            <a:r>
              <a:rPr lang="en-US" sz="2400" i="1" dirty="0" err="1"/>
              <a:t>j</a:t>
            </a:r>
            <a:r>
              <a:rPr lang="en-US" sz="2400" dirty="0" err="1"/>
              <a:t>th</a:t>
            </a:r>
            <a:r>
              <a:rPr lang="en-US" sz="2400" dirty="0"/>
              <a:t> segments are sent to process </a:t>
            </a:r>
            <a:r>
              <a:rPr lang="en-US" sz="2400" i="1" dirty="0" smtClean="0"/>
              <a:t>j.</a:t>
            </a:r>
          </a:p>
          <a:p>
            <a:r>
              <a:rPr lang="en-US" sz="2400" dirty="0"/>
              <a:t>after which the processes locally sort </a:t>
            </a:r>
            <a:r>
              <a:rPr lang="en-US" sz="2400" dirty="0" smtClean="0"/>
              <a:t>their received elements.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 </a:t>
            </a:r>
            <a:r>
              <a:rPr lang="nn-NO" sz="2400" dirty="0"/>
              <a:t/>
            </a:r>
            <a:br>
              <a:rPr lang="nn-NO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015" y="1631952"/>
            <a:ext cx="10360501" cy="4724400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Suppose total numbers are:</a:t>
            </a:r>
            <a:br>
              <a:rPr lang="en-US" sz="2400" dirty="0" smtClean="0"/>
            </a:br>
            <a:r>
              <a:rPr lang="en-US" sz="2400" dirty="0" smtClean="0"/>
              <a:t>	35 30 22 39 40 24 40 27 23 35 36 36 37 34 32 29</a:t>
            </a:r>
            <a:br>
              <a:rPr lang="en-US" sz="2400" dirty="0" smtClean="0"/>
            </a:br>
            <a:r>
              <a:rPr lang="en-US" sz="2400" dirty="0" smtClean="0"/>
              <a:t>p=4 n=16 and total numbers are distributed over 4 processors, so every processor has n/p numbers.</a:t>
            </a:r>
            <a:br>
              <a:rPr lang="en-US" sz="2400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200" dirty="0" smtClean="0"/>
              <a:t>P</a:t>
            </a:r>
            <a:r>
              <a:rPr lang="en-US" sz="3200" baseline="-25000" dirty="0" smtClean="0"/>
              <a:t>0</a:t>
            </a:r>
            <a:r>
              <a:rPr lang="en-US" sz="3200" dirty="0" smtClean="0"/>
              <a:t>={35,30,22,39} </a:t>
            </a:r>
            <a:br>
              <a:rPr lang="en-US" sz="3200" dirty="0" smtClean="0"/>
            </a:br>
            <a:r>
              <a:rPr lang="en-US" sz="3200" dirty="0" smtClean="0"/>
              <a:t> </a:t>
            </a:r>
            <a:br>
              <a:rPr lang="en-US" sz="3200" dirty="0" smtClean="0"/>
            </a:br>
            <a:r>
              <a:rPr lang="en-US" sz="3200" dirty="0" smtClean="0"/>
              <a:t>p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={40,24,40,27}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p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={23,35,36,36}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p</a:t>
            </a:r>
            <a:r>
              <a:rPr lang="en-US" sz="3200" baseline="-25000" dirty="0" smtClean="0"/>
              <a:t>4</a:t>
            </a:r>
            <a:r>
              <a:rPr lang="en-US" sz="3200" dirty="0" smtClean="0"/>
              <a:t>={37,34,32,29}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1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906962"/>
              </p:ext>
            </p:extLst>
          </p:nvPr>
        </p:nvGraphicFramePr>
        <p:xfrm>
          <a:off x="2284412" y="304800"/>
          <a:ext cx="27675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508"/>
                <a:gridCol w="553508"/>
                <a:gridCol w="553508"/>
                <a:gridCol w="553508"/>
                <a:gridCol w="5535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322933"/>
              </p:ext>
            </p:extLst>
          </p:nvPr>
        </p:nvGraphicFramePr>
        <p:xfrm>
          <a:off x="2284412" y="3521077"/>
          <a:ext cx="27675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508"/>
                <a:gridCol w="553508"/>
                <a:gridCol w="553508"/>
                <a:gridCol w="553508"/>
                <a:gridCol w="5535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537322"/>
              </p:ext>
            </p:extLst>
          </p:nvPr>
        </p:nvGraphicFramePr>
        <p:xfrm>
          <a:off x="7085012" y="3521077"/>
          <a:ext cx="27675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508"/>
                <a:gridCol w="553508"/>
                <a:gridCol w="553508"/>
                <a:gridCol w="553508"/>
                <a:gridCol w="5535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170798"/>
              </p:ext>
            </p:extLst>
          </p:nvPr>
        </p:nvGraphicFramePr>
        <p:xfrm>
          <a:off x="7085012" y="304800"/>
          <a:ext cx="27675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508"/>
                <a:gridCol w="553508"/>
                <a:gridCol w="553508"/>
                <a:gridCol w="553508"/>
                <a:gridCol w="5535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1290614" y="300507"/>
            <a:ext cx="8382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094412" y="3587839"/>
            <a:ext cx="8382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290614" y="3581400"/>
            <a:ext cx="8382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094412" y="304800"/>
            <a:ext cx="8382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364465"/>
              </p:ext>
            </p:extLst>
          </p:nvPr>
        </p:nvGraphicFramePr>
        <p:xfrm>
          <a:off x="10411645" y="2667000"/>
          <a:ext cx="1319741" cy="2194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197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Global Pivot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35(p</a:t>
                      </a:r>
                      <a:r>
                        <a:rPr lang="en-US" baseline="-25000" dirty="0" smtClean="0"/>
                        <a:t>0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29(p</a:t>
                      </a:r>
                      <a:r>
                        <a:rPr lang="en-US" baseline="-25000" dirty="0" smtClean="0"/>
                        <a:t>4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36(p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Down Arrow 14"/>
          <p:cNvSpPr/>
          <p:nvPr/>
        </p:nvSpPr>
        <p:spPr>
          <a:xfrm>
            <a:off x="2055812" y="1676400"/>
            <a:ext cx="73002" cy="175260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Down Arrow 16"/>
          <p:cNvSpPr/>
          <p:nvPr/>
        </p:nvSpPr>
        <p:spPr>
          <a:xfrm>
            <a:off x="2128814" y="4966731"/>
            <a:ext cx="73002" cy="175260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Down Arrow 17"/>
          <p:cNvSpPr/>
          <p:nvPr/>
        </p:nvSpPr>
        <p:spPr>
          <a:xfrm>
            <a:off x="6896111" y="4966731"/>
            <a:ext cx="73002" cy="175260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Down Arrow 18"/>
          <p:cNvSpPr/>
          <p:nvPr/>
        </p:nvSpPr>
        <p:spPr>
          <a:xfrm>
            <a:off x="6896111" y="1676400"/>
            <a:ext cx="73002" cy="175260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Right Arrow 20"/>
          <p:cNvSpPr/>
          <p:nvPr/>
        </p:nvSpPr>
        <p:spPr>
          <a:xfrm>
            <a:off x="1240839" y="2746420"/>
            <a:ext cx="762000" cy="1905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22" name="Right Arrow 21"/>
          <p:cNvSpPr/>
          <p:nvPr/>
        </p:nvSpPr>
        <p:spPr>
          <a:xfrm>
            <a:off x="6061087" y="1812969"/>
            <a:ext cx="762000" cy="19050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23" name="Right Arrow 22"/>
          <p:cNvSpPr/>
          <p:nvPr/>
        </p:nvSpPr>
        <p:spPr>
          <a:xfrm>
            <a:off x="1172130" y="6356352"/>
            <a:ext cx="762000" cy="190500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3</a:t>
            </a:r>
            <a:endParaRPr lang="en-US" sz="2000" dirty="0"/>
          </a:p>
        </p:txBody>
      </p:sp>
      <p:sp>
        <p:nvSpPr>
          <p:cNvPr id="24" name="Right Arrow 23"/>
          <p:cNvSpPr/>
          <p:nvPr/>
        </p:nvSpPr>
        <p:spPr>
          <a:xfrm>
            <a:off x="1211238" y="5441861"/>
            <a:ext cx="762000" cy="19050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25" name="Right Arrow 24"/>
          <p:cNvSpPr/>
          <p:nvPr/>
        </p:nvSpPr>
        <p:spPr>
          <a:xfrm>
            <a:off x="1211238" y="4984661"/>
            <a:ext cx="762000" cy="1905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26" name="Right Arrow 25"/>
          <p:cNvSpPr/>
          <p:nvPr/>
        </p:nvSpPr>
        <p:spPr>
          <a:xfrm>
            <a:off x="1211238" y="2291319"/>
            <a:ext cx="762000" cy="19050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27" name="Right Arrow 26"/>
          <p:cNvSpPr/>
          <p:nvPr/>
        </p:nvSpPr>
        <p:spPr>
          <a:xfrm>
            <a:off x="1211238" y="3191435"/>
            <a:ext cx="762000" cy="190500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3</a:t>
            </a:r>
            <a:endParaRPr lang="en-US" sz="2000" dirty="0"/>
          </a:p>
        </p:txBody>
      </p:sp>
      <p:sp>
        <p:nvSpPr>
          <p:cNvPr id="28" name="Right Arrow 27"/>
          <p:cNvSpPr/>
          <p:nvPr/>
        </p:nvSpPr>
        <p:spPr>
          <a:xfrm>
            <a:off x="6060155" y="6001776"/>
            <a:ext cx="762000" cy="19050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29" name="Right Arrow 28"/>
          <p:cNvSpPr/>
          <p:nvPr/>
        </p:nvSpPr>
        <p:spPr>
          <a:xfrm>
            <a:off x="6058491" y="5537111"/>
            <a:ext cx="762000" cy="19050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30" name="Right Arrow 29"/>
          <p:cNvSpPr/>
          <p:nvPr/>
        </p:nvSpPr>
        <p:spPr>
          <a:xfrm>
            <a:off x="6097599" y="3228502"/>
            <a:ext cx="762000" cy="190500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3</a:t>
            </a:r>
            <a:endParaRPr lang="en-US" sz="2000" dirty="0"/>
          </a:p>
        </p:txBody>
      </p:sp>
      <p:sp>
        <p:nvSpPr>
          <p:cNvPr id="31" name="Right Arrow 30"/>
          <p:cNvSpPr/>
          <p:nvPr/>
        </p:nvSpPr>
        <p:spPr>
          <a:xfrm>
            <a:off x="6061087" y="5079911"/>
            <a:ext cx="762000" cy="19050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32" name="Right Arrow 31"/>
          <p:cNvSpPr/>
          <p:nvPr/>
        </p:nvSpPr>
        <p:spPr>
          <a:xfrm>
            <a:off x="6097599" y="2824719"/>
            <a:ext cx="762000" cy="19050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33" name="Rectangle 32"/>
          <p:cNvSpPr/>
          <p:nvPr/>
        </p:nvSpPr>
        <p:spPr>
          <a:xfrm>
            <a:off x="1065212" y="1812969"/>
            <a:ext cx="908026" cy="320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keep</a:t>
            </a:r>
            <a:endParaRPr lang="en-US" sz="2800" dirty="0"/>
          </a:p>
        </p:txBody>
      </p:sp>
      <p:sp>
        <p:nvSpPr>
          <p:cNvPr id="34" name="Rectangle 33"/>
          <p:cNvSpPr/>
          <p:nvPr/>
        </p:nvSpPr>
        <p:spPr>
          <a:xfrm>
            <a:off x="5912465" y="2200329"/>
            <a:ext cx="908026" cy="320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keep</a:t>
            </a:r>
            <a:endParaRPr lang="en-US" sz="2800" dirty="0"/>
          </a:p>
        </p:txBody>
      </p:sp>
      <p:sp>
        <p:nvSpPr>
          <p:cNvPr id="35" name="Rectangle 34"/>
          <p:cNvSpPr/>
          <p:nvPr/>
        </p:nvSpPr>
        <p:spPr>
          <a:xfrm>
            <a:off x="5912465" y="6335128"/>
            <a:ext cx="908026" cy="320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keep</a:t>
            </a:r>
            <a:endParaRPr lang="en-US" sz="2800" dirty="0"/>
          </a:p>
        </p:txBody>
      </p:sp>
      <p:sp>
        <p:nvSpPr>
          <p:cNvPr id="36" name="Rectangle 35"/>
          <p:cNvSpPr/>
          <p:nvPr/>
        </p:nvSpPr>
        <p:spPr>
          <a:xfrm>
            <a:off x="1094813" y="5903842"/>
            <a:ext cx="908026" cy="320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keep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5056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733870"/>
              </p:ext>
            </p:extLst>
          </p:nvPr>
        </p:nvGraphicFramePr>
        <p:xfrm>
          <a:off x="2031471" y="720372"/>
          <a:ext cx="27675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508"/>
                <a:gridCol w="553508"/>
                <a:gridCol w="553508"/>
                <a:gridCol w="553508"/>
                <a:gridCol w="5535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1065212" y="774879"/>
            <a:ext cx="8382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566497"/>
              </p:ext>
            </p:extLst>
          </p:nvPr>
        </p:nvGraphicFramePr>
        <p:xfrm>
          <a:off x="6780212" y="685800"/>
          <a:ext cx="27675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508"/>
                <a:gridCol w="553508"/>
                <a:gridCol w="553508"/>
                <a:gridCol w="553508"/>
                <a:gridCol w="5535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289131"/>
              </p:ext>
            </p:extLst>
          </p:nvPr>
        </p:nvGraphicFramePr>
        <p:xfrm>
          <a:off x="6932612" y="4038600"/>
          <a:ext cx="27675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508"/>
                <a:gridCol w="553508"/>
                <a:gridCol w="553508"/>
                <a:gridCol w="553508"/>
                <a:gridCol w="5535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732787"/>
              </p:ext>
            </p:extLst>
          </p:nvPr>
        </p:nvGraphicFramePr>
        <p:xfrm>
          <a:off x="2055812" y="4114800"/>
          <a:ext cx="27675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508"/>
                <a:gridCol w="553508"/>
                <a:gridCol w="553508"/>
                <a:gridCol w="553508"/>
                <a:gridCol w="5535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2055812" y="2667000"/>
            <a:ext cx="27254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0</a:t>
            </a:r>
            <a:r>
              <a:rPr lang="en-US" dirty="0" smtClean="0"/>
              <a:t>={22,23,24,27,29} 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789612" y="725510"/>
            <a:ext cx="8382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6780212" y="2666999"/>
            <a:ext cx="2794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={30,32,34,35,</a:t>
            </a:r>
            <a:r>
              <a:rPr lang="en-US" dirty="0"/>
              <a:t> </a:t>
            </a:r>
            <a:r>
              <a:rPr lang="en-US" dirty="0" smtClean="0"/>
              <a:t>35} 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065212" y="4191000"/>
            <a:ext cx="8382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436812" y="6069736"/>
            <a:ext cx="15616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2</a:t>
            </a:r>
            <a:r>
              <a:rPr lang="en-US" dirty="0" smtClean="0"/>
              <a:t>={36,36} 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942012" y="4141999"/>
            <a:ext cx="8382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13612" y="6069735"/>
            <a:ext cx="23374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={37,39,40,40}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60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082" y="363346"/>
            <a:ext cx="10360501" cy="1223963"/>
          </a:xfrm>
        </p:spPr>
        <p:txBody>
          <a:bodyPr/>
          <a:lstStyle/>
          <a:p>
            <a:r>
              <a:rPr lang="en-US" b="1" dirty="0"/>
              <a:t>Experimental Results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012" y="1600200"/>
            <a:ext cx="4724400" cy="381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812" y="1600200"/>
            <a:ext cx="5027771" cy="381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8010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590</TotalTime>
  <Words>454</Words>
  <Application>Microsoft Office PowerPoint</Application>
  <PresentationFormat>Custom</PresentationFormat>
  <Paragraphs>289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 Nazanin</vt:lpstr>
      <vt:lpstr>Calibri</vt:lpstr>
      <vt:lpstr>Tech 16x9</vt:lpstr>
      <vt:lpstr>PowerPoint Presentation</vt:lpstr>
      <vt:lpstr>Standard Quicksort </vt:lpstr>
      <vt:lpstr>Hyper Quicksort </vt:lpstr>
      <vt:lpstr> Exchange-free, parallel Quicksort </vt:lpstr>
      <vt:lpstr>Suppose total numbers are:  35 30 22 39 40 24 40 27 23 35 36 36 37 34 32 29 p=4 n=16 and total numbers are distributed over 4 processors, so every processor has n/p numbers.  P0={35,30,22,39}    p1={40,24,40,27}  p2={23,35,36,36}  p4={37,34,32,29}  </vt:lpstr>
      <vt:lpstr>PowerPoint Presentation</vt:lpstr>
      <vt:lpstr>PowerPoint Presentation</vt:lpstr>
      <vt:lpstr>Experimental Results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72</cp:revision>
  <dcterms:created xsi:type="dcterms:W3CDTF">2018-12-28T11:11:19Z</dcterms:created>
  <dcterms:modified xsi:type="dcterms:W3CDTF">2018-12-29T07:43:26Z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