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287" r:id="rId3"/>
    <p:sldId id="307" r:id="rId4"/>
    <p:sldId id="310" r:id="rId5"/>
    <p:sldId id="308" r:id="rId6"/>
    <p:sldId id="309" r:id="rId7"/>
    <p:sldId id="311" r:id="rId8"/>
    <p:sldId id="258" r:id="rId9"/>
    <p:sldId id="259" r:id="rId10"/>
    <p:sldId id="322" r:id="rId11"/>
    <p:sldId id="323" r:id="rId12"/>
    <p:sldId id="324" r:id="rId13"/>
    <p:sldId id="325" r:id="rId14"/>
    <p:sldId id="260" r:id="rId15"/>
    <p:sldId id="275" r:id="rId16"/>
    <p:sldId id="261" r:id="rId17"/>
    <p:sldId id="312" r:id="rId18"/>
    <p:sldId id="262" r:id="rId19"/>
    <p:sldId id="276" r:id="rId20"/>
    <p:sldId id="326" r:id="rId21"/>
    <p:sldId id="327" r:id="rId22"/>
    <p:sldId id="321" r:id="rId23"/>
    <p:sldId id="345" r:id="rId24"/>
    <p:sldId id="297" r:id="rId25"/>
    <p:sldId id="303" r:id="rId26"/>
    <p:sldId id="306" r:id="rId27"/>
    <p:sldId id="335" r:id="rId28"/>
    <p:sldId id="336" r:id="rId29"/>
    <p:sldId id="291" r:id="rId30"/>
    <p:sldId id="337" r:id="rId31"/>
    <p:sldId id="338" r:id="rId32"/>
    <p:sldId id="293" r:id="rId33"/>
    <p:sldId id="339" r:id="rId34"/>
    <p:sldId id="294" r:id="rId35"/>
    <p:sldId id="315" r:id="rId36"/>
    <p:sldId id="292" r:id="rId37"/>
    <p:sldId id="299" r:id="rId38"/>
    <p:sldId id="305" r:id="rId39"/>
    <p:sldId id="314" r:id="rId40"/>
    <p:sldId id="328" r:id="rId41"/>
    <p:sldId id="342" r:id="rId42"/>
    <p:sldId id="343" r:id="rId43"/>
    <p:sldId id="344" r:id="rId44"/>
    <p:sldId id="331" r:id="rId45"/>
    <p:sldId id="332" r:id="rId46"/>
    <p:sldId id="333" r:id="rId47"/>
    <p:sldId id="334" r:id="rId48"/>
    <p:sldId id="300" r:id="rId49"/>
    <p:sldId id="289" r:id="rId50"/>
    <p:sldId id="286" r:id="rId51"/>
    <p:sldId id="301" r:id="rId52"/>
    <p:sldId id="340" r:id="rId53"/>
    <p:sldId id="298" r:id="rId54"/>
    <p:sldId id="304" r:id="rId55"/>
    <p:sldId id="285" r:id="rId56"/>
    <p:sldId id="341" r:id="rId57"/>
    <p:sldId id="316" r:id="rId58"/>
    <p:sldId id="317" r:id="rId59"/>
    <p:sldId id="318" r:id="rId60"/>
    <p:sldId id="319" r:id="rId61"/>
    <p:sldId id="320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1DB0C"/>
    <a:srgbClr val="FF00F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4" autoAdjust="0"/>
    <p:restoredTop sz="96600" autoAdjust="0"/>
  </p:normalViewPr>
  <p:slideViewPr>
    <p:cSldViewPr snapToGrid="0" snapToObjects="1">
      <p:cViewPr varScale="1">
        <p:scale>
          <a:sx n="97" d="100"/>
          <a:sy n="97" d="100"/>
        </p:scale>
        <p:origin x="-1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interSettings" Target="printerSettings/printerSettings1.bin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CDD5A-5A19-2049-B816-6A78B143E1E2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FA9B7-E1EB-4046-A37B-BE9F72F82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4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AE978-C064-474A-BD92-D7A6EE743952}" type="datetimeFigureOut">
              <a:rPr lang="en-US" smtClean="0"/>
              <a:t>7/5/17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CA1A6-44C4-1C4C-AB14-3B5DD7CAC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02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K_{ij} &amp;\sim \mathcal{L}(\mu_{ij} = s_{ij} q_{ij} ) \\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\frac{K_{ij}}{s_{ij}} &amp;\sim \mathcal{L}(\mu_{ij} = q_{ij})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A1A6-44C4-1C4C-AB14-3B5DD7CAC1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4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shows random variation with increasing mean for a NB with constant dispersion parameter</a:t>
            </a:r>
            <a:endParaRPr lang="en-US" dirty="0" smtClean="0"/>
          </a:p>
          <a:p>
            <a:endParaRPr lang="hr-HR" dirty="0" smtClean="0"/>
          </a:p>
          <a:p>
            <a:endParaRPr lang="hr-HR" dirty="0" smtClean="0"/>
          </a:p>
          <a:p>
            <a:r>
              <a:rPr lang="hr-HR" dirty="0" smtClean="0"/>
              <a:t>K_{ij} \sim \text{NB}(s_{ij} q_{ij}, \alpha_i )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\text{Var}(K_{ij}) = \mu_{ij} + \alpha_i \mu_{ij}^2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A1A6-44C4-1C4C-AB14-3B5DD7CAC1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&lt;- </a:t>
            </a:r>
            <a:r>
              <a:rPr lang="en-US" dirty="0" err="1" smtClean="0"/>
              <a:t>data.frame</a:t>
            </a:r>
            <a:r>
              <a:rPr lang="en-US" dirty="0" smtClean="0"/>
              <a:t>(counts=</a:t>
            </a:r>
            <a:r>
              <a:rPr lang="en-US" dirty="0" err="1" smtClean="0"/>
              <a:t>rnorm</a:t>
            </a:r>
            <a:r>
              <a:rPr lang="en-US" dirty="0" smtClean="0"/>
              <a:t>(10*4, rep(c(100,200,300,400),each=10), 50), </a:t>
            </a:r>
          </a:p>
          <a:p>
            <a:r>
              <a:rPr lang="en-US" dirty="0" smtClean="0"/>
              <a:t>batch=factor(rep(1:2,each=2*10)), condition=factor(rep(c("A","B","A","B"), each=10)));</a:t>
            </a:r>
          </a:p>
          <a:p>
            <a:r>
              <a:rPr lang="en-US" dirty="0" err="1" smtClean="0"/>
              <a:t>ggplot</a:t>
            </a:r>
            <a:r>
              <a:rPr lang="en-US" dirty="0" smtClean="0"/>
              <a:t>(data, </a:t>
            </a:r>
            <a:r>
              <a:rPr lang="en-US" dirty="0" err="1" smtClean="0"/>
              <a:t>aes</a:t>
            </a:r>
            <a:r>
              <a:rPr lang="en-US" dirty="0" smtClean="0"/>
              <a:t>(x=batch, y=counts, fill=condition)) + </a:t>
            </a:r>
            <a:r>
              <a:rPr lang="en-US" dirty="0" err="1" smtClean="0"/>
              <a:t>geom_boxplot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A1A6-44C4-1C4C-AB14-3B5DD7CAC17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5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dds</a:t>
            </a:r>
            <a:r>
              <a:rPr lang="en-US" dirty="0" smtClean="0"/>
              <a:t> &lt;- </a:t>
            </a:r>
            <a:r>
              <a:rPr lang="en-US" dirty="0" err="1" smtClean="0"/>
              <a:t>makeExampleDESeqDataSet</a:t>
            </a:r>
            <a:r>
              <a:rPr lang="en-US" dirty="0" smtClean="0"/>
              <a:t>(n=10000,betaSD=1,m=20)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dds</a:t>
            </a:r>
            <a:r>
              <a:rPr lang="en-US" dirty="0" smtClean="0"/>
              <a:t> &lt;- DESeq(</a:t>
            </a:r>
            <a:r>
              <a:rPr lang="en-US" dirty="0" err="1" smtClean="0"/>
              <a:t>dds</a:t>
            </a:r>
            <a:r>
              <a:rPr lang="en-US" dirty="0" smtClean="0"/>
              <a:t>, quiet=TRUE); res &lt;- results(</a:t>
            </a:r>
            <a:r>
              <a:rPr lang="en-US" dirty="0" err="1" smtClean="0"/>
              <a:t>dds</a:t>
            </a:r>
            <a:r>
              <a:rPr lang="en-US" dirty="0" smtClean="0"/>
              <a:t>); res2 &lt;- results(</a:t>
            </a:r>
            <a:r>
              <a:rPr lang="en-US" dirty="0" err="1" smtClean="0"/>
              <a:t>dds</a:t>
            </a:r>
            <a:r>
              <a:rPr lang="en-US" dirty="0" smtClean="0"/>
              <a:t>, </a:t>
            </a:r>
            <a:r>
              <a:rPr lang="en-US" dirty="0" err="1" smtClean="0"/>
              <a:t>lfcThreshold</a:t>
            </a:r>
            <a:r>
              <a:rPr lang="en-US" dirty="0" smtClean="0"/>
              <a:t>=1)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plotMA</a:t>
            </a:r>
            <a:r>
              <a:rPr lang="en-US" dirty="0" smtClean="0"/>
              <a:t>(</a:t>
            </a:r>
            <a:r>
              <a:rPr lang="en-US" dirty="0" err="1" smtClean="0"/>
              <a:t>res,ylim</a:t>
            </a:r>
            <a:r>
              <a:rPr lang="en-US" dirty="0" smtClean="0"/>
              <a:t>=c(-6,6));</a:t>
            </a:r>
            <a:r>
              <a:rPr lang="en-US" dirty="0" err="1" smtClean="0"/>
              <a:t>plotMA</a:t>
            </a:r>
            <a:r>
              <a:rPr lang="en-US" dirty="0" smtClean="0"/>
              <a:t>(res2,ylim=c(-6,6))</a:t>
            </a:r>
          </a:p>
          <a:p>
            <a:r>
              <a:rPr lang="en-US" dirty="0" smtClean="0"/>
              <a:t>&gt; polygon(c(1e-2,1e4,1e4,1e-2),c(-1,-1,1,1),col=</a:t>
            </a:r>
            <a:r>
              <a:rPr lang="en-US" dirty="0" err="1" smtClean="0"/>
              <a:t>rgb</a:t>
            </a:r>
            <a:r>
              <a:rPr lang="en-US" dirty="0" smtClean="0"/>
              <a:t>(0,0,1,.2),border="blue")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CA1A6-44C4-1C4C-AB14-3B5DD7CAC17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5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B7C68-8767-E648-8D09-BAB44F427B04}" type="datetime1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3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27F0-F6B6-014B-BA83-6C6AE2B9CB4B}" type="datetime1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4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C52-AD96-2249-A4D9-63F8750FF064}" type="datetime1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2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2F23-B195-DC4D-8345-BF82B8DE58DF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7FC-101C-FA4E-BA7A-F1D4A534A6B1}" type="datetime1">
              <a:rPr lang="en-US" smtClean="0"/>
              <a:t>7/5/17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3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7A62-2E23-D447-812D-A0DBC36EEEB4}" type="datetime1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9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541A5-79AD-E246-941A-877A1DF29592}" type="datetime1">
              <a:rPr lang="en-US" smtClean="0"/>
              <a:t>7/5/17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9627-A593-9C46-B6DA-23D1546727C0}" type="datetime1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6D46-301E-1C4C-A651-16904DB7E3D9}" type="datetime1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053B-8C53-2648-966C-51C3255AA825}" type="datetime1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00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2F1E-D209-1348-B99D-3A698DB87F81}" type="datetime1">
              <a:rPr lang="en-US" smtClean="0"/>
              <a:t>7/5/17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2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283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ucida Sans"/>
              </a:defRPr>
            </a:lvl1pPr>
          </a:lstStyle>
          <a:p>
            <a:fld id="{D957BA5F-6044-8342-B34F-0B0213E3BFAD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834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ucida Sans"/>
              </a:defRPr>
            </a:lvl1pPr>
          </a:lstStyle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2834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ucida Sans"/>
              </a:defRPr>
            </a:lvl1pPr>
          </a:lstStyle>
          <a:p>
            <a:fld id="{B1B77C8A-732B-3040-AC9F-5EBFEDA291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Lucida San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Lucida Sans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4" Type="http://schemas.openxmlformats.org/officeDocument/2006/relationships/image" Target="../media/image19.emf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972" y="833054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RNA</a:t>
            </a:r>
            <a:r>
              <a:rPr lang="en-US" sz="3600" dirty="0" smtClean="0"/>
              <a:t>-seq gene-level analysis </a:t>
            </a:r>
            <a:r>
              <a:rPr lang="en-US" sz="3600" dirty="0"/>
              <a:t>and differential </a:t>
            </a:r>
            <a:r>
              <a:rPr lang="en-US" sz="3600" dirty="0" smtClean="0"/>
              <a:t>expression</a:t>
            </a:r>
            <a:endParaRPr lang="en-US" sz="360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484185" y="2514840"/>
            <a:ext cx="7304616" cy="3900956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Michael Love</a:t>
            </a:r>
          </a:p>
          <a:p>
            <a:pPr algn="r"/>
            <a:r>
              <a:rPr lang="en-US" dirty="0" smtClean="0"/>
              <a:t>@</a:t>
            </a:r>
            <a:r>
              <a:rPr lang="en-US" dirty="0" err="1" smtClean="0"/>
              <a:t>mikelove</a:t>
            </a:r>
            <a:endParaRPr lang="en-US" dirty="0" smtClean="0"/>
          </a:p>
          <a:p>
            <a:pPr algn="r"/>
            <a:r>
              <a:rPr lang="en-US" dirty="0" err="1" smtClean="0"/>
              <a:t>mikelove.github.io</a:t>
            </a:r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Dept. of Biostatistics</a:t>
            </a:r>
          </a:p>
          <a:p>
            <a:pPr algn="r"/>
            <a:r>
              <a:rPr lang="en-US" dirty="0" smtClean="0"/>
              <a:t>Dept. of Genetics</a:t>
            </a:r>
          </a:p>
          <a:p>
            <a:pPr algn="r"/>
            <a:r>
              <a:rPr lang="en-US" dirty="0" smtClean="0"/>
              <a:t>UNC-Chapel Hill</a:t>
            </a:r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ANGUS @ DIBSI</a:t>
            </a:r>
          </a:p>
          <a:p>
            <a:pPr algn="r"/>
            <a:r>
              <a:rPr lang="en-US" dirty="0" smtClean="0"/>
              <a:t>June,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18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to have a robust estimator for sequencing depth</a:t>
            </a:r>
            <a:endParaRPr lang="en-US" dirty="0"/>
          </a:p>
        </p:txBody>
      </p:sp>
      <p:pic>
        <p:nvPicPr>
          <p:cNvPr id="4" name="Picture 3" descr="Screen Shot 2015-07-09 at 11.01.28 AM.png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66" y="1731254"/>
            <a:ext cx="6424323" cy="39951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3148" y="5934744"/>
            <a:ext cx="261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(slide from Simon Anders)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2997" y="2049572"/>
            <a:ext cx="108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1: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2997" y="2474530"/>
            <a:ext cx="108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2: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47137" y="2751152"/>
            <a:ext cx="2070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gene 1,  2,           3,        etc.</a:t>
            </a:r>
            <a:endParaRPr lang="en-US" sz="1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4211" y="3380963"/>
            <a:ext cx="108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1: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4211" y="3805921"/>
            <a:ext cx="108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2: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4211" y="4763178"/>
            <a:ext cx="108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1: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4211" y="5188136"/>
            <a:ext cx="108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2: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BADA-3D19-804A-8935-9D9B076F17AF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3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of ratios method</a:t>
            </a:r>
            <a:endParaRPr lang="en-US" dirty="0"/>
          </a:p>
        </p:txBody>
      </p:sp>
      <p:pic>
        <p:nvPicPr>
          <p:cNvPr id="4" name="Picture 3" descr="Screen Shot 2015-07-09 at 11.05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2" y="2289875"/>
            <a:ext cx="4248975" cy="2567983"/>
          </a:xfrm>
          <a:prstGeom prst="rect">
            <a:avLst/>
          </a:prstGeom>
        </p:spPr>
      </p:pic>
      <p:pic>
        <p:nvPicPr>
          <p:cNvPr id="5" name="Picture 4" descr="Screen Shot 2015-07-09 at 11.06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591" y="2364040"/>
            <a:ext cx="4213043" cy="24196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3681" y="1920544"/>
            <a:ext cx="206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1 / sample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62185" y="1959122"/>
            <a:ext cx="260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log2( sample1 / sample2 )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7030" y="4928566"/>
            <a:ext cx="7609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in general: create a pseudo-reference-sample (row-wise geometric mean)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calculate ratio of each sample to the reference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assumes that not </a:t>
            </a:r>
            <a:r>
              <a:rPr lang="en-US" i="1" dirty="0" smtClean="0"/>
              <a:t>ALL</a:t>
            </a:r>
            <a:r>
              <a:rPr lang="en-US" dirty="0" smtClean="0"/>
              <a:t> genes are DE (differentially expressed)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</a:rPr>
              <a:t>robust</a:t>
            </a:r>
            <a:r>
              <a:rPr lang="en-US" dirty="0" smtClean="0"/>
              <a:t> to imbalance in up-/down- regulation and large numbers of DE genes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30078" y="1177362"/>
            <a:ext cx="3396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simple approach &amp; works well </a:t>
            </a:r>
            <a:br>
              <a:rPr lang="en-US" dirty="0" smtClean="0"/>
            </a:br>
            <a:r>
              <a:rPr lang="en-US" dirty="0" smtClean="0"/>
              <a:t>for each gene look at count ratios: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A1D7-C138-1C4C-B4CC-61B969FB189D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7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5363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Size factors </a:t>
            </a:r>
            <a:r>
              <a:rPr lang="en-US" sz="3600" dirty="0" err="1" smtClean="0"/>
              <a:t>vs</a:t>
            </a:r>
            <a:r>
              <a:rPr lang="en-US" sz="3600" dirty="0" smtClean="0"/>
              <a:t> normalization factors</a:t>
            </a:r>
            <a:endParaRPr lang="en-US" sz="3600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267" y="1437427"/>
            <a:ext cx="548994" cy="548994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525" y="1437427"/>
            <a:ext cx="752325" cy="5489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2850" y="2166774"/>
            <a:ext cx="19488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"size factor"</a:t>
            </a:r>
          </a:p>
          <a:p>
            <a:endParaRPr lang="en-US" dirty="0" smtClean="0"/>
          </a:p>
          <a:p>
            <a:r>
              <a:rPr lang="en-US" dirty="0" smtClean="0"/>
              <a:t>multiplicative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per sample</a:t>
            </a:r>
          </a:p>
          <a:p>
            <a:endParaRPr lang="en-US" dirty="0" smtClean="0"/>
          </a:p>
          <a:p>
            <a:r>
              <a:rPr lang="en-US" dirty="0" smtClean="0"/>
              <a:t>sequencing depth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robustly estimated </a:t>
            </a:r>
            <a:br>
              <a:rPr lang="en-US" dirty="0" smtClean="0"/>
            </a:br>
            <a:r>
              <a:rPr lang="en-US" dirty="0" smtClean="0"/>
              <a:t>with median ratio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6910" y="2166774"/>
            <a:ext cx="34173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"normalization factor"</a:t>
            </a:r>
          </a:p>
          <a:p>
            <a:endParaRPr lang="en-US" dirty="0"/>
          </a:p>
          <a:p>
            <a:r>
              <a:rPr lang="en-US" dirty="0" smtClean="0"/>
              <a:t>multiplicative</a:t>
            </a:r>
          </a:p>
          <a:p>
            <a:endParaRPr lang="en-US" dirty="0"/>
          </a:p>
          <a:p>
            <a:r>
              <a:rPr lang="en-US" dirty="0" smtClean="0"/>
              <a:t>per sample &amp; per gene</a:t>
            </a:r>
          </a:p>
          <a:p>
            <a:endParaRPr lang="en-US" dirty="0"/>
          </a:p>
          <a:p>
            <a:r>
              <a:rPr lang="en-US" dirty="0" smtClean="0"/>
              <a:t>sequencing depth and </a:t>
            </a:r>
          </a:p>
          <a:p>
            <a:r>
              <a:rPr lang="en-US" dirty="0" smtClean="0"/>
              <a:t>other factors differ across samples</a:t>
            </a:r>
          </a:p>
          <a:p>
            <a:r>
              <a:rPr lang="en-US" dirty="0" smtClean="0"/>
              <a:t>(technical bias: </a:t>
            </a:r>
            <a:r>
              <a:rPr lang="en-US" dirty="0" err="1" smtClean="0">
                <a:solidFill>
                  <a:srgbClr val="0000FF"/>
                </a:solidFill>
              </a:rPr>
              <a:t>cqn</a:t>
            </a:r>
            <a:r>
              <a:rPr lang="en-US" dirty="0" smtClean="0"/>
              <a:t> or </a:t>
            </a:r>
            <a:r>
              <a:rPr lang="en-US" dirty="0" err="1" smtClean="0">
                <a:solidFill>
                  <a:srgbClr val="0000FF"/>
                </a:solidFill>
              </a:rPr>
              <a:t>EDASeq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(gene length: </a:t>
            </a:r>
            <a:r>
              <a:rPr lang="en-US" dirty="0" err="1" smtClean="0">
                <a:solidFill>
                  <a:srgbClr val="0000FF"/>
                </a:solidFill>
              </a:rPr>
              <a:t>tximport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median ratio method for </a:t>
            </a:r>
          </a:p>
          <a:p>
            <a:r>
              <a:rPr lang="en-US" dirty="0" smtClean="0"/>
              <a:t>sequencing depth can be </a:t>
            </a:r>
          </a:p>
          <a:p>
            <a:r>
              <a:rPr lang="en-US" dirty="0" smtClean="0"/>
              <a:t>estimated on top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EAF55-0CA7-4A4F-B0FC-A4C768FCF437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58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Transcript lengths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3635" y="2307753"/>
            <a:ext cx="2331578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23635" y="2797473"/>
            <a:ext cx="2331578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432171" y="2638734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872298" y="2638734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48535" y="2638734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32171" y="213275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872298" y="213275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48535" y="213275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838849" y="2632395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78976" y="2632395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838849" y="213275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78976" y="213275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651308" y="3721964"/>
            <a:ext cx="1915395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651308" y="3563225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170497" y="3563225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638836" y="355688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40493" y="355688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898367" y="1417638"/>
            <a:ext cx="102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2772924" y="2307753"/>
            <a:ext cx="0" cy="1190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194532" y="2307753"/>
            <a:ext cx="0" cy="1190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772924" y="2797473"/>
            <a:ext cx="0" cy="1190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194532" y="2797473"/>
            <a:ext cx="0" cy="1190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994710" y="3721964"/>
            <a:ext cx="0" cy="1190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253253" y="2307753"/>
            <a:ext cx="2331578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5261789" y="213275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701916" y="213275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6178153" y="213275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6668467" y="213275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7108594" y="213275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504025" y="3754484"/>
            <a:ext cx="1915395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/>
          <p:cNvCxnSpPr/>
          <p:nvPr/>
        </p:nvCxnSpPr>
        <p:spPr>
          <a:xfrm>
            <a:off x="5504025" y="3595745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023214" y="3595745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491553" y="358940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993210" y="3589406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602542" y="2307753"/>
            <a:ext cx="0" cy="1190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024150" y="2307753"/>
            <a:ext cx="0" cy="1190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6847427" y="3754484"/>
            <a:ext cx="0" cy="1190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497294" y="3246191"/>
            <a:ext cx="1915395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497294" y="3087452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16483" y="3087452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484822" y="3081113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6986479" y="3081113"/>
            <a:ext cx="28772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6840696" y="3246191"/>
            <a:ext cx="0" cy="11905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03200" y="2123087"/>
            <a:ext cx="11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iso</a:t>
            </a:r>
            <a:r>
              <a:rPr lang="en-US" baseline="-25000" dirty="0" err="1" smtClean="0"/>
              <a:t>A</a:t>
            </a:r>
            <a:r>
              <a:rPr lang="en-US" dirty="0" smtClean="0"/>
              <a:t>: 2/3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03200" y="3541442"/>
            <a:ext cx="97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iso</a:t>
            </a:r>
            <a:r>
              <a:rPr lang="en-US" baseline="-25000" dirty="0" err="1" smtClean="0"/>
              <a:t>B</a:t>
            </a:r>
            <a:r>
              <a:rPr lang="en-US" dirty="0" smtClean="0"/>
              <a:t>: 1/3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863840" y="2107922"/>
            <a:ext cx="111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iso</a:t>
            </a:r>
            <a:r>
              <a:rPr lang="en-US" baseline="-25000" dirty="0" err="1" smtClean="0"/>
              <a:t>A</a:t>
            </a:r>
            <a:r>
              <a:rPr lang="en-US" dirty="0" smtClean="0"/>
              <a:t>: 1/3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7863840" y="3569818"/>
            <a:ext cx="97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iso</a:t>
            </a:r>
            <a:r>
              <a:rPr lang="en-US" baseline="-25000" dirty="0" err="1" smtClean="0"/>
              <a:t>B</a:t>
            </a:r>
            <a:r>
              <a:rPr lang="en-US" dirty="0" smtClean="0"/>
              <a:t>: 2/3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5723277" y="1417638"/>
            <a:ext cx="102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2</a:t>
            </a:r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723789" y="4268052"/>
            <a:ext cx="75713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average transcript length = </a:t>
            </a:r>
            <a:r>
              <a:rPr lang="en-US" sz="2000" dirty="0" err="1" smtClean="0"/>
              <a:t>Σ</a:t>
            </a:r>
            <a:r>
              <a:rPr lang="en-US" sz="2000" dirty="0" smtClean="0"/>
              <a:t> (isoform percent × effective </a:t>
            </a:r>
            <a:r>
              <a:rPr lang="en-US" sz="2000" dirty="0" err="1" smtClean="0"/>
              <a:t>tx</a:t>
            </a:r>
            <a:r>
              <a:rPr lang="en-US" sz="2000" dirty="0" smtClean="0"/>
              <a:t> length)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gene counts will be proportional to average transcript length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extreme changes in isoform usage across samples leads to bias </a:t>
            </a:r>
            <a:br>
              <a:rPr lang="en-US" sz="2000" dirty="0" smtClean="0"/>
            </a:br>
            <a:r>
              <a:rPr lang="en-US" sz="2000" dirty="0" smtClean="0"/>
              <a:t>if we just look at gene counts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we can use </a:t>
            </a:r>
            <a:r>
              <a:rPr lang="en-US" sz="2000" dirty="0" smtClean="0">
                <a:solidFill>
                  <a:srgbClr val="008000"/>
                </a:solidFill>
              </a:rPr>
              <a:t>transcript-level quantifiers </a:t>
            </a:r>
            <a:r>
              <a:rPr lang="en-US" sz="2000" dirty="0" smtClean="0"/>
              <a:t>like </a:t>
            </a:r>
            <a:r>
              <a:rPr lang="en-US" sz="2000" i="1" dirty="0" smtClean="0"/>
              <a:t>Salmon</a:t>
            </a:r>
            <a:r>
              <a:rPr lang="en-US" sz="2000" dirty="0" smtClean="0"/>
              <a:t> to solve this</a:t>
            </a:r>
            <a:endParaRPr lang="en-US" sz="2000" u="sng" dirty="0" smtClean="0">
              <a:solidFill>
                <a:srgbClr val="0000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4DC7-5657-B744-93C8-453C753CA6D0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0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counts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3572" y="2311629"/>
            <a:ext cx="2331578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3572" y="4087521"/>
            <a:ext cx="3016168" cy="143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3572" y="6131275"/>
            <a:ext cx="1458476" cy="11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3572" y="5738011"/>
            <a:ext cx="1458476" cy="11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3572" y="5295143"/>
            <a:ext cx="1458476" cy="11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3572" y="2801349"/>
            <a:ext cx="2331578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13572" y="2136632"/>
            <a:ext cx="2705830" cy="3859329"/>
            <a:chOff x="823493" y="2136632"/>
            <a:chExt cx="2705830" cy="385932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823493" y="506971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63620" y="506971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39857" y="506971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23493" y="5572933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63620" y="5572933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39857" y="5572933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23493" y="599596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63620" y="599596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39857" y="599596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3493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63620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39857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95466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65359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41596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32029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272156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748393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2029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272156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48393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238707" y="2636271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78834" y="2636271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38707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78834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5341400" y="2136632"/>
            <a:ext cx="3016168" cy="4113697"/>
            <a:chOff x="5341400" y="2136632"/>
            <a:chExt cx="3016168" cy="4113697"/>
          </a:xfrm>
        </p:grpSpPr>
        <p:sp>
          <p:nvSpPr>
            <p:cNvPr id="36" name="Rectangle 35"/>
            <p:cNvSpPr/>
            <p:nvPr/>
          </p:nvSpPr>
          <p:spPr>
            <a:xfrm>
              <a:off x="5341400" y="2311629"/>
              <a:ext cx="2331578" cy="1190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41400" y="4087521"/>
              <a:ext cx="3016168" cy="1438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41400" y="6131275"/>
              <a:ext cx="1458476" cy="119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41400" y="5738011"/>
              <a:ext cx="1458476" cy="119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41400" y="5295143"/>
              <a:ext cx="1458476" cy="119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41400" y="2801349"/>
              <a:ext cx="2331578" cy="1190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341400" y="506971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781527" y="506971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57764" y="506971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341400" y="5572933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81527" y="5572933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57764" y="5572933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341400" y="599596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81527" y="599596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257764" y="599596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341400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81527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257764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13373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283266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759503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349936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790063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66300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349936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90063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266300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56614" y="2636271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196741" y="2636271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756614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196741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822960" y="1396708"/>
            <a:ext cx="199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one gene: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519402" y="2636271"/>
            <a:ext cx="14691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3413D-CA26-074B-9F85-11457D968070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70" name="Footer Placeholder 6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71" name="Slide Number Placeholder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of counts</a:t>
            </a:r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811072" y="2138516"/>
            <a:ext cx="3016168" cy="4113697"/>
            <a:chOff x="5341400" y="2136632"/>
            <a:chExt cx="3016168" cy="4113697"/>
          </a:xfrm>
        </p:grpSpPr>
        <p:sp>
          <p:nvSpPr>
            <p:cNvPr id="36" name="Rectangle 35"/>
            <p:cNvSpPr/>
            <p:nvPr/>
          </p:nvSpPr>
          <p:spPr>
            <a:xfrm>
              <a:off x="5341400" y="2311629"/>
              <a:ext cx="2331578" cy="1190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341400" y="4087521"/>
              <a:ext cx="3016168" cy="14385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41400" y="6131275"/>
              <a:ext cx="1458476" cy="119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41400" y="5738011"/>
              <a:ext cx="1458476" cy="119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41400" y="5295143"/>
              <a:ext cx="1458476" cy="119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341400" y="2801349"/>
              <a:ext cx="2331578" cy="1190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5341400" y="506971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781527" y="506971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257764" y="506971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341400" y="5572933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81527" y="5572933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57764" y="5572933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341400" y="599596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81527" y="599596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257764" y="5995961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341400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781527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257764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813373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283266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759503" y="3902597"/>
              <a:ext cx="28772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349936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790063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266300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349936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90063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6266300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756614" y="2636271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196741" y="2636271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6756614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196741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9" name="TextBox 68"/>
          <p:cNvSpPr txBox="1"/>
          <p:nvPr/>
        </p:nvSpPr>
        <p:spPr>
          <a:xfrm>
            <a:off x="822960" y="1396708"/>
            <a:ext cx="199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 one gene: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066917" y="1582232"/>
            <a:ext cx="452103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>
                <a:solidFill>
                  <a:srgbClr val="008000"/>
                </a:solidFill>
              </a:rPr>
              <a:t>Binomial</a:t>
            </a:r>
            <a:r>
              <a:rPr lang="en-US" sz="2400" dirty="0" smtClean="0"/>
              <a:t> sampling distribution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With millions of reads</a:t>
            </a:r>
            <a:r>
              <a:rPr lang="en-US" sz="2400" dirty="0"/>
              <a:t> </a:t>
            </a:r>
            <a:r>
              <a:rPr lang="en-US" sz="2400" dirty="0" smtClean="0"/>
              <a:t>&amp;</a:t>
            </a:r>
            <a:br>
              <a:rPr lang="en-US" sz="2400" dirty="0" smtClean="0"/>
            </a:br>
            <a:r>
              <a:rPr lang="en-US" sz="2400" dirty="0" smtClean="0"/>
              <a:t>small proportion for each gene </a:t>
            </a:r>
            <a:br>
              <a:rPr lang="en-US" sz="2400" dirty="0" smtClean="0"/>
            </a:br>
            <a:r>
              <a:rPr lang="en-US" sz="2400" dirty="0"/>
              <a:t>=</a:t>
            </a:r>
            <a:r>
              <a:rPr lang="en-US" sz="2400" dirty="0" smtClean="0"/>
              <a:t>&gt; </a:t>
            </a:r>
            <a:r>
              <a:rPr lang="en-US" sz="2400" dirty="0" smtClean="0">
                <a:solidFill>
                  <a:srgbClr val="008000"/>
                </a:solidFill>
              </a:rPr>
              <a:t>Poisson</a:t>
            </a:r>
            <a:r>
              <a:rPr lang="en-US" sz="2400" dirty="0" smtClean="0"/>
              <a:t> sampling distribution</a:t>
            </a:r>
          </a:p>
        </p:txBody>
      </p:sp>
      <p:pic>
        <p:nvPicPr>
          <p:cNvPr id="42" name="Picture 41" descr="Screen Shot 2015-05-03 at 7.01.1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44" y="2193378"/>
            <a:ext cx="3317349" cy="1295242"/>
          </a:xfrm>
          <a:prstGeom prst="rect">
            <a:avLst/>
          </a:prstGeom>
        </p:spPr>
      </p:pic>
      <p:pic>
        <p:nvPicPr>
          <p:cNvPr id="70" name="Picture 69" descr="Screen Shot 2015-05-03 at 7.01.4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44" y="4796318"/>
            <a:ext cx="3317349" cy="129618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4A2F-DA1F-484F-A3F6-20F73E3D9782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3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counts vs. normalized counts</a:t>
            </a:r>
            <a:endParaRPr lang="en-US" dirty="0"/>
          </a:p>
        </p:txBody>
      </p:sp>
      <p:pic>
        <p:nvPicPr>
          <p:cNvPr id="4" name="Picture 3" descr="rnaseq_gene_level-unnamed-chunk-27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66" y="1657710"/>
            <a:ext cx="4351523" cy="4351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640" y="2005092"/>
            <a:ext cx="293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count with mean of 100</a:t>
            </a:r>
          </a:p>
          <a:p>
            <a:r>
              <a:rPr lang="en-US" dirty="0" smtClean="0"/>
              <a:t>Poisson sampling, so SD=10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400" y="3413760"/>
            <a:ext cx="24475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count mean = 1000</a:t>
            </a:r>
          </a:p>
          <a:p>
            <a:r>
              <a:rPr lang="en-US" dirty="0" smtClean="0"/>
              <a:t>Scaled by 1/10</a:t>
            </a:r>
          </a:p>
          <a:p>
            <a:r>
              <a:rPr lang="en-US" dirty="0" smtClean="0"/>
              <a:t>SD = 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836160"/>
            <a:ext cx="2213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count mean = 10</a:t>
            </a:r>
          </a:p>
          <a:p>
            <a:r>
              <a:rPr lang="en-US" dirty="0" smtClean="0"/>
              <a:t>Scaled by 10</a:t>
            </a:r>
          </a:p>
          <a:p>
            <a:r>
              <a:rPr lang="en-US" dirty="0" smtClean="0"/>
              <a:t>SD = ?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A917-A423-9B4B-9300-5028FDA2AFDB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75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counts </a:t>
            </a:r>
            <a:r>
              <a:rPr lang="en-US" dirty="0" err="1" smtClean="0"/>
              <a:t>vs</a:t>
            </a:r>
            <a:r>
              <a:rPr lang="en-US" dirty="0" smtClean="0"/>
              <a:t> normalized counts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569" y="2868010"/>
            <a:ext cx="5092902" cy="21068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8085" y="1672897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count for gene </a:t>
            </a:r>
            <a:r>
              <a:rPr lang="en-US" dirty="0" err="1" smtClean="0"/>
              <a:t>i</a:t>
            </a:r>
            <a:r>
              <a:rPr lang="en-US" dirty="0" smtClean="0"/>
              <a:t>, sample j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34499" y="1672897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 factor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83405" y="1672897"/>
            <a:ext cx="198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∝ gene expression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73615" y="5516461"/>
            <a:ext cx="183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distribution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30982" y="2042229"/>
            <a:ext cx="61310" cy="672943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730085" y="2128345"/>
            <a:ext cx="376621" cy="739665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6087672" y="2128345"/>
            <a:ext cx="779517" cy="739665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586954" y="4572001"/>
            <a:ext cx="537246" cy="944460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55433" y="2646985"/>
            <a:ext cx="201599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statistical </a:t>
            </a:r>
            <a:br>
              <a:rPr lang="en-US" dirty="0" smtClean="0"/>
            </a:br>
            <a:r>
              <a:rPr lang="en-US" dirty="0" smtClean="0"/>
              <a:t>inference "for free"</a:t>
            </a:r>
          </a:p>
          <a:p>
            <a:pPr algn="ctr"/>
            <a:r>
              <a:rPr lang="en-US" dirty="0" err="1" smtClean="0">
                <a:solidFill>
                  <a:srgbClr val="0000FF"/>
                </a:solidFill>
              </a:rPr>
              <a:t>edgeR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DESeq2</a:t>
            </a:r>
          </a:p>
        </p:txBody>
      </p:sp>
      <p:cxnSp>
        <p:nvCxnSpPr>
          <p:cNvPr id="13" name="Straight Arrow Connector 12"/>
          <p:cNvCxnSpPr>
            <a:stCxn id="5" idx="1"/>
          </p:cNvCxnSpPr>
          <p:nvPr/>
        </p:nvCxnSpPr>
        <p:spPr>
          <a:xfrm flipH="1">
            <a:off x="6628219" y="3108650"/>
            <a:ext cx="427214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34499" y="5466195"/>
            <a:ext cx="17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mean parameter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4134499" y="4715059"/>
            <a:ext cx="595586" cy="801402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43671" y="3865294"/>
            <a:ext cx="2161281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can be made to work</a:t>
            </a:r>
            <a:br>
              <a:rPr lang="en-US" dirty="0" smtClean="0"/>
            </a:br>
            <a:r>
              <a:rPr lang="en-US" dirty="0" smtClean="0"/>
              <a:t>with extra modeling</a:t>
            </a:r>
            <a:br>
              <a:rPr lang="en-US" dirty="0" smtClean="0"/>
            </a:br>
            <a:r>
              <a:rPr lang="en-US" dirty="0" smtClean="0"/>
              <a:t>e.g.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limma</a:t>
            </a:r>
            <a:r>
              <a:rPr lang="en-US" dirty="0" err="1">
                <a:solidFill>
                  <a:srgbClr val="0000FF"/>
                </a:solidFill>
              </a:rPr>
              <a:t>-</a:t>
            </a:r>
            <a:r>
              <a:rPr lang="en-US" dirty="0" err="1" smtClean="0">
                <a:solidFill>
                  <a:srgbClr val="0000FF"/>
                </a:solidFill>
              </a:rPr>
              <a:t>voom</a:t>
            </a:r>
            <a:endParaRPr lang="en-US" dirty="0" smtClean="0">
              <a:solidFill>
                <a:srgbClr val="0000FF"/>
              </a:solidFill>
            </a:endParaRPr>
          </a:p>
        </p:txBody>
      </p:sp>
      <p:cxnSp>
        <p:nvCxnSpPr>
          <p:cNvPr id="26" name="Straight Arrow Connector 25"/>
          <p:cNvCxnSpPr>
            <a:stCxn id="25" idx="1"/>
          </p:cNvCxnSpPr>
          <p:nvPr/>
        </p:nvCxnSpPr>
        <p:spPr>
          <a:xfrm flipH="1">
            <a:off x="6054543" y="4326959"/>
            <a:ext cx="789128" cy="0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67EC9-3475-FE46-A6BE-A26F8177AB48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6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replicates</a:t>
            </a:r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447040" y="2237376"/>
            <a:ext cx="2418080" cy="4135160"/>
            <a:chOff x="447040" y="2237376"/>
            <a:chExt cx="2418080" cy="4135160"/>
          </a:xfrm>
        </p:grpSpPr>
        <p:sp>
          <p:nvSpPr>
            <p:cNvPr id="5" name="Rectangle 4"/>
            <p:cNvSpPr/>
            <p:nvPr/>
          </p:nvSpPr>
          <p:spPr>
            <a:xfrm>
              <a:off x="447040" y="2237376"/>
              <a:ext cx="1303307" cy="61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7040" y="2693695"/>
              <a:ext cx="1685980" cy="737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7040" y="3406426"/>
              <a:ext cx="815260" cy="6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7040" y="3204841"/>
              <a:ext cx="815260" cy="6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7040" y="2977830"/>
              <a:ext cx="815260" cy="6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7040" y="2427377"/>
              <a:ext cx="1303307" cy="61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7040" y="3730235"/>
              <a:ext cx="1303307" cy="610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7040" y="4490765"/>
              <a:ext cx="1685980" cy="7373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7040" y="6311510"/>
              <a:ext cx="815260" cy="6102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7040" y="5283311"/>
              <a:ext cx="815260" cy="610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7040" y="5056300"/>
              <a:ext cx="815260" cy="610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7040" y="3981262"/>
              <a:ext cx="1303307" cy="610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7040" y="4742097"/>
              <a:ext cx="1685980" cy="7373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7040" y="4194688"/>
              <a:ext cx="1303307" cy="610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47040" y="5521835"/>
              <a:ext cx="2418080" cy="737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47040" y="5762092"/>
              <a:ext cx="2418080" cy="737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47040" y="6001846"/>
              <a:ext cx="2418080" cy="737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3360" y="1351850"/>
            <a:ext cx="4833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proportions of mRNA stays exactly constant</a:t>
            </a:r>
          </a:p>
          <a:p>
            <a:r>
              <a:rPr lang="en-US" dirty="0" smtClean="0"/>
              <a:t>("technical replicate") we can expect Poisson dist.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434424" y="1351850"/>
            <a:ext cx="3496232" cy="5020686"/>
            <a:chOff x="5434424" y="1351850"/>
            <a:chExt cx="3496232" cy="5020686"/>
          </a:xfrm>
        </p:grpSpPr>
        <p:sp>
          <p:nvSpPr>
            <p:cNvPr id="49" name="Rectangle 48"/>
            <p:cNvSpPr/>
            <p:nvPr/>
          </p:nvSpPr>
          <p:spPr>
            <a:xfrm>
              <a:off x="5496560" y="2237376"/>
              <a:ext cx="1303307" cy="61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96560" y="2693695"/>
              <a:ext cx="1685980" cy="737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496560" y="3406426"/>
              <a:ext cx="815260" cy="6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496560" y="3204841"/>
              <a:ext cx="815260" cy="610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496560" y="2427377"/>
              <a:ext cx="1303307" cy="610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496560" y="3730235"/>
              <a:ext cx="1303307" cy="610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496560" y="4490765"/>
              <a:ext cx="1685980" cy="7373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496560" y="6311510"/>
              <a:ext cx="815260" cy="6102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496560" y="5283311"/>
              <a:ext cx="815260" cy="610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96560" y="5056300"/>
              <a:ext cx="815260" cy="610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496560" y="3981262"/>
              <a:ext cx="1303307" cy="610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96560" y="4742097"/>
              <a:ext cx="1685980" cy="7373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496560" y="5521835"/>
              <a:ext cx="2418080" cy="737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496560" y="5762092"/>
              <a:ext cx="2418080" cy="737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496560" y="2882964"/>
              <a:ext cx="1685980" cy="7373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496560" y="4255714"/>
              <a:ext cx="1685980" cy="7373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96560" y="6067641"/>
              <a:ext cx="815260" cy="6102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4424" y="1351850"/>
              <a:ext cx="34962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But realistically, </a:t>
              </a:r>
              <a:r>
                <a:rPr lang="en-US" dirty="0" smtClean="0">
                  <a:solidFill>
                    <a:srgbClr val="008000"/>
                  </a:solidFill>
                </a:rPr>
                <a:t>biological variation</a:t>
              </a:r>
            </a:p>
            <a:p>
              <a:r>
                <a:rPr lang="en-US" dirty="0" smtClean="0"/>
                <a:t>across sample units is expected</a:t>
              </a:r>
              <a:endParaRPr lang="en-US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27293-ECC3-8B4C-A9FF-6D5AF8F820BB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 replicates</a:t>
            </a:r>
            <a:endParaRPr lang="en-US" dirty="0"/>
          </a:p>
        </p:txBody>
      </p:sp>
      <p:pic>
        <p:nvPicPr>
          <p:cNvPr id="3" name="Picture 2" descr="Screen Shot 2015-05-03 at 7.17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50" y="2663190"/>
            <a:ext cx="3445610" cy="29451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2950" y="1407478"/>
            <a:ext cx="4223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Biological variation for the abundance</a:t>
            </a:r>
          </a:p>
          <a:p>
            <a:r>
              <a:rPr lang="en-US" dirty="0" smtClean="0"/>
              <a:t>of a given gene produces "over-dispersion"</a:t>
            </a:r>
          </a:p>
          <a:p>
            <a:r>
              <a:rPr lang="en-US" dirty="0" smtClean="0"/>
              <a:t>relative to the Poisson dist.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210469" y="1397318"/>
            <a:ext cx="4191851" cy="4862595"/>
            <a:chOff x="4210469" y="1397318"/>
            <a:chExt cx="4191851" cy="4862595"/>
          </a:xfrm>
        </p:grpSpPr>
        <p:pic>
          <p:nvPicPr>
            <p:cNvPr id="4" name="Picture 3" descr="rnaseq_gene_level-unnamed-chunk-28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0469" y="2068062"/>
              <a:ext cx="4191851" cy="419185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907280" y="1397318"/>
              <a:ext cx="28518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Negative Binomial = </a:t>
              </a:r>
            </a:p>
            <a:p>
              <a:r>
                <a:rPr lang="en-US" dirty="0" smtClean="0"/>
                <a:t>Poisson with a varying mean</a:t>
              </a:r>
              <a:endParaRPr lang="en-US" dirty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CD930-8624-E14E-809B-87877B319302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35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410" y="1593682"/>
            <a:ext cx="6447854" cy="422752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</a:t>
            </a:r>
            <a:r>
              <a:rPr lang="en-US" dirty="0" smtClean="0"/>
              <a:t>xample RNA-seq experiment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tatistical analysis of counts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Genes and transcripts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Theory of shrinkage estimation, why?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Testing steps &amp; statistical power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14BB2-C4FC-2B4E-AB13-08AA60B8D2B5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3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parameter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759" y="2994572"/>
            <a:ext cx="3987800" cy="4826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311285" y="1514507"/>
            <a:ext cx="7231718" cy="1532617"/>
            <a:chOff x="311285" y="1514507"/>
            <a:chExt cx="7231718" cy="1532617"/>
          </a:xfrm>
        </p:grpSpPr>
        <p:sp>
          <p:nvSpPr>
            <p:cNvPr id="6" name="TextBox 5"/>
            <p:cNvSpPr txBox="1"/>
            <p:nvPr/>
          </p:nvSpPr>
          <p:spPr>
            <a:xfrm>
              <a:off x="311285" y="1699173"/>
              <a:ext cx="2967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raw count for gene </a:t>
              </a:r>
              <a:r>
                <a:rPr lang="en-US" dirty="0" err="1" smtClean="0"/>
                <a:t>i</a:t>
              </a:r>
              <a:r>
                <a:rPr lang="en-US" dirty="0" smtClean="0"/>
                <a:t>, sample j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4556" y="1975632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normalization factor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7633" y="1514507"/>
              <a:ext cx="1995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quantity of interest</a:t>
              </a:r>
              <a:endParaRPr lang="en-US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2224690" y="2068505"/>
              <a:ext cx="332827" cy="6466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60396" y="2344964"/>
              <a:ext cx="325466" cy="6496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>
              <a:off x="5281452" y="1883839"/>
              <a:ext cx="738348" cy="11632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545318" y="2160298"/>
            <a:ext cx="2442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dispersion per gene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019800" y="2529630"/>
            <a:ext cx="525518" cy="464942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1285" y="4813659"/>
            <a:ext cx="4731439" cy="1549920"/>
            <a:chOff x="2075793" y="4989348"/>
            <a:chExt cx="4731439" cy="1549920"/>
          </a:xfrm>
        </p:grpSpPr>
        <p:pic>
          <p:nvPicPr>
            <p:cNvPr id="20" name="Picture 19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793" y="4989348"/>
              <a:ext cx="4521200" cy="58420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814395" y="6169936"/>
              <a:ext cx="3992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variance depends on mean value though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1" flipV="1">
              <a:off x="4904828" y="5669893"/>
              <a:ext cx="138444" cy="500043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6124904" y="5669893"/>
              <a:ext cx="261883" cy="500043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 descr="Screen Shot 2015-05-03 at 9.42.14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38" y="3906939"/>
            <a:ext cx="3100552" cy="292913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931A1-F885-3C43-AC02-C68365E46770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13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Dispersion parameter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88" y="1750405"/>
            <a:ext cx="4521200" cy="58420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56792" y="2334605"/>
            <a:ext cx="411882" cy="762971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090112" y="2334605"/>
            <a:ext cx="120003" cy="840196"/>
          </a:xfrm>
          <a:prstGeom prst="straightConnector1">
            <a:avLst/>
          </a:prstGeom>
          <a:ln>
            <a:solidFill>
              <a:srgbClr val="8064A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41278" y="3174801"/>
            <a:ext cx="2037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Poisson part:</a:t>
            </a:r>
          </a:p>
          <a:p>
            <a:r>
              <a:rPr lang="en-US" dirty="0" smtClean="0"/>
              <a:t>sampling fragments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11698" y="3174801"/>
            <a:ext cx="2583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 variation </a:t>
            </a:r>
          </a:p>
          <a:p>
            <a:r>
              <a:rPr lang="en-US" dirty="0" smtClean="0"/>
              <a:t>due to biological variance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97698" y="5516585"/>
            <a:ext cx="3097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alpha = 0.01 =&gt; CV 10%</a:t>
            </a:r>
          </a:p>
          <a:p>
            <a:r>
              <a:rPr lang="en-US" sz="2400" dirty="0" smtClean="0"/>
              <a:t>alpha = 0.25 =&gt; CV 50%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07076" y="4384457"/>
            <a:ext cx="7621975" cy="927100"/>
            <a:chOff x="1207076" y="4384457"/>
            <a:chExt cx="7621975" cy="927100"/>
          </a:xfrm>
        </p:grpSpPr>
        <p:sp>
          <p:nvSpPr>
            <p:cNvPr id="17" name="TextBox 16"/>
            <p:cNvSpPr txBox="1"/>
            <p:nvPr/>
          </p:nvSpPr>
          <p:spPr>
            <a:xfrm>
              <a:off x="1207076" y="4607016"/>
              <a:ext cx="1778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 large counts: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92755" y="4607016"/>
              <a:ext cx="2436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(coefficient of variation)</a:t>
              </a:r>
              <a:endParaRPr lang="en-US" dirty="0"/>
            </a:p>
          </p:txBody>
        </p:sp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2368" y="4384457"/>
              <a:ext cx="3111500" cy="927100"/>
            </a:xfrm>
            <a:prstGeom prst="rect">
              <a:avLst/>
            </a:prstGeom>
          </p:spPr>
        </p:pic>
      </p:grpSp>
      <p:pic>
        <p:nvPicPr>
          <p:cNvPr id="15" name="Picture 14" descr="Screen Shot 2015-05-03 at 9.42.1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052" y="1572428"/>
            <a:ext cx="2676642" cy="252866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B701-225A-924B-B06D-9C50402FE7F7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Genes and transcripts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8583"/>
            <a:ext cx="8229600" cy="37807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Here, I'm talking about differential </a:t>
            </a:r>
            <a:r>
              <a:rPr lang="en-US" i="1" dirty="0" smtClean="0"/>
              <a:t>gene</a:t>
            </a:r>
            <a:r>
              <a:rPr lang="en-US" dirty="0" smtClean="0"/>
              <a:t> expression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Another analysis of interest is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differential </a:t>
            </a:r>
            <a:r>
              <a:rPr lang="en-US" i="1" dirty="0" smtClean="0"/>
              <a:t>transcript usage </a:t>
            </a:r>
            <a:r>
              <a:rPr lang="en-US" dirty="0" smtClean="0"/>
              <a:t>within genes</a:t>
            </a:r>
          </a:p>
          <a:p>
            <a:endParaRPr lang="en-US" dirty="0"/>
          </a:p>
          <a:p>
            <a:r>
              <a:rPr lang="en-US" dirty="0" smtClean="0"/>
              <a:t>As shown in Cufflinks, tximport, Salmon pubs, accurate </a:t>
            </a:r>
            <a:r>
              <a:rPr lang="en-US" i="1" dirty="0" smtClean="0"/>
              <a:t>gene</a:t>
            </a:r>
            <a:r>
              <a:rPr lang="en-US" dirty="0" smtClean="0"/>
              <a:t> estimation requires </a:t>
            </a:r>
            <a:br>
              <a:rPr lang="en-US" dirty="0" smtClean="0"/>
            </a:br>
            <a:r>
              <a:rPr lang="en-US" dirty="0" smtClean="0"/>
              <a:t>accurate </a:t>
            </a:r>
            <a:r>
              <a:rPr lang="en-US" i="1" dirty="0" smtClean="0"/>
              <a:t>transcript</a:t>
            </a:r>
            <a:r>
              <a:rPr lang="en-US" dirty="0" smtClean="0"/>
              <a:t> estimation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</a:rPr>
              <a:t>(or else can't get gene length or bias right)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D1A5-FCF8-2E4D-AC00-5E01844BB071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15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transcript usage: approaches (</a:t>
            </a:r>
            <a:r>
              <a:rPr lang="en-US" dirty="0" smtClean="0">
                <a:solidFill>
                  <a:srgbClr val="FF0000"/>
                </a:solidFill>
              </a:rPr>
              <a:t>list is not complete!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9249"/>
            <a:ext cx="8229600" cy="4292946"/>
          </a:xfrm>
          <a:ln>
            <a:noFill/>
          </a:ln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Exonic</a:t>
            </a:r>
            <a:r>
              <a:rPr lang="en-US" dirty="0" smtClean="0"/>
              <a:t> bins: </a:t>
            </a:r>
            <a:r>
              <a:rPr lang="en-US" dirty="0" err="1" smtClean="0"/>
              <a:t>DEXSeq</a:t>
            </a:r>
            <a:endParaRPr lang="en-US" dirty="0"/>
          </a:p>
          <a:p>
            <a:r>
              <a:rPr lang="en-US" dirty="0" err="1" smtClean="0"/>
              <a:t>Exonic</a:t>
            </a:r>
            <a:r>
              <a:rPr lang="en-US" dirty="0" smtClean="0"/>
              <a:t> bins + splice junctions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Dirichlet</a:t>
            </a:r>
            <a:r>
              <a:rPr lang="en-US" dirty="0" smtClean="0"/>
              <a:t> based approaches: </a:t>
            </a:r>
            <a:br>
              <a:rPr lang="en-US" dirty="0" smtClean="0"/>
            </a:br>
            <a:r>
              <a:rPr lang="en-US" dirty="0" smtClean="0"/>
              <a:t>MISO, DRIM-seq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transcript abundances to infer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Ψ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 (percent spliced in) for splicing events: SUPPA</a:t>
            </a:r>
          </a:p>
          <a:p>
            <a:endParaRPr lang="en-US" dirty="0" smtClean="0">
              <a:latin typeface="Lucida Grande"/>
              <a:ea typeface="Lucida Grande"/>
              <a:cs typeface="Lucida Grande"/>
            </a:endParaRPr>
          </a:p>
          <a:p>
            <a:r>
              <a:rPr lang="en-US" dirty="0" smtClean="0">
                <a:latin typeface="Lucida Grande"/>
                <a:ea typeface="Lucida Grande"/>
                <a:cs typeface="Lucida Grande"/>
              </a:rPr>
              <a:t>Differential transcript </a:t>
            </a:r>
            <a:r>
              <a:rPr lang="en-US" i="1" dirty="0" smtClean="0">
                <a:latin typeface="Lucida Grande"/>
                <a:ea typeface="Lucida Grande"/>
                <a:cs typeface="Lucida Grande"/>
              </a:rPr>
              <a:t>expression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:</a:t>
            </a:r>
            <a:endParaRPr lang="en-US" dirty="0">
              <a:latin typeface="Lucida Grande"/>
              <a:ea typeface="Lucida Grande"/>
              <a:cs typeface="Lucida Grande"/>
            </a:endParaRPr>
          </a:p>
          <a:p>
            <a:pPr lvl="1"/>
            <a:r>
              <a:rPr lang="en-US" dirty="0" smtClean="0">
                <a:latin typeface="Lucida Grande"/>
                <a:ea typeface="Lucida Grande"/>
                <a:cs typeface="Lucida Grande"/>
              </a:rPr>
              <a:t>Use posterior uncertainty: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BitSeq</a:t>
            </a:r>
            <a:endParaRPr lang="en-US" dirty="0">
              <a:latin typeface="Lucida Grande"/>
              <a:ea typeface="Lucida Grande"/>
              <a:cs typeface="Lucida Grande"/>
            </a:endParaRPr>
          </a:p>
          <a:p>
            <a:pPr lvl="1"/>
            <a:r>
              <a:rPr lang="en-US" dirty="0" smtClean="0">
                <a:latin typeface="Lucida Grande"/>
                <a:ea typeface="Lucida Grande"/>
                <a:cs typeface="Lucida Grande"/>
              </a:rPr>
              <a:t>Use bootstrap variance: </a:t>
            </a:r>
            <a:r>
              <a:rPr lang="en-US" dirty="0" err="1" smtClean="0">
                <a:latin typeface="Lucida Grande"/>
                <a:ea typeface="Lucida Grande"/>
                <a:cs typeface="Lucida Grande"/>
              </a:rPr>
              <a:t>IsoDE</a:t>
            </a:r>
            <a:r>
              <a:rPr lang="en-US" dirty="0" smtClean="0">
                <a:latin typeface="Lucida Grande"/>
                <a:ea typeface="Lucida Grande"/>
                <a:cs typeface="Lucida Grande"/>
              </a:rPr>
              <a:t>, sleuth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4BBA-C377-274F-ACAE-9A35C2FAFA6E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23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4923204" y="1626605"/>
            <a:ext cx="2504142" cy="895084"/>
            <a:chOff x="5662706" y="1665941"/>
            <a:chExt cx="2504142" cy="895084"/>
          </a:xfrm>
        </p:grpSpPr>
        <p:sp>
          <p:nvSpPr>
            <p:cNvPr id="7" name="Rectangle 6"/>
            <p:cNvSpPr/>
            <p:nvPr/>
          </p:nvSpPr>
          <p:spPr>
            <a:xfrm>
              <a:off x="5662706" y="2085765"/>
              <a:ext cx="424329" cy="161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63448" y="2085765"/>
              <a:ext cx="424329" cy="161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40280" y="2085765"/>
              <a:ext cx="424329" cy="161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42519" y="2085765"/>
              <a:ext cx="424329" cy="161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62706" y="2399595"/>
              <a:ext cx="424329" cy="161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363448" y="2399595"/>
              <a:ext cx="424329" cy="161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42519" y="2399595"/>
              <a:ext cx="424329" cy="1614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827059" y="1718235"/>
              <a:ext cx="726141" cy="448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227047" y="1718235"/>
              <a:ext cx="726141" cy="448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553200" y="1718235"/>
              <a:ext cx="673847" cy="448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92684" y="1810867"/>
              <a:ext cx="726141" cy="448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227047" y="1665941"/>
              <a:ext cx="726141" cy="3511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518825" y="1855691"/>
              <a:ext cx="708222" cy="1613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717205" y="2708966"/>
            <a:ext cx="1383001" cy="1514463"/>
            <a:chOff x="6359518" y="2693427"/>
            <a:chExt cx="1383001" cy="1514463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6518825" y="2693427"/>
              <a:ext cx="0" cy="8257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6518825" y="3519132"/>
              <a:ext cx="268952" cy="6887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518825" y="3466198"/>
              <a:ext cx="1223694" cy="52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Isosceles Triangle 28"/>
            <p:cNvSpPr/>
            <p:nvPr/>
          </p:nvSpPr>
          <p:spPr>
            <a:xfrm rot="19564341">
              <a:off x="6359518" y="2806347"/>
              <a:ext cx="860651" cy="994728"/>
            </a:xfrm>
            <a:prstGeom prst="triangle">
              <a:avLst/>
            </a:prstGeom>
            <a:gradFill flip="none" rotWithShape="1">
              <a:gsLst>
                <a:gs pos="9000">
                  <a:srgbClr val="FFFF00"/>
                </a:gs>
                <a:gs pos="66000">
                  <a:srgbClr val="FF0000"/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3366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666656"/>
          </a:xfrm>
        </p:spPr>
        <p:txBody>
          <a:bodyPr/>
          <a:lstStyle/>
          <a:p>
            <a:r>
              <a:rPr lang="en-US" dirty="0" smtClean="0"/>
              <a:t>4. Shrinkage estimation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42236" y="687294"/>
            <a:ext cx="4317348" cy="1389530"/>
            <a:chOff x="3242236" y="687294"/>
            <a:chExt cx="4317348" cy="1389530"/>
          </a:xfrm>
        </p:grpSpPr>
        <p:sp>
          <p:nvSpPr>
            <p:cNvPr id="9" name="Freeform 8"/>
            <p:cNvSpPr/>
            <p:nvPr/>
          </p:nvSpPr>
          <p:spPr>
            <a:xfrm>
              <a:off x="3242236" y="775168"/>
              <a:ext cx="2749175" cy="1075768"/>
            </a:xfrm>
            <a:custGeom>
              <a:avLst/>
              <a:gdLst>
                <a:gd name="connsiteX0" fmla="*/ 0 w 5169647"/>
                <a:gd name="connsiteY0" fmla="*/ 1583824 h 1713560"/>
                <a:gd name="connsiteX1" fmla="*/ 1763059 w 5169647"/>
                <a:gd name="connsiteY1" fmla="*/ 1553941 h 1713560"/>
                <a:gd name="connsiteX2" fmla="*/ 2719294 w 5169647"/>
                <a:gd name="connsiteY2" fmla="*/ 59 h 1713560"/>
                <a:gd name="connsiteX3" fmla="*/ 3570941 w 5169647"/>
                <a:gd name="connsiteY3" fmla="*/ 1494177 h 1713560"/>
                <a:gd name="connsiteX4" fmla="*/ 5169647 w 5169647"/>
                <a:gd name="connsiteY4" fmla="*/ 1553941 h 1713560"/>
                <a:gd name="connsiteX0" fmla="*/ 0 w 5169647"/>
                <a:gd name="connsiteY0" fmla="*/ 1584743 h 1628034"/>
                <a:gd name="connsiteX1" fmla="*/ 1792942 w 5169647"/>
                <a:gd name="connsiteY1" fmla="*/ 1270977 h 1628034"/>
                <a:gd name="connsiteX2" fmla="*/ 2719294 w 5169647"/>
                <a:gd name="connsiteY2" fmla="*/ 978 h 1628034"/>
                <a:gd name="connsiteX3" fmla="*/ 3570941 w 5169647"/>
                <a:gd name="connsiteY3" fmla="*/ 1495096 h 1628034"/>
                <a:gd name="connsiteX4" fmla="*/ 5169647 w 5169647"/>
                <a:gd name="connsiteY4" fmla="*/ 1554860 h 1628034"/>
                <a:gd name="connsiteX0" fmla="*/ 0 w 5169647"/>
                <a:gd name="connsiteY0" fmla="*/ 1583887 h 1621905"/>
                <a:gd name="connsiteX1" fmla="*/ 1792942 w 5169647"/>
                <a:gd name="connsiteY1" fmla="*/ 1270121 h 1621905"/>
                <a:gd name="connsiteX2" fmla="*/ 2719294 w 5169647"/>
                <a:gd name="connsiteY2" fmla="*/ 122 h 1621905"/>
                <a:gd name="connsiteX3" fmla="*/ 3556000 w 5169647"/>
                <a:gd name="connsiteY3" fmla="*/ 1195416 h 1621905"/>
                <a:gd name="connsiteX4" fmla="*/ 5169647 w 5169647"/>
                <a:gd name="connsiteY4" fmla="*/ 1554004 h 1621905"/>
                <a:gd name="connsiteX0" fmla="*/ 0 w 4392706"/>
                <a:gd name="connsiteY0" fmla="*/ 1554004 h 1595485"/>
                <a:gd name="connsiteX1" fmla="*/ 1016001 w 4392706"/>
                <a:gd name="connsiteY1" fmla="*/ 1270121 h 1595485"/>
                <a:gd name="connsiteX2" fmla="*/ 1942353 w 4392706"/>
                <a:gd name="connsiteY2" fmla="*/ 122 h 1595485"/>
                <a:gd name="connsiteX3" fmla="*/ 2779059 w 4392706"/>
                <a:gd name="connsiteY3" fmla="*/ 1195416 h 1595485"/>
                <a:gd name="connsiteX4" fmla="*/ 4392706 w 4392706"/>
                <a:gd name="connsiteY4" fmla="*/ 1554004 h 1595485"/>
                <a:gd name="connsiteX0" fmla="*/ 0 w 4392706"/>
                <a:gd name="connsiteY0" fmla="*/ 1554004 h 1554004"/>
                <a:gd name="connsiteX1" fmla="*/ 1016001 w 4392706"/>
                <a:gd name="connsiteY1" fmla="*/ 1270121 h 1554004"/>
                <a:gd name="connsiteX2" fmla="*/ 1942353 w 4392706"/>
                <a:gd name="connsiteY2" fmla="*/ 122 h 1554004"/>
                <a:gd name="connsiteX3" fmla="*/ 2779059 w 4392706"/>
                <a:gd name="connsiteY3" fmla="*/ 1195416 h 1554004"/>
                <a:gd name="connsiteX4" fmla="*/ 4392706 w 4392706"/>
                <a:gd name="connsiteY4" fmla="*/ 1554004 h 1554004"/>
                <a:gd name="connsiteX0" fmla="*/ 0 w 3630706"/>
                <a:gd name="connsiteY0" fmla="*/ 1554003 h 1554003"/>
                <a:gd name="connsiteX1" fmla="*/ 1016001 w 3630706"/>
                <a:gd name="connsiteY1" fmla="*/ 1270120 h 1554003"/>
                <a:gd name="connsiteX2" fmla="*/ 1942353 w 3630706"/>
                <a:gd name="connsiteY2" fmla="*/ 121 h 1554003"/>
                <a:gd name="connsiteX3" fmla="*/ 2779059 w 3630706"/>
                <a:gd name="connsiteY3" fmla="*/ 1195415 h 1554003"/>
                <a:gd name="connsiteX4" fmla="*/ 3630706 w 363070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5710 h 1555710"/>
                <a:gd name="connsiteX1" fmla="*/ 1016001 w 3765176"/>
                <a:gd name="connsiteY1" fmla="*/ 1271827 h 1555710"/>
                <a:gd name="connsiteX2" fmla="*/ 1942353 w 3765176"/>
                <a:gd name="connsiteY2" fmla="*/ 1828 h 1555710"/>
                <a:gd name="connsiteX3" fmla="*/ 2689412 w 3765176"/>
                <a:gd name="connsiteY3" fmla="*/ 1002887 h 1555710"/>
                <a:gd name="connsiteX4" fmla="*/ 3765176 w 3765176"/>
                <a:gd name="connsiteY4" fmla="*/ 1525828 h 1555710"/>
                <a:gd name="connsiteX0" fmla="*/ 0 w 3765176"/>
                <a:gd name="connsiteY0" fmla="*/ 1555929 h 1555929"/>
                <a:gd name="connsiteX1" fmla="*/ 1016001 w 3765176"/>
                <a:gd name="connsiteY1" fmla="*/ 1272046 h 1555929"/>
                <a:gd name="connsiteX2" fmla="*/ 1942353 w 3765176"/>
                <a:gd name="connsiteY2" fmla="*/ 2047 h 1555929"/>
                <a:gd name="connsiteX3" fmla="*/ 2689412 w 3765176"/>
                <a:gd name="connsiteY3" fmla="*/ 1003106 h 1555929"/>
                <a:gd name="connsiteX4" fmla="*/ 3765176 w 3765176"/>
                <a:gd name="connsiteY4" fmla="*/ 1526047 h 1555929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97 h 1553997"/>
                <a:gd name="connsiteX1" fmla="*/ 1165413 w 3765176"/>
                <a:gd name="connsiteY1" fmla="*/ 1031055 h 1553997"/>
                <a:gd name="connsiteX2" fmla="*/ 1942353 w 3765176"/>
                <a:gd name="connsiteY2" fmla="*/ 115 h 1553997"/>
                <a:gd name="connsiteX3" fmla="*/ 2629647 w 3765176"/>
                <a:gd name="connsiteY3" fmla="*/ 971291 h 1553997"/>
                <a:gd name="connsiteX4" fmla="*/ 3765176 w 3765176"/>
                <a:gd name="connsiteY4" fmla="*/ 1524115 h 1553997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689412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584823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6904 h 1556904"/>
                <a:gd name="connsiteX1" fmla="*/ 1165413 w 3765176"/>
                <a:gd name="connsiteY1" fmla="*/ 1033962 h 1556904"/>
                <a:gd name="connsiteX2" fmla="*/ 1942353 w 3765176"/>
                <a:gd name="connsiteY2" fmla="*/ 3022 h 1556904"/>
                <a:gd name="connsiteX3" fmla="*/ 2674470 w 3765176"/>
                <a:gd name="connsiteY3" fmla="*/ 765022 h 1556904"/>
                <a:gd name="connsiteX4" fmla="*/ 3765176 w 3765176"/>
                <a:gd name="connsiteY4" fmla="*/ 1527022 h 1556904"/>
                <a:gd name="connsiteX0" fmla="*/ 0 w 3765176"/>
                <a:gd name="connsiteY0" fmla="*/ 1555310 h 1555310"/>
                <a:gd name="connsiteX1" fmla="*/ 1165413 w 3765176"/>
                <a:gd name="connsiteY1" fmla="*/ 1032368 h 1555310"/>
                <a:gd name="connsiteX2" fmla="*/ 1942353 w 3765176"/>
                <a:gd name="connsiteY2" fmla="*/ 1428 h 1555310"/>
                <a:gd name="connsiteX3" fmla="*/ 2540000 w 3765176"/>
                <a:gd name="connsiteY3" fmla="*/ 838133 h 1555310"/>
                <a:gd name="connsiteX4" fmla="*/ 3765176 w 3765176"/>
                <a:gd name="connsiteY4" fmla="*/ 1525428 h 1555310"/>
                <a:gd name="connsiteX0" fmla="*/ 0 w 3765176"/>
                <a:gd name="connsiteY0" fmla="*/ 1553882 h 1553882"/>
                <a:gd name="connsiteX1" fmla="*/ 1165413 w 3765176"/>
                <a:gd name="connsiteY1" fmla="*/ 1030940 h 1553882"/>
                <a:gd name="connsiteX2" fmla="*/ 1942353 w 3765176"/>
                <a:gd name="connsiteY2" fmla="*/ 0 h 1553882"/>
                <a:gd name="connsiteX3" fmla="*/ 2719294 w 3765176"/>
                <a:gd name="connsiteY3" fmla="*/ 1030940 h 1553882"/>
                <a:gd name="connsiteX4" fmla="*/ 3765176 w 3765176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824" h="1553882">
                  <a:moveTo>
                    <a:pt x="0" y="1553882"/>
                  </a:moveTo>
                  <a:cubicBezTo>
                    <a:pt x="654921" y="1551392"/>
                    <a:pt x="871570" y="1334743"/>
                    <a:pt x="1165413" y="1030940"/>
                  </a:cubicBezTo>
                  <a:cubicBezTo>
                    <a:pt x="1459256" y="727137"/>
                    <a:pt x="1683373" y="0"/>
                    <a:pt x="1942353" y="0"/>
                  </a:cubicBezTo>
                  <a:cubicBezTo>
                    <a:pt x="2201333" y="0"/>
                    <a:pt x="2490196" y="717175"/>
                    <a:pt x="2719294" y="1030940"/>
                  </a:cubicBezTo>
                  <a:cubicBezTo>
                    <a:pt x="2948392" y="1344705"/>
                    <a:pt x="3302000" y="1509059"/>
                    <a:pt x="3854824" y="1524000"/>
                  </a:cubicBezTo>
                </a:path>
              </a:pathLst>
            </a:custGeom>
            <a:ln>
              <a:prstDash val="sys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242236" y="2076824"/>
              <a:ext cx="27491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5430425" y="687294"/>
              <a:ext cx="212915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distribution</a:t>
              </a:r>
              <a:r>
                <a:rPr lang="en-US" dirty="0"/>
                <a:t> </a:t>
              </a:r>
              <a:r>
                <a:rPr lang="en-US" dirty="0" smtClean="0"/>
                <a:t>of 1000 </a:t>
              </a:r>
              <a:br>
                <a:rPr lang="en-US" dirty="0" smtClean="0"/>
              </a:br>
              <a:r>
                <a:rPr lang="en-US" dirty="0" smtClean="0"/>
                <a:t>darts players' ability:</a:t>
              </a:r>
            </a:p>
            <a:p>
              <a:r>
                <a:rPr lang="en-US" dirty="0" smtClean="0"/>
                <a:t>not observed</a:t>
              </a:r>
              <a:endParaRPr lang="en-US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24EB-066B-D84F-B1C7-97C881C100B3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24</a:t>
            </a:fld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15881" y="5437867"/>
            <a:ext cx="25760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smtClean="0">
                <a:solidFill>
                  <a:srgbClr val="3366FF"/>
                </a:solidFill>
              </a:rPr>
              <a:t>shrunken</a:t>
            </a:r>
            <a:r>
              <a:rPr lang="en-US" dirty="0" smtClean="0"/>
              <a:t>" estimates</a:t>
            </a:r>
          </a:p>
          <a:p>
            <a:r>
              <a:rPr lang="en-US" dirty="0" smtClean="0"/>
              <a:t>less error </a:t>
            </a:r>
            <a:r>
              <a:rPr lang="en-US" i="1" dirty="0" smtClean="0"/>
              <a:t>overall</a:t>
            </a:r>
          </a:p>
          <a:p>
            <a:r>
              <a:rPr lang="en-US" dirty="0" smtClean="0"/>
              <a:t>than </a:t>
            </a:r>
            <a:r>
              <a:rPr lang="en-US" b="1" dirty="0" smtClean="0"/>
              <a:t>individual</a:t>
            </a:r>
            <a:r>
              <a:rPr lang="en-US" dirty="0" smtClean="0"/>
              <a:t> estimates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96353" y="3330383"/>
            <a:ext cx="6793906" cy="1426886"/>
            <a:chOff x="2196353" y="3330383"/>
            <a:chExt cx="6793906" cy="1426886"/>
          </a:xfrm>
        </p:grpSpPr>
        <p:sp>
          <p:nvSpPr>
            <p:cNvPr id="7" name="TextBox 6"/>
            <p:cNvSpPr txBox="1"/>
            <p:nvPr/>
          </p:nvSpPr>
          <p:spPr>
            <a:xfrm>
              <a:off x="6340037" y="3466933"/>
              <a:ext cx="265022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observed distribution</a:t>
              </a:r>
              <a:r>
                <a:rPr lang="en-US" dirty="0" smtClean="0"/>
                <a:t>: </a:t>
              </a:r>
            </a:p>
            <a:p>
              <a:r>
                <a:rPr lang="en-US" dirty="0" smtClean="0"/>
                <a:t>averages of 3 throws from </a:t>
              </a:r>
              <a:br>
                <a:rPr lang="en-US" dirty="0" smtClean="0"/>
              </a:br>
              <a:r>
                <a:rPr lang="en-US" dirty="0" smtClean="0"/>
                <a:t>each of 1000 players</a:t>
              </a:r>
              <a:endParaRPr lang="en-US" dirty="0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2196353" y="3330383"/>
              <a:ext cx="4769223" cy="1426886"/>
              <a:chOff x="2196353" y="3330383"/>
              <a:chExt cx="4769223" cy="1426886"/>
            </a:xfrm>
          </p:grpSpPr>
          <p:sp>
            <p:nvSpPr>
              <p:cNvPr id="84" name="Freeform 83"/>
              <p:cNvSpPr/>
              <p:nvPr/>
            </p:nvSpPr>
            <p:spPr>
              <a:xfrm>
                <a:off x="2196353" y="3452626"/>
                <a:ext cx="4769223" cy="1075768"/>
              </a:xfrm>
              <a:custGeom>
                <a:avLst/>
                <a:gdLst>
                  <a:gd name="connsiteX0" fmla="*/ 0 w 5169647"/>
                  <a:gd name="connsiteY0" fmla="*/ 1583824 h 1713560"/>
                  <a:gd name="connsiteX1" fmla="*/ 1763059 w 5169647"/>
                  <a:gd name="connsiteY1" fmla="*/ 1553941 h 1713560"/>
                  <a:gd name="connsiteX2" fmla="*/ 2719294 w 5169647"/>
                  <a:gd name="connsiteY2" fmla="*/ 59 h 1713560"/>
                  <a:gd name="connsiteX3" fmla="*/ 3570941 w 5169647"/>
                  <a:gd name="connsiteY3" fmla="*/ 1494177 h 1713560"/>
                  <a:gd name="connsiteX4" fmla="*/ 5169647 w 5169647"/>
                  <a:gd name="connsiteY4" fmla="*/ 1553941 h 1713560"/>
                  <a:gd name="connsiteX0" fmla="*/ 0 w 5169647"/>
                  <a:gd name="connsiteY0" fmla="*/ 1584743 h 1628034"/>
                  <a:gd name="connsiteX1" fmla="*/ 1792942 w 5169647"/>
                  <a:gd name="connsiteY1" fmla="*/ 1270977 h 1628034"/>
                  <a:gd name="connsiteX2" fmla="*/ 2719294 w 5169647"/>
                  <a:gd name="connsiteY2" fmla="*/ 978 h 1628034"/>
                  <a:gd name="connsiteX3" fmla="*/ 3570941 w 5169647"/>
                  <a:gd name="connsiteY3" fmla="*/ 1495096 h 1628034"/>
                  <a:gd name="connsiteX4" fmla="*/ 5169647 w 5169647"/>
                  <a:gd name="connsiteY4" fmla="*/ 1554860 h 1628034"/>
                  <a:gd name="connsiteX0" fmla="*/ 0 w 5169647"/>
                  <a:gd name="connsiteY0" fmla="*/ 1583887 h 1621905"/>
                  <a:gd name="connsiteX1" fmla="*/ 1792942 w 5169647"/>
                  <a:gd name="connsiteY1" fmla="*/ 1270121 h 1621905"/>
                  <a:gd name="connsiteX2" fmla="*/ 2719294 w 5169647"/>
                  <a:gd name="connsiteY2" fmla="*/ 122 h 1621905"/>
                  <a:gd name="connsiteX3" fmla="*/ 3556000 w 5169647"/>
                  <a:gd name="connsiteY3" fmla="*/ 1195416 h 1621905"/>
                  <a:gd name="connsiteX4" fmla="*/ 5169647 w 5169647"/>
                  <a:gd name="connsiteY4" fmla="*/ 1554004 h 1621905"/>
                  <a:gd name="connsiteX0" fmla="*/ 0 w 4392706"/>
                  <a:gd name="connsiteY0" fmla="*/ 1554004 h 1595485"/>
                  <a:gd name="connsiteX1" fmla="*/ 1016001 w 4392706"/>
                  <a:gd name="connsiteY1" fmla="*/ 1270121 h 1595485"/>
                  <a:gd name="connsiteX2" fmla="*/ 1942353 w 4392706"/>
                  <a:gd name="connsiteY2" fmla="*/ 122 h 1595485"/>
                  <a:gd name="connsiteX3" fmla="*/ 2779059 w 4392706"/>
                  <a:gd name="connsiteY3" fmla="*/ 1195416 h 1595485"/>
                  <a:gd name="connsiteX4" fmla="*/ 4392706 w 4392706"/>
                  <a:gd name="connsiteY4" fmla="*/ 1554004 h 1595485"/>
                  <a:gd name="connsiteX0" fmla="*/ 0 w 4392706"/>
                  <a:gd name="connsiteY0" fmla="*/ 1554004 h 1554004"/>
                  <a:gd name="connsiteX1" fmla="*/ 1016001 w 4392706"/>
                  <a:gd name="connsiteY1" fmla="*/ 1270121 h 1554004"/>
                  <a:gd name="connsiteX2" fmla="*/ 1942353 w 4392706"/>
                  <a:gd name="connsiteY2" fmla="*/ 122 h 1554004"/>
                  <a:gd name="connsiteX3" fmla="*/ 2779059 w 4392706"/>
                  <a:gd name="connsiteY3" fmla="*/ 1195416 h 1554004"/>
                  <a:gd name="connsiteX4" fmla="*/ 4392706 w 4392706"/>
                  <a:gd name="connsiteY4" fmla="*/ 1554004 h 1554004"/>
                  <a:gd name="connsiteX0" fmla="*/ 0 w 3630706"/>
                  <a:gd name="connsiteY0" fmla="*/ 1554003 h 1554003"/>
                  <a:gd name="connsiteX1" fmla="*/ 1016001 w 3630706"/>
                  <a:gd name="connsiteY1" fmla="*/ 1270120 h 1554003"/>
                  <a:gd name="connsiteX2" fmla="*/ 1942353 w 3630706"/>
                  <a:gd name="connsiteY2" fmla="*/ 121 h 1554003"/>
                  <a:gd name="connsiteX3" fmla="*/ 2779059 w 3630706"/>
                  <a:gd name="connsiteY3" fmla="*/ 1195415 h 1554003"/>
                  <a:gd name="connsiteX4" fmla="*/ 3630706 w 3630706"/>
                  <a:gd name="connsiteY4" fmla="*/ 1524121 h 1554003"/>
                  <a:gd name="connsiteX0" fmla="*/ 0 w 3765176"/>
                  <a:gd name="connsiteY0" fmla="*/ 1554003 h 1554003"/>
                  <a:gd name="connsiteX1" fmla="*/ 1016001 w 3765176"/>
                  <a:gd name="connsiteY1" fmla="*/ 1270120 h 1554003"/>
                  <a:gd name="connsiteX2" fmla="*/ 1942353 w 3765176"/>
                  <a:gd name="connsiteY2" fmla="*/ 121 h 1554003"/>
                  <a:gd name="connsiteX3" fmla="*/ 2779059 w 3765176"/>
                  <a:gd name="connsiteY3" fmla="*/ 1195415 h 1554003"/>
                  <a:gd name="connsiteX4" fmla="*/ 3765176 w 3765176"/>
                  <a:gd name="connsiteY4" fmla="*/ 1524121 h 1554003"/>
                  <a:gd name="connsiteX0" fmla="*/ 0 w 3765176"/>
                  <a:gd name="connsiteY0" fmla="*/ 1554003 h 1554003"/>
                  <a:gd name="connsiteX1" fmla="*/ 1016001 w 3765176"/>
                  <a:gd name="connsiteY1" fmla="*/ 1270120 h 1554003"/>
                  <a:gd name="connsiteX2" fmla="*/ 1942353 w 3765176"/>
                  <a:gd name="connsiteY2" fmla="*/ 121 h 1554003"/>
                  <a:gd name="connsiteX3" fmla="*/ 2779059 w 3765176"/>
                  <a:gd name="connsiteY3" fmla="*/ 1195415 h 1554003"/>
                  <a:gd name="connsiteX4" fmla="*/ 3765176 w 3765176"/>
                  <a:gd name="connsiteY4" fmla="*/ 1524121 h 1554003"/>
                  <a:gd name="connsiteX0" fmla="*/ 0 w 3765176"/>
                  <a:gd name="connsiteY0" fmla="*/ 1555710 h 1555710"/>
                  <a:gd name="connsiteX1" fmla="*/ 1016001 w 3765176"/>
                  <a:gd name="connsiteY1" fmla="*/ 1271827 h 1555710"/>
                  <a:gd name="connsiteX2" fmla="*/ 1942353 w 3765176"/>
                  <a:gd name="connsiteY2" fmla="*/ 1828 h 1555710"/>
                  <a:gd name="connsiteX3" fmla="*/ 2689412 w 3765176"/>
                  <a:gd name="connsiteY3" fmla="*/ 1002887 h 1555710"/>
                  <a:gd name="connsiteX4" fmla="*/ 3765176 w 3765176"/>
                  <a:gd name="connsiteY4" fmla="*/ 1525828 h 1555710"/>
                  <a:gd name="connsiteX0" fmla="*/ 0 w 3765176"/>
                  <a:gd name="connsiteY0" fmla="*/ 1555929 h 1555929"/>
                  <a:gd name="connsiteX1" fmla="*/ 1016001 w 3765176"/>
                  <a:gd name="connsiteY1" fmla="*/ 1272046 h 1555929"/>
                  <a:gd name="connsiteX2" fmla="*/ 1942353 w 3765176"/>
                  <a:gd name="connsiteY2" fmla="*/ 2047 h 1555929"/>
                  <a:gd name="connsiteX3" fmla="*/ 2689412 w 3765176"/>
                  <a:gd name="connsiteY3" fmla="*/ 1003106 h 1555929"/>
                  <a:gd name="connsiteX4" fmla="*/ 3765176 w 3765176"/>
                  <a:gd name="connsiteY4" fmla="*/ 1526047 h 1555929"/>
                  <a:gd name="connsiteX0" fmla="*/ 0 w 3765176"/>
                  <a:gd name="connsiteY0" fmla="*/ 1553910 h 1553910"/>
                  <a:gd name="connsiteX1" fmla="*/ 1165413 w 3765176"/>
                  <a:gd name="connsiteY1" fmla="*/ 1030968 h 1553910"/>
                  <a:gd name="connsiteX2" fmla="*/ 1942353 w 3765176"/>
                  <a:gd name="connsiteY2" fmla="*/ 28 h 1553910"/>
                  <a:gd name="connsiteX3" fmla="*/ 2689412 w 3765176"/>
                  <a:gd name="connsiteY3" fmla="*/ 1001087 h 1553910"/>
                  <a:gd name="connsiteX4" fmla="*/ 3765176 w 3765176"/>
                  <a:gd name="connsiteY4" fmla="*/ 1524028 h 1553910"/>
                  <a:gd name="connsiteX0" fmla="*/ 0 w 3765176"/>
                  <a:gd name="connsiteY0" fmla="*/ 1553910 h 1553910"/>
                  <a:gd name="connsiteX1" fmla="*/ 1165413 w 3765176"/>
                  <a:gd name="connsiteY1" fmla="*/ 1030968 h 1553910"/>
                  <a:gd name="connsiteX2" fmla="*/ 1942353 w 3765176"/>
                  <a:gd name="connsiteY2" fmla="*/ 28 h 1553910"/>
                  <a:gd name="connsiteX3" fmla="*/ 2689412 w 3765176"/>
                  <a:gd name="connsiteY3" fmla="*/ 1001087 h 1553910"/>
                  <a:gd name="connsiteX4" fmla="*/ 3765176 w 3765176"/>
                  <a:gd name="connsiteY4" fmla="*/ 1524028 h 1553910"/>
                  <a:gd name="connsiteX0" fmla="*/ 0 w 3765176"/>
                  <a:gd name="connsiteY0" fmla="*/ 1553997 h 1553997"/>
                  <a:gd name="connsiteX1" fmla="*/ 1165413 w 3765176"/>
                  <a:gd name="connsiteY1" fmla="*/ 1031055 h 1553997"/>
                  <a:gd name="connsiteX2" fmla="*/ 1942353 w 3765176"/>
                  <a:gd name="connsiteY2" fmla="*/ 115 h 1553997"/>
                  <a:gd name="connsiteX3" fmla="*/ 2629647 w 3765176"/>
                  <a:gd name="connsiteY3" fmla="*/ 971291 h 1553997"/>
                  <a:gd name="connsiteX4" fmla="*/ 3765176 w 3765176"/>
                  <a:gd name="connsiteY4" fmla="*/ 1524115 h 1553997"/>
                  <a:gd name="connsiteX0" fmla="*/ 0 w 3765176"/>
                  <a:gd name="connsiteY0" fmla="*/ 1555075 h 1555075"/>
                  <a:gd name="connsiteX1" fmla="*/ 1165413 w 3765176"/>
                  <a:gd name="connsiteY1" fmla="*/ 1032133 h 1555075"/>
                  <a:gd name="connsiteX2" fmla="*/ 1942353 w 3765176"/>
                  <a:gd name="connsiteY2" fmla="*/ 1193 h 1555075"/>
                  <a:gd name="connsiteX3" fmla="*/ 2689412 w 3765176"/>
                  <a:gd name="connsiteY3" fmla="*/ 852840 h 1555075"/>
                  <a:gd name="connsiteX4" fmla="*/ 3765176 w 3765176"/>
                  <a:gd name="connsiteY4" fmla="*/ 1525193 h 1555075"/>
                  <a:gd name="connsiteX0" fmla="*/ 0 w 3765176"/>
                  <a:gd name="connsiteY0" fmla="*/ 1555075 h 1555075"/>
                  <a:gd name="connsiteX1" fmla="*/ 1165413 w 3765176"/>
                  <a:gd name="connsiteY1" fmla="*/ 1032133 h 1555075"/>
                  <a:gd name="connsiteX2" fmla="*/ 1942353 w 3765176"/>
                  <a:gd name="connsiteY2" fmla="*/ 1193 h 1555075"/>
                  <a:gd name="connsiteX3" fmla="*/ 2584823 w 3765176"/>
                  <a:gd name="connsiteY3" fmla="*/ 852840 h 1555075"/>
                  <a:gd name="connsiteX4" fmla="*/ 3765176 w 3765176"/>
                  <a:gd name="connsiteY4" fmla="*/ 1525193 h 1555075"/>
                  <a:gd name="connsiteX0" fmla="*/ 0 w 3765176"/>
                  <a:gd name="connsiteY0" fmla="*/ 1556904 h 1556904"/>
                  <a:gd name="connsiteX1" fmla="*/ 1165413 w 3765176"/>
                  <a:gd name="connsiteY1" fmla="*/ 1033962 h 1556904"/>
                  <a:gd name="connsiteX2" fmla="*/ 1942353 w 3765176"/>
                  <a:gd name="connsiteY2" fmla="*/ 3022 h 1556904"/>
                  <a:gd name="connsiteX3" fmla="*/ 2674470 w 3765176"/>
                  <a:gd name="connsiteY3" fmla="*/ 765022 h 1556904"/>
                  <a:gd name="connsiteX4" fmla="*/ 3765176 w 3765176"/>
                  <a:gd name="connsiteY4" fmla="*/ 1527022 h 1556904"/>
                  <a:gd name="connsiteX0" fmla="*/ 0 w 3765176"/>
                  <a:gd name="connsiteY0" fmla="*/ 1555310 h 1555310"/>
                  <a:gd name="connsiteX1" fmla="*/ 1165413 w 3765176"/>
                  <a:gd name="connsiteY1" fmla="*/ 1032368 h 1555310"/>
                  <a:gd name="connsiteX2" fmla="*/ 1942353 w 3765176"/>
                  <a:gd name="connsiteY2" fmla="*/ 1428 h 1555310"/>
                  <a:gd name="connsiteX3" fmla="*/ 2540000 w 3765176"/>
                  <a:gd name="connsiteY3" fmla="*/ 838133 h 1555310"/>
                  <a:gd name="connsiteX4" fmla="*/ 3765176 w 3765176"/>
                  <a:gd name="connsiteY4" fmla="*/ 1525428 h 1555310"/>
                  <a:gd name="connsiteX0" fmla="*/ 0 w 3765176"/>
                  <a:gd name="connsiteY0" fmla="*/ 1553882 h 1553882"/>
                  <a:gd name="connsiteX1" fmla="*/ 1165413 w 3765176"/>
                  <a:gd name="connsiteY1" fmla="*/ 1030940 h 1553882"/>
                  <a:gd name="connsiteX2" fmla="*/ 1942353 w 3765176"/>
                  <a:gd name="connsiteY2" fmla="*/ 0 h 1553882"/>
                  <a:gd name="connsiteX3" fmla="*/ 2719294 w 3765176"/>
                  <a:gd name="connsiteY3" fmla="*/ 1030940 h 1553882"/>
                  <a:gd name="connsiteX4" fmla="*/ 3765176 w 3765176"/>
                  <a:gd name="connsiteY4" fmla="*/ 1524000 h 1553882"/>
                  <a:gd name="connsiteX0" fmla="*/ 0 w 3944471"/>
                  <a:gd name="connsiteY0" fmla="*/ 1553882 h 1553882"/>
                  <a:gd name="connsiteX1" fmla="*/ 1165413 w 3944471"/>
                  <a:gd name="connsiteY1" fmla="*/ 1030940 h 1553882"/>
                  <a:gd name="connsiteX2" fmla="*/ 1942353 w 3944471"/>
                  <a:gd name="connsiteY2" fmla="*/ 0 h 1553882"/>
                  <a:gd name="connsiteX3" fmla="*/ 2719294 w 3944471"/>
                  <a:gd name="connsiteY3" fmla="*/ 1030940 h 1553882"/>
                  <a:gd name="connsiteX4" fmla="*/ 3944471 w 3944471"/>
                  <a:gd name="connsiteY4" fmla="*/ 1524000 h 1553882"/>
                  <a:gd name="connsiteX0" fmla="*/ 0 w 3944471"/>
                  <a:gd name="connsiteY0" fmla="*/ 1553882 h 1553882"/>
                  <a:gd name="connsiteX1" fmla="*/ 1165413 w 3944471"/>
                  <a:gd name="connsiteY1" fmla="*/ 1030940 h 1553882"/>
                  <a:gd name="connsiteX2" fmla="*/ 1942353 w 3944471"/>
                  <a:gd name="connsiteY2" fmla="*/ 0 h 1553882"/>
                  <a:gd name="connsiteX3" fmla="*/ 2719294 w 3944471"/>
                  <a:gd name="connsiteY3" fmla="*/ 1030940 h 1553882"/>
                  <a:gd name="connsiteX4" fmla="*/ 3944471 w 3944471"/>
                  <a:gd name="connsiteY4" fmla="*/ 1524000 h 1553882"/>
                  <a:gd name="connsiteX0" fmla="*/ 0 w 3630706"/>
                  <a:gd name="connsiteY0" fmla="*/ 1553882 h 1553882"/>
                  <a:gd name="connsiteX1" fmla="*/ 1165413 w 3630706"/>
                  <a:gd name="connsiteY1" fmla="*/ 1030940 h 1553882"/>
                  <a:gd name="connsiteX2" fmla="*/ 1942353 w 3630706"/>
                  <a:gd name="connsiteY2" fmla="*/ 0 h 1553882"/>
                  <a:gd name="connsiteX3" fmla="*/ 2719294 w 3630706"/>
                  <a:gd name="connsiteY3" fmla="*/ 1030940 h 1553882"/>
                  <a:gd name="connsiteX4" fmla="*/ 3630706 w 3630706"/>
                  <a:gd name="connsiteY4" fmla="*/ 1524000 h 1553882"/>
                  <a:gd name="connsiteX0" fmla="*/ 0 w 3630706"/>
                  <a:gd name="connsiteY0" fmla="*/ 1553882 h 1553882"/>
                  <a:gd name="connsiteX1" fmla="*/ 1165413 w 3630706"/>
                  <a:gd name="connsiteY1" fmla="*/ 1030940 h 1553882"/>
                  <a:gd name="connsiteX2" fmla="*/ 1942353 w 3630706"/>
                  <a:gd name="connsiteY2" fmla="*/ 0 h 1553882"/>
                  <a:gd name="connsiteX3" fmla="*/ 2719294 w 3630706"/>
                  <a:gd name="connsiteY3" fmla="*/ 1030940 h 1553882"/>
                  <a:gd name="connsiteX4" fmla="*/ 3630706 w 3630706"/>
                  <a:gd name="connsiteY4" fmla="*/ 1524000 h 1553882"/>
                  <a:gd name="connsiteX0" fmla="*/ 0 w 3630706"/>
                  <a:gd name="connsiteY0" fmla="*/ 1553882 h 1553882"/>
                  <a:gd name="connsiteX1" fmla="*/ 1165413 w 3630706"/>
                  <a:gd name="connsiteY1" fmla="*/ 1030940 h 1553882"/>
                  <a:gd name="connsiteX2" fmla="*/ 1942353 w 3630706"/>
                  <a:gd name="connsiteY2" fmla="*/ 0 h 1553882"/>
                  <a:gd name="connsiteX3" fmla="*/ 2719294 w 3630706"/>
                  <a:gd name="connsiteY3" fmla="*/ 1030940 h 1553882"/>
                  <a:gd name="connsiteX4" fmla="*/ 3630706 w 3630706"/>
                  <a:gd name="connsiteY4" fmla="*/ 1524000 h 1553882"/>
                  <a:gd name="connsiteX0" fmla="*/ 0 w 3854824"/>
                  <a:gd name="connsiteY0" fmla="*/ 1553882 h 1553882"/>
                  <a:gd name="connsiteX1" fmla="*/ 1165413 w 3854824"/>
                  <a:gd name="connsiteY1" fmla="*/ 1030940 h 1553882"/>
                  <a:gd name="connsiteX2" fmla="*/ 1942353 w 3854824"/>
                  <a:gd name="connsiteY2" fmla="*/ 0 h 1553882"/>
                  <a:gd name="connsiteX3" fmla="*/ 2719294 w 3854824"/>
                  <a:gd name="connsiteY3" fmla="*/ 1030940 h 1553882"/>
                  <a:gd name="connsiteX4" fmla="*/ 3854824 w 3854824"/>
                  <a:gd name="connsiteY4" fmla="*/ 1524000 h 1553882"/>
                  <a:gd name="connsiteX0" fmla="*/ 0 w 3854824"/>
                  <a:gd name="connsiteY0" fmla="*/ 1553882 h 1553882"/>
                  <a:gd name="connsiteX1" fmla="*/ 1165413 w 3854824"/>
                  <a:gd name="connsiteY1" fmla="*/ 1030940 h 1553882"/>
                  <a:gd name="connsiteX2" fmla="*/ 1942353 w 3854824"/>
                  <a:gd name="connsiteY2" fmla="*/ 0 h 1553882"/>
                  <a:gd name="connsiteX3" fmla="*/ 2719294 w 3854824"/>
                  <a:gd name="connsiteY3" fmla="*/ 1030940 h 1553882"/>
                  <a:gd name="connsiteX4" fmla="*/ 3854824 w 3854824"/>
                  <a:gd name="connsiteY4" fmla="*/ 1524000 h 155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4824" h="1553882">
                    <a:moveTo>
                      <a:pt x="0" y="1553882"/>
                    </a:moveTo>
                    <a:cubicBezTo>
                      <a:pt x="654921" y="1551392"/>
                      <a:pt x="871570" y="1334743"/>
                      <a:pt x="1165413" y="1030940"/>
                    </a:cubicBezTo>
                    <a:cubicBezTo>
                      <a:pt x="1459256" y="727137"/>
                      <a:pt x="1683373" y="0"/>
                      <a:pt x="1942353" y="0"/>
                    </a:cubicBezTo>
                    <a:cubicBezTo>
                      <a:pt x="2201333" y="0"/>
                      <a:pt x="2490196" y="717175"/>
                      <a:pt x="2719294" y="1030940"/>
                    </a:cubicBezTo>
                    <a:cubicBezTo>
                      <a:pt x="2948392" y="1344705"/>
                      <a:pt x="3302000" y="1509059"/>
                      <a:pt x="3854824" y="1524000"/>
                    </a:cubicBezTo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/>
              <p:nvPr/>
            </p:nvCxnSpPr>
            <p:spPr>
              <a:xfrm>
                <a:off x="2196353" y="4757269"/>
                <a:ext cx="476922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3309953" y="3332890"/>
                <a:ext cx="0" cy="505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353019" y="3330383"/>
                <a:ext cx="0" cy="505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5813541" y="3342562"/>
                <a:ext cx="0" cy="5050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/>
          <p:cNvGrpSpPr/>
          <p:nvPr/>
        </p:nvGrpSpPr>
        <p:grpSpPr>
          <a:xfrm>
            <a:off x="3251490" y="4757269"/>
            <a:ext cx="5588076" cy="1667696"/>
            <a:chOff x="3251490" y="4757269"/>
            <a:chExt cx="5588076" cy="1667696"/>
          </a:xfrm>
        </p:grpSpPr>
        <p:sp>
          <p:nvSpPr>
            <p:cNvPr id="8" name="TextBox 7"/>
            <p:cNvSpPr txBox="1"/>
            <p:nvPr/>
          </p:nvSpPr>
          <p:spPr>
            <a:xfrm>
              <a:off x="6000665" y="4986298"/>
              <a:ext cx="28389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shrink the averages </a:t>
              </a:r>
            </a:p>
            <a:p>
              <a:r>
                <a:rPr lang="en-US" dirty="0" smtClean="0"/>
                <a:t>towards a center defined</a:t>
              </a:r>
            </a:p>
            <a:p>
              <a:r>
                <a:rPr lang="en-US" dirty="0" smtClean="0"/>
                <a:t>by the </a:t>
              </a:r>
              <a:r>
                <a:rPr lang="en-US" dirty="0" smtClean="0">
                  <a:solidFill>
                    <a:srgbClr val="FF0000"/>
                  </a:solidFill>
                </a:rPr>
                <a:t>observed distribution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3251490" y="4757269"/>
              <a:ext cx="2749175" cy="1667696"/>
              <a:chOff x="3251490" y="4757269"/>
              <a:chExt cx="2749175" cy="1667696"/>
            </a:xfrm>
          </p:grpSpPr>
          <p:sp>
            <p:nvSpPr>
              <p:cNvPr id="90" name="Freeform 89"/>
              <p:cNvSpPr/>
              <p:nvPr/>
            </p:nvSpPr>
            <p:spPr>
              <a:xfrm>
                <a:off x="3251490" y="5123309"/>
                <a:ext cx="2749175" cy="1075768"/>
              </a:xfrm>
              <a:custGeom>
                <a:avLst/>
                <a:gdLst>
                  <a:gd name="connsiteX0" fmla="*/ 0 w 5169647"/>
                  <a:gd name="connsiteY0" fmla="*/ 1583824 h 1713560"/>
                  <a:gd name="connsiteX1" fmla="*/ 1763059 w 5169647"/>
                  <a:gd name="connsiteY1" fmla="*/ 1553941 h 1713560"/>
                  <a:gd name="connsiteX2" fmla="*/ 2719294 w 5169647"/>
                  <a:gd name="connsiteY2" fmla="*/ 59 h 1713560"/>
                  <a:gd name="connsiteX3" fmla="*/ 3570941 w 5169647"/>
                  <a:gd name="connsiteY3" fmla="*/ 1494177 h 1713560"/>
                  <a:gd name="connsiteX4" fmla="*/ 5169647 w 5169647"/>
                  <a:gd name="connsiteY4" fmla="*/ 1553941 h 1713560"/>
                  <a:gd name="connsiteX0" fmla="*/ 0 w 5169647"/>
                  <a:gd name="connsiteY0" fmla="*/ 1584743 h 1628034"/>
                  <a:gd name="connsiteX1" fmla="*/ 1792942 w 5169647"/>
                  <a:gd name="connsiteY1" fmla="*/ 1270977 h 1628034"/>
                  <a:gd name="connsiteX2" fmla="*/ 2719294 w 5169647"/>
                  <a:gd name="connsiteY2" fmla="*/ 978 h 1628034"/>
                  <a:gd name="connsiteX3" fmla="*/ 3570941 w 5169647"/>
                  <a:gd name="connsiteY3" fmla="*/ 1495096 h 1628034"/>
                  <a:gd name="connsiteX4" fmla="*/ 5169647 w 5169647"/>
                  <a:gd name="connsiteY4" fmla="*/ 1554860 h 1628034"/>
                  <a:gd name="connsiteX0" fmla="*/ 0 w 5169647"/>
                  <a:gd name="connsiteY0" fmla="*/ 1583887 h 1621905"/>
                  <a:gd name="connsiteX1" fmla="*/ 1792942 w 5169647"/>
                  <a:gd name="connsiteY1" fmla="*/ 1270121 h 1621905"/>
                  <a:gd name="connsiteX2" fmla="*/ 2719294 w 5169647"/>
                  <a:gd name="connsiteY2" fmla="*/ 122 h 1621905"/>
                  <a:gd name="connsiteX3" fmla="*/ 3556000 w 5169647"/>
                  <a:gd name="connsiteY3" fmla="*/ 1195416 h 1621905"/>
                  <a:gd name="connsiteX4" fmla="*/ 5169647 w 5169647"/>
                  <a:gd name="connsiteY4" fmla="*/ 1554004 h 1621905"/>
                  <a:gd name="connsiteX0" fmla="*/ 0 w 4392706"/>
                  <a:gd name="connsiteY0" fmla="*/ 1554004 h 1595485"/>
                  <a:gd name="connsiteX1" fmla="*/ 1016001 w 4392706"/>
                  <a:gd name="connsiteY1" fmla="*/ 1270121 h 1595485"/>
                  <a:gd name="connsiteX2" fmla="*/ 1942353 w 4392706"/>
                  <a:gd name="connsiteY2" fmla="*/ 122 h 1595485"/>
                  <a:gd name="connsiteX3" fmla="*/ 2779059 w 4392706"/>
                  <a:gd name="connsiteY3" fmla="*/ 1195416 h 1595485"/>
                  <a:gd name="connsiteX4" fmla="*/ 4392706 w 4392706"/>
                  <a:gd name="connsiteY4" fmla="*/ 1554004 h 1595485"/>
                  <a:gd name="connsiteX0" fmla="*/ 0 w 4392706"/>
                  <a:gd name="connsiteY0" fmla="*/ 1554004 h 1554004"/>
                  <a:gd name="connsiteX1" fmla="*/ 1016001 w 4392706"/>
                  <a:gd name="connsiteY1" fmla="*/ 1270121 h 1554004"/>
                  <a:gd name="connsiteX2" fmla="*/ 1942353 w 4392706"/>
                  <a:gd name="connsiteY2" fmla="*/ 122 h 1554004"/>
                  <a:gd name="connsiteX3" fmla="*/ 2779059 w 4392706"/>
                  <a:gd name="connsiteY3" fmla="*/ 1195416 h 1554004"/>
                  <a:gd name="connsiteX4" fmla="*/ 4392706 w 4392706"/>
                  <a:gd name="connsiteY4" fmla="*/ 1554004 h 1554004"/>
                  <a:gd name="connsiteX0" fmla="*/ 0 w 3630706"/>
                  <a:gd name="connsiteY0" fmla="*/ 1554003 h 1554003"/>
                  <a:gd name="connsiteX1" fmla="*/ 1016001 w 3630706"/>
                  <a:gd name="connsiteY1" fmla="*/ 1270120 h 1554003"/>
                  <a:gd name="connsiteX2" fmla="*/ 1942353 w 3630706"/>
                  <a:gd name="connsiteY2" fmla="*/ 121 h 1554003"/>
                  <a:gd name="connsiteX3" fmla="*/ 2779059 w 3630706"/>
                  <a:gd name="connsiteY3" fmla="*/ 1195415 h 1554003"/>
                  <a:gd name="connsiteX4" fmla="*/ 3630706 w 3630706"/>
                  <a:gd name="connsiteY4" fmla="*/ 1524121 h 1554003"/>
                  <a:gd name="connsiteX0" fmla="*/ 0 w 3765176"/>
                  <a:gd name="connsiteY0" fmla="*/ 1554003 h 1554003"/>
                  <a:gd name="connsiteX1" fmla="*/ 1016001 w 3765176"/>
                  <a:gd name="connsiteY1" fmla="*/ 1270120 h 1554003"/>
                  <a:gd name="connsiteX2" fmla="*/ 1942353 w 3765176"/>
                  <a:gd name="connsiteY2" fmla="*/ 121 h 1554003"/>
                  <a:gd name="connsiteX3" fmla="*/ 2779059 w 3765176"/>
                  <a:gd name="connsiteY3" fmla="*/ 1195415 h 1554003"/>
                  <a:gd name="connsiteX4" fmla="*/ 3765176 w 3765176"/>
                  <a:gd name="connsiteY4" fmla="*/ 1524121 h 1554003"/>
                  <a:gd name="connsiteX0" fmla="*/ 0 w 3765176"/>
                  <a:gd name="connsiteY0" fmla="*/ 1554003 h 1554003"/>
                  <a:gd name="connsiteX1" fmla="*/ 1016001 w 3765176"/>
                  <a:gd name="connsiteY1" fmla="*/ 1270120 h 1554003"/>
                  <a:gd name="connsiteX2" fmla="*/ 1942353 w 3765176"/>
                  <a:gd name="connsiteY2" fmla="*/ 121 h 1554003"/>
                  <a:gd name="connsiteX3" fmla="*/ 2779059 w 3765176"/>
                  <a:gd name="connsiteY3" fmla="*/ 1195415 h 1554003"/>
                  <a:gd name="connsiteX4" fmla="*/ 3765176 w 3765176"/>
                  <a:gd name="connsiteY4" fmla="*/ 1524121 h 1554003"/>
                  <a:gd name="connsiteX0" fmla="*/ 0 w 3765176"/>
                  <a:gd name="connsiteY0" fmla="*/ 1555710 h 1555710"/>
                  <a:gd name="connsiteX1" fmla="*/ 1016001 w 3765176"/>
                  <a:gd name="connsiteY1" fmla="*/ 1271827 h 1555710"/>
                  <a:gd name="connsiteX2" fmla="*/ 1942353 w 3765176"/>
                  <a:gd name="connsiteY2" fmla="*/ 1828 h 1555710"/>
                  <a:gd name="connsiteX3" fmla="*/ 2689412 w 3765176"/>
                  <a:gd name="connsiteY3" fmla="*/ 1002887 h 1555710"/>
                  <a:gd name="connsiteX4" fmla="*/ 3765176 w 3765176"/>
                  <a:gd name="connsiteY4" fmla="*/ 1525828 h 1555710"/>
                  <a:gd name="connsiteX0" fmla="*/ 0 w 3765176"/>
                  <a:gd name="connsiteY0" fmla="*/ 1555929 h 1555929"/>
                  <a:gd name="connsiteX1" fmla="*/ 1016001 w 3765176"/>
                  <a:gd name="connsiteY1" fmla="*/ 1272046 h 1555929"/>
                  <a:gd name="connsiteX2" fmla="*/ 1942353 w 3765176"/>
                  <a:gd name="connsiteY2" fmla="*/ 2047 h 1555929"/>
                  <a:gd name="connsiteX3" fmla="*/ 2689412 w 3765176"/>
                  <a:gd name="connsiteY3" fmla="*/ 1003106 h 1555929"/>
                  <a:gd name="connsiteX4" fmla="*/ 3765176 w 3765176"/>
                  <a:gd name="connsiteY4" fmla="*/ 1526047 h 1555929"/>
                  <a:gd name="connsiteX0" fmla="*/ 0 w 3765176"/>
                  <a:gd name="connsiteY0" fmla="*/ 1553910 h 1553910"/>
                  <a:gd name="connsiteX1" fmla="*/ 1165413 w 3765176"/>
                  <a:gd name="connsiteY1" fmla="*/ 1030968 h 1553910"/>
                  <a:gd name="connsiteX2" fmla="*/ 1942353 w 3765176"/>
                  <a:gd name="connsiteY2" fmla="*/ 28 h 1553910"/>
                  <a:gd name="connsiteX3" fmla="*/ 2689412 w 3765176"/>
                  <a:gd name="connsiteY3" fmla="*/ 1001087 h 1553910"/>
                  <a:gd name="connsiteX4" fmla="*/ 3765176 w 3765176"/>
                  <a:gd name="connsiteY4" fmla="*/ 1524028 h 1553910"/>
                  <a:gd name="connsiteX0" fmla="*/ 0 w 3765176"/>
                  <a:gd name="connsiteY0" fmla="*/ 1553910 h 1553910"/>
                  <a:gd name="connsiteX1" fmla="*/ 1165413 w 3765176"/>
                  <a:gd name="connsiteY1" fmla="*/ 1030968 h 1553910"/>
                  <a:gd name="connsiteX2" fmla="*/ 1942353 w 3765176"/>
                  <a:gd name="connsiteY2" fmla="*/ 28 h 1553910"/>
                  <a:gd name="connsiteX3" fmla="*/ 2689412 w 3765176"/>
                  <a:gd name="connsiteY3" fmla="*/ 1001087 h 1553910"/>
                  <a:gd name="connsiteX4" fmla="*/ 3765176 w 3765176"/>
                  <a:gd name="connsiteY4" fmla="*/ 1524028 h 1553910"/>
                  <a:gd name="connsiteX0" fmla="*/ 0 w 3765176"/>
                  <a:gd name="connsiteY0" fmla="*/ 1553997 h 1553997"/>
                  <a:gd name="connsiteX1" fmla="*/ 1165413 w 3765176"/>
                  <a:gd name="connsiteY1" fmla="*/ 1031055 h 1553997"/>
                  <a:gd name="connsiteX2" fmla="*/ 1942353 w 3765176"/>
                  <a:gd name="connsiteY2" fmla="*/ 115 h 1553997"/>
                  <a:gd name="connsiteX3" fmla="*/ 2629647 w 3765176"/>
                  <a:gd name="connsiteY3" fmla="*/ 971291 h 1553997"/>
                  <a:gd name="connsiteX4" fmla="*/ 3765176 w 3765176"/>
                  <a:gd name="connsiteY4" fmla="*/ 1524115 h 1553997"/>
                  <a:gd name="connsiteX0" fmla="*/ 0 w 3765176"/>
                  <a:gd name="connsiteY0" fmla="*/ 1555075 h 1555075"/>
                  <a:gd name="connsiteX1" fmla="*/ 1165413 w 3765176"/>
                  <a:gd name="connsiteY1" fmla="*/ 1032133 h 1555075"/>
                  <a:gd name="connsiteX2" fmla="*/ 1942353 w 3765176"/>
                  <a:gd name="connsiteY2" fmla="*/ 1193 h 1555075"/>
                  <a:gd name="connsiteX3" fmla="*/ 2689412 w 3765176"/>
                  <a:gd name="connsiteY3" fmla="*/ 852840 h 1555075"/>
                  <a:gd name="connsiteX4" fmla="*/ 3765176 w 3765176"/>
                  <a:gd name="connsiteY4" fmla="*/ 1525193 h 1555075"/>
                  <a:gd name="connsiteX0" fmla="*/ 0 w 3765176"/>
                  <a:gd name="connsiteY0" fmla="*/ 1555075 h 1555075"/>
                  <a:gd name="connsiteX1" fmla="*/ 1165413 w 3765176"/>
                  <a:gd name="connsiteY1" fmla="*/ 1032133 h 1555075"/>
                  <a:gd name="connsiteX2" fmla="*/ 1942353 w 3765176"/>
                  <a:gd name="connsiteY2" fmla="*/ 1193 h 1555075"/>
                  <a:gd name="connsiteX3" fmla="*/ 2584823 w 3765176"/>
                  <a:gd name="connsiteY3" fmla="*/ 852840 h 1555075"/>
                  <a:gd name="connsiteX4" fmla="*/ 3765176 w 3765176"/>
                  <a:gd name="connsiteY4" fmla="*/ 1525193 h 1555075"/>
                  <a:gd name="connsiteX0" fmla="*/ 0 w 3765176"/>
                  <a:gd name="connsiteY0" fmla="*/ 1556904 h 1556904"/>
                  <a:gd name="connsiteX1" fmla="*/ 1165413 w 3765176"/>
                  <a:gd name="connsiteY1" fmla="*/ 1033962 h 1556904"/>
                  <a:gd name="connsiteX2" fmla="*/ 1942353 w 3765176"/>
                  <a:gd name="connsiteY2" fmla="*/ 3022 h 1556904"/>
                  <a:gd name="connsiteX3" fmla="*/ 2674470 w 3765176"/>
                  <a:gd name="connsiteY3" fmla="*/ 765022 h 1556904"/>
                  <a:gd name="connsiteX4" fmla="*/ 3765176 w 3765176"/>
                  <a:gd name="connsiteY4" fmla="*/ 1527022 h 1556904"/>
                  <a:gd name="connsiteX0" fmla="*/ 0 w 3765176"/>
                  <a:gd name="connsiteY0" fmla="*/ 1555310 h 1555310"/>
                  <a:gd name="connsiteX1" fmla="*/ 1165413 w 3765176"/>
                  <a:gd name="connsiteY1" fmla="*/ 1032368 h 1555310"/>
                  <a:gd name="connsiteX2" fmla="*/ 1942353 w 3765176"/>
                  <a:gd name="connsiteY2" fmla="*/ 1428 h 1555310"/>
                  <a:gd name="connsiteX3" fmla="*/ 2540000 w 3765176"/>
                  <a:gd name="connsiteY3" fmla="*/ 838133 h 1555310"/>
                  <a:gd name="connsiteX4" fmla="*/ 3765176 w 3765176"/>
                  <a:gd name="connsiteY4" fmla="*/ 1525428 h 1555310"/>
                  <a:gd name="connsiteX0" fmla="*/ 0 w 3765176"/>
                  <a:gd name="connsiteY0" fmla="*/ 1553882 h 1553882"/>
                  <a:gd name="connsiteX1" fmla="*/ 1165413 w 3765176"/>
                  <a:gd name="connsiteY1" fmla="*/ 1030940 h 1553882"/>
                  <a:gd name="connsiteX2" fmla="*/ 1942353 w 3765176"/>
                  <a:gd name="connsiteY2" fmla="*/ 0 h 1553882"/>
                  <a:gd name="connsiteX3" fmla="*/ 2719294 w 3765176"/>
                  <a:gd name="connsiteY3" fmla="*/ 1030940 h 1553882"/>
                  <a:gd name="connsiteX4" fmla="*/ 3765176 w 3765176"/>
                  <a:gd name="connsiteY4" fmla="*/ 1524000 h 1553882"/>
                  <a:gd name="connsiteX0" fmla="*/ 0 w 3944471"/>
                  <a:gd name="connsiteY0" fmla="*/ 1553882 h 1553882"/>
                  <a:gd name="connsiteX1" fmla="*/ 1165413 w 3944471"/>
                  <a:gd name="connsiteY1" fmla="*/ 1030940 h 1553882"/>
                  <a:gd name="connsiteX2" fmla="*/ 1942353 w 3944471"/>
                  <a:gd name="connsiteY2" fmla="*/ 0 h 1553882"/>
                  <a:gd name="connsiteX3" fmla="*/ 2719294 w 3944471"/>
                  <a:gd name="connsiteY3" fmla="*/ 1030940 h 1553882"/>
                  <a:gd name="connsiteX4" fmla="*/ 3944471 w 3944471"/>
                  <a:gd name="connsiteY4" fmla="*/ 1524000 h 1553882"/>
                  <a:gd name="connsiteX0" fmla="*/ 0 w 3944471"/>
                  <a:gd name="connsiteY0" fmla="*/ 1553882 h 1553882"/>
                  <a:gd name="connsiteX1" fmla="*/ 1165413 w 3944471"/>
                  <a:gd name="connsiteY1" fmla="*/ 1030940 h 1553882"/>
                  <a:gd name="connsiteX2" fmla="*/ 1942353 w 3944471"/>
                  <a:gd name="connsiteY2" fmla="*/ 0 h 1553882"/>
                  <a:gd name="connsiteX3" fmla="*/ 2719294 w 3944471"/>
                  <a:gd name="connsiteY3" fmla="*/ 1030940 h 1553882"/>
                  <a:gd name="connsiteX4" fmla="*/ 3944471 w 3944471"/>
                  <a:gd name="connsiteY4" fmla="*/ 1524000 h 1553882"/>
                  <a:gd name="connsiteX0" fmla="*/ 0 w 3630706"/>
                  <a:gd name="connsiteY0" fmla="*/ 1553882 h 1553882"/>
                  <a:gd name="connsiteX1" fmla="*/ 1165413 w 3630706"/>
                  <a:gd name="connsiteY1" fmla="*/ 1030940 h 1553882"/>
                  <a:gd name="connsiteX2" fmla="*/ 1942353 w 3630706"/>
                  <a:gd name="connsiteY2" fmla="*/ 0 h 1553882"/>
                  <a:gd name="connsiteX3" fmla="*/ 2719294 w 3630706"/>
                  <a:gd name="connsiteY3" fmla="*/ 1030940 h 1553882"/>
                  <a:gd name="connsiteX4" fmla="*/ 3630706 w 3630706"/>
                  <a:gd name="connsiteY4" fmla="*/ 1524000 h 1553882"/>
                  <a:gd name="connsiteX0" fmla="*/ 0 w 3630706"/>
                  <a:gd name="connsiteY0" fmla="*/ 1553882 h 1553882"/>
                  <a:gd name="connsiteX1" fmla="*/ 1165413 w 3630706"/>
                  <a:gd name="connsiteY1" fmla="*/ 1030940 h 1553882"/>
                  <a:gd name="connsiteX2" fmla="*/ 1942353 w 3630706"/>
                  <a:gd name="connsiteY2" fmla="*/ 0 h 1553882"/>
                  <a:gd name="connsiteX3" fmla="*/ 2719294 w 3630706"/>
                  <a:gd name="connsiteY3" fmla="*/ 1030940 h 1553882"/>
                  <a:gd name="connsiteX4" fmla="*/ 3630706 w 3630706"/>
                  <a:gd name="connsiteY4" fmla="*/ 1524000 h 1553882"/>
                  <a:gd name="connsiteX0" fmla="*/ 0 w 3630706"/>
                  <a:gd name="connsiteY0" fmla="*/ 1553882 h 1553882"/>
                  <a:gd name="connsiteX1" fmla="*/ 1165413 w 3630706"/>
                  <a:gd name="connsiteY1" fmla="*/ 1030940 h 1553882"/>
                  <a:gd name="connsiteX2" fmla="*/ 1942353 w 3630706"/>
                  <a:gd name="connsiteY2" fmla="*/ 0 h 1553882"/>
                  <a:gd name="connsiteX3" fmla="*/ 2719294 w 3630706"/>
                  <a:gd name="connsiteY3" fmla="*/ 1030940 h 1553882"/>
                  <a:gd name="connsiteX4" fmla="*/ 3630706 w 3630706"/>
                  <a:gd name="connsiteY4" fmla="*/ 1524000 h 1553882"/>
                  <a:gd name="connsiteX0" fmla="*/ 0 w 3854824"/>
                  <a:gd name="connsiteY0" fmla="*/ 1553882 h 1553882"/>
                  <a:gd name="connsiteX1" fmla="*/ 1165413 w 3854824"/>
                  <a:gd name="connsiteY1" fmla="*/ 1030940 h 1553882"/>
                  <a:gd name="connsiteX2" fmla="*/ 1942353 w 3854824"/>
                  <a:gd name="connsiteY2" fmla="*/ 0 h 1553882"/>
                  <a:gd name="connsiteX3" fmla="*/ 2719294 w 3854824"/>
                  <a:gd name="connsiteY3" fmla="*/ 1030940 h 1553882"/>
                  <a:gd name="connsiteX4" fmla="*/ 3854824 w 3854824"/>
                  <a:gd name="connsiteY4" fmla="*/ 1524000 h 1553882"/>
                  <a:gd name="connsiteX0" fmla="*/ 0 w 3854824"/>
                  <a:gd name="connsiteY0" fmla="*/ 1553882 h 1553882"/>
                  <a:gd name="connsiteX1" fmla="*/ 1165413 w 3854824"/>
                  <a:gd name="connsiteY1" fmla="*/ 1030940 h 1553882"/>
                  <a:gd name="connsiteX2" fmla="*/ 1942353 w 3854824"/>
                  <a:gd name="connsiteY2" fmla="*/ 0 h 1553882"/>
                  <a:gd name="connsiteX3" fmla="*/ 2719294 w 3854824"/>
                  <a:gd name="connsiteY3" fmla="*/ 1030940 h 1553882"/>
                  <a:gd name="connsiteX4" fmla="*/ 3854824 w 3854824"/>
                  <a:gd name="connsiteY4" fmla="*/ 1524000 h 155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4824" h="1553882">
                    <a:moveTo>
                      <a:pt x="0" y="1553882"/>
                    </a:moveTo>
                    <a:cubicBezTo>
                      <a:pt x="654921" y="1551392"/>
                      <a:pt x="871570" y="1334743"/>
                      <a:pt x="1165413" y="1030940"/>
                    </a:cubicBezTo>
                    <a:cubicBezTo>
                      <a:pt x="1459256" y="727137"/>
                      <a:pt x="1683373" y="0"/>
                      <a:pt x="1942353" y="0"/>
                    </a:cubicBezTo>
                    <a:cubicBezTo>
                      <a:pt x="2201333" y="0"/>
                      <a:pt x="2490196" y="717175"/>
                      <a:pt x="2719294" y="1030940"/>
                    </a:cubicBezTo>
                    <a:cubicBezTo>
                      <a:pt x="2948392" y="1344705"/>
                      <a:pt x="3302000" y="1509059"/>
                      <a:pt x="3854824" y="152400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3251490" y="6424965"/>
                <a:ext cx="274917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>
                <a:off x="3309953" y="4757269"/>
                <a:ext cx="533117" cy="1141906"/>
              </a:xfrm>
              <a:prstGeom prst="straightConnector1">
                <a:avLst/>
              </a:prstGeom>
              <a:ln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4379777" y="4757269"/>
                <a:ext cx="117280" cy="366040"/>
              </a:xfrm>
              <a:prstGeom prst="straightConnector1">
                <a:avLst/>
              </a:prstGeom>
              <a:ln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 flipH="1">
                <a:off x="5430426" y="4767722"/>
                <a:ext cx="383115" cy="1141906"/>
              </a:xfrm>
              <a:prstGeom prst="straightConnector1">
                <a:avLst/>
              </a:prstGeom>
              <a:ln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592429" y="2069216"/>
            <a:ext cx="6632316" cy="1273346"/>
            <a:chOff x="592429" y="2069216"/>
            <a:chExt cx="6632316" cy="1273346"/>
          </a:xfrm>
        </p:grpSpPr>
        <p:grpSp>
          <p:nvGrpSpPr>
            <p:cNvPr id="48" name="Group 47"/>
            <p:cNvGrpSpPr/>
            <p:nvPr/>
          </p:nvGrpSpPr>
          <p:grpSpPr>
            <a:xfrm>
              <a:off x="592429" y="2069216"/>
              <a:ext cx="6632316" cy="1273346"/>
              <a:chOff x="592429" y="2069216"/>
              <a:chExt cx="6632316" cy="1273346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3645647" y="2076824"/>
                <a:ext cx="0" cy="418352"/>
              </a:xfrm>
              <a:prstGeom prst="straightConnector1">
                <a:avLst/>
              </a:prstGeom>
              <a:ln>
                <a:solidFill>
                  <a:srgbClr val="F79646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592429" y="2139758"/>
                <a:ext cx="209544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 smtClean="0"/>
                  <a:t>each throws 3 darts:</a:t>
                </a:r>
              </a:p>
              <a:p>
                <a:pPr algn="r"/>
                <a:r>
                  <a:rPr lang="en-US" dirty="0" smtClean="0"/>
                  <a:t>sample variance</a:t>
                </a:r>
                <a:br>
                  <a:rPr lang="en-US" dirty="0" smtClean="0"/>
                </a:br>
                <a:r>
                  <a:rPr lang="en-US" dirty="0" smtClean="0"/>
                  <a:t>of the average</a:t>
                </a:r>
              </a:p>
            </p:txBody>
          </p:sp>
          <p:sp>
            <p:nvSpPr>
              <p:cNvPr id="25" name="Freeform 24"/>
              <p:cNvSpPr/>
              <p:nvPr/>
            </p:nvSpPr>
            <p:spPr>
              <a:xfrm>
                <a:off x="3309952" y="2607097"/>
                <a:ext cx="2969189" cy="569592"/>
              </a:xfrm>
              <a:custGeom>
                <a:avLst/>
                <a:gdLst>
                  <a:gd name="connsiteX0" fmla="*/ 0 w 5169647"/>
                  <a:gd name="connsiteY0" fmla="*/ 1583824 h 1713560"/>
                  <a:gd name="connsiteX1" fmla="*/ 1763059 w 5169647"/>
                  <a:gd name="connsiteY1" fmla="*/ 1553941 h 1713560"/>
                  <a:gd name="connsiteX2" fmla="*/ 2719294 w 5169647"/>
                  <a:gd name="connsiteY2" fmla="*/ 59 h 1713560"/>
                  <a:gd name="connsiteX3" fmla="*/ 3570941 w 5169647"/>
                  <a:gd name="connsiteY3" fmla="*/ 1494177 h 1713560"/>
                  <a:gd name="connsiteX4" fmla="*/ 5169647 w 5169647"/>
                  <a:gd name="connsiteY4" fmla="*/ 1553941 h 1713560"/>
                  <a:gd name="connsiteX0" fmla="*/ 0 w 5169647"/>
                  <a:gd name="connsiteY0" fmla="*/ 1584743 h 1628034"/>
                  <a:gd name="connsiteX1" fmla="*/ 1792942 w 5169647"/>
                  <a:gd name="connsiteY1" fmla="*/ 1270977 h 1628034"/>
                  <a:gd name="connsiteX2" fmla="*/ 2719294 w 5169647"/>
                  <a:gd name="connsiteY2" fmla="*/ 978 h 1628034"/>
                  <a:gd name="connsiteX3" fmla="*/ 3570941 w 5169647"/>
                  <a:gd name="connsiteY3" fmla="*/ 1495096 h 1628034"/>
                  <a:gd name="connsiteX4" fmla="*/ 5169647 w 5169647"/>
                  <a:gd name="connsiteY4" fmla="*/ 1554860 h 1628034"/>
                  <a:gd name="connsiteX0" fmla="*/ 0 w 5169647"/>
                  <a:gd name="connsiteY0" fmla="*/ 1583887 h 1621905"/>
                  <a:gd name="connsiteX1" fmla="*/ 1792942 w 5169647"/>
                  <a:gd name="connsiteY1" fmla="*/ 1270121 h 1621905"/>
                  <a:gd name="connsiteX2" fmla="*/ 2719294 w 5169647"/>
                  <a:gd name="connsiteY2" fmla="*/ 122 h 1621905"/>
                  <a:gd name="connsiteX3" fmla="*/ 3556000 w 5169647"/>
                  <a:gd name="connsiteY3" fmla="*/ 1195416 h 1621905"/>
                  <a:gd name="connsiteX4" fmla="*/ 5169647 w 5169647"/>
                  <a:gd name="connsiteY4" fmla="*/ 1554004 h 1621905"/>
                  <a:gd name="connsiteX0" fmla="*/ 0 w 4392706"/>
                  <a:gd name="connsiteY0" fmla="*/ 1554004 h 1595485"/>
                  <a:gd name="connsiteX1" fmla="*/ 1016001 w 4392706"/>
                  <a:gd name="connsiteY1" fmla="*/ 1270121 h 1595485"/>
                  <a:gd name="connsiteX2" fmla="*/ 1942353 w 4392706"/>
                  <a:gd name="connsiteY2" fmla="*/ 122 h 1595485"/>
                  <a:gd name="connsiteX3" fmla="*/ 2779059 w 4392706"/>
                  <a:gd name="connsiteY3" fmla="*/ 1195416 h 1595485"/>
                  <a:gd name="connsiteX4" fmla="*/ 4392706 w 4392706"/>
                  <a:gd name="connsiteY4" fmla="*/ 1554004 h 1595485"/>
                  <a:gd name="connsiteX0" fmla="*/ 0 w 4392706"/>
                  <a:gd name="connsiteY0" fmla="*/ 1554004 h 1554004"/>
                  <a:gd name="connsiteX1" fmla="*/ 1016001 w 4392706"/>
                  <a:gd name="connsiteY1" fmla="*/ 1270121 h 1554004"/>
                  <a:gd name="connsiteX2" fmla="*/ 1942353 w 4392706"/>
                  <a:gd name="connsiteY2" fmla="*/ 122 h 1554004"/>
                  <a:gd name="connsiteX3" fmla="*/ 2779059 w 4392706"/>
                  <a:gd name="connsiteY3" fmla="*/ 1195416 h 1554004"/>
                  <a:gd name="connsiteX4" fmla="*/ 4392706 w 4392706"/>
                  <a:gd name="connsiteY4" fmla="*/ 1554004 h 1554004"/>
                  <a:gd name="connsiteX0" fmla="*/ 0 w 3630706"/>
                  <a:gd name="connsiteY0" fmla="*/ 1554003 h 1554003"/>
                  <a:gd name="connsiteX1" fmla="*/ 1016001 w 3630706"/>
                  <a:gd name="connsiteY1" fmla="*/ 1270120 h 1554003"/>
                  <a:gd name="connsiteX2" fmla="*/ 1942353 w 3630706"/>
                  <a:gd name="connsiteY2" fmla="*/ 121 h 1554003"/>
                  <a:gd name="connsiteX3" fmla="*/ 2779059 w 3630706"/>
                  <a:gd name="connsiteY3" fmla="*/ 1195415 h 1554003"/>
                  <a:gd name="connsiteX4" fmla="*/ 3630706 w 3630706"/>
                  <a:gd name="connsiteY4" fmla="*/ 1524121 h 1554003"/>
                  <a:gd name="connsiteX0" fmla="*/ 0 w 3765176"/>
                  <a:gd name="connsiteY0" fmla="*/ 1554003 h 1554003"/>
                  <a:gd name="connsiteX1" fmla="*/ 1016001 w 3765176"/>
                  <a:gd name="connsiteY1" fmla="*/ 1270120 h 1554003"/>
                  <a:gd name="connsiteX2" fmla="*/ 1942353 w 3765176"/>
                  <a:gd name="connsiteY2" fmla="*/ 121 h 1554003"/>
                  <a:gd name="connsiteX3" fmla="*/ 2779059 w 3765176"/>
                  <a:gd name="connsiteY3" fmla="*/ 1195415 h 1554003"/>
                  <a:gd name="connsiteX4" fmla="*/ 3765176 w 3765176"/>
                  <a:gd name="connsiteY4" fmla="*/ 1524121 h 1554003"/>
                  <a:gd name="connsiteX0" fmla="*/ 0 w 3765176"/>
                  <a:gd name="connsiteY0" fmla="*/ 1554003 h 1554003"/>
                  <a:gd name="connsiteX1" fmla="*/ 1016001 w 3765176"/>
                  <a:gd name="connsiteY1" fmla="*/ 1270120 h 1554003"/>
                  <a:gd name="connsiteX2" fmla="*/ 1942353 w 3765176"/>
                  <a:gd name="connsiteY2" fmla="*/ 121 h 1554003"/>
                  <a:gd name="connsiteX3" fmla="*/ 2779059 w 3765176"/>
                  <a:gd name="connsiteY3" fmla="*/ 1195415 h 1554003"/>
                  <a:gd name="connsiteX4" fmla="*/ 3765176 w 3765176"/>
                  <a:gd name="connsiteY4" fmla="*/ 1524121 h 1554003"/>
                  <a:gd name="connsiteX0" fmla="*/ 0 w 3765176"/>
                  <a:gd name="connsiteY0" fmla="*/ 1555710 h 1555710"/>
                  <a:gd name="connsiteX1" fmla="*/ 1016001 w 3765176"/>
                  <a:gd name="connsiteY1" fmla="*/ 1271827 h 1555710"/>
                  <a:gd name="connsiteX2" fmla="*/ 1942353 w 3765176"/>
                  <a:gd name="connsiteY2" fmla="*/ 1828 h 1555710"/>
                  <a:gd name="connsiteX3" fmla="*/ 2689412 w 3765176"/>
                  <a:gd name="connsiteY3" fmla="*/ 1002887 h 1555710"/>
                  <a:gd name="connsiteX4" fmla="*/ 3765176 w 3765176"/>
                  <a:gd name="connsiteY4" fmla="*/ 1525828 h 1555710"/>
                  <a:gd name="connsiteX0" fmla="*/ 0 w 3765176"/>
                  <a:gd name="connsiteY0" fmla="*/ 1555929 h 1555929"/>
                  <a:gd name="connsiteX1" fmla="*/ 1016001 w 3765176"/>
                  <a:gd name="connsiteY1" fmla="*/ 1272046 h 1555929"/>
                  <a:gd name="connsiteX2" fmla="*/ 1942353 w 3765176"/>
                  <a:gd name="connsiteY2" fmla="*/ 2047 h 1555929"/>
                  <a:gd name="connsiteX3" fmla="*/ 2689412 w 3765176"/>
                  <a:gd name="connsiteY3" fmla="*/ 1003106 h 1555929"/>
                  <a:gd name="connsiteX4" fmla="*/ 3765176 w 3765176"/>
                  <a:gd name="connsiteY4" fmla="*/ 1526047 h 1555929"/>
                  <a:gd name="connsiteX0" fmla="*/ 0 w 3765176"/>
                  <a:gd name="connsiteY0" fmla="*/ 1553910 h 1553910"/>
                  <a:gd name="connsiteX1" fmla="*/ 1165413 w 3765176"/>
                  <a:gd name="connsiteY1" fmla="*/ 1030968 h 1553910"/>
                  <a:gd name="connsiteX2" fmla="*/ 1942353 w 3765176"/>
                  <a:gd name="connsiteY2" fmla="*/ 28 h 1553910"/>
                  <a:gd name="connsiteX3" fmla="*/ 2689412 w 3765176"/>
                  <a:gd name="connsiteY3" fmla="*/ 1001087 h 1553910"/>
                  <a:gd name="connsiteX4" fmla="*/ 3765176 w 3765176"/>
                  <a:gd name="connsiteY4" fmla="*/ 1524028 h 1553910"/>
                  <a:gd name="connsiteX0" fmla="*/ 0 w 3765176"/>
                  <a:gd name="connsiteY0" fmla="*/ 1553910 h 1553910"/>
                  <a:gd name="connsiteX1" fmla="*/ 1165413 w 3765176"/>
                  <a:gd name="connsiteY1" fmla="*/ 1030968 h 1553910"/>
                  <a:gd name="connsiteX2" fmla="*/ 1942353 w 3765176"/>
                  <a:gd name="connsiteY2" fmla="*/ 28 h 1553910"/>
                  <a:gd name="connsiteX3" fmla="*/ 2689412 w 3765176"/>
                  <a:gd name="connsiteY3" fmla="*/ 1001087 h 1553910"/>
                  <a:gd name="connsiteX4" fmla="*/ 3765176 w 3765176"/>
                  <a:gd name="connsiteY4" fmla="*/ 1524028 h 1553910"/>
                  <a:gd name="connsiteX0" fmla="*/ 0 w 3765176"/>
                  <a:gd name="connsiteY0" fmla="*/ 1553997 h 1553997"/>
                  <a:gd name="connsiteX1" fmla="*/ 1165413 w 3765176"/>
                  <a:gd name="connsiteY1" fmla="*/ 1031055 h 1553997"/>
                  <a:gd name="connsiteX2" fmla="*/ 1942353 w 3765176"/>
                  <a:gd name="connsiteY2" fmla="*/ 115 h 1553997"/>
                  <a:gd name="connsiteX3" fmla="*/ 2629647 w 3765176"/>
                  <a:gd name="connsiteY3" fmla="*/ 971291 h 1553997"/>
                  <a:gd name="connsiteX4" fmla="*/ 3765176 w 3765176"/>
                  <a:gd name="connsiteY4" fmla="*/ 1524115 h 1553997"/>
                  <a:gd name="connsiteX0" fmla="*/ 0 w 3765176"/>
                  <a:gd name="connsiteY0" fmla="*/ 1555075 h 1555075"/>
                  <a:gd name="connsiteX1" fmla="*/ 1165413 w 3765176"/>
                  <a:gd name="connsiteY1" fmla="*/ 1032133 h 1555075"/>
                  <a:gd name="connsiteX2" fmla="*/ 1942353 w 3765176"/>
                  <a:gd name="connsiteY2" fmla="*/ 1193 h 1555075"/>
                  <a:gd name="connsiteX3" fmla="*/ 2689412 w 3765176"/>
                  <a:gd name="connsiteY3" fmla="*/ 852840 h 1555075"/>
                  <a:gd name="connsiteX4" fmla="*/ 3765176 w 3765176"/>
                  <a:gd name="connsiteY4" fmla="*/ 1525193 h 1555075"/>
                  <a:gd name="connsiteX0" fmla="*/ 0 w 3765176"/>
                  <a:gd name="connsiteY0" fmla="*/ 1555075 h 1555075"/>
                  <a:gd name="connsiteX1" fmla="*/ 1165413 w 3765176"/>
                  <a:gd name="connsiteY1" fmla="*/ 1032133 h 1555075"/>
                  <a:gd name="connsiteX2" fmla="*/ 1942353 w 3765176"/>
                  <a:gd name="connsiteY2" fmla="*/ 1193 h 1555075"/>
                  <a:gd name="connsiteX3" fmla="*/ 2584823 w 3765176"/>
                  <a:gd name="connsiteY3" fmla="*/ 852840 h 1555075"/>
                  <a:gd name="connsiteX4" fmla="*/ 3765176 w 3765176"/>
                  <a:gd name="connsiteY4" fmla="*/ 1525193 h 1555075"/>
                  <a:gd name="connsiteX0" fmla="*/ 0 w 3765176"/>
                  <a:gd name="connsiteY0" fmla="*/ 1556904 h 1556904"/>
                  <a:gd name="connsiteX1" fmla="*/ 1165413 w 3765176"/>
                  <a:gd name="connsiteY1" fmla="*/ 1033962 h 1556904"/>
                  <a:gd name="connsiteX2" fmla="*/ 1942353 w 3765176"/>
                  <a:gd name="connsiteY2" fmla="*/ 3022 h 1556904"/>
                  <a:gd name="connsiteX3" fmla="*/ 2674470 w 3765176"/>
                  <a:gd name="connsiteY3" fmla="*/ 765022 h 1556904"/>
                  <a:gd name="connsiteX4" fmla="*/ 3765176 w 3765176"/>
                  <a:gd name="connsiteY4" fmla="*/ 1527022 h 1556904"/>
                  <a:gd name="connsiteX0" fmla="*/ 0 w 3765176"/>
                  <a:gd name="connsiteY0" fmla="*/ 1555310 h 1555310"/>
                  <a:gd name="connsiteX1" fmla="*/ 1165413 w 3765176"/>
                  <a:gd name="connsiteY1" fmla="*/ 1032368 h 1555310"/>
                  <a:gd name="connsiteX2" fmla="*/ 1942353 w 3765176"/>
                  <a:gd name="connsiteY2" fmla="*/ 1428 h 1555310"/>
                  <a:gd name="connsiteX3" fmla="*/ 2540000 w 3765176"/>
                  <a:gd name="connsiteY3" fmla="*/ 838133 h 1555310"/>
                  <a:gd name="connsiteX4" fmla="*/ 3765176 w 3765176"/>
                  <a:gd name="connsiteY4" fmla="*/ 1525428 h 1555310"/>
                  <a:gd name="connsiteX0" fmla="*/ 0 w 3765176"/>
                  <a:gd name="connsiteY0" fmla="*/ 1553882 h 1553882"/>
                  <a:gd name="connsiteX1" fmla="*/ 1165413 w 3765176"/>
                  <a:gd name="connsiteY1" fmla="*/ 1030940 h 1553882"/>
                  <a:gd name="connsiteX2" fmla="*/ 1942353 w 3765176"/>
                  <a:gd name="connsiteY2" fmla="*/ 0 h 1553882"/>
                  <a:gd name="connsiteX3" fmla="*/ 2719294 w 3765176"/>
                  <a:gd name="connsiteY3" fmla="*/ 1030940 h 1553882"/>
                  <a:gd name="connsiteX4" fmla="*/ 3765176 w 3765176"/>
                  <a:gd name="connsiteY4" fmla="*/ 1524000 h 1553882"/>
                  <a:gd name="connsiteX0" fmla="*/ 0 w 3944471"/>
                  <a:gd name="connsiteY0" fmla="*/ 1553882 h 1553882"/>
                  <a:gd name="connsiteX1" fmla="*/ 1165413 w 3944471"/>
                  <a:gd name="connsiteY1" fmla="*/ 1030940 h 1553882"/>
                  <a:gd name="connsiteX2" fmla="*/ 1942353 w 3944471"/>
                  <a:gd name="connsiteY2" fmla="*/ 0 h 1553882"/>
                  <a:gd name="connsiteX3" fmla="*/ 2719294 w 3944471"/>
                  <a:gd name="connsiteY3" fmla="*/ 1030940 h 1553882"/>
                  <a:gd name="connsiteX4" fmla="*/ 3944471 w 3944471"/>
                  <a:gd name="connsiteY4" fmla="*/ 1524000 h 1553882"/>
                  <a:gd name="connsiteX0" fmla="*/ 0 w 3944471"/>
                  <a:gd name="connsiteY0" fmla="*/ 1553882 h 1553882"/>
                  <a:gd name="connsiteX1" fmla="*/ 1165413 w 3944471"/>
                  <a:gd name="connsiteY1" fmla="*/ 1030940 h 1553882"/>
                  <a:gd name="connsiteX2" fmla="*/ 1942353 w 3944471"/>
                  <a:gd name="connsiteY2" fmla="*/ 0 h 1553882"/>
                  <a:gd name="connsiteX3" fmla="*/ 2719294 w 3944471"/>
                  <a:gd name="connsiteY3" fmla="*/ 1030940 h 1553882"/>
                  <a:gd name="connsiteX4" fmla="*/ 3944471 w 3944471"/>
                  <a:gd name="connsiteY4" fmla="*/ 1524000 h 1553882"/>
                  <a:gd name="connsiteX0" fmla="*/ 0 w 3630706"/>
                  <a:gd name="connsiteY0" fmla="*/ 1553882 h 1553882"/>
                  <a:gd name="connsiteX1" fmla="*/ 1165413 w 3630706"/>
                  <a:gd name="connsiteY1" fmla="*/ 1030940 h 1553882"/>
                  <a:gd name="connsiteX2" fmla="*/ 1942353 w 3630706"/>
                  <a:gd name="connsiteY2" fmla="*/ 0 h 1553882"/>
                  <a:gd name="connsiteX3" fmla="*/ 2719294 w 3630706"/>
                  <a:gd name="connsiteY3" fmla="*/ 1030940 h 1553882"/>
                  <a:gd name="connsiteX4" fmla="*/ 3630706 w 3630706"/>
                  <a:gd name="connsiteY4" fmla="*/ 1524000 h 1553882"/>
                  <a:gd name="connsiteX0" fmla="*/ 0 w 3630706"/>
                  <a:gd name="connsiteY0" fmla="*/ 1553882 h 1553882"/>
                  <a:gd name="connsiteX1" fmla="*/ 1165413 w 3630706"/>
                  <a:gd name="connsiteY1" fmla="*/ 1030940 h 1553882"/>
                  <a:gd name="connsiteX2" fmla="*/ 1942353 w 3630706"/>
                  <a:gd name="connsiteY2" fmla="*/ 0 h 1553882"/>
                  <a:gd name="connsiteX3" fmla="*/ 2719294 w 3630706"/>
                  <a:gd name="connsiteY3" fmla="*/ 1030940 h 1553882"/>
                  <a:gd name="connsiteX4" fmla="*/ 3630706 w 3630706"/>
                  <a:gd name="connsiteY4" fmla="*/ 1524000 h 1553882"/>
                  <a:gd name="connsiteX0" fmla="*/ 0 w 3630706"/>
                  <a:gd name="connsiteY0" fmla="*/ 1553882 h 1553882"/>
                  <a:gd name="connsiteX1" fmla="*/ 1165413 w 3630706"/>
                  <a:gd name="connsiteY1" fmla="*/ 1030940 h 1553882"/>
                  <a:gd name="connsiteX2" fmla="*/ 1942353 w 3630706"/>
                  <a:gd name="connsiteY2" fmla="*/ 0 h 1553882"/>
                  <a:gd name="connsiteX3" fmla="*/ 2719294 w 3630706"/>
                  <a:gd name="connsiteY3" fmla="*/ 1030940 h 1553882"/>
                  <a:gd name="connsiteX4" fmla="*/ 3630706 w 3630706"/>
                  <a:gd name="connsiteY4" fmla="*/ 1524000 h 1553882"/>
                  <a:gd name="connsiteX0" fmla="*/ 0 w 3854824"/>
                  <a:gd name="connsiteY0" fmla="*/ 1553882 h 1553882"/>
                  <a:gd name="connsiteX1" fmla="*/ 1165413 w 3854824"/>
                  <a:gd name="connsiteY1" fmla="*/ 1030940 h 1553882"/>
                  <a:gd name="connsiteX2" fmla="*/ 1942353 w 3854824"/>
                  <a:gd name="connsiteY2" fmla="*/ 0 h 1553882"/>
                  <a:gd name="connsiteX3" fmla="*/ 2719294 w 3854824"/>
                  <a:gd name="connsiteY3" fmla="*/ 1030940 h 1553882"/>
                  <a:gd name="connsiteX4" fmla="*/ 3854824 w 3854824"/>
                  <a:gd name="connsiteY4" fmla="*/ 1524000 h 1553882"/>
                  <a:gd name="connsiteX0" fmla="*/ 0 w 3854824"/>
                  <a:gd name="connsiteY0" fmla="*/ 1553882 h 1553882"/>
                  <a:gd name="connsiteX1" fmla="*/ 1165413 w 3854824"/>
                  <a:gd name="connsiteY1" fmla="*/ 1030940 h 1553882"/>
                  <a:gd name="connsiteX2" fmla="*/ 1942353 w 3854824"/>
                  <a:gd name="connsiteY2" fmla="*/ 0 h 1553882"/>
                  <a:gd name="connsiteX3" fmla="*/ 2719294 w 3854824"/>
                  <a:gd name="connsiteY3" fmla="*/ 1030940 h 1553882"/>
                  <a:gd name="connsiteX4" fmla="*/ 3854824 w 3854824"/>
                  <a:gd name="connsiteY4" fmla="*/ 1524000 h 1553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4824" h="1553882">
                    <a:moveTo>
                      <a:pt x="0" y="1553882"/>
                    </a:moveTo>
                    <a:cubicBezTo>
                      <a:pt x="654921" y="1551392"/>
                      <a:pt x="871570" y="1334743"/>
                      <a:pt x="1165413" y="1030940"/>
                    </a:cubicBezTo>
                    <a:cubicBezTo>
                      <a:pt x="1459256" y="727137"/>
                      <a:pt x="1683373" y="0"/>
                      <a:pt x="1942353" y="0"/>
                    </a:cubicBezTo>
                    <a:cubicBezTo>
                      <a:pt x="2201333" y="0"/>
                      <a:pt x="2490196" y="717175"/>
                      <a:pt x="2719294" y="1030940"/>
                    </a:cubicBezTo>
                    <a:cubicBezTo>
                      <a:pt x="2948392" y="1344705"/>
                      <a:pt x="3302000" y="1509059"/>
                      <a:pt x="3854824" y="1524000"/>
                    </a:cubicBezTo>
                  </a:path>
                </a:pathLst>
              </a:custGeom>
              <a:ln>
                <a:solidFill>
                  <a:schemeClr val="accent6"/>
                </a:solidFill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4798129" y="2069216"/>
                <a:ext cx="0" cy="418352"/>
              </a:xfrm>
              <a:prstGeom prst="straightConnector1">
                <a:avLst/>
              </a:prstGeom>
              <a:ln>
                <a:solidFill>
                  <a:srgbClr val="F79646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2161052" y="3342562"/>
                <a:ext cx="5063693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5740151" y="2087277"/>
                <a:ext cx="0" cy="418352"/>
              </a:xfrm>
              <a:prstGeom prst="straightConnector1">
                <a:avLst/>
              </a:prstGeom>
              <a:ln>
                <a:solidFill>
                  <a:srgbClr val="F79646"/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Freeform 39"/>
            <p:cNvSpPr/>
            <p:nvPr/>
          </p:nvSpPr>
          <p:spPr>
            <a:xfrm>
              <a:off x="2161052" y="2607097"/>
              <a:ext cx="2969189" cy="569592"/>
            </a:xfrm>
            <a:custGeom>
              <a:avLst/>
              <a:gdLst>
                <a:gd name="connsiteX0" fmla="*/ 0 w 5169647"/>
                <a:gd name="connsiteY0" fmla="*/ 1583824 h 1713560"/>
                <a:gd name="connsiteX1" fmla="*/ 1763059 w 5169647"/>
                <a:gd name="connsiteY1" fmla="*/ 1553941 h 1713560"/>
                <a:gd name="connsiteX2" fmla="*/ 2719294 w 5169647"/>
                <a:gd name="connsiteY2" fmla="*/ 59 h 1713560"/>
                <a:gd name="connsiteX3" fmla="*/ 3570941 w 5169647"/>
                <a:gd name="connsiteY3" fmla="*/ 1494177 h 1713560"/>
                <a:gd name="connsiteX4" fmla="*/ 5169647 w 5169647"/>
                <a:gd name="connsiteY4" fmla="*/ 1553941 h 1713560"/>
                <a:gd name="connsiteX0" fmla="*/ 0 w 5169647"/>
                <a:gd name="connsiteY0" fmla="*/ 1584743 h 1628034"/>
                <a:gd name="connsiteX1" fmla="*/ 1792942 w 5169647"/>
                <a:gd name="connsiteY1" fmla="*/ 1270977 h 1628034"/>
                <a:gd name="connsiteX2" fmla="*/ 2719294 w 5169647"/>
                <a:gd name="connsiteY2" fmla="*/ 978 h 1628034"/>
                <a:gd name="connsiteX3" fmla="*/ 3570941 w 5169647"/>
                <a:gd name="connsiteY3" fmla="*/ 1495096 h 1628034"/>
                <a:gd name="connsiteX4" fmla="*/ 5169647 w 5169647"/>
                <a:gd name="connsiteY4" fmla="*/ 1554860 h 1628034"/>
                <a:gd name="connsiteX0" fmla="*/ 0 w 5169647"/>
                <a:gd name="connsiteY0" fmla="*/ 1583887 h 1621905"/>
                <a:gd name="connsiteX1" fmla="*/ 1792942 w 5169647"/>
                <a:gd name="connsiteY1" fmla="*/ 1270121 h 1621905"/>
                <a:gd name="connsiteX2" fmla="*/ 2719294 w 5169647"/>
                <a:gd name="connsiteY2" fmla="*/ 122 h 1621905"/>
                <a:gd name="connsiteX3" fmla="*/ 3556000 w 5169647"/>
                <a:gd name="connsiteY3" fmla="*/ 1195416 h 1621905"/>
                <a:gd name="connsiteX4" fmla="*/ 5169647 w 5169647"/>
                <a:gd name="connsiteY4" fmla="*/ 1554004 h 1621905"/>
                <a:gd name="connsiteX0" fmla="*/ 0 w 4392706"/>
                <a:gd name="connsiteY0" fmla="*/ 1554004 h 1595485"/>
                <a:gd name="connsiteX1" fmla="*/ 1016001 w 4392706"/>
                <a:gd name="connsiteY1" fmla="*/ 1270121 h 1595485"/>
                <a:gd name="connsiteX2" fmla="*/ 1942353 w 4392706"/>
                <a:gd name="connsiteY2" fmla="*/ 122 h 1595485"/>
                <a:gd name="connsiteX3" fmla="*/ 2779059 w 4392706"/>
                <a:gd name="connsiteY3" fmla="*/ 1195416 h 1595485"/>
                <a:gd name="connsiteX4" fmla="*/ 4392706 w 4392706"/>
                <a:gd name="connsiteY4" fmla="*/ 1554004 h 1595485"/>
                <a:gd name="connsiteX0" fmla="*/ 0 w 4392706"/>
                <a:gd name="connsiteY0" fmla="*/ 1554004 h 1554004"/>
                <a:gd name="connsiteX1" fmla="*/ 1016001 w 4392706"/>
                <a:gd name="connsiteY1" fmla="*/ 1270121 h 1554004"/>
                <a:gd name="connsiteX2" fmla="*/ 1942353 w 4392706"/>
                <a:gd name="connsiteY2" fmla="*/ 122 h 1554004"/>
                <a:gd name="connsiteX3" fmla="*/ 2779059 w 4392706"/>
                <a:gd name="connsiteY3" fmla="*/ 1195416 h 1554004"/>
                <a:gd name="connsiteX4" fmla="*/ 4392706 w 4392706"/>
                <a:gd name="connsiteY4" fmla="*/ 1554004 h 1554004"/>
                <a:gd name="connsiteX0" fmla="*/ 0 w 3630706"/>
                <a:gd name="connsiteY0" fmla="*/ 1554003 h 1554003"/>
                <a:gd name="connsiteX1" fmla="*/ 1016001 w 3630706"/>
                <a:gd name="connsiteY1" fmla="*/ 1270120 h 1554003"/>
                <a:gd name="connsiteX2" fmla="*/ 1942353 w 3630706"/>
                <a:gd name="connsiteY2" fmla="*/ 121 h 1554003"/>
                <a:gd name="connsiteX3" fmla="*/ 2779059 w 3630706"/>
                <a:gd name="connsiteY3" fmla="*/ 1195415 h 1554003"/>
                <a:gd name="connsiteX4" fmla="*/ 3630706 w 363070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5710 h 1555710"/>
                <a:gd name="connsiteX1" fmla="*/ 1016001 w 3765176"/>
                <a:gd name="connsiteY1" fmla="*/ 1271827 h 1555710"/>
                <a:gd name="connsiteX2" fmla="*/ 1942353 w 3765176"/>
                <a:gd name="connsiteY2" fmla="*/ 1828 h 1555710"/>
                <a:gd name="connsiteX3" fmla="*/ 2689412 w 3765176"/>
                <a:gd name="connsiteY3" fmla="*/ 1002887 h 1555710"/>
                <a:gd name="connsiteX4" fmla="*/ 3765176 w 3765176"/>
                <a:gd name="connsiteY4" fmla="*/ 1525828 h 1555710"/>
                <a:gd name="connsiteX0" fmla="*/ 0 w 3765176"/>
                <a:gd name="connsiteY0" fmla="*/ 1555929 h 1555929"/>
                <a:gd name="connsiteX1" fmla="*/ 1016001 w 3765176"/>
                <a:gd name="connsiteY1" fmla="*/ 1272046 h 1555929"/>
                <a:gd name="connsiteX2" fmla="*/ 1942353 w 3765176"/>
                <a:gd name="connsiteY2" fmla="*/ 2047 h 1555929"/>
                <a:gd name="connsiteX3" fmla="*/ 2689412 w 3765176"/>
                <a:gd name="connsiteY3" fmla="*/ 1003106 h 1555929"/>
                <a:gd name="connsiteX4" fmla="*/ 3765176 w 3765176"/>
                <a:gd name="connsiteY4" fmla="*/ 1526047 h 1555929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97 h 1553997"/>
                <a:gd name="connsiteX1" fmla="*/ 1165413 w 3765176"/>
                <a:gd name="connsiteY1" fmla="*/ 1031055 h 1553997"/>
                <a:gd name="connsiteX2" fmla="*/ 1942353 w 3765176"/>
                <a:gd name="connsiteY2" fmla="*/ 115 h 1553997"/>
                <a:gd name="connsiteX3" fmla="*/ 2629647 w 3765176"/>
                <a:gd name="connsiteY3" fmla="*/ 971291 h 1553997"/>
                <a:gd name="connsiteX4" fmla="*/ 3765176 w 3765176"/>
                <a:gd name="connsiteY4" fmla="*/ 1524115 h 1553997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689412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584823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6904 h 1556904"/>
                <a:gd name="connsiteX1" fmla="*/ 1165413 w 3765176"/>
                <a:gd name="connsiteY1" fmla="*/ 1033962 h 1556904"/>
                <a:gd name="connsiteX2" fmla="*/ 1942353 w 3765176"/>
                <a:gd name="connsiteY2" fmla="*/ 3022 h 1556904"/>
                <a:gd name="connsiteX3" fmla="*/ 2674470 w 3765176"/>
                <a:gd name="connsiteY3" fmla="*/ 765022 h 1556904"/>
                <a:gd name="connsiteX4" fmla="*/ 3765176 w 3765176"/>
                <a:gd name="connsiteY4" fmla="*/ 1527022 h 1556904"/>
                <a:gd name="connsiteX0" fmla="*/ 0 w 3765176"/>
                <a:gd name="connsiteY0" fmla="*/ 1555310 h 1555310"/>
                <a:gd name="connsiteX1" fmla="*/ 1165413 w 3765176"/>
                <a:gd name="connsiteY1" fmla="*/ 1032368 h 1555310"/>
                <a:gd name="connsiteX2" fmla="*/ 1942353 w 3765176"/>
                <a:gd name="connsiteY2" fmla="*/ 1428 h 1555310"/>
                <a:gd name="connsiteX3" fmla="*/ 2540000 w 3765176"/>
                <a:gd name="connsiteY3" fmla="*/ 838133 h 1555310"/>
                <a:gd name="connsiteX4" fmla="*/ 3765176 w 3765176"/>
                <a:gd name="connsiteY4" fmla="*/ 1525428 h 1555310"/>
                <a:gd name="connsiteX0" fmla="*/ 0 w 3765176"/>
                <a:gd name="connsiteY0" fmla="*/ 1553882 h 1553882"/>
                <a:gd name="connsiteX1" fmla="*/ 1165413 w 3765176"/>
                <a:gd name="connsiteY1" fmla="*/ 1030940 h 1553882"/>
                <a:gd name="connsiteX2" fmla="*/ 1942353 w 3765176"/>
                <a:gd name="connsiteY2" fmla="*/ 0 h 1553882"/>
                <a:gd name="connsiteX3" fmla="*/ 2719294 w 3765176"/>
                <a:gd name="connsiteY3" fmla="*/ 1030940 h 1553882"/>
                <a:gd name="connsiteX4" fmla="*/ 3765176 w 3765176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824" h="1553882">
                  <a:moveTo>
                    <a:pt x="0" y="1553882"/>
                  </a:moveTo>
                  <a:cubicBezTo>
                    <a:pt x="654921" y="1551392"/>
                    <a:pt x="871570" y="1334743"/>
                    <a:pt x="1165413" y="1030940"/>
                  </a:cubicBezTo>
                  <a:cubicBezTo>
                    <a:pt x="1459256" y="727137"/>
                    <a:pt x="1683373" y="0"/>
                    <a:pt x="1942353" y="0"/>
                  </a:cubicBezTo>
                  <a:cubicBezTo>
                    <a:pt x="2201333" y="0"/>
                    <a:pt x="2490196" y="717175"/>
                    <a:pt x="2719294" y="1030940"/>
                  </a:cubicBezTo>
                  <a:cubicBezTo>
                    <a:pt x="2948392" y="1344705"/>
                    <a:pt x="3302000" y="1509059"/>
                    <a:pt x="3854824" y="1524000"/>
                  </a:cubicBezTo>
                </a:path>
              </a:pathLst>
            </a:custGeom>
            <a:ln>
              <a:solidFill>
                <a:schemeClr val="accent6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4255556" y="2607097"/>
              <a:ext cx="2969189" cy="569592"/>
            </a:xfrm>
            <a:custGeom>
              <a:avLst/>
              <a:gdLst>
                <a:gd name="connsiteX0" fmla="*/ 0 w 5169647"/>
                <a:gd name="connsiteY0" fmla="*/ 1583824 h 1713560"/>
                <a:gd name="connsiteX1" fmla="*/ 1763059 w 5169647"/>
                <a:gd name="connsiteY1" fmla="*/ 1553941 h 1713560"/>
                <a:gd name="connsiteX2" fmla="*/ 2719294 w 5169647"/>
                <a:gd name="connsiteY2" fmla="*/ 59 h 1713560"/>
                <a:gd name="connsiteX3" fmla="*/ 3570941 w 5169647"/>
                <a:gd name="connsiteY3" fmla="*/ 1494177 h 1713560"/>
                <a:gd name="connsiteX4" fmla="*/ 5169647 w 5169647"/>
                <a:gd name="connsiteY4" fmla="*/ 1553941 h 1713560"/>
                <a:gd name="connsiteX0" fmla="*/ 0 w 5169647"/>
                <a:gd name="connsiteY0" fmla="*/ 1584743 h 1628034"/>
                <a:gd name="connsiteX1" fmla="*/ 1792942 w 5169647"/>
                <a:gd name="connsiteY1" fmla="*/ 1270977 h 1628034"/>
                <a:gd name="connsiteX2" fmla="*/ 2719294 w 5169647"/>
                <a:gd name="connsiteY2" fmla="*/ 978 h 1628034"/>
                <a:gd name="connsiteX3" fmla="*/ 3570941 w 5169647"/>
                <a:gd name="connsiteY3" fmla="*/ 1495096 h 1628034"/>
                <a:gd name="connsiteX4" fmla="*/ 5169647 w 5169647"/>
                <a:gd name="connsiteY4" fmla="*/ 1554860 h 1628034"/>
                <a:gd name="connsiteX0" fmla="*/ 0 w 5169647"/>
                <a:gd name="connsiteY0" fmla="*/ 1583887 h 1621905"/>
                <a:gd name="connsiteX1" fmla="*/ 1792942 w 5169647"/>
                <a:gd name="connsiteY1" fmla="*/ 1270121 h 1621905"/>
                <a:gd name="connsiteX2" fmla="*/ 2719294 w 5169647"/>
                <a:gd name="connsiteY2" fmla="*/ 122 h 1621905"/>
                <a:gd name="connsiteX3" fmla="*/ 3556000 w 5169647"/>
                <a:gd name="connsiteY3" fmla="*/ 1195416 h 1621905"/>
                <a:gd name="connsiteX4" fmla="*/ 5169647 w 5169647"/>
                <a:gd name="connsiteY4" fmla="*/ 1554004 h 1621905"/>
                <a:gd name="connsiteX0" fmla="*/ 0 w 4392706"/>
                <a:gd name="connsiteY0" fmla="*/ 1554004 h 1595485"/>
                <a:gd name="connsiteX1" fmla="*/ 1016001 w 4392706"/>
                <a:gd name="connsiteY1" fmla="*/ 1270121 h 1595485"/>
                <a:gd name="connsiteX2" fmla="*/ 1942353 w 4392706"/>
                <a:gd name="connsiteY2" fmla="*/ 122 h 1595485"/>
                <a:gd name="connsiteX3" fmla="*/ 2779059 w 4392706"/>
                <a:gd name="connsiteY3" fmla="*/ 1195416 h 1595485"/>
                <a:gd name="connsiteX4" fmla="*/ 4392706 w 4392706"/>
                <a:gd name="connsiteY4" fmla="*/ 1554004 h 1595485"/>
                <a:gd name="connsiteX0" fmla="*/ 0 w 4392706"/>
                <a:gd name="connsiteY0" fmla="*/ 1554004 h 1554004"/>
                <a:gd name="connsiteX1" fmla="*/ 1016001 w 4392706"/>
                <a:gd name="connsiteY1" fmla="*/ 1270121 h 1554004"/>
                <a:gd name="connsiteX2" fmla="*/ 1942353 w 4392706"/>
                <a:gd name="connsiteY2" fmla="*/ 122 h 1554004"/>
                <a:gd name="connsiteX3" fmla="*/ 2779059 w 4392706"/>
                <a:gd name="connsiteY3" fmla="*/ 1195416 h 1554004"/>
                <a:gd name="connsiteX4" fmla="*/ 4392706 w 4392706"/>
                <a:gd name="connsiteY4" fmla="*/ 1554004 h 1554004"/>
                <a:gd name="connsiteX0" fmla="*/ 0 w 3630706"/>
                <a:gd name="connsiteY0" fmla="*/ 1554003 h 1554003"/>
                <a:gd name="connsiteX1" fmla="*/ 1016001 w 3630706"/>
                <a:gd name="connsiteY1" fmla="*/ 1270120 h 1554003"/>
                <a:gd name="connsiteX2" fmla="*/ 1942353 w 3630706"/>
                <a:gd name="connsiteY2" fmla="*/ 121 h 1554003"/>
                <a:gd name="connsiteX3" fmla="*/ 2779059 w 3630706"/>
                <a:gd name="connsiteY3" fmla="*/ 1195415 h 1554003"/>
                <a:gd name="connsiteX4" fmla="*/ 3630706 w 363070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5710 h 1555710"/>
                <a:gd name="connsiteX1" fmla="*/ 1016001 w 3765176"/>
                <a:gd name="connsiteY1" fmla="*/ 1271827 h 1555710"/>
                <a:gd name="connsiteX2" fmla="*/ 1942353 w 3765176"/>
                <a:gd name="connsiteY2" fmla="*/ 1828 h 1555710"/>
                <a:gd name="connsiteX3" fmla="*/ 2689412 w 3765176"/>
                <a:gd name="connsiteY3" fmla="*/ 1002887 h 1555710"/>
                <a:gd name="connsiteX4" fmla="*/ 3765176 w 3765176"/>
                <a:gd name="connsiteY4" fmla="*/ 1525828 h 1555710"/>
                <a:gd name="connsiteX0" fmla="*/ 0 w 3765176"/>
                <a:gd name="connsiteY0" fmla="*/ 1555929 h 1555929"/>
                <a:gd name="connsiteX1" fmla="*/ 1016001 w 3765176"/>
                <a:gd name="connsiteY1" fmla="*/ 1272046 h 1555929"/>
                <a:gd name="connsiteX2" fmla="*/ 1942353 w 3765176"/>
                <a:gd name="connsiteY2" fmla="*/ 2047 h 1555929"/>
                <a:gd name="connsiteX3" fmla="*/ 2689412 w 3765176"/>
                <a:gd name="connsiteY3" fmla="*/ 1003106 h 1555929"/>
                <a:gd name="connsiteX4" fmla="*/ 3765176 w 3765176"/>
                <a:gd name="connsiteY4" fmla="*/ 1526047 h 1555929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97 h 1553997"/>
                <a:gd name="connsiteX1" fmla="*/ 1165413 w 3765176"/>
                <a:gd name="connsiteY1" fmla="*/ 1031055 h 1553997"/>
                <a:gd name="connsiteX2" fmla="*/ 1942353 w 3765176"/>
                <a:gd name="connsiteY2" fmla="*/ 115 h 1553997"/>
                <a:gd name="connsiteX3" fmla="*/ 2629647 w 3765176"/>
                <a:gd name="connsiteY3" fmla="*/ 971291 h 1553997"/>
                <a:gd name="connsiteX4" fmla="*/ 3765176 w 3765176"/>
                <a:gd name="connsiteY4" fmla="*/ 1524115 h 1553997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689412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584823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6904 h 1556904"/>
                <a:gd name="connsiteX1" fmla="*/ 1165413 w 3765176"/>
                <a:gd name="connsiteY1" fmla="*/ 1033962 h 1556904"/>
                <a:gd name="connsiteX2" fmla="*/ 1942353 w 3765176"/>
                <a:gd name="connsiteY2" fmla="*/ 3022 h 1556904"/>
                <a:gd name="connsiteX3" fmla="*/ 2674470 w 3765176"/>
                <a:gd name="connsiteY3" fmla="*/ 765022 h 1556904"/>
                <a:gd name="connsiteX4" fmla="*/ 3765176 w 3765176"/>
                <a:gd name="connsiteY4" fmla="*/ 1527022 h 1556904"/>
                <a:gd name="connsiteX0" fmla="*/ 0 w 3765176"/>
                <a:gd name="connsiteY0" fmla="*/ 1555310 h 1555310"/>
                <a:gd name="connsiteX1" fmla="*/ 1165413 w 3765176"/>
                <a:gd name="connsiteY1" fmla="*/ 1032368 h 1555310"/>
                <a:gd name="connsiteX2" fmla="*/ 1942353 w 3765176"/>
                <a:gd name="connsiteY2" fmla="*/ 1428 h 1555310"/>
                <a:gd name="connsiteX3" fmla="*/ 2540000 w 3765176"/>
                <a:gd name="connsiteY3" fmla="*/ 838133 h 1555310"/>
                <a:gd name="connsiteX4" fmla="*/ 3765176 w 3765176"/>
                <a:gd name="connsiteY4" fmla="*/ 1525428 h 1555310"/>
                <a:gd name="connsiteX0" fmla="*/ 0 w 3765176"/>
                <a:gd name="connsiteY0" fmla="*/ 1553882 h 1553882"/>
                <a:gd name="connsiteX1" fmla="*/ 1165413 w 3765176"/>
                <a:gd name="connsiteY1" fmla="*/ 1030940 h 1553882"/>
                <a:gd name="connsiteX2" fmla="*/ 1942353 w 3765176"/>
                <a:gd name="connsiteY2" fmla="*/ 0 h 1553882"/>
                <a:gd name="connsiteX3" fmla="*/ 2719294 w 3765176"/>
                <a:gd name="connsiteY3" fmla="*/ 1030940 h 1553882"/>
                <a:gd name="connsiteX4" fmla="*/ 3765176 w 3765176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824" h="1553882">
                  <a:moveTo>
                    <a:pt x="0" y="1553882"/>
                  </a:moveTo>
                  <a:cubicBezTo>
                    <a:pt x="654921" y="1551392"/>
                    <a:pt x="871570" y="1334743"/>
                    <a:pt x="1165413" y="1030940"/>
                  </a:cubicBezTo>
                  <a:cubicBezTo>
                    <a:pt x="1459256" y="727137"/>
                    <a:pt x="1683373" y="0"/>
                    <a:pt x="1942353" y="0"/>
                  </a:cubicBezTo>
                  <a:cubicBezTo>
                    <a:pt x="2201333" y="0"/>
                    <a:pt x="2490196" y="717175"/>
                    <a:pt x="2719294" y="1030940"/>
                  </a:cubicBezTo>
                  <a:cubicBezTo>
                    <a:pt x="2948392" y="1344705"/>
                    <a:pt x="3302000" y="1509059"/>
                    <a:pt x="3854824" y="1524000"/>
                  </a:cubicBezTo>
                </a:path>
              </a:pathLst>
            </a:custGeom>
            <a:ln>
              <a:solidFill>
                <a:schemeClr val="accent6"/>
              </a:solidFill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4097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666656"/>
          </a:xfrm>
        </p:spPr>
        <p:txBody>
          <a:bodyPr/>
          <a:lstStyle/>
          <a:p>
            <a:r>
              <a:rPr lang="en-US" dirty="0" smtClean="0"/>
              <a:t>Shrinkage estimation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42236" y="775168"/>
            <a:ext cx="2749175" cy="1301656"/>
            <a:chOff x="3242236" y="775168"/>
            <a:chExt cx="2749175" cy="1301656"/>
          </a:xfrm>
        </p:grpSpPr>
        <p:sp>
          <p:nvSpPr>
            <p:cNvPr id="9" name="Freeform 8"/>
            <p:cNvSpPr/>
            <p:nvPr/>
          </p:nvSpPr>
          <p:spPr>
            <a:xfrm>
              <a:off x="3242236" y="775168"/>
              <a:ext cx="2749175" cy="1075768"/>
            </a:xfrm>
            <a:custGeom>
              <a:avLst/>
              <a:gdLst>
                <a:gd name="connsiteX0" fmla="*/ 0 w 5169647"/>
                <a:gd name="connsiteY0" fmla="*/ 1583824 h 1713560"/>
                <a:gd name="connsiteX1" fmla="*/ 1763059 w 5169647"/>
                <a:gd name="connsiteY1" fmla="*/ 1553941 h 1713560"/>
                <a:gd name="connsiteX2" fmla="*/ 2719294 w 5169647"/>
                <a:gd name="connsiteY2" fmla="*/ 59 h 1713560"/>
                <a:gd name="connsiteX3" fmla="*/ 3570941 w 5169647"/>
                <a:gd name="connsiteY3" fmla="*/ 1494177 h 1713560"/>
                <a:gd name="connsiteX4" fmla="*/ 5169647 w 5169647"/>
                <a:gd name="connsiteY4" fmla="*/ 1553941 h 1713560"/>
                <a:gd name="connsiteX0" fmla="*/ 0 w 5169647"/>
                <a:gd name="connsiteY0" fmla="*/ 1584743 h 1628034"/>
                <a:gd name="connsiteX1" fmla="*/ 1792942 w 5169647"/>
                <a:gd name="connsiteY1" fmla="*/ 1270977 h 1628034"/>
                <a:gd name="connsiteX2" fmla="*/ 2719294 w 5169647"/>
                <a:gd name="connsiteY2" fmla="*/ 978 h 1628034"/>
                <a:gd name="connsiteX3" fmla="*/ 3570941 w 5169647"/>
                <a:gd name="connsiteY3" fmla="*/ 1495096 h 1628034"/>
                <a:gd name="connsiteX4" fmla="*/ 5169647 w 5169647"/>
                <a:gd name="connsiteY4" fmla="*/ 1554860 h 1628034"/>
                <a:gd name="connsiteX0" fmla="*/ 0 w 5169647"/>
                <a:gd name="connsiteY0" fmla="*/ 1583887 h 1621905"/>
                <a:gd name="connsiteX1" fmla="*/ 1792942 w 5169647"/>
                <a:gd name="connsiteY1" fmla="*/ 1270121 h 1621905"/>
                <a:gd name="connsiteX2" fmla="*/ 2719294 w 5169647"/>
                <a:gd name="connsiteY2" fmla="*/ 122 h 1621905"/>
                <a:gd name="connsiteX3" fmla="*/ 3556000 w 5169647"/>
                <a:gd name="connsiteY3" fmla="*/ 1195416 h 1621905"/>
                <a:gd name="connsiteX4" fmla="*/ 5169647 w 5169647"/>
                <a:gd name="connsiteY4" fmla="*/ 1554004 h 1621905"/>
                <a:gd name="connsiteX0" fmla="*/ 0 w 4392706"/>
                <a:gd name="connsiteY0" fmla="*/ 1554004 h 1595485"/>
                <a:gd name="connsiteX1" fmla="*/ 1016001 w 4392706"/>
                <a:gd name="connsiteY1" fmla="*/ 1270121 h 1595485"/>
                <a:gd name="connsiteX2" fmla="*/ 1942353 w 4392706"/>
                <a:gd name="connsiteY2" fmla="*/ 122 h 1595485"/>
                <a:gd name="connsiteX3" fmla="*/ 2779059 w 4392706"/>
                <a:gd name="connsiteY3" fmla="*/ 1195416 h 1595485"/>
                <a:gd name="connsiteX4" fmla="*/ 4392706 w 4392706"/>
                <a:gd name="connsiteY4" fmla="*/ 1554004 h 1595485"/>
                <a:gd name="connsiteX0" fmla="*/ 0 w 4392706"/>
                <a:gd name="connsiteY0" fmla="*/ 1554004 h 1554004"/>
                <a:gd name="connsiteX1" fmla="*/ 1016001 w 4392706"/>
                <a:gd name="connsiteY1" fmla="*/ 1270121 h 1554004"/>
                <a:gd name="connsiteX2" fmla="*/ 1942353 w 4392706"/>
                <a:gd name="connsiteY2" fmla="*/ 122 h 1554004"/>
                <a:gd name="connsiteX3" fmla="*/ 2779059 w 4392706"/>
                <a:gd name="connsiteY3" fmla="*/ 1195416 h 1554004"/>
                <a:gd name="connsiteX4" fmla="*/ 4392706 w 4392706"/>
                <a:gd name="connsiteY4" fmla="*/ 1554004 h 1554004"/>
                <a:gd name="connsiteX0" fmla="*/ 0 w 3630706"/>
                <a:gd name="connsiteY0" fmla="*/ 1554003 h 1554003"/>
                <a:gd name="connsiteX1" fmla="*/ 1016001 w 3630706"/>
                <a:gd name="connsiteY1" fmla="*/ 1270120 h 1554003"/>
                <a:gd name="connsiteX2" fmla="*/ 1942353 w 3630706"/>
                <a:gd name="connsiteY2" fmla="*/ 121 h 1554003"/>
                <a:gd name="connsiteX3" fmla="*/ 2779059 w 3630706"/>
                <a:gd name="connsiteY3" fmla="*/ 1195415 h 1554003"/>
                <a:gd name="connsiteX4" fmla="*/ 3630706 w 363070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5710 h 1555710"/>
                <a:gd name="connsiteX1" fmla="*/ 1016001 w 3765176"/>
                <a:gd name="connsiteY1" fmla="*/ 1271827 h 1555710"/>
                <a:gd name="connsiteX2" fmla="*/ 1942353 w 3765176"/>
                <a:gd name="connsiteY2" fmla="*/ 1828 h 1555710"/>
                <a:gd name="connsiteX3" fmla="*/ 2689412 w 3765176"/>
                <a:gd name="connsiteY3" fmla="*/ 1002887 h 1555710"/>
                <a:gd name="connsiteX4" fmla="*/ 3765176 w 3765176"/>
                <a:gd name="connsiteY4" fmla="*/ 1525828 h 1555710"/>
                <a:gd name="connsiteX0" fmla="*/ 0 w 3765176"/>
                <a:gd name="connsiteY0" fmla="*/ 1555929 h 1555929"/>
                <a:gd name="connsiteX1" fmla="*/ 1016001 w 3765176"/>
                <a:gd name="connsiteY1" fmla="*/ 1272046 h 1555929"/>
                <a:gd name="connsiteX2" fmla="*/ 1942353 w 3765176"/>
                <a:gd name="connsiteY2" fmla="*/ 2047 h 1555929"/>
                <a:gd name="connsiteX3" fmla="*/ 2689412 w 3765176"/>
                <a:gd name="connsiteY3" fmla="*/ 1003106 h 1555929"/>
                <a:gd name="connsiteX4" fmla="*/ 3765176 w 3765176"/>
                <a:gd name="connsiteY4" fmla="*/ 1526047 h 1555929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97 h 1553997"/>
                <a:gd name="connsiteX1" fmla="*/ 1165413 w 3765176"/>
                <a:gd name="connsiteY1" fmla="*/ 1031055 h 1553997"/>
                <a:gd name="connsiteX2" fmla="*/ 1942353 w 3765176"/>
                <a:gd name="connsiteY2" fmla="*/ 115 h 1553997"/>
                <a:gd name="connsiteX3" fmla="*/ 2629647 w 3765176"/>
                <a:gd name="connsiteY3" fmla="*/ 971291 h 1553997"/>
                <a:gd name="connsiteX4" fmla="*/ 3765176 w 3765176"/>
                <a:gd name="connsiteY4" fmla="*/ 1524115 h 1553997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689412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584823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6904 h 1556904"/>
                <a:gd name="connsiteX1" fmla="*/ 1165413 w 3765176"/>
                <a:gd name="connsiteY1" fmla="*/ 1033962 h 1556904"/>
                <a:gd name="connsiteX2" fmla="*/ 1942353 w 3765176"/>
                <a:gd name="connsiteY2" fmla="*/ 3022 h 1556904"/>
                <a:gd name="connsiteX3" fmla="*/ 2674470 w 3765176"/>
                <a:gd name="connsiteY3" fmla="*/ 765022 h 1556904"/>
                <a:gd name="connsiteX4" fmla="*/ 3765176 w 3765176"/>
                <a:gd name="connsiteY4" fmla="*/ 1527022 h 1556904"/>
                <a:gd name="connsiteX0" fmla="*/ 0 w 3765176"/>
                <a:gd name="connsiteY0" fmla="*/ 1555310 h 1555310"/>
                <a:gd name="connsiteX1" fmla="*/ 1165413 w 3765176"/>
                <a:gd name="connsiteY1" fmla="*/ 1032368 h 1555310"/>
                <a:gd name="connsiteX2" fmla="*/ 1942353 w 3765176"/>
                <a:gd name="connsiteY2" fmla="*/ 1428 h 1555310"/>
                <a:gd name="connsiteX3" fmla="*/ 2540000 w 3765176"/>
                <a:gd name="connsiteY3" fmla="*/ 838133 h 1555310"/>
                <a:gd name="connsiteX4" fmla="*/ 3765176 w 3765176"/>
                <a:gd name="connsiteY4" fmla="*/ 1525428 h 1555310"/>
                <a:gd name="connsiteX0" fmla="*/ 0 w 3765176"/>
                <a:gd name="connsiteY0" fmla="*/ 1553882 h 1553882"/>
                <a:gd name="connsiteX1" fmla="*/ 1165413 w 3765176"/>
                <a:gd name="connsiteY1" fmla="*/ 1030940 h 1553882"/>
                <a:gd name="connsiteX2" fmla="*/ 1942353 w 3765176"/>
                <a:gd name="connsiteY2" fmla="*/ 0 h 1553882"/>
                <a:gd name="connsiteX3" fmla="*/ 2719294 w 3765176"/>
                <a:gd name="connsiteY3" fmla="*/ 1030940 h 1553882"/>
                <a:gd name="connsiteX4" fmla="*/ 3765176 w 3765176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824" h="1553882">
                  <a:moveTo>
                    <a:pt x="0" y="1553882"/>
                  </a:moveTo>
                  <a:cubicBezTo>
                    <a:pt x="654921" y="1551392"/>
                    <a:pt x="871570" y="1334743"/>
                    <a:pt x="1165413" y="1030940"/>
                  </a:cubicBezTo>
                  <a:cubicBezTo>
                    <a:pt x="1459256" y="727137"/>
                    <a:pt x="1683373" y="0"/>
                    <a:pt x="1942353" y="0"/>
                  </a:cubicBezTo>
                  <a:cubicBezTo>
                    <a:pt x="2201333" y="0"/>
                    <a:pt x="2490196" y="717175"/>
                    <a:pt x="2719294" y="1030940"/>
                  </a:cubicBezTo>
                  <a:cubicBezTo>
                    <a:pt x="2948392" y="1344705"/>
                    <a:pt x="3302000" y="1509059"/>
                    <a:pt x="3854824" y="1524000"/>
                  </a:cubicBezTo>
                </a:path>
              </a:pathLst>
            </a:custGeom>
            <a:ln>
              <a:prstDash val="sys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242236" y="2076824"/>
              <a:ext cx="27491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645647" y="2069216"/>
            <a:ext cx="2094504" cy="436413"/>
            <a:chOff x="3645647" y="2069216"/>
            <a:chExt cx="2094504" cy="436413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645647" y="2076824"/>
              <a:ext cx="0" cy="418352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98129" y="2069216"/>
              <a:ext cx="0" cy="418352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740151" y="2087277"/>
              <a:ext cx="0" cy="418352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728C-0B03-0F46-B169-D76004C7F845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25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51637" y="781265"/>
            <a:ext cx="21214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4"/>
                </a:solidFill>
              </a:rPr>
              <a:t>population </a:t>
            </a:r>
          </a:p>
          <a:p>
            <a:pPr algn="r"/>
            <a:r>
              <a:rPr lang="en-US" sz="3200" dirty="0" smtClean="0">
                <a:solidFill>
                  <a:schemeClr val="accent4"/>
                </a:solidFill>
              </a:rPr>
              <a:t>distribution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238259" y="1978262"/>
            <a:ext cx="29033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6"/>
                </a:solidFill>
              </a:rPr>
              <a:t>sampling variance </a:t>
            </a:r>
          </a:p>
          <a:p>
            <a:r>
              <a:rPr lang="en-US" sz="2800" dirty="0" smtClean="0">
                <a:solidFill>
                  <a:schemeClr val="accent6"/>
                </a:solidFill>
              </a:rPr>
              <a:t>around true ability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3228537"/>
            <a:ext cx="2121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</a:rPr>
              <a:t>empirical</a:t>
            </a:r>
          </a:p>
          <a:p>
            <a:pPr algn="r"/>
            <a:r>
              <a:rPr lang="en-US" sz="3200" dirty="0" smtClean="0">
                <a:solidFill>
                  <a:srgbClr val="FF0000"/>
                </a:solidFill>
              </a:rPr>
              <a:t>distribution</a:t>
            </a:r>
            <a:br>
              <a:rPr lang="en-US" sz="3200" dirty="0" smtClean="0">
                <a:solidFill>
                  <a:srgbClr val="FF0000"/>
                </a:solidFill>
              </a:rPr>
            </a:br>
            <a:r>
              <a:rPr lang="en-US" sz="1600" dirty="0" smtClean="0"/>
              <a:t>the center defines </a:t>
            </a:r>
            <a:br>
              <a:rPr lang="en-US" sz="1600" dirty="0" smtClean="0"/>
            </a:br>
            <a:r>
              <a:rPr lang="en-US" sz="1600" dirty="0" smtClean="0"/>
              <a:t>the prior mean</a:t>
            </a:r>
            <a:endParaRPr lang="en-US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64781" y="3543006"/>
            <a:ext cx="3299671" cy="830997"/>
            <a:chOff x="5864781" y="3543006"/>
            <a:chExt cx="3299671" cy="830997"/>
          </a:xfrm>
        </p:grpSpPr>
        <p:sp>
          <p:nvSpPr>
            <p:cNvPr id="39" name="TextBox 38"/>
            <p:cNvSpPr txBox="1"/>
            <p:nvPr/>
          </p:nvSpPr>
          <p:spPr>
            <a:xfrm>
              <a:off x="6427605" y="3543006"/>
              <a:ext cx="27368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MLE</a:t>
              </a:r>
              <a:br>
                <a:rPr lang="en-US" sz="3200" dirty="0" smtClean="0"/>
              </a:br>
              <a:r>
                <a:rPr lang="en-US" sz="1600" dirty="0" smtClean="0"/>
                <a:t>maximum likelihood estimates</a:t>
              </a:r>
              <a:endParaRPr lang="en-US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5864781" y="3877233"/>
              <a:ext cx="614064" cy="0"/>
            </a:xfrm>
            <a:prstGeom prst="straightConnector1">
              <a:avLst/>
            </a:prstGeom>
            <a:ln w="38100" cap="flat" cmpd="sng">
              <a:headEnd type="none"/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525797" y="4876818"/>
            <a:ext cx="3161002" cy="1815882"/>
            <a:chOff x="5525797" y="4876818"/>
            <a:chExt cx="3161002" cy="1815882"/>
          </a:xfrm>
        </p:grpSpPr>
        <p:sp>
          <p:nvSpPr>
            <p:cNvPr id="52" name="TextBox 51"/>
            <p:cNvSpPr txBox="1"/>
            <p:nvPr/>
          </p:nvSpPr>
          <p:spPr>
            <a:xfrm>
              <a:off x="6395892" y="4876818"/>
              <a:ext cx="229090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solidFill>
                    <a:srgbClr val="3366FF"/>
                  </a:solidFill>
                </a:rPr>
                <a:t>shrunken</a:t>
              </a:r>
            </a:p>
            <a:p>
              <a:r>
                <a:rPr lang="en-US" sz="3200" dirty="0" smtClean="0">
                  <a:solidFill>
                    <a:srgbClr val="3366FF"/>
                  </a:solidFill>
                </a:rPr>
                <a:t>estimates</a:t>
              </a:r>
              <a:r>
                <a:rPr lang="en-US" sz="3200" dirty="0" smtClean="0"/>
                <a:t> or</a:t>
              </a:r>
            </a:p>
            <a:p>
              <a:r>
                <a:rPr lang="en-US" sz="3200" dirty="0" smtClean="0"/>
                <a:t>MAP</a:t>
              </a:r>
              <a:br>
                <a:rPr lang="en-US" sz="3200" dirty="0" smtClean="0"/>
              </a:br>
              <a:r>
                <a:rPr lang="en-US" sz="1600" dirty="0" smtClean="0"/>
                <a:t>maximum a posteriori</a:t>
              </a:r>
              <a:endParaRPr lang="en-US" sz="16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 flipV="1">
              <a:off x="5525797" y="5909629"/>
              <a:ext cx="875078" cy="289448"/>
            </a:xfrm>
            <a:prstGeom prst="straightConnector1">
              <a:avLst/>
            </a:prstGeom>
            <a:ln w="38100" cap="flat" cmpd="sng">
              <a:headEnd type="none"/>
              <a:tailEnd type="stealth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196353" y="3336953"/>
            <a:ext cx="4769223" cy="1426886"/>
            <a:chOff x="2196353" y="3330383"/>
            <a:chExt cx="4769223" cy="1426886"/>
          </a:xfrm>
        </p:grpSpPr>
        <p:sp>
          <p:nvSpPr>
            <p:cNvPr id="45" name="Freeform 44"/>
            <p:cNvSpPr/>
            <p:nvPr/>
          </p:nvSpPr>
          <p:spPr>
            <a:xfrm>
              <a:off x="2196353" y="3452626"/>
              <a:ext cx="4769223" cy="1075768"/>
            </a:xfrm>
            <a:custGeom>
              <a:avLst/>
              <a:gdLst>
                <a:gd name="connsiteX0" fmla="*/ 0 w 5169647"/>
                <a:gd name="connsiteY0" fmla="*/ 1583824 h 1713560"/>
                <a:gd name="connsiteX1" fmla="*/ 1763059 w 5169647"/>
                <a:gd name="connsiteY1" fmla="*/ 1553941 h 1713560"/>
                <a:gd name="connsiteX2" fmla="*/ 2719294 w 5169647"/>
                <a:gd name="connsiteY2" fmla="*/ 59 h 1713560"/>
                <a:gd name="connsiteX3" fmla="*/ 3570941 w 5169647"/>
                <a:gd name="connsiteY3" fmla="*/ 1494177 h 1713560"/>
                <a:gd name="connsiteX4" fmla="*/ 5169647 w 5169647"/>
                <a:gd name="connsiteY4" fmla="*/ 1553941 h 1713560"/>
                <a:gd name="connsiteX0" fmla="*/ 0 w 5169647"/>
                <a:gd name="connsiteY0" fmla="*/ 1584743 h 1628034"/>
                <a:gd name="connsiteX1" fmla="*/ 1792942 w 5169647"/>
                <a:gd name="connsiteY1" fmla="*/ 1270977 h 1628034"/>
                <a:gd name="connsiteX2" fmla="*/ 2719294 w 5169647"/>
                <a:gd name="connsiteY2" fmla="*/ 978 h 1628034"/>
                <a:gd name="connsiteX3" fmla="*/ 3570941 w 5169647"/>
                <a:gd name="connsiteY3" fmla="*/ 1495096 h 1628034"/>
                <a:gd name="connsiteX4" fmla="*/ 5169647 w 5169647"/>
                <a:gd name="connsiteY4" fmla="*/ 1554860 h 1628034"/>
                <a:gd name="connsiteX0" fmla="*/ 0 w 5169647"/>
                <a:gd name="connsiteY0" fmla="*/ 1583887 h 1621905"/>
                <a:gd name="connsiteX1" fmla="*/ 1792942 w 5169647"/>
                <a:gd name="connsiteY1" fmla="*/ 1270121 h 1621905"/>
                <a:gd name="connsiteX2" fmla="*/ 2719294 w 5169647"/>
                <a:gd name="connsiteY2" fmla="*/ 122 h 1621905"/>
                <a:gd name="connsiteX3" fmla="*/ 3556000 w 5169647"/>
                <a:gd name="connsiteY3" fmla="*/ 1195416 h 1621905"/>
                <a:gd name="connsiteX4" fmla="*/ 5169647 w 5169647"/>
                <a:gd name="connsiteY4" fmla="*/ 1554004 h 1621905"/>
                <a:gd name="connsiteX0" fmla="*/ 0 w 4392706"/>
                <a:gd name="connsiteY0" fmla="*/ 1554004 h 1595485"/>
                <a:gd name="connsiteX1" fmla="*/ 1016001 w 4392706"/>
                <a:gd name="connsiteY1" fmla="*/ 1270121 h 1595485"/>
                <a:gd name="connsiteX2" fmla="*/ 1942353 w 4392706"/>
                <a:gd name="connsiteY2" fmla="*/ 122 h 1595485"/>
                <a:gd name="connsiteX3" fmla="*/ 2779059 w 4392706"/>
                <a:gd name="connsiteY3" fmla="*/ 1195416 h 1595485"/>
                <a:gd name="connsiteX4" fmla="*/ 4392706 w 4392706"/>
                <a:gd name="connsiteY4" fmla="*/ 1554004 h 1595485"/>
                <a:gd name="connsiteX0" fmla="*/ 0 w 4392706"/>
                <a:gd name="connsiteY0" fmla="*/ 1554004 h 1554004"/>
                <a:gd name="connsiteX1" fmla="*/ 1016001 w 4392706"/>
                <a:gd name="connsiteY1" fmla="*/ 1270121 h 1554004"/>
                <a:gd name="connsiteX2" fmla="*/ 1942353 w 4392706"/>
                <a:gd name="connsiteY2" fmla="*/ 122 h 1554004"/>
                <a:gd name="connsiteX3" fmla="*/ 2779059 w 4392706"/>
                <a:gd name="connsiteY3" fmla="*/ 1195416 h 1554004"/>
                <a:gd name="connsiteX4" fmla="*/ 4392706 w 4392706"/>
                <a:gd name="connsiteY4" fmla="*/ 1554004 h 1554004"/>
                <a:gd name="connsiteX0" fmla="*/ 0 w 3630706"/>
                <a:gd name="connsiteY0" fmla="*/ 1554003 h 1554003"/>
                <a:gd name="connsiteX1" fmla="*/ 1016001 w 3630706"/>
                <a:gd name="connsiteY1" fmla="*/ 1270120 h 1554003"/>
                <a:gd name="connsiteX2" fmla="*/ 1942353 w 3630706"/>
                <a:gd name="connsiteY2" fmla="*/ 121 h 1554003"/>
                <a:gd name="connsiteX3" fmla="*/ 2779059 w 3630706"/>
                <a:gd name="connsiteY3" fmla="*/ 1195415 h 1554003"/>
                <a:gd name="connsiteX4" fmla="*/ 3630706 w 363070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5710 h 1555710"/>
                <a:gd name="connsiteX1" fmla="*/ 1016001 w 3765176"/>
                <a:gd name="connsiteY1" fmla="*/ 1271827 h 1555710"/>
                <a:gd name="connsiteX2" fmla="*/ 1942353 w 3765176"/>
                <a:gd name="connsiteY2" fmla="*/ 1828 h 1555710"/>
                <a:gd name="connsiteX3" fmla="*/ 2689412 w 3765176"/>
                <a:gd name="connsiteY3" fmla="*/ 1002887 h 1555710"/>
                <a:gd name="connsiteX4" fmla="*/ 3765176 w 3765176"/>
                <a:gd name="connsiteY4" fmla="*/ 1525828 h 1555710"/>
                <a:gd name="connsiteX0" fmla="*/ 0 w 3765176"/>
                <a:gd name="connsiteY0" fmla="*/ 1555929 h 1555929"/>
                <a:gd name="connsiteX1" fmla="*/ 1016001 w 3765176"/>
                <a:gd name="connsiteY1" fmla="*/ 1272046 h 1555929"/>
                <a:gd name="connsiteX2" fmla="*/ 1942353 w 3765176"/>
                <a:gd name="connsiteY2" fmla="*/ 2047 h 1555929"/>
                <a:gd name="connsiteX3" fmla="*/ 2689412 w 3765176"/>
                <a:gd name="connsiteY3" fmla="*/ 1003106 h 1555929"/>
                <a:gd name="connsiteX4" fmla="*/ 3765176 w 3765176"/>
                <a:gd name="connsiteY4" fmla="*/ 1526047 h 1555929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97 h 1553997"/>
                <a:gd name="connsiteX1" fmla="*/ 1165413 w 3765176"/>
                <a:gd name="connsiteY1" fmla="*/ 1031055 h 1553997"/>
                <a:gd name="connsiteX2" fmla="*/ 1942353 w 3765176"/>
                <a:gd name="connsiteY2" fmla="*/ 115 h 1553997"/>
                <a:gd name="connsiteX3" fmla="*/ 2629647 w 3765176"/>
                <a:gd name="connsiteY3" fmla="*/ 971291 h 1553997"/>
                <a:gd name="connsiteX4" fmla="*/ 3765176 w 3765176"/>
                <a:gd name="connsiteY4" fmla="*/ 1524115 h 1553997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689412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584823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6904 h 1556904"/>
                <a:gd name="connsiteX1" fmla="*/ 1165413 w 3765176"/>
                <a:gd name="connsiteY1" fmla="*/ 1033962 h 1556904"/>
                <a:gd name="connsiteX2" fmla="*/ 1942353 w 3765176"/>
                <a:gd name="connsiteY2" fmla="*/ 3022 h 1556904"/>
                <a:gd name="connsiteX3" fmla="*/ 2674470 w 3765176"/>
                <a:gd name="connsiteY3" fmla="*/ 765022 h 1556904"/>
                <a:gd name="connsiteX4" fmla="*/ 3765176 w 3765176"/>
                <a:gd name="connsiteY4" fmla="*/ 1527022 h 1556904"/>
                <a:gd name="connsiteX0" fmla="*/ 0 w 3765176"/>
                <a:gd name="connsiteY0" fmla="*/ 1555310 h 1555310"/>
                <a:gd name="connsiteX1" fmla="*/ 1165413 w 3765176"/>
                <a:gd name="connsiteY1" fmla="*/ 1032368 h 1555310"/>
                <a:gd name="connsiteX2" fmla="*/ 1942353 w 3765176"/>
                <a:gd name="connsiteY2" fmla="*/ 1428 h 1555310"/>
                <a:gd name="connsiteX3" fmla="*/ 2540000 w 3765176"/>
                <a:gd name="connsiteY3" fmla="*/ 838133 h 1555310"/>
                <a:gd name="connsiteX4" fmla="*/ 3765176 w 3765176"/>
                <a:gd name="connsiteY4" fmla="*/ 1525428 h 1555310"/>
                <a:gd name="connsiteX0" fmla="*/ 0 w 3765176"/>
                <a:gd name="connsiteY0" fmla="*/ 1553882 h 1553882"/>
                <a:gd name="connsiteX1" fmla="*/ 1165413 w 3765176"/>
                <a:gd name="connsiteY1" fmla="*/ 1030940 h 1553882"/>
                <a:gd name="connsiteX2" fmla="*/ 1942353 w 3765176"/>
                <a:gd name="connsiteY2" fmla="*/ 0 h 1553882"/>
                <a:gd name="connsiteX3" fmla="*/ 2719294 w 3765176"/>
                <a:gd name="connsiteY3" fmla="*/ 1030940 h 1553882"/>
                <a:gd name="connsiteX4" fmla="*/ 3765176 w 3765176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824" h="1553882">
                  <a:moveTo>
                    <a:pt x="0" y="1553882"/>
                  </a:moveTo>
                  <a:cubicBezTo>
                    <a:pt x="654921" y="1551392"/>
                    <a:pt x="871570" y="1334743"/>
                    <a:pt x="1165413" y="1030940"/>
                  </a:cubicBezTo>
                  <a:cubicBezTo>
                    <a:pt x="1459256" y="727137"/>
                    <a:pt x="1683373" y="0"/>
                    <a:pt x="1942353" y="0"/>
                  </a:cubicBezTo>
                  <a:cubicBezTo>
                    <a:pt x="2201333" y="0"/>
                    <a:pt x="2490196" y="717175"/>
                    <a:pt x="2719294" y="1030940"/>
                  </a:cubicBezTo>
                  <a:cubicBezTo>
                    <a:pt x="2948392" y="1344705"/>
                    <a:pt x="3302000" y="1509059"/>
                    <a:pt x="3854824" y="152400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2196353" y="4757269"/>
              <a:ext cx="47692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3309953" y="3332890"/>
              <a:ext cx="0" cy="505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4353019" y="3330383"/>
              <a:ext cx="0" cy="505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813541" y="3342562"/>
              <a:ext cx="0" cy="505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3251490" y="4763839"/>
            <a:ext cx="2749175" cy="1667696"/>
            <a:chOff x="3251490" y="4757269"/>
            <a:chExt cx="2749175" cy="1667696"/>
          </a:xfrm>
        </p:grpSpPr>
        <p:sp>
          <p:nvSpPr>
            <p:cNvPr id="59" name="Freeform 58"/>
            <p:cNvSpPr/>
            <p:nvPr/>
          </p:nvSpPr>
          <p:spPr>
            <a:xfrm>
              <a:off x="3251490" y="5123309"/>
              <a:ext cx="2749175" cy="1075768"/>
            </a:xfrm>
            <a:custGeom>
              <a:avLst/>
              <a:gdLst>
                <a:gd name="connsiteX0" fmla="*/ 0 w 5169647"/>
                <a:gd name="connsiteY0" fmla="*/ 1583824 h 1713560"/>
                <a:gd name="connsiteX1" fmla="*/ 1763059 w 5169647"/>
                <a:gd name="connsiteY1" fmla="*/ 1553941 h 1713560"/>
                <a:gd name="connsiteX2" fmla="*/ 2719294 w 5169647"/>
                <a:gd name="connsiteY2" fmla="*/ 59 h 1713560"/>
                <a:gd name="connsiteX3" fmla="*/ 3570941 w 5169647"/>
                <a:gd name="connsiteY3" fmla="*/ 1494177 h 1713560"/>
                <a:gd name="connsiteX4" fmla="*/ 5169647 w 5169647"/>
                <a:gd name="connsiteY4" fmla="*/ 1553941 h 1713560"/>
                <a:gd name="connsiteX0" fmla="*/ 0 w 5169647"/>
                <a:gd name="connsiteY0" fmla="*/ 1584743 h 1628034"/>
                <a:gd name="connsiteX1" fmla="*/ 1792942 w 5169647"/>
                <a:gd name="connsiteY1" fmla="*/ 1270977 h 1628034"/>
                <a:gd name="connsiteX2" fmla="*/ 2719294 w 5169647"/>
                <a:gd name="connsiteY2" fmla="*/ 978 h 1628034"/>
                <a:gd name="connsiteX3" fmla="*/ 3570941 w 5169647"/>
                <a:gd name="connsiteY3" fmla="*/ 1495096 h 1628034"/>
                <a:gd name="connsiteX4" fmla="*/ 5169647 w 5169647"/>
                <a:gd name="connsiteY4" fmla="*/ 1554860 h 1628034"/>
                <a:gd name="connsiteX0" fmla="*/ 0 w 5169647"/>
                <a:gd name="connsiteY0" fmla="*/ 1583887 h 1621905"/>
                <a:gd name="connsiteX1" fmla="*/ 1792942 w 5169647"/>
                <a:gd name="connsiteY1" fmla="*/ 1270121 h 1621905"/>
                <a:gd name="connsiteX2" fmla="*/ 2719294 w 5169647"/>
                <a:gd name="connsiteY2" fmla="*/ 122 h 1621905"/>
                <a:gd name="connsiteX3" fmla="*/ 3556000 w 5169647"/>
                <a:gd name="connsiteY3" fmla="*/ 1195416 h 1621905"/>
                <a:gd name="connsiteX4" fmla="*/ 5169647 w 5169647"/>
                <a:gd name="connsiteY4" fmla="*/ 1554004 h 1621905"/>
                <a:gd name="connsiteX0" fmla="*/ 0 w 4392706"/>
                <a:gd name="connsiteY0" fmla="*/ 1554004 h 1595485"/>
                <a:gd name="connsiteX1" fmla="*/ 1016001 w 4392706"/>
                <a:gd name="connsiteY1" fmla="*/ 1270121 h 1595485"/>
                <a:gd name="connsiteX2" fmla="*/ 1942353 w 4392706"/>
                <a:gd name="connsiteY2" fmla="*/ 122 h 1595485"/>
                <a:gd name="connsiteX3" fmla="*/ 2779059 w 4392706"/>
                <a:gd name="connsiteY3" fmla="*/ 1195416 h 1595485"/>
                <a:gd name="connsiteX4" fmla="*/ 4392706 w 4392706"/>
                <a:gd name="connsiteY4" fmla="*/ 1554004 h 1595485"/>
                <a:gd name="connsiteX0" fmla="*/ 0 w 4392706"/>
                <a:gd name="connsiteY0" fmla="*/ 1554004 h 1554004"/>
                <a:gd name="connsiteX1" fmla="*/ 1016001 w 4392706"/>
                <a:gd name="connsiteY1" fmla="*/ 1270121 h 1554004"/>
                <a:gd name="connsiteX2" fmla="*/ 1942353 w 4392706"/>
                <a:gd name="connsiteY2" fmla="*/ 122 h 1554004"/>
                <a:gd name="connsiteX3" fmla="*/ 2779059 w 4392706"/>
                <a:gd name="connsiteY3" fmla="*/ 1195416 h 1554004"/>
                <a:gd name="connsiteX4" fmla="*/ 4392706 w 4392706"/>
                <a:gd name="connsiteY4" fmla="*/ 1554004 h 1554004"/>
                <a:gd name="connsiteX0" fmla="*/ 0 w 3630706"/>
                <a:gd name="connsiteY0" fmla="*/ 1554003 h 1554003"/>
                <a:gd name="connsiteX1" fmla="*/ 1016001 w 3630706"/>
                <a:gd name="connsiteY1" fmla="*/ 1270120 h 1554003"/>
                <a:gd name="connsiteX2" fmla="*/ 1942353 w 3630706"/>
                <a:gd name="connsiteY2" fmla="*/ 121 h 1554003"/>
                <a:gd name="connsiteX3" fmla="*/ 2779059 w 3630706"/>
                <a:gd name="connsiteY3" fmla="*/ 1195415 h 1554003"/>
                <a:gd name="connsiteX4" fmla="*/ 3630706 w 363070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5710 h 1555710"/>
                <a:gd name="connsiteX1" fmla="*/ 1016001 w 3765176"/>
                <a:gd name="connsiteY1" fmla="*/ 1271827 h 1555710"/>
                <a:gd name="connsiteX2" fmla="*/ 1942353 w 3765176"/>
                <a:gd name="connsiteY2" fmla="*/ 1828 h 1555710"/>
                <a:gd name="connsiteX3" fmla="*/ 2689412 w 3765176"/>
                <a:gd name="connsiteY3" fmla="*/ 1002887 h 1555710"/>
                <a:gd name="connsiteX4" fmla="*/ 3765176 w 3765176"/>
                <a:gd name="connsiteY4" fmla="*/ 1525828 h 1555710"/>
                <a:gd name="connsiteX0" fmla="*/ 0 w 3765176"/>
                <a:gd name="connsiteY0" fmla="*/ 1555929 h 1555929"/>
                <a:gd name="connsiteX1" fmla="*/ 1016001 w 3765176"/>
                <a:gd name="connsiteY1" fmla="*/ 1272046 h 1555929"/>
                <a:gd name="connsiteX2" fmla="*/ 1942353 w 3765176"/>
                <a:gd name="connsiteY2" fmla="*/ 2047 h 1555929"/>
                <a:gd name="connsiteX3" fmla="*/ 2689412 w 3765176"/>
                <a:gd name="connsiteY3" fmla="*/ 1003106 h 1555929"/>
                <a:gd name="connsiteX4" fmla="*/ 3765176 w 3765176"/>
                <a:gd name="connsiteY4" fmla="*/ 1526047 h 1555929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97 h 1553997"/>
                <a:gd name="connsiteX1" fmla="*/ 1165413 w 3765176"/>
                <a:gd name="connsiteY1" fmla="*/ 1031055 h 1553997"/>
                <a:gd name="connsiteX2" fmla="*/ 1942353 w 3765176"/>
                <a:gd name="connsiteY2" fmla="*/ 115 h 1553997"/>
                <a:gd name="connsiteX3" fmla="*/ 2629647 w 3765176"/>
                <a:gd name="connsiteY3" fmla="*/ 971291 h 1553997"/>
                <a:gd name="connsiteX4" fmla="*/ 3765176 w 3765176"/>
                <a:gd name="connsiteY4" fmla="*/ 1524115 h 1553997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689412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584823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6904 h 1556904"/>
                <a:gd name="connsiteX1" fmla="*/ 1165413 w 3765176"/>
                <a:gd name="connsiteY1" fmla="*/ 1033962 h 1556904"/>
                <a:gd name="connsiteX2" fmla="*/ 1942353 w 3765176"/>
                <a:gd name="connsiteY2" fmla="*/ 3022 h 1556904"/>
                <a:gd name="connsiteX3" fmla="*/ 2674470 w 3765176"/>
                <a:gd name="connsiteY3" fmla="*/ 765022 h 1556904"/>
                <a:gd name="connsiteX4" fmla="*/ 3765176 w 3765176"/>
                <a:gd name="connsiteY4" fmla="*/ 1527022 h 1556904"/>
                <a:gd name="connsiteX0" fmla="*/ 0 w 3765176"/>
                <a:gd name="connsiteY0" fmla="*/ 1555310 h 1555310"/>
                <a:gd name="connsiteX1" fmla="*/ 1165413 w 3765176"/>
                <a:gd name="connsiteY1" fmla="*/ 1032368 h 1555310"/>
                <a:gd name="connsiteX2" fmla="*/ 1942353 w 3765176"/>
                <a:gd name="connsiteY2" fmla="*/ 1428 h 1555310"/>
                <a:gd name="connsiteX3" fmla="*/ 2540000 w 3765176"/>
                <a:gd name="connsiteY3" fmla="*/ 838133 h 1555310"/>
                <a:gd name="connsiteX4" fmla="*/ 3765176 w 3765176"/>
                <a:gd name="connsiteY4" fmla="*/ 1525428 h 1555310"/>
                <a:gd name="connsiteX0" fmla="*/ 0 w 3765176"/>
                <a:gd name="connsiteY0" fmla="*/ 1553882 h 1553882"/>
                <a:gd name="connsiteX1" fmla="*/ 1165413 w 3765176"/>
                <a:gd name="connsiteY1" fmla="*/ 1030940 h 1553882"/>
                <a:gd name="connsiteX2" fmla="*/ 1942353 w 3765176"/>
                <a:gd name="connsiteY2" fmla="*/ 0 h 1553882"/>
                <a:gd name="connsiteX3" fmla="*/ 2719294 w 3765176"/>
                <a:gd name="connsiteY3" fmla="*/ 1030940 h 1553882"/>
                <a:gd name="connsiteX4" fmla="*/ 3765176 w 3765176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824" h="1553882">
                  <a:moveTo>
                    <a:pt x="0" y="1553882"/>
                  </a:moveTo>
                  <a:cubicBezTo>
                    <a:pt x="654921" y="1551392"/>
                    <a:pt x="871570" y="1334743"/>
                    <a:pt x="1165413" y="1030940"/>
                  </a:cubicBezTo>
                  <a:cubicBezTo>
                    <a:pt x="1459256" y="727137"/>
                    <a:pt x="1683373" y="0"/>
                    <a:pt x="1942353" y="0"/>
                  </a:cubicBezTo>
                  <a:cubicBezTo>
                    <a:pt x="2201333" y="0"/>
                    <a:pt x="2490196" y="717175"/>
                    <a:pt x="2719294" y="1030940"/>
                  </a:cubicBezTo>
                  <a:cubicBezTo>
                    <a:pt x="2948392" y="1344705"/>
                    <a:pt x="3302000" y="1509059"/>
                    <a:pt x="3854824" y="1524000"/>
                  </a:cubicBezTo>
                </a:path>
              </a:pathLst>
            </a:custGeom>
            <a:ln>
              <a:solidFill>
                <a:srgbClr val="7F7F7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3251490" y="6424965"/>
              <a:ext cx="27491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309953" y="4757269"/>
              <a:ext cx="533117" cy="1141906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379777" y="4757269"/>
              <a:ext cx="117280" cy="36604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5430426" y="4767722"/>
              <a:ext cx="383115" cy="1141906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 40"/>
          <p:cNvSpPr/>
          <p:nvPr/>
        </p:nvSpPr>
        <p:spPr>
          <a:xfrm>
            <a:off x="3309952" y="2607097"/>
            <a:ext cx="2969189" cy="569592"/>
          </a:xfrm>
          <a:custGeom>
            <a:avLst/>
            <a:gdLst>
              <a:gd name="connsiteX0" fmla="*/ 0 w 5169647"/>
              <a:gd name="connsiteY0" fmla="*/ 1583824 h 1713560"/>
              <a:gd name="connsiteX1" fmla="*/ 1763059 w 5169647"/>
              <a:gd name="connsiteY1" fmla="*/ 1553941 h 1713560"/>
              <a:gd name="connsiteX2" fmla="*/ 2719294 w 5169647"/>
              <a:gd name="connsiteY2" fmla="*/ 59 h 1713560"/>
              <a:gd name="connsiteX3" fmla="*/ 3570941 w 5169647"/>
              <a:gd name="connsiteY3" fmla="*/ 1494177 h 1713560"/>
              <a:gd name="connsiteX4" fmla="*/ 5169647 w 5169647"/>
              <a:gd name="connsiteY4" fmla="*/ 1553941 h 1713560"/>
              <a:gd name="connsiteX0" fmla="*/ 0 w 5169647"/>
              <a:gd name="connsiteY0" fmla="*/ 1584743 h 1628034"/>
              <a:gd name="connsiteX1" fmla="*/ 1792942 w 5169647"/>
              <a:gd name="connsiteY1" fmla="*/ 1270977 h 1628034"/>
              <a:gd name="connsiteX2" fmla="*/ 2719294 w 5169647"/>
              <a:gd name="connsiteY2" fmla="*/ 978 h 1628034"/>
              <a:gd name="connsiteX3" fmla="*/ 3570941 w 5169647"/>
              <a:gd name="connsiteY3" fmla="*/ 1495096 h 1628034"/>
              <a:gd name="connsiteX4" fmla="*/ 5169647 w 5169647"/>
              <a:gd name="connsiteY4" fmla="*/ 1554860 h 1628034"/>
              <a:gd name="connsiteX0" fmla="*/ 0 w 5169647"/>
              <a:gd name="connsiteY0" fmla="*/ 1583887 h 1621905"/>
              <a:gd name="connsiteX1" fmla="*/ 1792942 w 5169647"/>
              <a:gd name="connsiteY1" fmla="*/ 1270121 h 1621905"/>
              <a:gd name="connsiteX2" fmla="*/ 2719294 w 5169647"/>
              <a:gd name="connsiteY2" fmla="*/ 122 h 1621905"/>
              <a:gd name="connsiteX3" fmla="*/ 3556000 w 5169647"/>
              <a:gd name="connsiteY3" fmla="*/ 1195416 h 1621905"/>
              <a:gd name="connsiteX4" fmla="*/ 5169647 w 5169647"/>
              <a:gd name="connsiteY4" fmla="*/ 1554004 h 1621905"/>
              <a:gd name="connsiteX0" fmla="*/ 0 w 4392706"/>
              <a:gd name="connsiteY0" fmla="*/ 1554004 h 1595485"/>
              <a:gd name="connsiteX1" fmla="*/ 1016001 w 4392706"/>
              <a:gd name="connsiteY1" fmla="*/ 1270121 h 1595485"/>
              <a:gd name="connsiteX2" fmla="*/ 1942353 w 4392706"/>
              <a:gd name="connsiteY2" fmla="*/ 122 h 1595485"/>
              <a:gd name="connsiteX3" fmla="*/ 2779059 w 4392706"/>
              <a:gd name="connsiteY3" fmla="*/ 1195416 h 1595485"/>
              <a:gd name="connsiteX4" fmla="*/ 4392706 w 4392706"/>
              <a:gd name="connsiteY4" fmla="*/ 1554004 h 1595485"/>
              <a:gd name="connsiteX0" fmla="*/ 0 w 4392706"/>
              <a:gd name="connsiteY0" fmla="*/ 1554004 h 1554004"/>
              <a:gd name="connsiteX1" fmla="*/ 1016001 w 4392706"/>
              <a:gd name="connsiteY1" fmla="*/ 1270121 h 1554004"/>
              <a:gd name="connsiteX2" fmla="*/ 1942353 w 4392706"/>
              <a:gd name="connsiteY2" fmla="*/ 122 h 1554004"/>
              <a:gd name="connsiteX3" fmla="*/ 2779059 w 4392706"/>
              <a:gd name="connsiteY3" fmla="*/ 1195416 h 1554004"/>
              <a:gd name="connsiteX4" fmla="*/ 4392706 w 4392706"/>
              <a:gd name="connsiteY4" fmla="*/ 1554004 h 1554004"/>
              <a:gd name="connsiteX0" fmla="*/ 0 w 3630706"/>
              <a:gd name="connsiteY0" fmla="*/ 1554003 h 1554003"/>
              <a:gd name="connsiteX1" fmla="*/ 1016001 w 3630706"/>
              <a:gd name="connsiteY1" fmla="*/ 1270120 h 1554003"/>
              <a:gd name="connsiteX2" fmla="*/ 1942353 w 3630706"/>
              <a:gd name="connsiteY2" fmla="*/ 121 h 1554003"/>
              <a:gd name="connsiteX3" fmla="*/ 2779059 w 3630706"/>
              <a:gd name="connsiteY3" fmla="*/ 1195415 h 1554003"/>
              <a:gd name="connsiteX4" fmla="*/ 3630706 w 363070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5710 h 1555710"/>
              <a:gd name="connsiteX1" fmla="*/ 1016001 w 3765176"/>
              <a:gd name="connsiteY1" fmla="*/ 1271827 h 1555710"/>
              <a:gd name="connsiteX2" fmla="*/ 1942353 w 3765176"/>
              <a:gd name="connsiteY2" fmla="*/ 1828 h 1555710"/>
              <a:gd name="connsiteX3" fmla="*/ 2689412 w 3765176"/>
              <a:gd name="connsiteY3" fmla="*/ 1002887 h 1555710"/>
              <a:gd name="connsiteX4" fmla="*/ 3765176 w 3765176"/>
              <a:gd name="connsiteY4" fmla="*/ 1525828 h 1555710"/>
              <a:gd name="connsiteX0" fmla="*/ 0 w 3765176"/>
              <a:gd name="connsiteY0" fmla="*/ 1555929 h 1555929"/>
              <a:gd name="connsiteX1" fmla="*/ 1016001 w 3765176"/>
              <a:gd name="connsiteY1" fmla="*/ 1272046 h 1555929"/>
              <a:gd name="connsiteX2" fmla="*/ 1942353 w 3765176"/>
              <a:gd name="connsiteY2" fmla="*/ 2047 h 1555929"/>
              <a:gd name="connsiteX3" fmla="*/ 2689412 w 3765176"/>
              <a:gd name="connsiteY3" fmla="*/ 1003106 h 1555929"/>
              <a:gd name="connsiteX4" fmla="*/ 3765176 w 3765176"/>
              <a:gd name="connsiteY4" fmla="*/ 1526047 h 1555929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97 h 1553997"/>
              <a:gd name="connsiteX1" fmla="*/ 1165413 w 3765176"/>
              <a:gd name="connsiteY1" fmla="*/ 1031055 h 1553997"/>
              <a:gd name="connsiteX2" fmla="*/ 1942353 w 3765176"/>
              <a:gd name="connsiteY2" fmla="*/ 115 h 1553997"/>
              <a:gd name="connsiteX3" fmla="*/ 2629647 w 3765176"/>
              <a:gd name="connsiteY3" fmla="*/ 971291 h 1553997"/>
              <a:gd name="connsiteX4" fmla="*/ 3765176 w 3765176"/>
              <a:gd name="connsiteY4" fmla="*/ 1524115 h 1553997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689412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584823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6904 h 1556904"/>
              <a:gd name="connsiteX1" fmla="*/ 1165413 w 3765176"/>
              <a:gd name="connsiteY1" fmla="*/ 1033962 h 1556904"/>
              <a:gd name="connsiteX2" fmla="*/ 1942353 w 3765176"/>
              <a:gd name="connsiteY2" fmla="*/ 3022 h 1556904"/>
              <a:gd name="connsiteX3" fmla="*/ 2674470 w 3765176"/>
              <a:gd name="connsiteY3" fmla="*/ 765022 h 1556904"/>
              <a:gd name="connsiteX4" fmla="*/ 3765176 w 3765176"/>
              <a:gd name="connsiteY4" fmla="*/ 1527022 h 1556904"/>
              <a:gd name="connsiteX0" fmla="*/ 0 w 3765176"/>
              <a:gd name="connsiteY0" fmla="*/ 1555310 h 1555310"/>
              <a:gd name="connsiteX1" fmla="*/ 1165413 w 3765176"/>
              <a:gd name="connsiteY1" fmla="*/ 1032368 h 1555310"/>
              <a:gd name="connsiteX2" fmla="*/ 1942353 w 3765176"/>
              <a:gd name="connsiteY2" fmla="*/ 1428 h 1555310"/>
              <a:gd name="connsiteX3" fmla="*/ 2540000 w 3765176"/>
              <a:gd name="connsiteY3" fmla="*/ 838133 h 1555310"/>
              <a:gd name="connsiteX4" fmla="*/ 3765176 w 3765176"/>
              <a:gd name="connsiteY4" fmla="*/ 1525428 h 1555310"/>
              <a:gd name="connsiteX0" fmla="*/ 0 w 3765176"/>
              <a:gd name="connsiteY0" fmla="*/ 1553882 h 1553882"/>
              <a:gd name="connsiteX1" fmla="*/ 1165413 w 3765176"/>
              <a:gd name="connsiteY1" fmla="*/ 1030940 h 1553882"/>
              <a:gd name="connsiteX2" fmla="*/ 1942353 w 3765176"/>
              <a:gd name="connsiteY2" fmla="*/ 0 h 1553882"/>
              <a:gd name="connsiteX3" fmla="*/ 2719294 w 3765176"/>
              <a:gd name="connsiteY3" fmla="*/ 1030940 h 1553882"/>
              <a:gd name="connsiteX4" fmla="*/ 3765176 w 3765176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4824" h="1553882">
                <a:moveTo>
                  <a:pt x="0" y="1553882"/>
                </a:moveTo>
                <a:cubicBezTo>
                  <a:pt x="654921" y="1551392"/>
                  <a:pt x="871570" y="1334743"/>
                  <a:pt x="1165413" y="1030940"/>
                </a:cubicBezTo>
                <a:cubicBezTo>
                  <a:pt x="1459256" y="727137"/>
                  <a:pt x="1683373" y="0"/>
                  <a:pt x="1942353" y="0"/>
                </a:cubicBezTo>
                <a:cubicBezTo>
                  <a:pt x="2201333" y="0"/>
                  <a:pt x="2490196" y="717175"/>
                  <a:pt x="2719294" y="1030940"/>
                </a:cubicBezTo>
                <a:cubicBezTo>
                  <a:pt x="2948392" y="1344705"/>
                  <a:pt x="3302000" y="1509059"/>
                  <a:pt x="3854824" y="1524000"/>
                </a:cubicBezTo>
              </a:path>
            </a:pathLst>
          </a:custGeom>
          <a:ln>
            <a:solidFill>
              <a:schemeClr val="accent6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161052" y="2607097"/>
            <a:ext cx="2969189" cy="569592"/>
          </a:xfrm>
          <a:custGeom>
            <a:avLst/>
            <a:gdLst>
              <a:gd name="connsiteX0" fmla="*/ 0 w 5169647"/>
              <a:gd name="connsiteY0" fmla="*/ 1583824 h 1713560"/>
              <a:gd name="connsiteX1" fmla="*/ 1763059 w 5169647"/>
              <a:gd name="connsiteY1" fmla="*/ 1553941 h 1713560"/>
              <a:gd name="connsiteX2" fmla="*/ 2719294 w 5169647"/>
              <a:gd name="connsiteY2" fmla="*/ 59 h 1713560"/>
              <a:gd name="connsiteX3" fmla="*/ 3570941 w 5169647"/>
              <a:gd name="connsiteY3" fmla="*/ 1494177 h 1713560"/>
              <a:gd name="connsiteX4" fmla="*/ 5169647 w 5169647"/>
              <a:gd name="connsiteY4" fmla="*/ 1553941 h 1713560"/>
              <a:gd name="connsiteX0" fmla="*/ 0 w 5169647"/>
              <a:gd name="connsiteY0" fmla="*/ 1584743 h 1628034"/>
              <a:gd name="connsiteX1" fmla="*/ 1792942 w 5169647"/>
              <a:gd name="connsiteY1" fmla="*/ 1270977 h 1628034"/>
              <a:gd name="connsiteX2" fmla="*/ 2719294 w 5169647"/>
              <a:gd name="connsiteY2" fmla="*/ 978 h 1628034"/>
              <a:gd name="connsiteX3" fmla="*/ 3570941 w 5169647"/>
              <a:gd name="connsiteY3" fmla="*/ 1495096 h 1628034"/>
              <a:gd name="connsiteX4" fmla="*/ 5169647 w 5169647"/>
              <a:gd name="connsiteY4" fmla="*/ 1554860 h 1628034"/>
              <a:gd name="connsiteX0" fmla="*/ 0 w 5169647"/>
              <a:gd name="connsiteY0" fmla="*/ 1583887 h 1621905"/>
              <a:gd name="connsiteX1" fmla="*/ 1792942 w 5169647"/>
              <a:gd name="connsiteY1" fmla="*/ 1270121 h 1621905"/>
              <a:gd name="connsiteX2" fmla="*/ 2719294 w 5169647"/>
              <a:gd name="connsiteY2" fmla="*/ 122 h 1621905"/>
              <a:gd name="connsiteX3" fmla="*/ 3556000 w 5169647"/>
              <a:gd name="connsiteY3" fmla="*/ 1195416 h 1621905"/>
              <a:gd name="connsiteX4" fmla="*/ 5169647 w 5169647"/>
              <a:gd name="connsiteY4" fmla="*/ 1554004 h 1621905"/>
              <a:gd name="connsiteX0" fmla="*/ 0 w 4392706"/>
              <a:gd name="connsiteY0" fmla="*/ 1554004 h 1595485"/>
              <a:gd name="connsiteX1" fmla="*/ 1016001 w 4392706"/>
              <a:gd name="connsiteY1" fmla="*/ 1270121 h 1595485"/>
              <a:gd name="connsiteX2" fmla="*/ 1942353 w 4392706"/>
              <a:gd name="connsiteY2" fmla="*/ 122 h 1595485"/>
              <a:gd name="connsiteX3" fmla="*/ 2779059 w 4392706"/>
              <a:gd name="connsiteY3" fmla="*/ 1195416 h 1595485"/>
              <a:gd name="connsiteX4" fmla="*/ 4392706 w 4392706"/>
              <a:gd name="connsiteY4" fmla="*/ 1554004 h 1595485"/>
              <a:gd name="connsiteX0" fmla="*/ 0 w 4392706"/>
              <a:gd name="connsiteY0" fmla="*/ 1554004 h 1554004"/>
              <a:gd name="connsiteX1" fmla="*/ 1016001 w 4392706"/>
              <a:gd name="connsiteY1" fmla="*/ 1270121 h 1554004"/>
              <a:gd name="connsiteX2" fmla="*/ 1942353 w 4392706"/>
              <a:gd name="connsiteY2" fmla="*/ 122 h 1554004"/>
              <a:gd name="connsiteX3" fmla="*/ 2779059 w 4392706"/>
              <a:gd name="connsiteY3" fmla="*/ 1195416 h 1554004"/>
              <a:gd name="connsiteX4" fmla="*/ 4392706 w 4392706"/>
              <a:gd name="connsiteY4" fmla="*/ 1554004 h 1554004"/>
              <a:gd name="connsiteX0" fmla="*/ 0 w 3630706"/>
              <a:gd name="connsiteY0" fmla="*/ 1554003 h 1554003"/>
              <a:gd name="connsiteX1" fmla="*/ 1016001 w 3630706"/>
              <a:gd name="connsiteY1" fmla="*/ 1270120 h 1554003"/>
              <a:gd name="connsiteX2" fmla="*/ 1942353 w 3630706"/>
              <a:gd name="connsiteY2" fmla="*/ 121 h 1554003"/>
              <a:gd name="connsiteX3" fmla="*/ 2779059 w 3630706"/>
              <a:gd name="connsiteY3" fmla="*/ 1195415 h 1554003"/>
              <a:gd name="connsiteX4" fmla="*/ 3630706 w 363070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5710 h 1555710"/>
              <a:gd name="connsiteX1" fmla="*/ 1016001 w 3765176"/>
              <a:gd name="connsiteY1" fmla="*/ 1271827 h 1555710"/>
              <a:gd name="connsiteX2" fmla="*/ 1942353 w 3765176"/>
              <a:gd name="connsiteY2" fmla="*/ 1828 h 1555710"/>
              <a:gd name="connsiteX3" fmla="*/ 2689412 w 3765176"/>
              <a:gd name="connsiteY3" fmla="*/ 1002887 h 1555710"/>
              <a:gd name="connsiteX4" fmla="*/ 3765176 w 3765176"/>
              <a:gd name="connsiteY4" fmla="*/ 1525828 h 1555710"/>
              <a:gd name="connsiteX0" fmla="*/ 0 w 3765176"/>
              <a:gd name="connsiteY0" fmla="*/ 1555929 h 1555929"/>
              <a:gd name="connsiteX1" fmla="*/ 1016001 w 3765176"/>
              <a:gd name="connsiteY1" fmla="*/ 1272046 h 1555929"/>
              <a:gd name="connsiteX2" fmla="*/ 1942353 w 3765176"/>
              <a:gd name="connsiteY2" fmla="*/ 2047 h 1555929"/>
              <a:gd name="connsiteX3" fmla="*/ 2689412 w 3765176"/>
              <a:gd name="connsiteY3" fmla="*/ 1003106 h 1555929"/>
              <a:gd name="connsiteX4" fmla="*/ 3765176 w 3765176"/>
              <a:gd name="connsiteY4" fmla="*/ 1526047 h 1555929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97 h 1553997"/>
              <a:gd name="connsiteX1" fmla="*/ 1165413 w 3765176"/>
              <a:gd name="connsiteY1" fmla="*/ 1031055 h 1553997"/>
              <a:gd name="connsiteX2" fmla="*/ 1942353 w 3765176"/>
              <a:gd name="connsiteY2" fmla="*/ 115 h 1553997"/>
              <a:gd name="connsiteX3" fmla="*/ 2629647 w 3765176"/>
              <a:gd name="connsiteY3" fmla="*/ 971291 h 1553997"/>
              <a:gd name="connsiteX4" fmla="*/ 3765176 w 3765176"/>
              <a:gd name="connsiteY4" fmla="*/ 1524115 h 1553997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689412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584823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6904 h 1556904"/>
              <a:gd name="connsiteX1" fmla="*/ 1165413 w 3765176"/>
              <a:gd name="connsiteY1" fmla="*/ 1033962 h 1556904"/>
              <a:gd name="connsiteX2" fmla="*/ 1942353 w 3765176"/>
              <a:gd name="connsiteY2" fmla="*/ 3022 h 1556904"/>
              <a:gd name="connsiteX3" fmla="*/ 2674470 w 3765176"/>
              <a:gd name="connsiteY3" fmla="*/ 765022 h 1556904"/>
              <a:gd name="connsiteX4" fmla="*/ 3765176 w 3765176"/>
              <a:gd name="connsiteY4" fmla="*/ 1527022 h 1556904"/>
              <a:gd name="connsiteX0" fmla="*/ 0 w 3765176"/>
              <a:gd name="connsiteY0" fmla="*/ 1555310 h 1555310"/>
              <a:gd name="connsiteX1" fmla="*/ 1165413 w 3765176"/>
              <a:gd name="connsiteY1" fmla="*/ 1032368 h 1555310"/>
              <a:gd name="connsiteX2" fmla="*/ 1942353 w 3765176"/>
              <a:gd name="connsiteY2" fmla="*/ 1428 h 1555310"/>
              <a:gd name="connsiteX3" fmla="*/ 2540000 w 3765176"/>
              <a:gd name="connsiteY3" fmla="*/ 838133 h 1555310"/>
              <a:gd name="connsiteX4" fmla="*/ 3765176 w 3765176"/>
              <a:gd name="connsiteY4" fmla="*/ 1525428 h 1555310"/>
              <a:gd name="connsiteX0" fmla="*/ 0 w 3765176"/>
              <a:gd name="connsiteY0" fmla="*/ 1553882 h 1553882"/>
              <a:gd name="connsiteX1" fmla="*/ 1165413 w 3765176"/>
              <a:gd name="connsiteY1" fmla="*/ 1030940 h 1553882"/>
              <a:gd name="connsiteX2" fmla="*/ 1942353 w 3765176"/>
              <a:gd name="connsiteY2" fmla="*/ 0 h 1553882"/>
              <a:gd name="connsiteX3" fmla="*/ 2719294 w 3765176"/>
              <a:gd name="connsiteY3" fmla="*/ 1030940 h 1553882"/>
              <a:gd name="connsiteX4" fmla="*/ 3765176 w 3765176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4824" h="1553882">
                <a:moveTo>
                  <a:pt x="0" y="1553882"/>
                </a:moveTo>
                <a:cubicBezTo>
                  <a:pt x="654921" y="1551392"/>
                  <a:pt x="871570" y="1334743"/>
                  <a:pt x="1165413" y="1030940"/>
                </a:cubicBezTo>
                <a:cubicBezTo>
                  <a:pt x="1459256" y="727137"/>
                  <a:pt x="1683373" y="0"/>
                  <a:pt x="1942353" y="0"/>
                </a:cubicBezTo>
                <a:cubicBezTo>
                  <a:pt x="2201333" y="0"/>
                  <a:pt x="2490196" y="717175"/>
                  <a:pt x="2719294" y="1030940"/>
                </a:cubicBezTo>
                <a:cubicBezTo>
                  <a:pt x="2948392" y="1344705"/>
                  <a:pt x="3302000" y="1509059"/>
                  <a:pt x="3854824" y="1524000"/>
                </a:cubicBezTo>
              </a:path>
            </a:pathLst>
          </a:custGeom>
          <a:ln>
            <a:solidFill>
              <a:schemeClr val="accent6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4255556" y="2607097"/>
            <a:ext cx="2969189" cy="569592"/>
          </a:xfrm>
          <a:custGeom>
            <a:avLst/>
            <a:gdLst>
              <a:gd name="connsiteX0" fmla="*/ 0 w 5169647"/>
              <a:gd name="connsiteY0" fmla="*/ 1583824 h 1713560"/>
              <a:gd name="connsiteX1" fmla="*/ 1763059 w 5169647"/>
              <a:gd name="connsiteY1" fmla="*/ 1553941 h 1713560"/>
              <a:gd name="connsiteX2" fmla="*/ 2719294 w 5169647"/>
              <a:gd name="connsiteY2" fmla="*/ 59 h 1713560"/>
              <a:gd name="connsiteX3" fmla="*/ 3570941 w 5169647"/>
              <a:gd name="connsiteY3" fmla="*/ 1494177 h 1713560"/>
              <a:gd name="connsiteX4" fmla="*/ 5169647 w 5169647"/>
              <a:gd name="connsiteY4" fmla="*/ 1553941 h 1713560"/>
              <a:gd name="connsiteX0" fmla="*/ 0 w 5169647"/>
              <a:gd name="connsiteY0" fmla="*/ 1584743 h 1628034"/>
              <a:gd name="connsiteX1" fmla="*/ 1792942 w 5169647"/>
              <a:gd name="connsiteY1" fmla="*/ 1270977 h 1628034"/>
              <a:gd name="connsiteX2" fmla="*/ 2719294 w 5169647"/>
              <a:gd name="connsiteY2" fmla="*/ 978 h 1628034"/>
              <a:gd name="connsiteX3" fmla="*/ 3570941 w 5169647"/>
              <a:gd name="connsiteY3" fmla="*/ 1495096 h 1628034"/>
              <a:gd name="connsiteX4" fmla="*/ 5169647 w 5169647"/>
              <a:gd name="connsiteY4" fmla="*/ 1554860 h 1628034"/>
              <a:gd name="connsiteX0" fmla="*/ 0 w 5169647"/>
              <a:gd name="connsiteY0" fmla="*/ 1583887 h 1621905"/>
              <a:gd name="connsiteX1" fmla="*/ 1792942 w 5169647"/>
              <a:gd name="connsiteY1" fmla="*/ 1270121 h 1621905"/>
              <a:gd name="connsiteX2" fmla="*/ 2719294 w 5169647"/>
              <a:gd name="connsiteY2" fmla="*/ 122 h 1621905"/>
              <a:gd name="connsiteX3" fmla="*/ 3556000 w 5169647"/>
              <a:gd name="connsiteY3" fmla="*/ 1195416 h 1621905"/>
              <a:gd name="connsiteX4" fmla="*/ 5169647 w 5169647"/>
              <a:gd name="connsiteY4" fmla="*/ 1554004 h 1621905"/>
              <a:gd name="connsiteX0" fmla="*/ 0 w 4392706"/>
              <a:gd name="connsiteY0" fmla="*/ 1554004 h 1595485"/>
              <a:gd name="connsiteX1" fmla="*/ 1016001 w 4392706"/>
              <a:gd name="connsiteY1" fmla="*/ 1270121 h 1595485"/>
              <a:gd name="connsiteX2" fmla="*/ 1942353 w 4392706"/>
              <a:gd name="connsiteY2" fmla="*/ 122 h 1595485"/>
              <a:gd name="connsiteX3" fmla="*/ 2779059 w 4392706"/>
              <a:gd name="connsiteY3" fmla="*/ 1195416 h 1595485"/>
              <a:gd name="connsiteX4" fmla="*/ 4392706 w 4392706"/>
              <a:gd name="connsiteY4" fmla="*/ 1554004 h 1595485"/>
              <a:gd name="connsiteX0" fmla="*/ 0 w 4392706"/>
              <a:gd name="connsiteY0" fmla="*/ 1554004 h 1554004"/>
              <a:gd name="connsiteX1" fmla="*/ 1016001 w 4392706"/>
              <a:gd name="connsiteY1" fmla="*/ 1270121 h 1554004"/>
              <a:gd name="connsiteX2" fmla="*/ 1942353 w 4392706"/>
              <a:gd name="connsiteY2" fmla="*/ 122 h 1554004"/>
              <a:gd name="connsiteX3" fmla="*/ 2779059 w 4392706"/>
              <a:gd name="connsiteY3" fmla="*/ 1195416 h 1554004"/>
              <a:gd name="connsiteX4" fmla="*/ 4392706 w 4392706"/>
              <a:gd name="connsiteY4" fmla="*/ 1554004 h 1554004"/>
              <a:gd name="connsiteX0" fmla="*/ 0 w 3630706"/>
              <a:gd name="connsiteY0" fmla="*/ 1554003 h 1554003"/>
              <a:gd name="connsiteX1" fmla="*/ 1016001 w 3630706"/>
              <a:gd name="connsiteY1" fmla="*/ 1270120 h 1554003"/>
              <a:gd name="connsiteX2" fmla="*/ 1942353 w 3630706"/>
              <a:gd name="connsiteY2" fmla="*/ 121 h 1554003"/>
              <a:gd name="connsiteX3" fmla="*/ 2779059 w 3630706"/>
              <a:gd name="connsiteY3" fmla="*/ 1195415 h 1554003"/>
              <a:gd name="connsiteX4" fmla="*/ 3630706 w 363070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5710 h 1555710"/>
              <a:gd name="connsiteX1" fmla="*/ 1016001 w 3765176"/>
              <a:gd name="connsiteY1" fmla="*/ 1271827 h 1555710"/>
              <a:gd name="connsiteX2" fmla="*/ 1942353 w 3765176"/>
              <a:gd name="connsiteY2" fmla="*/ 1828 h 1555710"/>
              <a:gd name="connsiteX3" fmla="*/ 2689412 w 3765176"/>
              <a:gd name="connsiteY3" fmla="*/ 1002887 h 1555710"/>
              <a:gd name="connsiteX4" fmla="*/ 3765176 w 3765176"/>
              <a:gd name="connsiteY4" fmla="*/ 1525828 h 1555710"/>
              <a:gd name="connsiteX0" fmla="*/ 0 w 3765176"/>
              <a:gd name="connsiteY0" fmla="*/ 1555929 h 1555929"/>
              <a:gd name="connsiteX1" fmla="*/ 1016001 w 3765176"/>
              <a:gd name="connsiteY1" fmla="*/ 1272046 h 1555929"/>
              <a:gd name="connsiteX2" fmla="*/ 1942353 w 3765176"/>
              <a:gd name="connsiteY2" fmla="*/ 2047 h 1555929"/>
              <a:gd name="connsiteX3" fmla="*/ 2689412 w 3765176"/>
              <a:gd name="connsiteY3" fmla="*/ 1003106 h 1555929"/>
              <a:gd name="connsiteX4" fmla="*/ 3765176 w 3765176"/>
              <a:gd name="connsiteY4" fmla="*/ 1526047 h 1555929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97 h 1553997"/>
              <a:gd name="connsiteX1" fmla="*/ 1165413 w 3765176"/>
              <a:gd name="connsiteY1" fmla="*/ 1031055 h 1553997"/>
              <a:gd name="connsiteX2" fmla="*/ 1942353 w 3765176"/>
              <a:gd name="connsiteY2" fmla="*/ 115 h 1553997"/>
              <a:gd name="connsiteX3" fmla="*/ 2629647 w 3765176"/>
              <a:gd name="connsiteY3" fmla="*/ 971291 h 1553997"/>
              <a:gd name="connsiteX4" fmla="*/ 3765176 w 3765176"/>
              <a:gd name="connsiteY4" fmla="*/ 1524115 h 1553997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689412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584823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6904 h 1556904"/>
              <a:gd name="connsiteX1" fmla="*/ 1165413 w 3765176"/>
              <a:gd name="connsiteY1" fmla="*/ 1033962 h 1556904"/>
              <a:gd name="connsiteX2" fmla="*/ 1942353 w 3765176"/>
              <a:gd name="connsiteY2" fmla="*/ 3022 h 1556904"/>
              <a:gd name="connsiteX3" fmla="*/ 2674470 w 3765176"/>
              <a:gd name="connsiteY3" fmla="*/ 765022 h 1556904"/>
              <a:gd name="connsiteX4" fmla="*/ 3765176 w 3765176"/>
              <a:gd name="connsiteY4" fmla="*/ 1527022 h 1556904"/>
              <a:gd name="connsiteX0" fmla="*/ 0 w 3765176"/>
              <a:gd name="connsiteY0" fmla="*/ 1555310 h 1555310"/>
              <a:gd name="connsiteX1" fmla="*/ 1165413 w 3765176"/>
              <a:gd name="connsiteY1" fmla="*/ 1032368 h 1555310"/>
              <a:gd name="connsiteX2" fmla="*/ 1942353 w 3765176"/>
              <a:gd name="connsiteY2" fmla="*/ 1428 h 1555310"/>
              <a:gd name="connsiteX3" fmla="*/ 2540000 w 3765176"/>
              <a:gd name="connsiteY3" fmla="*/ 838133 h 1555310"/>
              <a:gd name="connsiteX4" fmla="*/ 3765176 w 3765176"/>
              <a:gd name="connsiteY4" fmla="*/ 1525428 h 1555310"/>
              <a:gd name="connsiteX0" fmla="*/ 0 w 3765176"/>
              <a:gd name="connsiteY0" fmla="*/ 1553882 h 1553882"/>
              <a:gd name="connsiteX1" fmla="*/ 1165413 w 3765176"/>
              <a:gd name="connsiteY1" fmla="*/ 1030940 h 1553882"/>
              <a:gd name="connsiteX2" fmla="*/ 1942353 w 3765176"/>
              <a:gd name="connsiteY2" fmla="*/ 0 h 1553882"/>
              <a:gd name="connsiteX3" fmla="*/ 2719294 w 3765176"/>
              <a:gd name="connsiteY3" fmla="*/ 1030940 h 1553882"/>
              <a:gd name="connsiteX4" fmla="*/ 3765176 w 3765176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4824" h="1553882">
                <a:moveTo>
                  <a:pt x="0" y="1553882"/>
                </a:moveTo>
                <a:cubicBezTo>
                  <a:pt x="654921" y="1551392"/>
                  <a:pt x="871570" y="1334743"/>
                  <a:pt x="1165413" y="1030940"/>
                </a:cubicBezTo>
                <a:cubicBezTo>
                  <a:pt x="1459256" y="727137"/>
                  <a:pt x="1683373" y="0"/>
                  <a:pt x="1942353" y="0"/>
                </a:cubicBezTo>
                <a:cubicBezTo>
                  <a:pt x="2201333" y="0"/>
                  <a:pt x="2490196" y="717175"/>
                  <a:pt x="2719294" y="1030940"/>
                </a:cubicBezTo>
                <a:cubicBezTo>
                  <a:pt x="2948392" y="1344705"/>
                  <a:pt x="3302000" y="1509059"/>
                  <a:pt x="3854824" y="1524000"/>
                </a:cubicBezTo>
              </a:path>
            </a:pathLst>
          </a:custGeom>
          <a:ln>
            <a:solidFill>
              <a:schemeClr val="accent6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2161052" y="3342562"/>
            <a:ext cx="5063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81953" y="840338"/>
            <a:ext cx="2195095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dashed = unobserved</a:t>
            </a:r>
          </a:p>
        </p:txBody>
      </p:sp>
    </p:spTree>
    <p:extLst>
      <p:ext uri="{BB962C8B-B14F-4D97-AF65-F5344CB8AC3E}">
        <p14:creationId xmlns:p14="http://schemas.microsoft.com/office/powerpoint/2010/main" val="1273369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666656"/>
          </a:xfrm>
        </p:spPr>
        <p:txBody>
          <a:bodyPr/>
          <a:lstStyle/>
          <a:p>
            <a:r>
              <a:rPr lang="en-US" dirty="0" smtClean="0"/>
              <a:t>Shrinkage estimation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242236" y="775168"/>
            <a:ext cx="2749175" cy="1301656"/>
            <a:chOff x="3242236" y="775168"/>
            <a:chExt cx="2749175" cy="1301656"/>
          </a:xfrm>
        </p:grpSpPr>
        <p:sp>
          <p:nvSpPr>
            <p:cNvPr id="9" name="Freeform 8"/>
            <p:cNvSpPr/>
            <p:nvPr/>
          </p:nvSpPr>
          <p:spPr>
            <a:xfrm>
              <a:off x="3242236" y="775168"/>
              <a:ext cx="2749175" cy="1075768"/>
            </a:xfrm>
            <a:custGeom>
              <a:avLst/>
              <a:gdLst>
                <a:gd name="connsiteX0" fmla="*/ 0 w 5169647"/>
                <a:gd name="connsiteY0" fmla="*/ 1583824 h 1713560"/>
                <a:gd name="connsiteX1" fmla="*/ 1763059 w 5169647"/>
                <a:gd name="connsiteY1" fmla="*/ 1553941 h 1713560"/>
                <a:gd name="connsiteX2" fmla="*/ 2719294 w 5169647"/>
                <a:gd name="connsiteY2" fmla="*/ 59 h 1713560"/>
                <a:gd name="connsiteX3" fmla="*/ 3570941 w 5169647"/>
                <a:gd name="connsiteY3" fmla="*/ 1494177 h 1713560"/>
                <a:gd name="connsiteX4" fmla="*/ 5169647 w 5169647"/>
                <a:gd name="connsiteY4" fmla="*/ 1553941 h 1713560"/>
                <a:gd name="connsiteX0" fmla="*/ 0 w 5169647"/>
                <a:gd name="connsiteY0" fmla="*/ 1584743 h 1628034"/>
                <a:gd name="connsiteX1" fmla="*/ 1792942 w 5169647"/>
                <a:gd name="connsiteY1" fmla="*/ 1270977 h 1628034"/>
                <a:gd name="connsiteX2" fmla="*/ 2719294 w 5169647"/>
                <a:gd name="connsiteY2" fmla="*/ 978 h 1628034"/>
                <a:gd name="connsiteX3" fmla="*/ 3570941 w 5169647"/>
                <a:gd name="connsiteY3" fmla="*/ 1495096 h 1628034"/>
                <a:gd name="connsiteX4" fmla="*/ 5169647 w 5169647"/>
                <a:gd name="connsiteY4" fmla="*/ 1554860 h 1628034"/>
                <a:gd name="connsiteX0" fmla="*/ 0 w 5169647"/>
                <a:gd name="connsiteY0" fmla="*/ 1583887 h 1621905"/>
                <a:gd name="connsiteX1" fmla="*/ 1792942 w 5169647"/>
                <a:gd name="connsiteY1" fmla="*/ 1270121 h 1621905"/>
                <a:gd name="connsiteX2" fmla="*/ 2719294 w 5169647"/>
                <a:gd name="connsiteY2" fmla="*/ 122 h 1621905"/>
                <a:gd name="connsiteX3" fmla="*/ 3556000 w 5169647"/>
                <a:gd name="connsiteY3" fmla="*/ 1195416 h 1621905"/>
                <a:gd name="connsiteX4" fmla="*/ 5169647 w 5169647"/>
                <a:gd name="connsiteY4" fmla="*/ 1554004 h 1621905"/>
                <a:gd name="connsiteX0" fmla="*/ 0 w 4392706"/>
                <a:gd name="connsiteY0" fmla="*/ 1554004 h 1595485"/>
                <a:gd name="connsiteX1" fmla="*/ 1016001 w 4392706"/>
                <a:gd name="connsiteY1" fmla="*/ 1270121 h 1595485"/>
                <a:gd name="connsiteX2" fmla="*/ 1942353 w 4392706"/>
                <a:gd name="connsiteY2" fmla="*/ 122 h 1595485"/>
                <a:gd name="connsiteX3" fmla="*/ 2779059 w 4392706"/>
                <a:gd name="connsiteY3" fmla="*/ 1195416 h 1595485"/>
                <a:gd name="connsiteX4" fmla="*/ 4392706 w 4392706"/>
                <a:gd name="connsiteY4" fmla="*/ 1554004 h 1595485"/>
                <a:gd name="connsiteX0" fmla="*/ 0 w 4392706"/>
                <a:gd name="connsiteY0" fmla="*/ 1554004 h 1554004"/>
                <a:gd name="connsiteX1" fmla="*/ 1016001 w 4392706"/>
                <a:gd name="connsiteY1" fmla="*/ 1270121 h 1554004"/>
                <a:gd name="connsiteX2" fmla="*/ 1942353 w 4392706"/>
                <a:gd name="connsiteY2" fmla="*/ 122 h 1554004"/>
                <a:gd name="connsiteX3" fmla="*/ 2779059 w 4392706"/>
                <a:gd name="connsiteY3" fmla="*/ 1195416 h 1554004"/>
                <a:gd name="connsiteX4" fmla="*/ 4392706 w 4392706"/>
                <a:gd name="connsiteY4" fmla="*/ 1554004 h 1554004"/>
                <a:gd name="connsiteX0" fmla="*/ 0 w 3630706"/>
                <a:gd name="connsiteY0" fmla="*/ 1554003 h 1554003"/>
                <a:gd name="connsiteX1" fmla="*/ 1016001 w 3630706"/>
                <a:gd name="connsiteY1" fmla="*/ 1270120 h 1554003"/>
                <a:gd name="connsiteX2" fmla="*/ 1942353 w 3630706"/>
                <a:gd name="connsiteY2" fmla="*/ 121 h 1554003"/>
                <a:gd name="connsiteX3" fmla="*/ 2779059 w 3630706"/>
                <a:gd name="connsiteY3" fmla="*/ 1195415 h 1554003"/>
                <a:gd name="connsiteX4" fmla="*/ 3630706 w 363070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5710 h 1555710"/>
                <a:gd name="connsiteX1" fmla="*/ 1016001 w 3765176"/>
                <a:gd name="connsiteY1" fmla="*/ 1271827 h 1555710"/>
                <a:gd name="connsiteX2" fmla="*/ 1942353 w 3765176"/>
                <a:gd name="connsiteY2" fmla="*/ 1828 h 1555710"/>
                <a:gd name="connsiteX3" fmla="*/ 2689412 w 3765176"/>
                <a:gd name="connsiteY3" fmla="*/ 1002887 h 1555710"/>
                <a:gd name="connsiteX4" fmla="*/ 3765176 w 3765176"/>
                <a:gd name="connsiteY4" fmla="*/ 1525828 h 1555710"/>
                <a:gd name="connsiteX0" fmla="*/ 0 w 3765176"/>
                <a:gd name="connsiteY0" fmla="*/ 1555929 h 1555929"/>
                <a:gd name="connsiteX1" fmla="*/ 1016001 w 3765176"/>
                <a:gd name="connsiteY1" fmla="*/ 1272046 h 1555929"/>
                <a:gd name="connsiteX2" fmla="*/ 1942353 w 3765176"/>
                <a:gd name="connsiteY2" fmla="*/ 2047 h 1555929"/>
                <a:gd name="connsiteX3" fmla="*/ 2689412 w 3765176"/>
                <a:gd name="connsiteY3" fmla="*/ 1003106 h 1555929"/>
                <a:gd name="connsiteX4" fmla="*/ 3765176 w 3765176"/>
                <a:gd name="connsiteY4" fmla="*/ 1526047 h 1555929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97 h 1553997"/>
                <a:gd name="connsiteX1" fmla="*/ 1165413 w 3765176"/>
                <a:gd name="connsiteY1" fmla="*/ 1031055 h 1553997"/>
                <a:gd name="connsiteX2" fmla="*/ 1942353 w 3765176"/>
                <a:gd name="connsiteY2" fmla="*/ 115 h 1553997"/>
                <a:gd name="connsiteX3" fmla="*/ 2629647 w 3765176"/>
                <a:gd name="connsiteY3" fmla="*/ 971291 h 1553997"/>
                <a:gd name="connsiteX4" fmla="*/ 3765176 w 3765176"/>
                <a:gd name="connsiteY4" fmla="*/ 1524115 h 1553997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689412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584823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6904 h 1556904"/>
                <a:gd name="connsiteX1" fmla="*/ 1165413 w 3765176"/>
                <a:gd name="connsiteY1" fmla="*/ 1033962 h 1556904"/>
                <a:gd name="connsiteX2" fmla="*/ 1942353 w 3765176"/>
                <a:gd name="connsiteY2" fmla="*/ 3022 h 1556904"/>
                <a:gd name="connsiteX3" fmla="*/ 2674470 w 3765176"/>
                <a:gd name="connsiteY3" fmla="*/ 765022 h 1556904"/>
                <a:gd name="connsiteX4" fmla="*/ 3765176 w 3765176"/>
                <a:gd name="connsiteY4" fmla="*/ 1527022 h 1556904"/>
                <a:gd name="connsiteX0" fmla="*/ 0 w 3765176"/>
                <a:gd name="connsiteY0" fmla="*/ 1555310 h 1555310"/>
                <a:gd name="connsiteX1" fmla="*/ 1165413 w 3765176"/>
                <a:gd name="connsiteY1" fmla="*/ 1032368 h 1555310"/>
                <a:gd name="connsiteX2" fmla="*/ 1942353 w 3765176"/>
                <a:gd name="connsiteY2" fmla="*/ 1428 h 1555310"/>
                <a:gd name="connsiteX3" fmla="*/ 2540000 w 3765176"/>
                <a:gd name="connsiteY3" fmla="*/ 838133 h 1555310"/>
                <a:gd name="connsiteX4" fmla="*/ 3765176 w 3765176"/>
                <a:gd name="connsiteY4" fmla="*/ 1525428 h 1555310"/>
                <a:gd name="connsiteX0" fmla="*/ 0 w 3765176"/>
                <a:gd name="connsiteY0" fmla="*/ 1553882 h 1553882"/>
                <a:gd name="connsiteX1" fmla="*/ 1165413 w 3765176"/>
                <a:gd name="connsiteY1" fmla="*/ 1030940 h 1553882"/>
                <a:gd name="connsiteX2" fmla="*/ 1942353 w 3765176"/>
                <a:gd name="connsiteY2" fmla="*/ 0 h 1553882"/>
                <a:gd name="connsiteX3" fmla="*/ 2719294 w 3765176"/>
                <a:gd name="connsiteY3" fmla="*/ 1030940 h 1553882"/>
                <a:gd name="connsiteX4" fmla="*/ 3765176 w 3765176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824" h="1553882">
                  <a:moveTo>
                    <a:pt x="0" y="1553882"/>
                  </a:moveTo>
                  <a:cubicBezTo>
                    <a:pt x="654921" y="1551392"/>
                    <a:pt x="871570" y="1334743"/>
                    <a:pt x="1165413" y="1030940"/>
                  </a:cubicBezTo>
                  <a:cubicBezTo>
                    <a:pt x="1459256" y="727137"/>
                    <a:pt x="1683373" y="0"/>
                    <a:pt x="1942353" y="0"/>
                  </a:cubicBezTo>
                  <a:cubicBezTo>
                    <a:pt x="2201333" y="0"/>
                    <a:pt x="2490196" y="717175"/>
                    <a:pt x="2719294" y="1030940"/>
                  </a:cubicBezTo>
                  <a:cubicBezTo>
                    <a:pt x="2948392" y="1344705"/>
                    <a:pt x="3302000" y="1509059"/>
                    <a:pt x="3854824" y="1524000"/>
                  </a:cubicBezTo>
                </a:path>
              </a:pathLst>
            </a:custGeom>
            <a:ln>
              <a:prstDash val="sysDash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242236" y="2076824"/>
              <a:ext cx="27491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645647" y="2069216"/>
            <a:ext cx="2094504" cy="436413"/>
            <a:chOff x="3645647" y="2069216"/>
            <a:chExt cx="2094504" cy="436413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3645647" y="2076824"/>
              <a:ext cx="0" cy="418352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798129" y="2069216"/>
              <a:ext cx="0" cy="418352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5740151" y="2087277"/>
              <a:ext cx="0" cy="418352"/>
            </a:xfrm>
            <a:prstGeom prst="straightConnector1">
              <a:avLst/>
            </a:prstGeom>
            <a:ln>
              <a:solidFill>
                <a:srgbClr val="F79646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196353" y="3330383"/>
            <a:ext cx="4769223" cy="1426886"/>
            <a:chOff x="2196353" y="3330383"/>
            <a:chExt cx="4769223" cy="1426886"/>
          </a:xfrm>
        </p:grpSpPr>
        <p:sp>
          <p:nvSpPr>
            <p:cNvPr id="20" name="Freeform 19"/>
            <p:cNvSpPr/>
            <p:nvPr/>
          </p:nvSpPr>
          <p:spPr>
            <a:xfrm>
              <a:off x="2196353" y="3452626"/>
              <a:ext cx="4769223" cy="1075768"/>
            </a:xfrm>
            <a:custGeom>
              <a:avLst/>
              <a:gdLst>
                <a:gd name="connsiteX0" fmla="*/ 0 w 5169647"/>
                <a:gd name="connsiteY0" fmla="*/ 1583824 h 1713560"/>
                <a:gd name="connsiteX1" fmla="*/ 1763059 w 5169647"/>
                <a:gd name="connsiteY1" fmla="*/ 1553941 h 1713560"/>
                <a:gd name="connsiteX2" fmla="*/ 2719294 w 5169647"/>
                <a:gd name="connsiteY2" fmla="*/ 59 h 1713560"/>
                <a:gd name="connsiteX3" fmla="*/ 3570941 w 5169647"/>
                <a:gd name="connsiteY3" fmla="*/ 1494177 h 1713560"/>
                <a:gd name="connsiteX4" fmla="*/ 5169647 w 5169647"/>
                <a:gd name="connsiteY4" fmla="*/ 1553941 h 1713560"/>
                <a:gd name="connsiteX0" fmla="*/ 0 w 5169647"/>
                <a:gd name="connsiteY0" fmla="*/ 1584743 h 1628034"/>
                <a:gd name="connsiteX1" fmla="*/ 1792942 w 5169647"/>
                <a:gd name="connsiteY1" fmla="*/ 1270977 h 1628034"/>
                <a:gd name="connsiteX2" fmla="*/ 2719294 w 5169647"/>
                <a:gd name="connsiteY2" fmla="*/ 978 h 1628034"/>
                <a:gd name="connsiteX3" fmla="*/ 3570941 w 5169647"/>
                <a:gd name="connsiteY3" fmla="*/ 1495096 h 1628034"/>
                <a:gd name="connsiteX4" fmla="*/ 5169647 w 5169647"/>
                <a:gd name="connsiteY4" fmla="*/ 1554860 h 1628034"/>
                <a:gd name="connsiteX0" fmla="*/ 0 w 5169647"/>
                <a:gd name="connsiteY0" fmla="*/ 1583887 h 1621905"/>
                <a:gd name="connsiteX1" fmla="*/ 1792942 w 5169647"/>
                <a:gd name="connsiteY1" fmla="*/ 1270121 h 1621905"/>
                <a:gd name="connsiteX2" fmla="*/ 2719294 w 5169647"/>
                <a:gd name="connsiteY2" fmla="*/ 122 h 1621905"/>
                <a:gd name="connsiteX3" fmla="*/ 3556000 w 5169647"/>
                <a:gd name="connsiteY3" fmla="*/ 1195416 h 1621905"/>
                <a:gd name="connsiteX4" fmla="*/ 5169647 w 5169647"/>
                <a:gd name="connsiteY4" fmla="*/ 1554004 h 1621905"/>
                <a:gd name="connsiteX0" fmla="*/ 0 w 4392706"/>
                <a:gd name="connsiteY0" fmla="*/ 1554004 h 1595485"/>
                <a:gd name="connsiteX1" fmla="*/ 1016001 w 4392706"/>
                <a:gd name="connsiteY1" fmla="*/ 1270121 h 1595485"/>
                <a:gd name="connsiteX2" fmla="*/ 1942353 w 4392706"/>
                <a:gd name="connsiteY2" fmla="*/ 122 h 1595485"/>
                <a:gd name="connsiteX3" fmla="*/ 2779059 w 4392706"/>
                <a:gd name="connsiteY3" fmla="*/ 1195416 h 1595485"/>
                <a:gd name="connsiteX4" fmla="*/ 4392706 w 4392706"/>
                <a:gd name="connsiteY4" fmla="*/ 1554004 h 1595485"/>
                <a:gd name="connsiteX0" fmla="*/ 0 w 4392706"/>
                <a:gd name="connsiteY0" fmla="*/ 1554004 h 1554004"/>
                <a:gd name="connsiteX1" fmla="*/ 1016001 w 4392706"/>
                <a:gd name="connsiteY1" fmla="*/ 1270121 h 1554004"/>
                <a:gd name="connsiteX2" fmla="*/ 1942353 w 4392706"/>
                <a:gd name="connsiteY2" fmla="*/ 122 h 1554004"/>
                <a:gd name="connsiteX3" fmla="*/ 2779059 w 4392706"/>
                <a:gd name="connsiteY3" fmla="*/ 1195416 h 1554004"/>
                <a:gd name="connsiteX4" fmla="*/ 4392706 w 4392706"/>
                <a:gd name="connsiteY4" fmla="*/ 1554004 h 1554004"/>
                <a:gd name="connsiteX0" fmla="*/ 0 w 3630706"/>
                <a:gd name="connsiteY0" fmla="*/ 1554003 h 1554003"/>
                <a:gd name="connsiteX1" fmla="*/ 1016001 w 3630706"/>
                <a:gd name="connsiteY1" fmla="*/ 1270120 h 1554003"/>
                <a:gd name="connsiteX2" fmla="*/ 1942353 w 3630706"/>
                <a:gd name="connsiteY2" fmla="*/ 121 h 1554003"/>
                <a:gd name="connsiteX3" fmla="*/ 2779059 w 3630706"/>
                <a:gd name="connsiteY3" fmla="*/ 1195415 h 1554003"/>
                <a:gd name="connsiteX4" fmla="*/ 3630706 w 363070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5710 h 1555710"/>
                <a:gd name="connsiteX1" fmla="*/ 1016001 w 3765176"/>
                <a:gd name="connsiteY1" fmla="*/ 1271827 h 1555710"/>
                <a:gd name="connsiteX2" fmla="*/ 1942353 w 3765176"/>
                <a:gd name="connsiteY2" fmla="*/ 1828 h 1555710"/>
                <a:gd name="connsiteX3" fmla="*/ 2689412 w 3765176"/>
                <a:gd name="connsiteY3" fmla="*/ 1002887 h 1555710"/>
                <a:gd name="connsiteX4" fmla="*/ 3765176 w 3765176"/>
                <a:gd name="connsiteY4" fmla="*/ 1525828 h 1555710"/>
                <a:gd name="connsiteX0" fmla="*/ 0 w 3765176"/>
                <a:gd name="connsiteY0" fmla="*/ 1555929 h 1555929"/>
                <a:gd name="connsiteX1" fmla="*/ 1016001 w 3765176"/>
                <a:gd name="connsiteY1" fmla="*/ 1272046 h 1555929"/>
                <a:gd name="connsiteX2" fmla="*/ 1942353 w 3765176"/>
                <a:gd name="connsiteY2" fmla="*/ 2047 h 1555929"/>
                <a:gd name="connsiteX3" fmla="*/ 2689412 w 3765176"/>
                <a:gd name="connsiteY3" fmla="*/ 1003106 h 1555929"/>
                <a:gd name="connsiteX4" fmla="*/ 3765176 w 3765176"/>
                <a:gd name="connsiteY4" fmla="*/ 1526047 h 1555929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97 h 1553997"/>
                <a:gd name="connsiteX1" fmla="*/ 1165413 w 3765176"/>
                <a:gd name="connsiteY1" fmla="*/ 1031055 h 1553997"/>
                <a:gd name="connsiteX2" fmla="*/ 1942353 w 3765176"/>
                <a:gd name="connsiteY2" fmla="*/ 115 h 1553997"/>
                <a:gd name="connsiteX3" fmla="*/ 2629647 w 3765176"/>
                <a:gd name="connsiteY3" fmla="*/ 971291 h 1553997"/>
                <a:gd name="connsiteX4" fmla="*/ 3765176 w 3765176"/>
                <a:gd name="connsiteY4" fmla="*/ 1524115 h 1553997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689412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584823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6904 h 1556904"/>
                <a:gd name="connsiteX1" fmla="*/ 1165413 w 3765176"/>
                <a:gd name="connsiteY1" fmla="*/ 1033962 h 1556904"/>
                <a:gd name="connsiteX2" fmla="*/ 1942353 w 3765176"/>
                <a:gd name="connsiteY2" fmla="*/ 3022 h 1556904"/>
                <a:gd name="connsiteX3" fmla="*/ 2674470 w 3765176"/>
                <a:gd name="connsiteY3" fmla="*/ 765022 h 1556904"/>
                <a:gd name="connsiteX4" fmla="*/ 3765176 w 3765176"/>
                <a:gd name="connsiteY4" fmla="*/ 1527022 h 1556904"/>
                <a:gd name="connsiteX0" fmla="*/ 0 w 3765176"/>
                <a:gd name="connsiteY0" fmla="*/ 1555310 h 1555310"/>
                <a:gd name="connsiteX1" fmla="*/ 1165413 w 3765176"/>
                <a:gd name="connsiteY1" fmla="*/ 1032368 h 1555310"/>
                <a:gd name="connsiteX2" fmla="*/ 1942353 w 3765176"/>
                <a:gd name="connsiteY2" fmla="*/ 1428 h 1555310"/>
                <a:gd name="connsiteX3" fmla="*/ 2540000 w 3765176"/>
                <a:gd name="connsiteY3" fmla="*/ 838133 h 1555310"/>
                <a:gd name="connsiteX4" fmla="*/ 3765176 w 3765176"/>
                <a:gd name="connsiteY4" fmla="*/ 1525428 h 1555310"/>
                <a:gd name="connsiteX0" fmla="*/ 0 w 3765176"/>
                <a:gd name="connsiteY0" fmla="*/ 1553882 h 1553882"/>
                <a:gd name="connsiteX1" fmla="*/ 1165413 w 3765176"/>
                <a:gd name="connsiteY1" fmla="*/ 1030940 h 1553882"/>
                <a:gd name="connsiteX2" fmla="*/ 1942353 w 3765176"/>
                <a:gd name="connsiteY2" fmla="*/ 0 h 1553882"/>
                <a:gd name="connsiteX3" fmla="*/ 2719294 w 3765176"/>
                <a:gd name="connsiteY3" fmla="*/ 1030940 h 1553882"/>
                <a:gd name="connsiteX4" fmla="*/ 3765176 w 3765176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824" h="1553882">
                  <a:moveTo>
                    <a:pt x="0" y="1553882"/>
                  </a:moveTo>
                  <a:cubicBezTo>
                    <a:pt x="654921" y="1551392"/>
                    <a:pt x="871570" y="1334743"/>
                    <a:pt x="1165413" y="1030940"/>
                  </a:cubicBezTo>
                  <a:cubicBezTo>
                    <a:pt x="1459256" y="727137"/>
                    <a:pt x="1683373" y="0"/>
                    <a:pt x="1942353" y="0"/>
                  </a:cubicBezTo>
                  <a:cubicBezTo>
                    <a:pt x="2201333" y="0"/>
                    <a:pt x="2490196" y="717175"/>
                    <a:pt x="2719294" y="1030940"/>
                  </a:cubicBezTo>
                  <a:cubicBezTo>
                    <a:pt x="2948392" y="1344705"/>
                    <a:pt x="3302000" y="1509059"/>
                    <a:pt x="3854824" y="152400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196353" y="4757269"/>
              <a:ext cx="476922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3309953" y="3332890"/>
              <a:ext cx="0" cy="505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353019" y="3330383"/>
              <a:ext cx="0" cy="505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813541" y="3342562"/>
              <a:ext cx="0" cy="505011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251490" y="4757269"/>
            <a:ext cx="2749175" cy="1667696"/>
            <a:chOff x="3251490" y="4757269"/>
            <a:chExt cx="2749175" cy="1667696"/>
          </a:xfrm>
        </p:grpSpPr>
        <p:sp>
          <p:nvSpPr>
            <p:cNvPr id="23" name="Freeform 22"/>
            <p:cNvSpPr/>
            <p:nvPr/>
          </p:nvSpPr>
          <p:spPr>
            <a:xfrm>
              <a:off x="3251490" y="5123309"/>
              <a:ext cx="2749175" cy="1075768"/>
            </a:xfrm>
            <a:custGeom>
              <a:avLst/>
              <a:gdLst>
                <a:gd name="connsiteX0" fmla="*/ 0 w 5169647"/>
                <a:gd name="connsiteY0" fmla="*/ 1583824 h 1713560"/>
                <a:gd name="connsiteX1" fmla="*/ 1763059 w 5169647"/>
                <a:gd name="connsiteY1" fmla="*/ 1553941 h 1713560"/>
                <a:gd name="connsiteX2" fmla="*/ 2719294 w 5169647"/>
                <a:gd name="connsiteY2" fmla="*/ 59 h 1713560"/>
                <a:gd name="connsiteX3" fmla="*/ 3570941 w 5169647"/>
                <a:gd name="connsiteY3" fmla="*/ 1494177 h 1713560"/>
                <a:gd name="connsiteX4" fmla="*/ 5169647 w 5169647"/>
                <a:gd name="connsiteY4" fmla="*/ 1553941 h 1713560"/>
                <a:gd name="connsiteX0" fmla="*/ 0 w 5169647"/>
                <a:gd name="connsiteY0" fmla="*/ 1584743 h 1628034"/>
                <a:gd name="connsiteX1" fmla="*/ 1792942 w 5169647"/>
                <a:gd name="connsiteY1" fmla="*/ 1270977 h 1628034"/>
                <a:gd name="connsiteX2" fmla="*/ 2719294 w 5169647"/>
                <a:gd name="connsiteY2" fmla="*/ 978 h 1628034"/>
                <a:gd name="connsiteX3" fmla="*/ 3570941 w 5169647"/>
                <a:gd name="connsiteY3" fmla="*/ 1495096 h 1628034"/>
                <a:gd name="connsiteX4" fmla="*/ 5169647 w 5169647"/>
                <a:gd name="connsiteY4" fmla="*/ 1554860 h 1628034"/>
                <a:gd name="connsiteX0" fmla="*/ 0 w 5169647"/>
                <a:gd name="connsiteY0" fmla="*/ 1583887 h 1621905"/>
                <a:gd name="connsiteX1" fmla="*/ 1792942 w 5169647"/>
                <a:gd name="connsiteY1" fmla="*/ 1270121 h 1621905"/>
                <a:gd name="connsiteX2" fmla="*/ 2719294 w 5169647"/>
                <a:gd name="connsiteY2" fmla="*/ 122 h 1621905"/>
                <a:gd name="connsiteX3" fmla="*/ 3556000 w 5169647"/>
                <a:gd name="connsiteY3" fmla="*/ 1195416 h 1621905"/>
                <a:gd name="connsiteX4" fmla="*/ 5169647 w 5169647"/>
                <a:gd name="connsiteY4" fmla="*/ 1554004 h 1621905"/>
                <a:gd name="connsiteX0" fmla="*/ 0 w 4392706"/>
                <a:gd name="connsiteY0" fmla="*/ 1554004 h 1595485"/>
                <a:gd name="connsiteX1" fmla="*/ 1016001 w 4392706"/>
                <a:gd name="connsiteY1" fmla="*/ 1270121 h 1595485"/>
                <a:gd name="connsiteX2" fmla="*/ 1942353 w 4392706"/>
                <a:gd name="connsiteY2" fmla="*/ 122 h 1595485"/>
                <a:gd name="connsiteX3" fmla="*/ 2779059 w 4392706"/>
                <a:gd name="connsiteY3" fmla="*/ 1195416 h 1595485"/>
                <a:gd name="connsiteX4" fmla="*/ 4392706 w 4392706"/>
                <a:gd name="connsiteY4" fmla="*/ 1554004 h 1595485"/>
                <a:gd name="connsiteX0" fmla="*/ 0 w 4392706"/>
                <a:gd name="connsiteY0" fmla="*/ 1554004 h 1554004"/>
                <a:gd name="connsiteX1" fmla="*/ 1016001 w 4392706"/>
                <a:gd name="connsiteY1" fmla="*/ 1270121 h 1554004"/>
                <a:gd name="connsiteX2" fmla="*/ 1942353 w 4392706"/>
                <a:gd name="connsiteY2" fmla="*/ 122 h 1554004"/>
                <a:gd name="connsiteX3" fmla="*/ 2779059 w 4392706"/>
                <a:gd name="connsiteY3" fmla="*/ 1195416 h 1554004"/>
                <a:gd name="connsiteX4" fmla="*/ 4392706 w 4392706"/>
                <a:gd name="connsiteY4" fmla="*/ 1554004 h 1554004"/>
                <a:gd name="connsiteX0" fmla="*/ 0 w 3630706"/>
                <a:gd name="connsiteY0" fmla="*/ 1554003 h 1554003"/>
                <a:gd name="connsiteX1" fmla="*/ 1016001 w 3630706"/>
                <a:gd name="connsiteY1" fmla="*/ 1270120 h 1554003"/>
                <a:gd name="connsiteX2" fmla="*/ 1942353 w 3630706"/>
                <a:gd name="connsiteY2" fmla="*/ 121 h 1554003"/>
                <a:gd name="connsiteX3" fmla="*/ 2779059 w 3630706"/>
                <a:gd name="connsiteY3" fmla="*/ 1195415 h 1554003"/>
                <a:gd name="connsiteX4" fmla="*/ 3630706 w 363070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4003 h 1554003"/>
                <a:gd name="connsiteX1" fmla="*/ 1016001 w 3765176"/>
                <a:gd name="connsiteY1" fmla="*/ 1270120 h 1554003"/>
                <a:gd name="connsiteX2" fmla="*/ 1942353 w 3765176"/>
                <a:gd name="connsiteY2" fmla="*/ 121 h 1554003"/>
                <a:gd name="connsiteX3" fmla="*/ 2779059 w 3765176"/>
                <a:gd name="connsiteY3" fmla="*/ 1195415 h 1554003"/>
                <a:gd name="connsiteX4" fmla="*/ 3765176 w 3765176"/>
                <a:gd name="connsiteY4" fmla="*/ 1524121 h 1554003"/>
                <a:gd name="connsiteX0" fmla="*/ 0 w 3765176"/>
                <a:gd name="connsiteY0" fmla="*/ 1555710 h 1555710"/>
                <a:gd name="connsiteX1" fmla="*/ 1016001 w 3765176"/>
                <a:gd name="connsiteY1" fmla="*/ 1271827 h 1555710"/>
                <a:gd name="connsiteX2" fmla="*/ 1942353 w 3765176"/>
                <a:gd name="connsiteY2" fmla="*/ 1828 h 1555710"/>
                <a:gd name="connsiteX3" fmla="*/ 2689412 w 3765176"/>
                <a:gd name="connsiteY3" fmla="*/ 1002887 h 1555710"/>
                <a:gd name="connsiteX4" fmla="*/ 3765176 w 3765176"/>
                <a:gd name="connsiteY4" fmla="*/ 1525828 h 1555710"/>
                <a:gd name="connsiteX0" fmla="*/ 0 w 3765176"/>
                <a:gd name="connsiteY0" fmla="*/ 1555929 h 1555929"/>
                <a:gd name="connsiteX1" fmla="*/ 1016001 w 3765176"/>
                <a:gd name="connsiteY1" fmla="*/ 1272046 h 1555929"/>
                <a:gd name="connsiteX2" fmla="*/ 1942353 w 3765176"/>
                <a:gd name="connsiteY2" fmla="*/ 2047 h 1555929"/>
                <a:gd name="connsiteX3" fmla="*/ 2689412 w 3765176"/>
                <a:gd name="connsiteY3" fmla="*/ 1003106 h 1555929"/>
                <a:gd name="connsiteX4" fmla="*/ 3765176 w 3765176"/>
                <a:gd name="connsiteY4" fmla="*/ 1526047 h 1555929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10 h 1553910"/>
                <a:gd name="connsiteX1" fmla="*/ 1165413 w 3765176"/>
                <a:gd name="connsiteY1" fmla="*/ 1030968 h 1553910"/>
                <a:gd name="connsiteX2" fmla="*/ 1942353 w 3765176"/>
                <a:gd name="connsiteY2" fmla="*/ 28 h 1553910"/>
                <a:gd name="connsiteX3" fmla="*/ 2689412 w 3765176"/>
                <a:gd name="connsiteY3" fmla="*/ 1001087 h 1553910"/>
                <a:gd name="connsiteX4" fmla="*/ 3765176 w 3765176"/>
                <a:gd name="connsiteY4" fmla="*/ 1524028 h 1553910"/>
                <a:gd name="connsiteX0" fmla="*/ 0 w 3765176"/>
                <a:gd name="connsiteY0" fmla="*/ 1553997 h 1553997"/>
                <a:gd name="connsiteX1" fmla="*/ 1165413 w 3765176"/>
                <a:gd name="connsiteY1" fmla="*/ 1031055 h 1553997"/>
                <a:gd name="connsiteX2" fmla="*/ 1942353 w 3765176"/>
                <a:gd name="connsiteY2" fmla="*/ 115 h 1553997"/>
                <a:gd name="connsiteX3" fmla="*/ 2629647 w 3765176"/>
                <a:gd name="connsiteY3" fmla="*/ 971291 h 1553997"/>
                <a:gd name="connsiteX4" fmla="*/ 3765176 w 3765176"/>
                <a:gd name="connsiteY4" fmla="*/ 1524115 h 1553997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689412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5075 h 1555075"/>
                <a:gd name="connsiteX1" fmla="*/ 1165413 w 3765176"/>
                <a:gd name="connsiteY1" fmla="*/ 1032133 h 1555075"/>
                <a:gd name="connsiteX2" fmla="*/ 1942353 w 3765176"/>
                <a:gd name="connsiteY2" fmla="*/ 1193 h 1555075"/>
                <a:gd name="connsiteX3" fmla="*/ 2584823 w 3765176"/>
                <a:gd name="connsiteY3" fmla="*/ 852840 h 1555075"/>
                <a:gd name="connsiteX4" fmla="*/ 3765176 w 3765176"/>
                <a:gd name="connsiteY4" fmla="*/ 1525193 h 1555075"/>
                <a:gd name="connsiteX0" fmla="*/ 0 w 3765176"/>
                <a:gd name="connsiteY0" fmla="*/ 1556904 h 1556904"/>
                <a:gd name="connsiteX1" fmla="*/ 1165413 w 3765176"/>
                <a:gd name="connsiteY1" fmla="*/ 1033962 h 1556904"/>
                <a:gd name="connsiteX2" fmla="*/ 1942353 w 3765176"/>
                <a:gd name="connsiteY2" fmla="*/ 3022 h 1556904"/>
                <a:gd name="connsiteX3" fmla="*/ 2674470 w 3765176"/>
                <a:gd name="connsiteY3" fmla="*/ 765022 h 1556904"/>
                <a:gd name="connsiteX4" fmla="*/ 3765176 w 3765176"/>
                <a:gd name="connsiteY4" fmla="*/ 1527022 h 1556904"/>
                <a:gd name="connsiteX0" fmla="*/ 0 w 3765176"/>
                <a:gd name="connsiteY0" fmla="*/ 1555310 h 1555310"/>
                <a:gd name="connsiteX1" fmla="*/ 1165413 w 3765176"/>
                <a:gd name="connsiteY1" fmla="*/ 1032368 h 1555310"/>
                <a:gd name="connsiteX2" fmla="*/ 1942353 w 3765176"/>
                <a:gd name="connsiteY2" fmla="*/ 1428 h 1555310"/>
                <a:gd name="connsiteX3" fmla="*/ 2540000 w 3765176"/>
                <a:gd name="connsiteY3" fmla="*/ 838133 h 1555310"/>
                <a:gd name="connsiteX4" fmla="*/ 3765176 w 3765176"/>
                <a:gd name="connsiteY4" fmla="*/ 1525428 h 1555310"/>
                <a:gd name="connsiteX0" fmla="*/ 0 w 3765176"/>
                <a:gd name="connsiteY0" fmla="*/ 1553882 h 1553882"/>
                <a:gd name="connsiteX1" fmla="*/ 1165413 w 3765176"/>
                <a:gd name="connsiteY1" fmla="*/ 1030940 h 1553882"/>
                <a:gd name="connsiteX2" fmla="*/ 1942353 w 3765176"/>
                <a:gd name="connsiteY2" fmla="*/ 0 h 1553882"/>
                <a:gd name="connsiteX3" fmla="*/ 2719294 w 3765176"/>
                <a:gd name="connsiteY3" fmla="*/ 1030940 h 1553882"/>
                <a:gd name="connsiteX4" fmla="*/ 3765176 w 3765176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944471"/>
                <a:gd name="connsiteY0" fmla="*/ 1553882 h 1553882"/>
                <a:gd name="connsiteX1" fmla="*/ 1165413 w 3944471"/>
                <a:gd name="connsiteY1" fmla="*/ 1030940 h 1553882"/>
                <a:gd name="connsiteX2" fmla="*/ 1942353 w 3944471"/>
                <a:gd name="connsiteY2" fmla="*/ 0 h 1553882"/>
                <a:gd name="connsiteX3" fmla="*/ 2719294 w 3944471"/>
                <a:gd name="connsiteY3" fmla="*/ 1030940 h 1553882"/>
                <a:gd name="connsiteX4" fmla="*/ 3944471 w 3944471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630706"/>
                <a:gd name="connsiteY0" fmla="*/ 1553882 h 1553882"/>
                <a:gd name="connsiteX1" fmla="*/ 1165413 w 3630706"/>
                <a:gd name="connsiteY1" fmla="*/ 1030940 h 1553882"/>
                <a:gd name="connsiteX2" fmla="*/ 1942353 w 3630706"/>
                <a:gd name="connsiteY2" fmla="*/ 0 h 1553882"/>
                <a:gd name="connsiteX3" fmla="*/ 2719294 w 3630706"/>
                <a:gd name="connsiteY3" fmla="*/ 1030940 h 1553882"/>
                <a:gd name="connsiteX4" fmla="*/ 3630706 w 3630706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  <a:gd name="connsiteX0" fmla="*/ 0 w 3854824"/>
                <a:gd name="connsiteY0" fmla="*/ 1553882 h 1553882"/>
                <a:gd name="connsiteX1" fmla="*/ 1165413 w 3854824"/>
                <a:gd name="connsiteY1" fmla="*/ 1030940 h 1553882"/>
                <a:gd name="connsiteX2" fmla="*/ 1942353 w 3854824"/>
                <a:gd name="connsiteY2" fmla="*/ 0 h 1553882"/>
                <a:gd name="connsiteX3" fmla="*/ 2719294 w 3854824"/>
                <a:gd name="connsiteY3" fmla="*/ 1030940 h 1553882"/>
                <a:gd name="connsiteX4" fmla="*/ 3854824 w 3854824"/>
                <a:gd name="connsiteY4" fmla="*/ 1524000 h 155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4824" h="1553882">
                  <a:moveTo>
                    <a:pt x="0" y="1553882"/>
                  </a:moveTo>
                  <a:cubicBezTo>
                    <a:pt x="654921" y="1551392"/>
                    <a:pt x="871570" y="1334743"/>
                    <a:pt x="1165413" y="1030940"/>
                  </a:cubicBezTo>
                  <a:cubicBezTo>
                    <a:pt x="1459256" y="727137"/>
                    <a:pt x="1683373" y="0"/>
                    <a:pt x="1942353" y="0"/>
                  </a:cubicBezTo>
                  <a:cubicBezTo>
                    <a:pt x="2201333" y="0"/>
                    <a:pt x="2490196" y="717175"/>
                    <a:pt x="2719294" y="1030940"/>
                  </a:cubicBezTo>
                  <a:cubicBezTo>
                    <a:pt x="2948392" y="1344705"/>
                    <a:pt x="3302000" y="1509059"/>
                    <a:pt x="3854824" y="1524000"/>
                  </a:cubicBezTo>
                </a:path>
              </a:pathLst>
            </a:custGeom>
            <a:ln>
              <a:solidFill>
                <a:srgbClr val="7F7F7F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251490" y="6424965"/>
              <a:ext cx="274917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3309953" y="4757269"/>
              <a:ext cx="533117" cy="1141906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379777" y="4757269"/>
              <a:ext cx="117280" cy="36604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430426" y="4767722"/>
              <a:ext cx="383115" cy="1141906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A542-B8B3-8345-984D-EAEB257E3698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645647" y="2487568"/>
            <a:ext cx="2110759" cy="3631523"/>
            <a:chOff x="3645647" y="2487568"/>
            <a:chExt cx="2110759" cy="3631523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5740151" y="2505629"/>
              <a:ext cx="16255" cy="361346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645647" y="2505629"/>
              <a:ext cx="0" cy="3613462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798129" y="2487568"/>
              <a:ext cx="0" cy="27386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878829" y="3628865"/>
            <a:ext cx="5721794" cy="769441"/>
            <a:chOff x="1878829" y="3628865"/>
            <a:chExt cx="5721794" cy="769441"/>
          </a:xfrm>
        </p:grpSpPr>
        <p:sp>
          <p:nvSpPr>
            <p:cNvPr id="58" name="TextBox 57"/>
            <p:cNvSpPr txBox="1"/>
            <p:nvPr/>
          </p:nvSpPr>
          <p:spPr>
            <a:xfrm>
              <a:off x="6965576" y="3628865"/>
              <a:ext cx="63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878829" y="3628865"/>
              <a:ext cx="63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00325" y="4886094"/>
            <a:ext cx="1734816" cy="1411311"/>
            <a:chOff x="3900325" y="4886094"/>
            <a:chExt cx="1734816" cy="1411311"/>
          </a:xfrm>
        </p:grpSpPr>
        <p:sp>
          <p:nvSpPr>
            <p:cNvPr id="14" name="TextBox 13"/>
            <p:cNvSpPr txBox="1"/>
            <p:nvPr/>
          </p:nvSpPr>
          <p:spPr>
            <a:xfrm>
              <a:off x="4497057" y="4886094"/>
              <a:ext cx="63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rgbClr val="01DB0C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4400" dirty="0">
                <a:solidFill>
                  <a:srgbClr val="01DB0C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00325" y="5527964"/>
              <a:ext cx="63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rgbClr val="01DB0C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✓</a:t>
              </a:r>
              <a:endParaRPr lang="en-US" sz="4400" dirty="0">
                <a:solidFill>
                  <a:srgbClr val="01DB0C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000094" y="5378188"/>
              <a:ext cx="63504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solidFill>
                    <a:srgbClr val="FF0000"/>
                  </a:solidFill>
                  <a:latin typeface="Zapf Dingbats"/>
                  <a:ea typeface="Zapf Dingbats"/>
                  <a:cs typeface="Zapf Dingbats"/>
                  <a:sym typeface="Zapf Dingbats"/>
                </a:rPr>
                <a:t>✗</a:t>
              </a:r>
              <a:endParaRPr lang="en-US" sz="4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1" name="Freeform 50"/>
          <p:cNvSpPr/>
          <p:nvPr/>
        </p:nvSpPr>
        <p:spPr>
          <a:xfrm>
            <a:off x="3309952" y="2607097"/>
            <a:ext cx="2969189" cy="569592"/>
          </a:xfrm>
          <a:custGeom>
            <a:avLst/>
            <a:gdLst>
              <a:gd name="connsiteX0" fmla="*/ 0 w 5169647"/>
              <a:gd name="connsiteY0" fmla="*/ 1583824 h 1713560"/>
              <a:gd name="connsiteX1" fmla="*/ 1763059 w 5169647"/>
              <a:gd name="connsiteY1" fmla="*/ 1553941 h 1713560"/>
              <a:gd name="connsiteX2" fmla="*/ 2719294 w 5169647"/>
              <a:gd name="connsiteY2" fmla="*/ 59 h 1713560"/>
              <a:gd name="connsiteX3" fmla="*/ 3570941 w 5169647"/>
              <a:gd name="connsiteY3" fmla="*/ 1494177 h 1713560"/>
              <a:gd name="connsiteX4" fmla="*/ 5169647 w 5169647"/>
              <a:gd name="connsiteY4" fmla="*/ 1553941 h 1713560"/>
              <a:gd name="connsiteX0" fmla="*/ 0 w 5169647"/>
              <a:gd name="connsiteY0" fmla="*/ 1584743 h 1628034"/>
              <a:gd name="connsiteX1" fmla="*/ 1792942 w 5169647"/>
              <a:gd name="connsiteY1" fmla="*/ 1270977 h 1628034"/>
              <a:gd name="connsiteX2" fmla="*/ 2719294 w 5169647"/>
              <a:gd name="connsiteY2" fmla="*/ 978 h 1628034"/>
              <a:gd name="connsiteX3" fmla="*/ 3570941 w 5169647"/>
              <a:gd name="connsiteY3" fmla="*/ 1495096 h 1628034"/>
              <a:gd name="connsiteX4" fmla="*/ 5169647 w 5169647"/>
              <a:gd name="connsiteY4" fmla="*/ 1554860 h 1628034"/>
              <a:gd name="connsiteX0" fmla="*/ 0 w 5169647"/>
              <a:gd name="connsiteY0" fmla="*/ 1583887 h 1621905"/>
              <a:gd name="connsiteX1" fmla="*/ 1792942 w 5169647"/>
              <a:gd name="connsiteY1" fmla="*/ 1270121 h 1621905"/>
              <a:gd name="connsiteX2" fmla="*/ 2719294 w 5169647"/>
              <a:gd name="connsiteY2" fmla="*/ 122 h 1621905"/>
              <a:gd name="connsiteX3" fmla="*/ 3556000 w 5169647"/>
              <a:gd name="connsiteY3" fmla="*/ 1195416 h 1621905"/>
              <a:gd name="connsiteX4" fmla="*/ 5169647 w 5169647"/>
              <a:gd name="connsiteY4" fmla="*/ 1554004 h 1621905"/>
              <a:gd name="connsiteX0" fmla="*/ 0 w 4392706"/>
              <a:gd name="connsiteY0" fmla="*/ 1554004 h 1595485"/>
              <a:gd name="connsiteX1" fmla="*/ 1016001 w 4392706"/>
              <a:gd name="connsiteY1" fmla="*/ 1270121 h 1595485"/>
              <a:gd name="connsiteX2" fmla="*/ 1942353 w 4392706"/>
              <a:gd name="connsiteY2" fmla="*/ 122 h 1595485"/>
              <a:gd name="connsiteX3" fmla="*/ 2779059 w 4392706"/>
              <a:gd name="connsiteY3" fmla="*/ 1195416 h 1595485"/>
              <a:gd name="connsiteX4" fmla="*/ 4392706 w 4392706"/>
              <a:gd name="connsiteY4" fmla="*/ 1554004 h 1595485"/>
              <a:gd name="connsiteX0" fmla="*/ 0 w 4392706"/>
              <a:gd name="connsiteY0" fmla="*/ 1554004 h 1554004"/>
              <a:gd name="connsiteX1" fmla="*/ 1016001 w 4392706"/>
              <a:gd name="connsiteY1" fmla="*/ 1270121 h 1554004"/>
              <a:gd name="connsiteX2" fmla="*/ 1942353 w 4392706"/>
              <a:gd name="connsiteY2" fmla="*/ 122 h 1554004"/>
              <a:gd name="connsiteX3" fmla="*/ 2779059 w 4392706"/>
              <a:gd name="connsiteY3" fmla="*/ 1195416 h 1554004"/>
              <a:gd name="connsiteX4" fmla="*/ 4392706 w 4392706"/>
              <a:gd name="connsiteY4" fmla="*/ 1554004 h 1554004"/>
              <a:gd name="connsiteX0" fmla="*/ 0 w 3630706"/>
              <a:gd name="connsiteY0" fmla="*/ 1554003 h 1554003"/>
              <a:gd name="connsiteX1" fmla="*/ 1016001 w 3630706"/>
              <a:gd name="connsiteY1" fmla="*/ 1270120 h 1554003"/>
              <a:gd name="connsiteX2" fmla="*/ 1942353 w 3630706"/>
              <a:gd name="connsiteY2" fmla="*/ 121 h 1554003"/>
              <a:gd name="connsiteX3" fmla="*/ 2779059 w 3630706"/>
              <a:gd name="connsiteY3" fmla="*/ 1195415 h 1554003"/>
              <a:gd name="connsiteX4" fmla="*/ 3630706 w 363070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5710 h 1555710"/>
              <a:gd name="connsiteX1" fmla="*/ 1016001 w 3765176"/>
              <a:gd name="connsiteY1" fmla="*/ 1271827 h 1555710"/>
              <a:gd name="connsiteX2" fmla="*/ 1942353 w 3765176"/>
              <a:gd name="connsiteY2" fmla="*/ 1828 h 1555710"/>
              <a:gd name="connsiteX3" fmla="*/ 2689412 w 3765176"/>
              <a:gd name="connsiteY3" fmla="*/ 1002887 h 1555710"/>
              <a:gd name="connsiteX4" fmla="*/ 3765176 w 3765176"/>
              <a:gd name="connsiteY4" fmla="*/ 1525828 h 1555710"/>
              <a:gd name="connsiteX0" fmla="*/ 0 w 3765176"/>
              <a:gd name="connsiteY0" fmla="*/ 1555929 h 1555929"/>
              <a:gd name="connsiteX1" fmla="*/ 1016001 w 3765176"/>
              <a:gd name="connsiteY1" fmla="*/ 1272046 h 1555929"/>
              <a:gd name="connsiteX2" fmla="*/ 1942353 w 3765176"/>
              <a:gd name="connsiteY2" fmla="*/ 2047 h 1555929"/>
              <a:gd name="connsiteX3" fmla="*/ 2689412 w 3765176"/>
              <a:gd name="connsiteY3" fmla="*/ 1003106 h 1555929"/>
              <a:gd name="connsiteX4" fmla="*/ 3765176 w 3765176"/>
              <a:gd name="connsiteY4" fmla="*/ 1526047 h 1555929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97 h 1553997"/>
              <a:gd name="connsiteX1" fmla="*/ 1165413 w 3765176"/>
              <a:gd name="connsiteY1" fmla="*/ 1031055 h 1553997"/>
              <a:gd name="connsiteX2" fmla="*/ 1942353 w 3765176"/>
              <a:gd name="connsiteY2" fmla="*/ 115 h 1553997"/>
              <a:gd name="connsiteX3" fmla="*/ 2629647 w 3765176"/>
              <a:gd name="connsiteY3" fmla="*/ 971291 h 1553997"/>
              <a:gd name="connsiteX4" fmla="*/ 3765176 w 3765176"/>
              <a:gd name="connsiteY4" fmla="*/ 1524115 h 1553997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689412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584823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6904 h 1556904"/>
              <a:gd name="connsiteX1" fmla="*/ 1165413 w 3765176"/>
              <a:gd name="connsiteY1" fmla="*/ 1033962 h 1556904"/>
              <a:gd name="connsiteX2" fmla="*/ 1942353 w 3765176"/>
              <a:gd name="connsiteY2" fmla="*/ 3022 h 1556904"/>
              <a:gd name="connsiteX3" fmla="*/ 2674470 w 3765176"/>
              <a:gd name="connsiteY3" fmla="*/ 765022 h 1556904"/>
              <a:gd name="connsiteX4" fmla="*/ 3765176 w 3765176"/>
              <a:gd name="connsiteY4" fmla="*/ 1527022 h 1556904"/>
              <a:gd name="connsiteX0" fmla="*/ 0 w 3765176"/>
              <a:gd name="connsiteY0" fmla="*/ 1555310 h 1555310"/>
              <a:gd name="connsiteX1" fmla="*/ 1165413 w 3765176"/>
              <a:gd name="connsiteY1" fmla="*/ 1032368 h 1555310"/>
              <a:gd name="connsiteX2" fmla="*/ 1942353 w 3765176"/>
              <a:gd name="connsiteY2" fmla="*/ 1428 h 1555310"/>
              <a:gd name="connsiteX3" fmla="*/ 2540000 w 3765176"/>
              <a:gd name="connsiteY3" fmla="*/ 838133 h 1555310"/>
              <a:gd name="connsiteX4" fmla="*/ 3765176 w 3765176"/>
              <a:gd name="connsiteY4" fmla="*/ 1525428 h 1555310"/>
              <a:gd name="connsiteX0" fmla="*/ 0 w 3765176"/>
              <a:gd name="connsiteY0" fmla="*/ 1553882 h 1553882"/>
              <a:gd name="connsiteX1" fmla="*/ 1165413 w 3765176"/>
              <a:gd name="connsiteY1" fmla="*/ 1030940 h 1553882"/>
              <a:gd name="connsiteX2" fmla="*/ 1942353 w 3765176"/>
              <a:gd name="connsiteY2" fmla="*/ 0 h 1553882"/>
              <a:gd name="connsiteX3" fmla="*/ 2719294 w 3765176"/>
              <a:gd name="connsiteY3" fmla="*/ 1030940 h 1553882"/>
              <a:gd name="connsiteX4" fmla="*/ 3765176 w 3765176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4824" h="1553882">
                <a:moveTo>
                  <a:pt x="0" y="1553882"/>
                </a:moveTo>
                <a:cubicBezTo>
                  <a:pt x="654921" y="1551392"/>
                  <a:pt x="871570" y="1334743"/>
                  <a:pt x="1165413" y="1030940"/>
                </a:cubicBezTo>
                <a:cubicBezTo>
                  <a:pt x="1459256" y="727137"/>
                  <a:pt x="1683373" y="0"/>
                  <a:pt x="1942353" y="0"/>
                </a:cubicBezTo>
                <a:cubicBezTo>
                  <a:pt x="2201333" y="0"/>
                  <a:pt x="2490196" y="717175"/>
                  <a:pt x="2719294" y="1030940"/>
                </a:cubicBezTo>
                <a:cubicBezTo>
                  <a:pt x="2948392" y="1344705"/>
                  <a:pt x="3302000" y="1509059"/>
                  <a:pt x="3854824" y="1524000"/>
                </a:cubicBezTo>
              </a:path>
            </a:pathLst>
          </a:custGeom>
          <a:ln>
            <a:solidFill>
              <a:schemeClr val="accent6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2161052" y="2607097"/>
            <a:ext cx="2969189" cy="569592"/>
          </a:xfrm>
          <a:custGeom>
            <a:avLst/>
            <a:gdLst>
              <a:gd name="connsiteX0" fmla="*/ 0 w 5169647"/>
              <a:gd name="connsiteY0" fmla="*/ 1583824 h 1713560"/>
              <a:gd name="connsiteX1" fmla="*/ 1763059 w 5169647"/>
              <a:gd name="connsiteY1" fmla="*/ 1553941 h 1713560"/>
              <a:gd name="connsiteX2" fmla="*/ 2719294 w 5169647"/>
              <a:gd name="connsiteY2" fmla="*/ 59 h 1713560"/>
              <a:gd name="connsiteX3" fmla="*/ 3570941 w 5169647"/>
              <a:gd name="connsiteY3" fmla="*/ 1494177 h 1713560"/>
              <a:gd name="connsiteX4" fmla="*/ 5169647 w 5169647"/>
              <a:gd name="connsiteY4" fmla="*/ 1553941 h 1713560"/>
              <a:gd name="connsiteX0" fmla="*/ 0 w 5169647"/>
              <a:gd name="connsiteY0" fmla="*/ 1584743 h 1628034"/>
              <a:gd name="connsiteX1" fmla="*/ 1792942 w 5169647"/>
              <a:gd name="connsiteY1" fmla="*/ 1270977 h 1628034"/>
              <a:gd name="connsiteX2" fmla="*/ 2719294 w 5169647"/>
              <a:gd name="connsiteY2" fmla="*/ 978 h 1628034"/>
              <a:gd name="connsiteX3" fmla="*/ 3570941 w 5169647"/>
              <a:gd name="connsiteY3" fmla="*/ 1495096 h 1628034"/>
              <a:gd name="connsiteX4" fmla="*/ 5169647 w 5169647"/>
              <a:gd name="connsiteY4" fmla="*/ 1554860 h 1628034"/>
              <a:gd name="connsiteX0" fmla="*/ 0 w 5169647"/>
              <a:gd name="connsiteY0" fmla="*/ 1583887 h 1621905"/>
              <a:gd name="connsiteX1" fmla="*/ 1792942 w 5169647"/>
              <a:gd name="connsiteY1" fmla="*/ 1270121 h 1621905"/>
              <a:gd name="connsiteX2" fmla="*/ 2719294 w 5169647"/>
              <a:gd name="connsiteY2" fmla="*/ 122 h 1621905"/>
              <a:gd name="connsiteX3" fmla="*/ 3556000 w 5169647"/>
              <a:gd name="connsiteY3" fmla="*/ 1195416 h 1621905"/>
              <a:gd name="connsiteX4" fmla="*/ 5169647 w 5169647"/>
              <a:gd name="connsiteY4" fmla="*/ 1554004 h 1621905"/>
              <a:gd name="connsiteX0" fmla="*/ 0 w 4392706"/>
              <a:gd name="connsiteY0" fmla="*/ 1554004 h 1595485"/>
              <a:gd name="connsiteX1" fmla="*/ 1016001 w 4392706"/>
              <a:gd name="connsiteY1" fmla="*/ 1270121 h 1595485"/>
              <a:gd name="connsiteX2" fmla="*/ 1942353 w 4392706"/>
              <a:gd name="connsiteY2" fmla="*/ 122 h 1595485"/>
              <a:gd name="connsiteX3" fmla="*/ 2779059 w 4392706"/>
              <a:gd name="connsiteY3" fmla="*/ 1195416 h 1595485"/>
              <a:gd name="connsiteX4" fmla="*/ 4392706 w 4392706"/>
              <a:gd name="connsiteY4" fmla="*/ 1554004 h 1595485"/>
              <a:gd name="connsiteX0" fmla="*/ 0 w 4392706"/>
              <a:gd name="connsiteY0" fmla="*/ 1554004 h 1554004"/>
              <a:gd name="connsiteX1" fmla="*/ 1016001 w 4392706"/>
              <a:gd name="connsiteY1" fmla="*/ 1270121 h 1554004"/>
              <a:gd name="connsiteX2" fmla="*/ 1942353 w 4392706"/>
              <a:gd name="connsiteY2" fmla="*/ 122 h 1554004"/>
              <a:gd name="connsiteX3" fmla="*/ 2779059 w 4392706"/>
              <a:gd name="connsiteY3" fmla="*/ 1195416 h 1554004"/>
              <a:gd name="connsiteX4" fmla="*/ 4392706 w 4392706"/>
              <a:gd name="connsiteY4" fmla="*/ 1554004 h 1554004"/>
              <a:gd name="connsiteX0" fmla="*/ 0 w 3630706"/>
              <a:gd name="connsiteY0" fmla="*/ 1554003 h 1554003"/>
              <a:gd name="connsiteX1" fmla="*/ 1016001 w 3630706"/>
              <a:gd name="connsiteY1" fmla="*/ 1270120 h 1554003"/>
              <a:gd name="connsiteX2" fmla="*/ 1942353 w 3630706"/>
              <a:gd name="connsiteY2" fmla="*/ 121 h 1554003"/>
              <a:gd name="connsiteX3" fmla="*/ 2779059 w 3630706"/>
              <a:gd name="connsiteY3" fmla="*/ 1195415 h 1554003"/>
              <a:gd name="connsiteX4" fmla="*/ 3630706 w 363070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5710 h 1555710"/>
              <a:gd name="connsiteX1" fmla="*/ 1016001 w 3765176"/>
              <a:gd name="connsiteY1" fmla="*/ 1271827 h 1555710"/>
              <a:gd name="connsiteX2" fmla="*/ 1942353 w 3765176"/>
              <a:gd name="connsiteY2" fmla="*/ 1828 h 1555710"/>
              <a:gd name="connsiteX3" fmla="*/ 2689412 w 3765176"/>
              <a:gd name="connsiteY3" fmla="*/ 1002887 h 1555710"/>
              <a:gd name="connsiteX4" fmla="*/ 3765176 w 3765176"/>
              <a:gd name="connsiteY4" fmla="*/ 1525828 h 1555710"/>
              <a:gd name="connsiteX0" fmla="*/ 0 w 3765176"/>
              <a:gd name="connsiteY0" fmla="*/ 1555929 h 1555929"/>
              <a:gd name="connsiteX1" fmla="*/ 1016001 w 3765176"/>
              <a:gd name="connsiteY1" fmla="*/ 1272046 h 1555929"/>
              <a:gd name="connsiteX2" fmla="*/ 1942353 w 3765176"/>
              <a:gd name="connsiteY2" fmla="*/ 2047 h 1555929"/>
              <a:gd name="connsiteX3" fmla="*/ 2689412 w 3765176"/>
              <a:gd name="connsiteY3" fmla="*/ 1003106 h 1555929"/>
              <a:gd name="connsiteX4" fmla="*/ 3765176 w 3765176"/>
              <a:gd name="connsiteY4" fmla="*/ 1526047 h 1555929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97 h 1553997"/>
              <a:gd name="connsiteX1" fmla="*/ 1165413 w 3765176"/>
              <a:gd name="connsiteY1" fmla="*/ 1031055 h 1553997"/>
              <a:gd name="connsiteX2" fmla="*/ 1942353 w 3765176"/>
              <a:gd name="connsiteY2" fmla="*/ 115 h 1553997"/>
              <a:gd name="connsiteX3" fmla="*/ 2629647 w 3765176"/>
              <a:gd name="connsiteY3" fmla="*/ 971291 h 1553997"/>
              <a:gd name="connsiteX4" fmla="*/ 3765176 w 3765176"/>
              <a:gd name="connsiteY4" fmla="*/ 1524115 h 1553997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689412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584823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6904 h 1556904"/>
              <a:gd name="connsiteX1" fmla="*/ 1165413 w 3765176"/>
              <a:gd name="connsiteY1" fmla="*/ 1033962 h 1556904"/>
              <a:gd name="connsiteX2" fmla="*/ 1942353 w 3765176"/>
              <a:gd name="connsiteY2" fmla="*/ 3022 h 1556904"/>
              <a:gd name="connsiteX3" fmla="*/ 2674470 w 3765176"/>
              <a:gd name="connsiteY3" fmla="*/ 765022 h 1556904"/>
              <a:gd name="connsiteX4" fmla="*/ 3765176 w 3765176"/>
              <a:gd name="connsiteY4" fmla="*/ 1527022 h 1556904"/>
              <a:gd name="connsiteX0" fmla="*/ 0 w 3765176"/>
              <a:gd name="connsiteY0" fmla="*/ 1555310 h 1555310"/>
              <a:gd name="connsiteX1" fmla="*/ 1165413 w 3765176"/>
              <a:gd name="connsiteY1" fmla="*/ 1032368 h 1555310"/>
              <a:gd name="connsiteX2" fmla="*/ 1942353 w 3765176"/>
              <a:gd name="connsiteY2" fmla="*/ 1428 h 1555310"/>
              <a:gd name="connsiteX3" fmla="*/ 2540000 w 3765176"/>
              <a:gd name="connsiteY3" fmla="*/ 838133 h 1555310"/>
              <a:gd name="connsiteX4" fmla="*/ 3765176 w 3765176"/>
              <a:gd name="connsiteY4" fmla="*/ 1525428 h 1555310"/>
              <a:gd name="connsiteX0" fmla="*/ 0 w 3765176"/>
              <a:gd name="connsiteY0" fmla="*/ 1553882 h 1553882"/>
              <a:gd name="connsiteX1" fmla="*/ 1165413 w 3765176"/>
              <a:gd name="connsiteY1" fmla="*/ 1030940 h 1553882"/>
              <a:gd name="connsiteX2" fmla="*/ 1942353 w 3765176"/>
              <a:gd name="connsiteY2" fmla="*/ 0 h 1553882"/>
              <a:gd name="connsiteX3" fmla="*/ 2719294 w 3765176"/>
              <a:gd name="connsiteY3" fmla="*/ 1030940 h 1553882"/>
              <a:gd name="connsiteX4" fmla="*/ 3765176 w 3765176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4824" h="1553882">
                <a:moveTo>
                  <a:pt x="0" y="1553882"/>
                </a:moveTo>
                <a:cubicBezTo>
                  <a:pt x="654921" y="1551392"/>
                  <a:pt x="871570" y="1334743"/>
                  <a:pt x="1165413" y="1030940"/>
                </a:cubicBezTo>
                <a:cubicBezTo>
                  <a:pt x="1459256" y="727137"/>
                  <a:pt x="1683373" y="0"/>
                  <a:pt x="1942353" y="0"/>
                </a:cubicBezTo>
                <a:cubicBezTo>
                  <a:pt x="2201333" y="0"/>
                  <a:pt x="2490196" y="717175"/>
                  <a:pt x="2719294" y="1030940"/>
                </a:cubicBezTo>
                <a:cubicBezTo>
                  <a:pt x="2948392" y="1344705"/>
                  <a:pt x="3302000" y="1509059"/>
                  <a:pt x="3854824" y="1524000"/>
                </a:cubicBezTo>
              </a:path>
            </a:pathLst>
          </a:custGeom>
          <a:ln>
            <a:solidFill>
              <a:schemeClr val="accent6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4255556" y="2607097"/>
            <a:ext cx="2969189" cy="569592"/>
          </a:xfrm>
          <a:custGeom>
            <a:avLst/>
            <a:gdLst>
              <a:gd name="connsiteX0" fmla="*/ 0 w 5169647"/>
              <a:gd name="connsiteY0" fmla="*/ 1583824 h 1713560"/>
              <a:gd name="connsiteX1" fmla="*/ 1763059 w 5169647"/>
              <a:gd name="connsiteY1" fmla="*/ 1553941 h 1713560"/>
              <a:gd name="connsiteX2" fmla="*/ 2719294 w 5169647"/>
              <a:gd name="connsiteY2" fmla="*/ 59 h 1713560"/>
              <a:gd name="connsiteX3" fmla="*/ 3570941 w 5169647"/>
              <a:gd name="connsiteY3" fmla="*/ 1494177 h 1713560"/>
              <a:gd name="connsiteX4" fmla="*/ 5169647 w 5169647"/>
              <a:gd name="connsiteY4" fmla="*/ 1553941 h 1713560"/>
              <a:gd name="connsiteX0" fmla="*/ 0 w 5169647"/>
              <a:gd name="connsiteY0" fmla="*/ 1584743 h 1628034"/>
              <a:gd name="connsiteX1" fmla="*/ 1792942 w 5169647"/>
              <a:gd name="connsiteY1" fmla="*/ 1270977 h 1628034"/>
              <a:gd name="connsiteX2" fmla="*/ 2719294 w 5169647"/>
              <a:gd name="connsiteY2" fmla="*/ 978 h 1628034"/>
              <a:gd name="connsiteX3" fmla="*/ 3570941 w 5169647"/>
              <a:gd name="connsiteY3" fmla="*/ 1495096 h 1628034"/>
              <a:gd name="connsiteX4" fmla="*/ 5169647 w 5169647"/>
              <a:gd name="connsiteY4" fmla="*/ 1554860 h 1628034"/>
              <a:gd name="connsiteX0" fmla="*/ 0 w 5169647"/>
              <a:gd name="connsiteY0" fmla="*/ 1583887 h 1621905"/>
              <a:gd name="connsiteX1" fmla="*/ 1792942 w 5169647"/>
              <a:gd name="connsiteY1" fmla="*/ 1270121 h 1621905"/>
              <a:gd name="connsiteX2" fmla="*/ 2719294 w 5169647"/>
              <a:gd name="connsiteY2" fmla="*/ 122 h 1621905"/>
              <a:gd name="connsiteX3" fmla="*/ 3556000 w 5169647"/>
              <a:gd name="connsiteY3" fmla="*/ 1195416 h 1621905"/>
              <a:gd name="connsiteX4" fmla="*/ 5169647 w 5169647"/>
              <a:gd name="connsiteY4" fmla="*/ 1554004 h 1621905"/>
              <a:gd name="connsiteX0" fmla="*/ 0 w 4392706"/>
              <a:gd name="connsiteY0" fmla="*/ 1554004 h 1595485"/>
              <a:gd name="connsiteX1" fmla="*/ 1016001 w 4392706"/>
              <a:gd name="connsiteY1" fmla="*/ 1270121 h 1595485"/>
              <a:gd name="connsiteX2" fmla="*/ 1942353 w 4392706"/>
              <a:gd name="connsiteY2" fmla="*/ 122 h 1595485"/>
              <a:gd name="connsiteX3" fmla="*/ 2779059 w 4392706"/>
              <a:gd name="connsiteY3" fmla="*/ 1195416 h 1595485"/>
              <a:gd name="connsiteX4" fmla="*/ 4392706 w 4392706"/>
              <a:gd name="connsiteY4" fmla="*/ 1554004 h 1595485"/>
              <a:gd name="connsiteX0" fmla="*/ 0 w 4392706"/>
              <a:gd name="connsiteY0" fmla="*/ 1554004 h 1554004"/>
              <a:gd name="connsiteX1" fmla="*/ 1016001 w 4392706"/>
              <a:gd name="connsiteY1" fmla="*/ 1270121 h 1554004"/>
              <a:gd name="connsiteX2" fmla="*/ 1942353 w 4392706"/>
              <a:gd name="connsiteY2" fmla="*/ 122 h 1554004"/>
              <a:gd name="connsiteX3" fmla="*/ 2779059 w 4392706"/>
              <a:gd name="connsiteY3" fmla="*/ 1195416 h 1554004"/>
              <a:gd name="connsiteX4" fmla="*/ 4392706 w 4392706"/>
              <a:gd name="connsiteY4" fmla="*/ 1554004 h 1554004"/>
              <a:gd name="connsiteX0" fmla="*/ 0 w 3630706"/>
              <a:gd name="connsiteY0" fmla="*/ 1554003 h 1554003"/>
              <a:gd name="connsiteX1" fmla="*/ 1016001 w 3630706"/>
              <a:gd name="connsiteY1" fmla="*/ 1270120 h 1554003"/>
              <a:gd name="connsiteX2" fmla="*/ 1942353 w 3630706"/>
              <a:gd name="connsiteY2" fmla="*/ 121 h 1554003"/>
              <a:gd name="connsiteX3" fmla="*/ 2779059 w 3630706"/>
              <a:gd name="connsiteY3" fmla="*/ 1195415 h 1554003"/>
              <a:gd name="connsiteX4" fmla="*/ 3630706 w 363070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4003 h 1554003"/>
              <a:gd name="connsiteX1" fmla="*/ 1016001 w 3765176"/>
              <a:gd name="connsiteY1" fmla="*/ 1270120 h 1554003"/>
              <a:gd name="connsiteX2" fmla="*/ 1942353 w 3765176"/>
              <a:gd name="connsiteY2" fmla="*/ 121 h 1554003"/>
              <a:gd name="connsiteX3" fmla="*/ 2779059 w 3765176"/>
              <a:gd name="connsiteY3" fmla="*/ 1195415 h 1554003"/>
              <a:gd name="connsiteX4" fmla="*/ 3765176 w 3765176"/>
              <a:gd name="connsiteY4" fmla="*/ 1524121 h 1554003"/>
              <a:gd name="connsiteX0" fmla="*/ 0 w 3765176"/>
              <a:gd name="connsiteY0" fmla="*/ 1555710 h 1555710"/>
              <a:gd name="connsiteX1" fmla="*/ 1016001 w 3765176"/>
              <a:gd name="connsiteY1" fmla="*/ 1271827 h 1555710"/>
              <a:gd name="connsiteX2" fmla="*/ 1942353 w 3765176"/>
              <a:gd name="connsiteY2" fmla="*/ 1828 h 1555710"/>
              <a:gd name="connsiteX3" fmla="*/ 2689412 w 3765176"/>
              <a:gd name="connsiteY3" fmla="*/ 1002887 h 1555710"/>
              <a:gd name="connsiteX4" fmla="*/ 3765176 w 3765176"/>
              <a:gd name="connsiteY4" fmla="*/ 1525828 h 1555710"/>
              <a:gd name="connsiteX0" fmla="*/ 0 w 3765176"/>
              <a:gd name="connsiteY0" fmla="*/ 1555929 h 1555929"/>
              <a:gd name="connsiteX1" fmla="*/ 1016001 w 3765176"/>
              <a:gd name="connsiteY1" fmla="*/ 1272046 h 1555929"/>
              <a:gd name="connsiteX2" fmla="*/ 1942353 w 3765176"/>
              <a:gd name="connsiteY2" fmla="*/ 2047 h 1555929"/>
              <a:gd name="connsiteX3" fmla="*/ 2689412 w 3765176"/>
              <a:gd name="connsiteY3" fmla="*/ 1003106 h 1555929"/>
              <a:gd name="connsiteX4" fmla="*/ 3765176 w 3765176"/>
              <a:gd name="connsiteY4" fmla="*/ 1526047 h 1555929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10 h 1553910"/>
              <a:gd name="connsiteX1" fmla="*/ 1165413 w 3765176"/>
              <a:gd name="connsiteY1" fmla="*/ 1030968 h 1553910"/>
              <a:gd name="connsiteX2" fmla="*/ 1942353 w 3765176"/>
              <a:gd name="connsiteY2" fmla="*/ 28 h 1553910"/>
              <a:gd name="connsiteX3" fmla="*/ 2689412 w 3765176"/>
              <a:gd name="connsiteY3" fmla="*/ 1001087 h 1553910"/>
              <a:gd name="connsiteX4" fmla="*/ 3765176 w 3765176"/>
              <a:gd name="connsiteY4" fmla="*/ 1524028 h 1553910"/>
              <a:gd name="connsiteX0" fmla="*/ 0 w 3765176"/>
              <a:gd name="connsiteY0" fmla="*/ 1553997 h 1553997"/>
              <a:gd name="connsiteX1" fmla="*/ 1165413 w 3765176"/>
              <a:gd name="connsiteY1" fmla="*/ 1031055 h 1553997"/>
              <a:gd name="connsiteX2" fmla="*/ 1942353 w 3765176"/>
              <a:gd name="connsiteY2" fmla="*/ 115 h 1553997"/>
              <a:gd name="connsiteX3" fmla="*/ 2629647 w 3765176"/>
              <a:gd name="connsiteY3" fmla="*/ 971291 h 1553997"/>
              <a:gd name="connsiteX4" fmla="*/ 3765176 w 3765176"/>
              <a:gd name="connsiteY4" fmla="*/ 1524115 h 1553997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689412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5075 h 1555075"/>
              <a:gd name="connsiteX1" fmla="*/ 1165413 w 3765176"/>
              <a:gd name="connsiteY1" fmla="*/ 1032133 h 1555075"/>
              <a:gd name="connsiteX2" fmla="*/ 1942353 w 3765176"/>
              <a:gd name="connsiteY2" fmla="*/ 1193 h 1555075"/>
              <a:gd name="connsiteX3" fmla="*/ 2584823 w 3765176"/>
              <a:gd name="connsiteY3" fmla="*/ 852840 h 1555075"/>
              <a:gd name="connsiteX4" fmla="*/ 3765176 w 3765176"/>
              <a:gd name="connsiteY4" fmla="*/ 1525193 h 1555075"/>
              <a:gd name="connsiteX0" fmla="*/ 0 w 3765176"/>
              <a:gd name="connsiteY0" fmla="*/ 1556904 h 1556904"/>
              <a:gd name="connsiteX1" fmla="*/ 1165413 w 3765176"/>
              <a:gd name="connsiteY1" fmla="*/ 1033962 h 1556904"/>
              <a:gd name="connsiteX2" fmla="*/ 1942353 w 3765176"/>
              <a:gd name="connsiteY2" fmla="*/ 3022 h 1556904"/>
              <a:gd name="connsiteX3" fmla="*/ 2674470 w 3765176"/>
              <a:gd name="connsiteY3" fmla="*/ 765022 h 1556904"/>
              <a:gd name="connsiteX4" fmla="*/ 3765176 w 3765176"/>
              <a:gd name="connsiteY4" fmla="*/ 1527022 h 1556904"/>
              <a:gd name="connsiteX0" fmla="*/ 0 w 3765176"/>
              <a:gd name="connsiteY0" fmla="*/ 1555310 h 1555310"/>
              <a:gd name="connsiteX1" fmla="*/ 1165413 w 3765176"/>
              <a:gd name="connsiteY1" fmla="*/ 1032368 h 1555310"/>
              <a:gd name="connsiteX2" fmla="*/ 1942353 w 3765176"/>
              <a:gd name="connsiteY2" fmla="*/ 1428 h 1555310"/>
              <a:gd name="connsiteX3" fmla="*/ 2540000 w 3765176"/>
              <a:gd name="connsiteY3" fmla="*/ 838133 h 1555310"/>
              <a:gd name="connsiteX4" fmla="*/ 3765176 w 3765176"/>
              <a:gd name="connsiteY4" fmla="*/ 1525428 h 1555310"/>
              <a:gd name="connsiteX0" fmla="*/ 0 w 3765176"/>
              <a:gd name="connsiteY0" fmla="*/ 1553882 h 1553882"/>
              <a:gd name="connsiteX1" fmla="*/ 1165413 w 3765176"/>
              <a:gd name="connsiteY1" fmla="*/ 1030940 h 1553882"/>
              <a:gd name="connsiteX2" fmla="*/ 1942353 w 3765176"/>
              <a:gd name="connsiteY2" fmla="*/ 0 h 1553882"/>
              <a:gd name="connsiteX3" fmla="*/ 2719294 w 3765176"/>
              <a:gd name="connsiteY3" fmla="*/ 1030940 h 1553882"/>
              <a:gd name="connsiteX4" fmla="*/ 3765176 w 3765176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944471"/>
              <a:gd name="connsiteY0" fmla="*/ 1553882 h 1553882"/>
              <a:gd name="connsiteX1" fmla="*/ 1165413 w 3944471"/>
              <a:gd name="connsiteY1" fmla="*/ 1030940 h 1553882"/>
              <a:gd name="connsiteX2" fmla="*/ 1942353 w 3944471"/>
              <a:gd name="connsiteY2" fmla="*/ 0 h 1553882"/>
              <a:gd name="connsiteX3" fmla="*/ 2719294 w 3944471"/>
              <a:gd name="connsiteY3" fmla="*/ 1030940 h 1553882"/>
              <a:gd name="connsiteX4" fmla="*/ 3944471 w 3944471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630706"/>
              <a:gd name="connsiteY0" fmla="*/ 1553882 h 1553882"/>
              <a:gd name="connsiteX1" fmla="*/ 1165413 w 3630706"/>
              <a:gd name="connsiteY1" fmla="*/ 1030940 h 1553882"/>
              <a:gd name="connsiteX2" fmla="*/ 1942353 w 3630706"/>
              <a:gd name="connsiteY2" fmla="*/ 0 h 1553882"/>
              <a:gd name="connsiteX3" fmla="*/ 2719294 w 3630706"/>
              <a:gd name="connsiteY3" fmla="*/ 1030940 h 1553882"/>
              <a:gd name="connsiteX4" fmla="*/ 3630706 w 3630706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  <a:gd name="connsiteX0" fmla="*/ 0 w 3854824"/>
              <a:gd name="connsiteY0" fmla="*/ 1553882 h 1553882"/>
              <a:gd name="connsiteX1" fmla="*/ 1165413 w 3854824"/>
              <a:gd name="connsiteY1" fmla="*/ 1030940 h 1553882"/>
              <a:gd name="connsiteX2" fmla="*/ 1942353 w 3854824"/>
              <a:gd name="connsiteY2" fmla="*/ 0 h 1553882"/>
              <a:gd name="connsiteX3" fmla="*/ 2719294 w 3854824"/>
              <a:gd name="connsiteY3" fmla="*/ 1030940 h 1553882"/>
              <a:gd name="connsiteX4" fmla="*/ 3854824 w 3854824"/>
              <a:gd name="connsiteY4" fmla="*/ 1524000 h 155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4824" h="1553882">
                <a:moveTo>
                  <a:pt x="0" y="1553882"/>
                </a:moveTo>
                <a:cubicBezTo>
                  <a:pt x="654921" y="1551392"/>
                  <a:pt x="871570" y="1334743"/>
                  <a:pt x="1165413" y="1030940"/>
                </a:cubicBezTo>
                <a:cubicBezTo>
                  <a:pt x="1459256" y="727137"/>
                  <a:pt x="1683373" y="0"/>
                  <a:pt x="1942353" y="0"/>
                </a:cubicBezTo>
                <a:cubicBezTo>
                  <a:pt x="2201333" y="0"/>
                  <a:pt x="2490196" y="717175"/>
                  <a:pt x="2719294" y="1030940"/>
                </a:cubicBezTo>
                <a:cubicBezTo>
                  <a:pt x="2948392" y="1344705"/>
                  <a:pt x="3302000" y="1509059"/>
                  <a:pt x="3854824" y="1524000"/>
                </a:cubicBezTo>
              </a:path>
            </a:pathLst>
          </a:custGeom>
          <a:ln>
            <a:solidFill>
              <a:schemeClr val="accent6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>
            <a:off x="2161052" y="3342562"/>
            <a:ext cx="5063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3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Shrinkage estimators in genomics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772" y="1320876"/>
            <a:ext cx="7053943" cy="277915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few examples. Warning: </a:t>
            </a:r>
            <a:r>
              <a:rPr lang="en-US" sz="2400" dirty="0" smtClean="0">
                <a:solidFill>
                  <a:srgbClr val="FF0000"/>
                </a:solidFill>
              </a:rPr>
              <a:t>not complete!</a:t>
            </a:r>
          </a:p>
          <a:p>
            <a:r>
              <a:rPr lang="en-US" sz="2400" dirty="0" err="1" smtClean="0"/>
              <a:t>Lönnstedt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Speed (2002): microarray</a:t>
            </a:r>
          </a:p>
          <a:p>
            <a:r>
              <a:rPr lang="en-US" sz="2400" dirty="0" smtClean="0"/>
              <a:t>Smyth (2004): </a:t>
            </a:r>
            <a:r>
              <a:rPr lang="en-US" sz="2400" dirty="0" err="1" smtClean="0">
                <a:solidFill>
                  <a:srgbClr val="0000FF"/>
                </a:solidFill>
              </a:rPr>
              <a:t>limma</a:t>
            </a:r>
            <a:r>
              <a:rPr lang="en-US" sz="2400" dirty="0" smtClean="0"/>
              <a:t> for microarray</a:t>
            </a:r>
          </a:p>
          <a:p>
            <a:r>
              <a:rPr lang="en-US" sz="2400" dirty="0" smtClean="0"/>
              <a:t>Robinson and Smyth (2007): moderated tests for </a:t>
            </a:r>
            <a:br>
              <a:rPr lang="en-US" sz="2400" dirty="0" smtClean="0"/>
            </a:br>
            <a:r>
              <a:rPr lang="en-US" sz="2400" dirty="0" smtClean="0"/>
              <a:t>"digital gene expression" ideas for </a:t>
            </a:r>
            <a:r>
              <a:rPr lang="en-US" sz="2400" dirty="0" err="1" smtClean="0">
                <a:solidFill>
                  <a:srgbClr val="0000FF"/>
                </a:solidFill>
              </a:rPr>
              <a:t>edgeR</a:t>
            </a:r>
            <a:endParaRPr lang="en-US" sz="2400" dirty="0" smtClean="0">
              <a:solidFill>
                <a:srgbClr val="0000FF"/>
              </a:solidFill>
            </a:endParaRPr>
          </a:p>
          <a:p>
            <a:r>
              <a:rPr lang="en-US" sz="2400" dirty="0" smtClean="0">
                <a:solidFill>
                  <a:srgbClr val="0000FF"/>
                </a:solidFill>
              </a:rPr>
              <a:t>DSS</a:t>
            </a:r>
            <a:r>
              <a:rPr lang="en-US" sz="2400" dirty="0" smtClean="0"/>
              <a:t> (2012) and </a:t>
            </a:r>
            <a:r>
              <a:rPr lang="en-US" sz="2400" dirty="0" smtClean="0">
                <a:solidFill>
                  <a:srgbClr val="0000FF"/>
                </a:solidFill>
              </a:rPr>
              <a:t>DESeq2</a:t>
            </a:r>
            <a:r>
              <a:rPr lang="en-US" sz="2400" dirty="0" smtClean="0"/>
              <a:t> (2014) similar:</a:t>
            </a:r>
            <a:br>
              <a:rPr lang="en-US" sz="2400" dirty="0" smtClean="0"/>
            </a:br>
            <a:r>
              <a:rPr lang="en-US" sz="2400" dirty="0" smtClean="0"/>
              <a:t>data-driven strength of prior (optional in </a:t>
            </a:r>
            <a:r>
              <a:rPr lang="en-US" sz="2400" dirty="0" err="1" smtClean="0"/>
              <a:t>edgeR</a:t>
            </a:r>
            <a:r>
              <a:rPr lang="en-US" sz="2400" dirty="0"/>
              <a:t>)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76486" y="4472428"/>
            <a:ext cx="397841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An introduction to shrinkage estimators: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Baseball players as example</a:t>
            </a:r>
            <a:br>
              <a:rPr lang="en-US" dirty="0" smtClean="0"/>
            </a:br>
            <a:r>
              <a:rPr lang="en-US" dirty="0" err="1" smtClean="0"/>
              <a:t>Efron</a:t>
            </a:r>
            <a:r>
              <a:rPr lang="en-US" dirty="0" smtClean="0"/>
              <a:t> and Morris 1977</a:t>
            </a:r>
          </a:p>
          <a:p>
            <a:pPr algn="ctr"/>
            <a:r>
              <a:rPr lang="en-US" dirty="0" smtClean="0"/>
              <a:t>"Stein's Paradox in Statistics"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86F8E-52DA-A846-8B8D-3E32CD4EB933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1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Shrinkage and dispersion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genes naturally have different scale of biological variability</a:t>
            </a:r>
          </a:p>
          <a:p>
            <a:r>
              <a:rPr lang="en-US" dirty="0" smtClean="0"/>
              <a:t>Over all genes, there will be a distribution of reasonable estimates of dispersion</a:t>
            </a:r>
          </a:p>
          <a:p>
            <a:r>
              <a:rPr lang="en-US" dirty="0" smtClean="0"/>
              <a:t>With small sample size (n=3-5 replicates per group), we will make </a:t>
            </a:r>
            <a:r>
              <a:rPr lang="en-US" dirty="0" smtClean="0">
                <a:solidFill>
                  <a:srgbClr val="FF0000"/>
                </a:solidFill>
              </a:rPr>
              <a:t>very bad</a:t>
            </a:r>
            <a:r>
              <a:rPr lang="en-US" dirty="0" smtClean="0"/>
              <a:t> estimates of gene-wise dispersion unless we </a:t>
            </a:r>
            <a:br>
              <a:rPr lang="en-US" dirty="0" smtClean="0"/>
            </a:br>
            <a:r>
              <a:rPr lang="en-US" dirty="0" smtClean="0">
                <a:solidFill>
                  <a:srgbClr val="008000"/>
                </a:solidFill>
              </a:rPr>
              <a:t>share information across genes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68FA3-9AAB-5546-9705-64F50075188D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5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530"/>
            <a:ext cx="8229600" cy="657412"/>
          </a:xfrm>
        </p:spPr>
        <p:txBody>
          <a:bodyPr/>
          <a:lstStyle/>
          <a:p>
            <a:r>
              <a:rPr lang="en-US" dirty="0" smtClean="0"/>
              <a:t>Shrinkage of dispersion for RNA-seq</a:t>
            </a:r>
            <a:endParaRPr lang="en-US" dirty="0"/>
          </a:p>
        </p:txBody>
      </p:sp>
      <p:pic>
        <p:nvPicPr>
          <p:cNvPr id="6" name="Picture 5" descr="Screen Shot 2015-06-11 at 11.4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82" y="1131341"/>
            <a:ext cx="4138706" cy="386500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422588" y="821773"/>
            <a:ext cx="3937589" cy="4066986"/>
            <a:chOff x="254000" y="1524000"/>
            <a:chExt cx="3937589" cy="4066986"/>
          </a:xfrm>
        </p:grpSpPr>
        <p:pic>
          <p:nvPicPr>
            <p:cNvPr id="4" name="Picture 3" descr="Screen Shot 2015-06-11 at 11.46.03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763057"/>
              <a:ext cx="3734389" cy="3827929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4000" y="1524000"/>
              <a:ext cx="522941" cy="6574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82792" y="861231"/>
            <a:ext cx="267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subset of genes (</a:t>
            </a:r>
            <a:r>
              <a:rPr lang="en-US" dirty="0" err="1" smtClean="0"/>
              <a:t>Pickrell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37766" y="876165"/>
            <a:ext cx="178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genes (</a:t>
            </a:r>
            <a:r>
              <a:rPr lang="en-US" dirty="0" err="1" smtClean="0"/>
              <a:t>Pasilla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85287" y="5348939"/>
            <a:ext cx="71748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 smtClean="0"/>
              <a:t>Gene estimate</a:t>
            </a:r>
            <a:r>
              <a:rPr lang="en-US" sz="2400" dirty="0" smtClean="0"/>
              <a:t> = maximum likelihood estimate (MLE)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Fitted dispersion trend</a:t>
            </a:r>
            <a:r>
              <a:rPr lang="en-US" sz="2400" dirty="0" smtClean="0"/>
              <a:t> = the mean of the prior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 smtClean="0">
                <a:solidFill>
                  <a:srgbClr val="3366FF"/>
                </a:solidFill>
              </a:rPr>
              <a:t>Final estimate</a:t>
            </a:r>
            <a:r>
              <a:rPr lang="en-US" sz="2400" dirty="0" smtClean="0"/>
              <a:t> = maximum a posteriori (MAP)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1FC1-9A27-A847-A7EC-5E2273E4E549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644"/>
            <a:ext cx="8229600" cy="1143000"/>
          </a:xfrm>
        </p:spPr>
        <p:txBody>
          <a:bodyPr/>
          <a:lstStyle/>
          <a:p>
            <a:r>
              <a:rPr lang="en-US" dirty="0" smtClean="0"/>
              <a:t>Our goal: what is airway transcriptome response to glucocorticoid hormone?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934E-E499-7A43-8AA7-02529031B5A8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3</a:t>
            </a:fld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234285" y="1566248"/>
            <a:ext cx="445829" cy="445829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nip Same Side Corner Rectangle 7"/>
          <p:cNvSpPr/>
          <p:nvPr/>
        </p:nvSpPr>
        <p:spPr>
          <a:xfrm>
            <a:off x="234285" y="2133666"/>
            <a:ext cx="445829" cy="621459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926782" y="1566248"/>
            <a:ext cx="445829" cy="445829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Same Side Corner Rectangle 9"/>
          <p:cNvSpPr/>
          <p:nvPr/>
        </p:nvSpPr>
        <p:spPr>
          <a:xfrm>
            <a:off x="926782" y="2133666"/>
            <a:ext cx="445829" cy="621459"/>
          </a:xfrm>
          <a:prstGeom prst="snip2Same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595526" y="1566248"/>
            <a:ext cx="445829" cy="445829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Same Side Corner Rectangle 11"/>
          <p:cNvSpPr/>
          <p:nvPr/>
        </p:nvSpPr>
        <p:spPr>
          <a:xfrm>
            <a:off x="1595526" y="2133666"/>
            <a:ext cx="445829" cy="621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/>
          <p:cNvSpPr/>
          <p:nvPr/>
        </p:nvSpPr>
        <p:spPr>
          <a:xfrm>
            <a:off x="2288023" y="1566248"/>
            <a:ext cx="445829" cy="44582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Same Side Corner Rectangle 13"/>
          <p:cNvSpPr/>
          <p:nvPr/>
        </p:nvSpPr>
        <p:spPr>
          <a:xfrm>
            <a:off x="2288023" y="2133666"/>
            <a:ext cx="445829" cy="621459"/>
          </a:xfrm>
          <a:prstGeom prst="snip2Same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003473" y="1810500"/>
            <a:ext cx="300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four human donors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457200" y="2898090"/>
            <a:ext cx="16195" cy="86525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Magnetic Disk 34"/>
          <p:cNvSpPr/>
          <p:nvPr/>
        </p:nvSpPr>
        <p:spPr>
          <a:xfrm>
            <a:off x="87679" y="3950725"/>
            <a:ext cx="1284932" cy="50595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125934" y="2898090"/>
            <a:ext cx="16195" cy="86525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809728" y="2905793"/>
            <a:ext cx="16195" cy="86525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493522" y="2895279"/>
            <a:ext cx="16195" cy="86525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Magnetic Disk 39"/>
          <p:cNvSpPr/>
          <p:nvPr/>
        </p:nvSpPr>
        <p:spPr>
          <a:xfrm>
            <a:off x="499663" y="4203702"/>
            <a:ext cx="1284932" cy="50595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agnetic Disk 40"/>
          <p:cNvSpPr/>
          <p:nvPr/>
        </p:nvSpPr>
        <p:spPr>
          <a:xfrm>
            <a:off x="1125934" y="4478271"/>
            <a:ext cx="1284932" cy="50595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agnetic Disk 41"/>
          <p:cNvSpPr/>
          <p:nvPr/>
        </p:nvSpPr>
        <p:spPr>
          <a:xfrm>
            <a:off x="1831676" y="4774871"/>
            <a:ext cx="1284932" cy="505955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7679" y="5424175"/>
            <a:ext cx="331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airway epithelial cells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2986235" y="3623842"/>
            <a:ext cx="1158394" cy="718404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234174" y="5079430"/>
            <a:ext cx="840680" cy="344745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244359" y="3249632"/>
            <a:ext cx="1231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control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76899" y="4771555"/>
            <a:ext cx="25230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treat with</a:t>
            </a:r>
          </a:p>
          <a:p>
            <a:r>
              <a:rPr lang="en-US" sz="2800" dirty="0" smtClean="0"/>
              <a:t>dexamethasone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7203901" y="2892468"/>
            <a:ext cx="317562" cy="1420078"/>
            <a:chOff x="5142703" y="3552511"/>
            <a:chExt cx="317562" cy="1420078"/>
          </a:xfrm>
        </p:grpSpPr>
        <p:sp>
          <p:nvSpPr>
            <p:cNvPr id="64" name="Magnetic Disk 63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Magnetic Disk 64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593892" y="2889657"/>
            <a:ext cx="317562" cy="1420078"/>
            <a:chOff x="5142703" y="3552511"/>
            <a:chExt cx="317562" cy="1420078"/>
          </a:xfrm>
        </p:grpSpPr>
        <p:sp>
          <p:nvSpPr>
            <p:cNvPr id="67" name="Magnetic Disk 66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Magnetic Disk 67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986106" y="2889657"/>
            <a:ext cx="317562" cy="1420078"/>
            <a:chOff x="5142703" y="3552511"/>
            <a:chExt cx="317562" cy="1420078"/>
          </a:xfrm>
        </p:grpSpPr>
        <p:sp>
          <p:nvSpPr>
            <p:cNvPr id="70" name="Magnetic Disk 69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agnetic Disk 70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8371461" y="2892468"/>
            <a:ext cx="317562" cy="1420078"/>
            <a:chOff x="5142703" y="3552511"/>
            <a:chExt cx="317562" cy="1420078"/>
          </a:xfrm>
        </p:grpSpPr>
        <p:sp>
          <p:nvSpPr>
            <p:cNvPr id="73" name="Magnetic Disk 72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Magnetic Disk 73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197520" y="4706846"/>
            <a:ext cx="1485122" cy="1422889"/>
            <a:chOff x="6904465" y="4558236"/>
            <a:chExt cx="1485122" cy="1422889"/>
          </a:xfrm>
        </p:grpSpPr>
        <p:sp>
          <p:nvSpPr>
            <p:cNvPr id="75" name="Magnetic Disk 74"/>
            <p:cNvSpPr/>
            <p:nvPr/>
          </p:nvSpPr>
          <p:spPr>
            <a:xfrm>
              <a:off x="6904465" y="4561047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Magnetic Disk 75"/>
            <p:cNvSpPr/>
            <p:nvPr/>
          </p:nvSpPr>
          <p:spPr>
            <a:xfrm>
              <a:off x="6904466" y="5115875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Magnetic Disk 76"/>
            <p:cNvSpPr/>
            <p:nvPr/>
          </p:nvSpPr>
          <p:spPr>
            <a:xfrm>
              <a:off x="7294456" y="4558236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Magnetic Disk 77"/>
            <p:cNvSpPr/>
            <p:nvPr/>
          </p:nvSpPr>
          <p:spPr>
            <a:xfrm>
              <a:off x="7294457" y="5113064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Magnetic Disk 78"/>
            <p:cNvSpPr/>
            <p:nvPr/>
          </p:nvSpPr>
          <p:spPr>
            <a:xfrm>
              <a:off x="7686670" y="4558236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Magnetic Disk 79"/>
            <p:cNvSpPr/>
            <p:nvPr/>
          </p:nvSpPr>
          <p:spPr>
            <a:xfrm>
              <a:off x="7686671" y="5113064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Magnetic Disk 80"/>
            <p:cNvSpPr/>
            <p:nvPr/>
          </p:nvSpPr>
          <p:spPr>
            <a:xfrm>
              <a:off x="8072025" y="4561047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Magnetic Disk 81"/>
            <p:cNvSpPr/>
            <p:nvPr/>
          </p:nvSpPr>
          <p:spPr>
            <a:xfrm>
              <a:off x="8072026" y="5115875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880638" y="2175537"/>
            <a:ext cx="221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extract mRNA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6599920" y="5464053"/>
            <a:ext cx="475254" cy="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497826" y="3595840"/>
            <a:ext cx="1577348" cy="0"/>
          </a:xfrm>
          <a:prstGeom prst="straightConnector1">
            <a:avLst/>
          </a:prstGeom>
          <a:ln>
            <a:headEnd type="none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60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Shrinkage of fold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t-statistic (signal/noise) can be large for two reasons:</a:t>
            </a:r>
          </a:p>
          <a:p>
            <a:pPr lvl="1"/>
            <a:r>
              <a:rPr lang="en-US" dirty="0" smtClean="0"/>
              <a:t>large signal (big difference across groups)</a:t>
            </a:r>
          </a:p>
          <a:p>
            <a:pPr lvl="1"/>
            <a:r>
              <a:rPr lang="en-US" dirty="0" smtClean="0"/>
              <a:t>small noise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With DESeq2, we wanted a way to output </a:t>
            </a:r>
            <a:r>
              <a:rPr lang="en-US" dirty="0" smtClean="0">
                <a:solidFill>
                  <a:srgbClr val="008000"/>
                </a:solidFill>
              </a:rPr>
              <a:t>reliable estimates of the fold change</a:t>
            </a:r>
            <a:r>
              <a:rPr lang="en-US" dirty="0" smtClean="0"/>
              <a:t> across groups</a:t>
            </a:r>
          </a:p>
          <a:p>
            <a:pPr lvl="1"/>
            <a:r>
              <a:rPr lang="en-US" dirty="0" smtClean="0"/>
              <a:t>fold changes are "noisy" when counts are small, </a:t>
            </a:r>
            <a:br>
              <a:rPr lang="en-US" dirty="0" smtClean="0"/>
            </a:br>
            <a:r>
              <a:rPr lang="en-US" dirty="0" smtClean="0"/>
              <a:t>e.g. 4/1 compared to 4,000/1,000</a:t>
            </a:r>
          </a:p>
          <a:p>
            <a:pPr lvl="1"/>
            <a:r>
              <a:rPr lang="en-US" dirty="0" smtClean="0"/>
              <a:t>also "noisy" when dispersion is high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85FF-88BB-9346-8B3E-A11CC4323894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2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2276"/>
          </a:xfrm>
        </p:spPr>
        <p:txBody>
          <a:bodyPr/>
          <a:lstStyle/>
          <a:p>
            <a:r>
              <a:rPr lang="en-US" dirty="0" smtClean="0"/>
              <a:t>Shrinkage of fold changes</a:t>
            </a:r>
            <a:endParaRPr lang="en-US" dirty="0"/>
          </a:p>
        </p:txBody>
      </p:sp>
      <p:pic>
        <p:nvPicPr>
          <p:cNvPr id="19" name="Picture 18" descr="Screen Shot 2015-05-03 at 6.50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342"/>
            <a:ext cx="9144000" cy="4427011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167090" y="4190582"/>
            <a:ext cx="4019049" cy="2029379"/>
            <a:chOff x="167090" y="4695944"/>
            <a:chExt cx="4019049" cy="2029379"/>
          </a:xfrm>
        </p:grpSpPr>
        <p:cxnSp>
          <p:nvCxnSpPr>
            <p:cNvPr id="21" name="Straight Arrow Connector 20"/>
            <p:cNvCxnSpPr/>
            <p:nvPr/>
          </p:nvCxnSpPr>
          <p:spPr>
            <a:xfrm flipV="1">
              <a:off x="1771154" y="4695944"/>
              <a:ext cx="1" cy="1106049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67090" y="5801993"/>
              <a:ext cx="4019049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noisy estimates due to low counts</a:t>
              </a:r>
            </a:p>
            <a:p>
              <a:r>
                <a:rPr lang="en-US" dirty="0" smtClean="0"/>
                <a:t>large FDR from the statistical model,</a:t>
              </a:r>
            </a:p>
            <a:p>
              <a:r>
                <a:rPr lang="en-US" dirty="0" smtClean="0"/>
                <a:t>but we shouldn't trust the estimate itself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454823" y="3084534"/>
            <a:ext cx="3035582" cy="3135427"/>
            <a:chOff x="4454823" y="3589896"/>
            <a:chExt cx="3035582" cy="3135427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5972614" y="3589896"/>
              <a:ext cx="0" cy="221209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454823" y="5801993"/>
              <a:ext cx="303558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shrinkage is not equal.</a:t>
              </a:r>
            </a:p>
            <a:p>
              <a:r>
                <a:rPr lang="en-US" dirty="0" smtClean="0"/>
                <a:t>strong moderation for low </a:t>
              </a:r>
            </a:p>
            <a:p>
              <a:r>
                <a:rPr lang="en-US" dirty="0" smtClean="0"/>
                <a:t>information genes: low counts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613558" y="3610464"/>
            <a:ext cx="1117125" cy="2348163"/>
            <a:chOff x="7613558" y="4115826"/>
            <a:chExt cx="1117125" cy="2348163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8082308" y="4115826"/>
              <a:ext cx="0" cy="168616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7613558" y="5817658"/>
              <a:ext cx="11171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almost no </a:t>
              </a:r>
            </a:p>
            <a:p>
              <a:r>
                <a:rPr lang="en-US" dirty="0" smtClean="0"/>
                <a:t>shrinkage</a:t>
              </a:r>
              <a:endParaRPr lang="en-US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695C-F2AC-8941-8E31-D7C776B50035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6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shrink fold changes?</a:t>
            </a:r>
            <a:endParaRPr lang="en-US" dirty="0"/>
          </a:p>
        </p:txBody>
      </p:sp>
      <p:pic>
        <p:nvPicPr>
          <p:cNvPr id="4" name="Picture 3" descr="s13059-014-0550-8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528" y="1806108"/>
            <a:ext cx="6882945" cy="35727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1566" y="5662423"/>
            <a:ext cx="6309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Split a dataset into two equal parts, compare LFC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1A8F-C3E8-9A46-817C-4B5B9F809162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5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118"/>
            <a:ext cx="8229600" cy="1143000"/>
          </a:xfrm>
        </p:spPr>
        <p:txBody>
          <a:bodyPr/>
          <a:lstStyle/>
          <a:p>
            <a:r>
              <a:rPr lang="en-US" dirty="0" smtClean="0"/>
              <a:t>Why shrink fold changes?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92" y="1387365"/>
            <a:ext cx="8229600" cy="1023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Estimates remain reliable even for small sample size and low counts:</a:t>
            </a:r>
            <a:endParaRPr lang="en-US" dirty="0"/>
          </a:p>
        </p:txBody>
      </p:sp>
      <p:pic>
        <p:nvPicPr>
          <p:cNvPr id="4" name="Picture 3" descr="Screen Shot 2015-07-09 at 10.10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848" y="2569148"/>
            <a:ext cx="3989922" cy="2760104"/>
          </a:xfrm>
          <a:prstGeom prst="rect">
            <a:avLst/>
          </a:prstGeom>
        </p:spPr>
      </p:pic>
      <p:pic>
        <p:nvPicPr>
          <p:cNvPr id="5" name="Picture 4" descr="Screen Shot 2015-07-09 at 10.11.3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201" y="5396733"/>
            <a:ext cx="1996593" cy="3362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5957" y="5635496"/>
            <a:ext cx="8516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subSeq</a:t>
            </a:r>
            <a:r>
              <a:rPr lang="en-US" dirty="0"/>
              <a:t>: Determining Appropriate Sequencing Depth Through Efficient Read Subsampling</a:t>
            </a:r>
          </a:p>
          <a:p>
            <a:r>
              <a:rPr lang="en-US" dirty="0"/>
              <a:t>David G. </a:t>
            </a:r>
            <a:r>
              <a:rPr lang="en-US" dirty="0" smtClean="0"/>
              <a:t>Robinson </a:t>
            </a:r>
            <a:r>
              <a:rPr lang="en-US" dirty="0"/>
              <a:t>and John D. </a:t>
            </a:r>
            <a:r>
              <a:rPr lang="en-US" dirty="0" err="1" smtClean="0"/>
              <a:t>Storey</a:t>
            </a:r>
            <a:r>
              <a:rPr lang="en-US" dirty="0" smtClean="0"/>
              <a:t> (2014)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733548" y="3292264"/>
            <a:ext cx="593300" cy="3708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1244" y="3672361"/>
            <a:ext cx="2150711" cy="120032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Mean Squared Error when subsampling to lower seq. depth in </a:t>
            </a:r>
            <a:r>
              <a:rPr lang="en-US" dirty="0" err="1" smtClean="0"/>
              <a:t>silico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24A0-4FE9-3049-8122-D4193024D873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08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1128"/>
            <a:ext cx="8229600" cy="846690"/>
          </a:xfrm>
        </p:spPr>
        <p:txBody>
          <a:bodyPr/>
          <a:lstStyle/>
          <a:p>
            <a:r>
              <a:rPr lang="en-US" dirty="0" smtClean="0"/>
              <a:t>Why shrink fold changes?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408" y="5683641"/>
            <a:ext cx="793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G. A. </a:t>
            </a:r>
            <a:r>
              <a:rPr lang="en-US" dirty="0" err="1" smtClean="0"/>
              <a:t>Moyerbrailean</a:t>
            </a:r>
            <a:r>
              <a:rPr lang="en-US" dirty="0" smtClean="0"/>
              <a:t> et al. "</a:t>
            </a:r>
            <a:r>
              <a:rPr lang="en-US" dirty="0"/>
              <a:t>A high-throughput RNA-seq approach to profile transcriptional responses</a:t>
            </a:r>
            <a:r>
              <a:rPr lang="en-US" dirty="0" smtClean="0"/>
              <a:t>" </a:t>
            </a:r>
            <a:r>
              <a:rPr lang="ro-RO" dirty="0"/>
              <a:t>http://dx.doi.org/10.1101/018416</a:t>
            </a:r>
            <a:endParaRPr lang="en-US" dirty="0"/>
          </a:p>
        </p:txBody>
      </p:sp>
      <p:pic>
        <p:nvPicPr>
          <p:cNvPr id="5" name="Picture 4" descr="Screen Shot 2015-06-11 at 11.58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93" y="1298107"/>
            <a:ext cx="4507307" cy="43460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1182" y="1316449"/>
            <a:ext cx="4375512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Comparison of log fold changes</a:t>
            </a:r>
          </a:p>
          <a:p>
            <a:r>
              <a:rPr lang="en-US" sz="2400" dirty="0" smtClean="0"/>
              <a:t>across groups, or experiments.</a:t>
            </a:r>
          </a:p>
          <a:p>
            <a:endParaRPr lang="en-US" sz="2400" dirty="0" smtClean="0"/>
          </a:p>
          <a:p>
            <a:r>
              <a:rPr lang="en-US" sz="2400" i="1" dirty="0" smtClean="0"/>
              <a:t>"A </a:t>
            </a:r>
            <a:r>
              <a:rPr lang="en-US" sz="2400" i="1" dirty="0"/>
              <a:t>new two-step high-throughput </a:t>
            </a:r>
            <a:r>
              <a:rPr lang="en-US" sz="2400" i="1" dirty="0" smtClean="0"/>
              <a:t>approach:</a:t>
            </a:r>
          </a:p>
          <a:p>
            <a:endParaRPr lang="en-US" sz="2400" i="1" dirty="0"/>
          </a:p>
          <a:p>
            <a:r>
              <a:rPr lang="en-US" sz="2400" i="1" dirty="0" smtClean="0"/>
              <a:t>1. gene expression </a:t>
            </a:r>
            <a:r>
              <a:rPr lang="en-US" sz="2400" i="1" dirty="0"/>
              <a:t>screening of a large number of </a:t>
            </a:r>
            <a:r>
              <a:rPr lang="en-US" sz="2400" i="1" dirty="0" smtClean="0"/>
              <a:t>conditions</a:t>
            </a:r>
          </a:p>
          <a:p>
            <a:endParaRPr lang="en-US" sz="2400" i="1" dirty="0"/>
          </a:p>
          <a:p>
            <a:r>
              <a:rPr lang="en-US" sz="2400" i="1" dirty="0" smtClean="0"/>
              <a:t>2. deep </a:t>
            </a:r>
            <a:r>
              <a:rPr lang="en-US" sz="2400" i="1" dirty="0"/>
              <a:t>sequencing of the most </a:t>
            </a:r>
            <a:r>
              <a:rPr lang="en-US" sz="2400" i="1" dirty="0" smtClean="0"/>
              <a:t>relevant conditions"</a:t>
            </a:r>
            <a:endParaRPr 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45267-108B-0547-B9E3-0D20714DE15A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49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58"/>
            <a:ext cx="8229600" cy="772951"/>
          </a:xfrm>
        </p:spPr>
        <p:txBody>
          <a:bodyPr/>
          <a:lstStyle/>
          <a:p>
            <a:r>
              <a:rPr lang="en-US" dirty="0" smtClean="0"/>
              <a:t>Two paths in RNA-seq gene analysis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1995" y="948629"/>
            <a:ext cx="141577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Count matrix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513252"/>
            <a:ext cx="2298113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Differential expression</a:t>
            </a:r>
          </a:p>
          <a:p>
            <a:endParaRPr lang="en-US" u="sng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Courier"/>
              </a:rPr>
              <a:t>testing, p-values, FDR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DESeq()</a:t>
            </a:r>
          </a:p>
          <a:p>
            <a:r>
              <a:rPr lang="en-US" dirty="0" smtClean="0">
                <a:latin typeface="Courier"/>
                <a:cs typeface="Courier"/>
              </a:rPr>
              <a:t>results()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lfcShrink()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glmLRT</a:t>
            </a:r>
            <a:r>
              <a:rPr lang="en-US" dirty="0">
                <a:latin typeface="Courier"/>
                <a:cs typeface="Courier"/>
              </a:rPr>
              <a:t>()</a:t>
            </a:r>
            <a:br>
              <a:rPr lang="en-US" dirty="0">
                <a:latin typeface="Courier"/>
                <a:cs typeface="Courier"/>
              </a:rPr>
            </a:br>
            <a:r>
              <a:rPr lang="en-US" dirty="0" err="1" smtClean="0">
                <a:latin typeface="Courier"/>
                <a:cs typeface="Courier"/>
              </a:rPr>
              <a:t>topTags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18214" y="1570708"/>
            <a:ext cx="4106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Transformations and</a:t>
            </a:r>
          </a:p>
          <a:p>
            <a:r>
              <a:rPr lang="en-US" u="sng" dirty="0" smtClean="0"/>
              <a:t>Exploratory Data Analysis (EDA)</a:t>
            </a:r>
          </a:p>
          <a:p>
            <a:endParaRPr lang="en-US" u="sng" dirty="0" smtClean="0"/>
          </a:p>
          <a:p>
            <a:r>
              <a:rPr lang="en-US" dirty="0" smtClean="0"/>
              <a:t>clustering, heatmaps, </a:t>
            </a:r>
            <a:br>
              <a:rPr lang="en-US" dirty="0" smtClean="0"/>
            </a:br>
            <a:r>
              <a:rPr lang="en-US" dirty="0" smtClean="0"/>
              <a:t>sample-sample distances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"/>
                <a:cs typeface="Courier"/>
              </a:rPr>
              <a:t>vst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smtClean="0">
                <a:latin typeface="Courier"/>
                <a:cs typeface="Courier"/>
              </a:rPr>
              <a:t>), </a:t>
            </a:r>
            <a:r>
              <a:rPr lang="en-US" dirty="0" err="1" smtClean="0">
                <a:latin typeface="Courier"/>
                <a:cs typeface="Courier"/>
              </a:rPr>
              <a:t>rlog</a:t>
            </a:r>
            <a:r>
              <a:rPr lang="en-US" dirty="0" smtClean="0">
                <a:latin typeface="Courier"/>
                <a:cs typeface="Courier"/>
              </a:rPr>
              <a:t>(), </a:t>
            </a:r>
            <a:r>
              <a:rPr lang="en-US" dirty="0" err="1" smtClean="0">
                <a:latin typeface="Courier"/>
                <a:cs typeface="Courier"/>
              </a:rPr>
              <a:t>plotPCA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cpm</a:t>
            </a:r>
            <a:r>
              <a:rPr lang="en-US" dirty="0" smtClean="0">
                <a:latin typeface="Courier"/>
                <a:cs typeface="Courier"/>
              </a:rPr>
              <a:t>(), </a:t>
            </a:r>
            <a:r>
              <a:rPr lang="en-US" dirty="0" err="1" smtClean="0">
                <a:latin typeface="Courier"/>
                <a:cs typeface="Courier"/>
              </a:rPr>
              <a:t>plotMDS</a:t>
            </a:r>
            <a:r>
              <a:rPr lang="en-US" dirty="0" smtClean="0">
                <a:latin typeface="Courier"/>
                <a:cs typeface="Courier"/>
              </a:rPr>
              <a:t>()</a:t>
            </a:r>
          </a:p>
        </p:txBody>
      </p:sp>
      <p:pic>
        <p:nvPicPr>
          <p:cNvPr id="7" name="Picture 6" descr="Screen Shot 2015-05-03 at 9.38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058" y="4578611"/>
            <a:ext cx="3064942" cy="2047756"/>
          </a:xfrm>
          <a:prstGeom prst="rect">
            <a:avLst/>
          </a:prstGeom>
        </p:spPr>
      </p:pic>
      <p:pic>
        <p:nvPicPr>
          <p:cNvPr id="8" name="Picture 7" descr="Screen Shot 2015-05-03 at 9.38.4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60" y="4578611"/>
            <a:ext cx="2164370" cy="2047756"/>
          </a:xfrm>
          <a:prstGeom prst="rect">
            <a:avLst/>
          </a:prstGeom>
        </p:spPr>
      </p:pic>
      <p:pic>
        <p:nvPicPr>
          <p:cNvPr id="9" name="Picture 8" descr="rnaseq_gene_level-unnamed-chunk-37-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3" y="4375961"/>
            <a:ext cx="2310890" cy="231089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755313" y="1501853"/>
            <a:ext cx="476684" cy="4030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3742" y="1501853"/>
            <a:ext cx="516633" cy="40305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39881" y="1501853"/>
            <a:ext cx="0" cy="470650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11004" y="2907432"/>
            <a:ext cx="89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DESeq2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13057" y="38373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edgeR</a:t>
            </a:r>
            <a:endParaRPr lang="en-US" dirty="0"/>
          </a:p>
        </p:txBody>
      </p:sp>
      <p:sp>
        <p:nvSpPr>
          <p:cNvPr id="18" name="Left Brace 17"/>
          <p:cNvSpPr/>
          <p:nvPr/>
        </p:nvSpPr>
        <p:spPr>
          <a:xfrm flipH="1">
            <a:off x="2114702" y="2750334"/>
            <a:ext cx="196302" cy="729539"/>
          </a:xfrm>
          <a:prstGeom prst="leftBrace">
            <a:avLst>
              <a:gd name="adj1" fmla="val 46546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/>
          <p:cNvSpPr/>
          <p:nvPr/>
        </p:nvSpPr>
        <p:spPr>
          <a:xfrm flipH="1">
            <a:off x="2114702" y="3691354"/>
            <a:ext cx="196302" cy="729539"/>
          </a:xfrm>
          <a:prstGeom prst="leftBrace">
            <a:avLst>
              <a:gd name="adj1" fmla="val 46546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96776" y="3222960"/>
            <a:ext cx="89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DESeq2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26373" y="38028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edgeR</a:t>
            </a:r>
            <a:endParaRPr lang="en-US" dirty="0"/>
          </a:p>
        </p:txBody>
      </p:sp>
      <p:sp>
        <p:nvSpPr>
          <p:cNvPr id="22" name="Left Brace 21"/>
          <p:cNvSpPr/>
          <p:nvPr/>
        </p:nvSpPr>
        <p:spPr>
          <a:xfrm>
            <a:off x="5071644" y="3134500"/>
            <a:ext cx="170639" cy="530619"/>
          </a:xfrm>
          <a:prstGeom prst="leftBrace">
            <a:avLst>
              <a:gd name="adj1" fmla="val 46546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>
            <a:off x="5071644" y="3757673"/>
            <a:ext cx="170639" cy="530619"/>
          </a:xfrm>
          <a:prstGeom prst="leftBrace">
            <a:avLst>
              <a:gd name="adj1" fmla="val 46546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A364A-5C29-884E-B164-8035FF6EA6DE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20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464"/>
            <a:ext cx="8229600" cy="801127"/>
          </a:xfrm>
        </p:spPr>
        <p:txBody>
          <a:bodyPr/>
          <a:lstStyle/>
          <a:p>
            <a:r>
              <a:rPr lang="en-US" dirty="0" smtClean="0"/>
              <a:t>Regularized logarithm, "</a:t>
            </a:r>
            <a:r>
              <a:rPr lang="en-US" dirty="0" err="1" smtClean="0"/>
              <a:t>rlog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0521" y="866591"/>
            <a:ext cx="483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similar idea as fold change shrinkage,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now sample-to-sample fold changes</a:t>
            </a:r>
            <a:endParaRPr lang="en-US" sz="2400" dirty="0"/>
          </a:p>
        </p:txBody>
      </p:sp>
      <p:pic>
        <p:nvPicPr>
          <p:cNvPr id="7" name="Picture 6" descr="rnaseq_gene_level-unnamed-chunk-19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70" y="1821683"/>
            <a:ext cx="3884706" cy="3884706"/>
          </a:xfrm>
          <a:prstGeom prst="rect">
            <a:avLst/>
          </a:prstGeom>
        </p:spPr>
      </p:pic>
      <p:pic>
        <p:nvPicPr>
          <p:cNvPr id="8" name="Picture 7" descr="rnaseq_gene_level-unnamed-chunk-20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87" y="1892876"/>
            <a:ext cx="3813513" cy="38135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76471" y="5397808"/>
            <a:ext cx="130937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sample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975223" y="5397808"/>
            <a:ext cx="130937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sample 1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3881453" y="3465545"/>
            <a:ext cx="130937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sample 2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55654" y="3465545"/>
            <a:ext cx="1309373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sample 2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0" y="1778002"/>
            <a:ext cx="116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log2(x + 1)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35059" y="1778002"/>
            <a:ext cx="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rlog</a:t>
            </a:r>
            <a:r>
              <a:rPr lang="en-US" dirty="0" smtClean="0"/>
              <a:t>"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628589" y="4945530"/>
            <a:ext cx="483683" cy="1225176"/>
          </a:xfrm>
          <a:prstGeom prst="straightConnector1">
            <a:avLst/>
          </a:prstGeom>
          <a:ln w="38100">
            <a:solidFill>
              <a:srgbClr val="00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13222" y="5851040"/>
            <a:ext cx="5596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Poisson noise from low counts, when squared</a:t>
            </a:r>
          </a:p>
          <a:p>
            <a:r>
              <a:rPr lang="en-US" dirty="0" smtClean="0"/>
              <a:t>a big contribution to Euclidean distance between samples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02CA-23D2-8643-B66F-71764EE27F50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9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1 at 6.19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03" y="1208651"/>
            <a:ext cx="5883442" cy="296806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41362"/>
          </a:xfrm>
        </p:spPr>
        <p:txBody>
          <a:bodyPr/>
          <a:lstStyle/>
          <a:p>
            <a:r>
              <a:rPr lang="en-US" dirty="0" err="1" smtClean="0"/>
              <a:t>rlog</a:t>
            </a:r>
            <a:r>
              <a:rPr lang="en-US" dirty="0" smtClean="0"/>
              <a:t> stabilizes variance along the mean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5197" y="964221"/>
            <a:ext cx="116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log2(x + 1)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7902" y="964221"/>
            <a:ext cx="73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"</a:t>
            </a:r>
            <a:r>
              <a:rPr lang="en-US" dirty="0" err="1" smtClean="0"/>
              <a:t>rlog</a:t>
            </a:r>
            <a:r>
              <a:rPr lang="en-US" dirty="0" smtClean="0"/>
              <a:t>"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4114" y="2934232"/>
            <a:ext cx="8093602" cy="3622399"/>
            <a:chOff x="444114" y="2934232"/>
            <a:chExt cx="8093602" cy="3622399"/>
          </a:xfrm>
        </p:grpSpPr>
        <p:pic>
          <p:nvPicPr>
            <p:cNvPr id="8" name="Picture 7" descr="distheatmap-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114" y="4311186"/>
              <a:ext cx="2429435" cy="1987176"/>
            </a:xfrm>
            <a:prstGeom prst="rect">
              <a:avLst/>
            </a:prstGeom>
          </p:spPr>
        </p:pic>
        <p:pic>
          <p:nvPicPr>
            <p:cNvPr id="9" name="Picture 8" descr="genescluster-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7785" y="4176716"/>
              <a:ext cx="3331881" cy="23799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520064" y="2934232"/>
              <a:ext cx="2017652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improving</a:t>
              </a:r>
            </a:p>
            <a:p>
              <a:r>
                <a:rPr lang="en-US" sz="2400" dirty="0" smtClean="0"/>
                <a:t>distances,</a:t>
              </a:r>
            </a:p>
            <a:p>
              <a:r>
                <a:rPr lang="en-US" sz="2400" dirty="0" smtClean="0"/>
                <a:t>clustering,</a:t>
              </a:r>
            </a:p>
            <a:p>
              <a:r>
                <a:rPr lang="en-US" sz="2400" dirty="0" smtClean="0"/>
                <a:t>visualizations</a:t>
              </a:r>
              <a:endParaRPr lang="en-US" sz="2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008748" y="2934232"/>
              <a:ext cx="2249183" cy="2327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518040" y="1208651"/>
            <a:ext cx="21687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corrects </a:t>
            </a:r>
            <a:r>
              <a:rPr lang="en-US" i="1" dirty="0" smtClean="0"/>
              <a:t>systematic</a:t>
            </a:r>
          </a:p>
          <a:p>
            <a:r>
              <a:rPr lang="en-US" dirty="0" smtClean="0"/>
              <a:t>dependencies,</a:t>
            </a:r>
          </a:p>
          <a:p>
            <a:r>
              <a:rPr lang="en-US" dirty="0" smtClean="0"/>
              <a:t>doesn't force all </a:t>
            </a:r>
          </a:p>
          <a:p>
            <a:r>
              <a:rPr lang="en-US" dirty="0" smtClean="0"/>
              <a:t>variances equal.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64DB9-FF52-AA4E-88AA-F9E22D8FFB1A}" type="datetime1">
              <a:rPr lang="en-US" smtClean="0"/>
              <a:t>7/5/17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37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786948" y="2224314"/>
            <a:ext cx="19454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097433" y="2224314"/>
            <a:ext cx="19454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81724" y="3724166"/>
            <a:ext cx="13773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rank( mean 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9666" y="3726073"/>
            <a:ext cx="13773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rank( mean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91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Also in DESeq2: VST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Variance stabilizing transformation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calculate the dependence of variance </a:t>
            </a:r>
            <a:br>
              <a:rPr lang="en-US" dirty="0" smtClean="0"/>
            </a:br>
            <a:r>
              <a:rPr lang="en-US" dirty="0" smtClean="0"/>
              <a:t>on the mean (using the </a:t>
            </a:r>
            <a:r>
              <a:rPr lang="en-US" dirty="0" smtClean="0">
                <a:solidFill>
                  <a:srgbClr val="FF0000"/>
                </a:solidFill>
              </a:rPr>
              <a:t>dispersion trend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Closed-form expression</a:t>
            </a:r>
          </a:p>
          <a:p>
            <a:endParaRPr lang="en-US" b="1" dirty="0" smtClean="0"/>
          </a:p>
          <a:p>
            <a:r>
              <a:rPr lang="en-US" dirty="0" err="1" smtClean="0">
                <a:latin typeface="Courier"/>
                <a:cs typeface="Courier"/>
              </a:rPr>
              <a:t>vst</a:t>
            </a:r>
            <a:r>
              <a:rPr lang="en-US" dirty="0" smtClean="0">
                <a:latin typeface="Courier"/>
                <a:cs typeface="Courier"/>
              </a:rPr>
              <a:t>()</a:t>
            </a:r>
            <a:r>
              <a:rPr lang="en-US" dirty="0" smtClean="0"/>
              <a:t> is a </a:t>
            </a:r>
            <a:r>
              <a:rPr lang="en-US" i="1" dirty="0" smtClean="0"/>
              <a:t>fast</a:t>
            </a:r>
            <a:r>
              <a:rPr lang="en-US" dirty="0" smtClean="0"/>
              <a:t> implementation, great for EDA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67FB-4646-9543-9097-1351AB51BCCA}" type="datetime1">
              <a:rPr lang="en-US" smtClean="0"/>
              <a:t>7/5/17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 descr="Screen Shot 2015-06-11 at 11.48.2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79" y="1306971"/>
            <a:ext cx="2094166" cy="195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2695"/>
            <a:ext cx="8229600" cy="1143000"/>
          </a:xfrm>
        </p:spPr>
        <p:txBody>
          <a:bodyPr/>
          <a:lstStyle/>
          <a:p>
            <a:r>
              <a:rPr lang="en-US" dirty="0" smtClean="0"/>
              <a:t>5. Testing steps and power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F487-D2A9-CB4B-B2C3-E3250FFC58DB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675"/>
            <a:ext cx="8229600" cy="1143000"/>
          </a:xfrm>
        </p:spPr>
        <p:txBody>
          <a:bodyPr/>
          <a:lstStyle/>
          <a:p>
            <a:r>
              <a:rPr lang="en-US" dirty="0" smtClean="0"/>
              <a:t>Glucocorticoid mechanism of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AADC-0EFB-684B-AC24-E6B9BFAF64B4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 descr="gr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8" t="4000" r="15440" b="9428"/>
          <a:stretch/>
        </p:blipFill>
        <p:spPr>
          <a:xfrm>
            <a:off x="0" y="1189097"/>
            <a:ext cx="9144000" cy="48582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2494" y="5819087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(C) CSLS / University of Tokyo http</a:t>
            </a:r>
            <a:r>
              <a:rPr lang="en-US" dirty="0"/>
              <a:t>://csls-text3.c.u-tokyo.ac.jp/</a:t>
            </a:r>
          </a:p>
        </p:txBody>
      </p:sp>
      <p:sp>
        <p:nvSpPr>
          <p:cNvPr id="3" name="Donut 2"/>
          <p:cNvSpPr/>
          <p:nvPr/>
        </p:nvSpPr>
        <p:spPr>
          <a:xfrm>
            <a:off x="6553200" y="4052991"/>
            <a:ext cx="2133600" cy="1766095"/>
          </a:xfrm>
          <a:prstGeom prst="donut">
            <a:avLst>
              <a:gd name="adj" fmla="val 2437"/>
            </a:avLst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54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across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152"/>
          </a:xfrm>
        </p:spPr>
        <p:txBody>
          <a:bodyPr/>
          <a:lstStyle/>
          <a:p>
            <a:r>
              <a:rPr lang="en-US" dirty="0" smtClean="0"/>
              <a:t>Describe experiment with formula, e.g.: ~condition</a:t>
            </a:r>
          </a:p>
          <a:p>
            <a:r>
              <a:rPr lang="en-US" dirty="0"/>
              <a:t>Fit the coefficients once, then extract multiple results </a:t>
            </a:r>
            <a:r>
              <a:rPr lang="en-US" dirty="0" smtClean="0"/>
              <a:t>tables. per gene the model looks like: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128354" y="3497335"/>
            <a:ext cx="5660193" cy="2344783"/>
            <a:chOff x="2128354" y="3497335"/>
            <a:chExt cx="5660193" cy="2344783"/>
          </a:xfrm>
        </p:grpSpPr>
        <p:sp>
          <p:nvSpPr>
            <p:cNvPr id="5" name="TextBox 4"/>
            <p:cNvSpPr txBox="1"/>
            <p:nvPr/>
          </p:nvSpPr>
          <p:spPr>
            <a:xfrm>
              <a:off x="2128354" y="3497335"/>
              <a:ext cx="417167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log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 q1			1	0	0</a:t>
              </a:r>
            </a:p>
            <a:p>
              <a:r>
                <a:rPr lang="en-US" sz="2400" dirty="0" smtClean="0"/>
                <a:t>log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 q2			1	0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q3	    =		1	1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q4			1	1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q5			1	0	1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q6			1	0	1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84931" y="3944472"/>
              <a:ext cx="210361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β</a:t>
              </a:r>
              <a:r>
                <a:rPr lang="en-US" sz="2400" baseline="-25000" dirty="0" smtClean="0"/>
                <a:t>Intercept</a:t>
              </a:r>
            </a:p>
            <a:p>
              <a:r>
                <a:rPr lang="en-US" sz="2400" dirty="0" smtClean="0"/>
                <a:t>β</a:t>
              </a:r>
              <a:r>
                <a:rPr lang="en-US" sz="2400" baseline="-25000" dirty="0" err="1" smtClean="0"/>
                <a:t>condition_B_vs_A</a:t>
              </a:r>
              <a:endParaRPr lang="en-US" sz="2400" baseline="-25000" dirty="0" smtClean="0"/>
            </a:p>
            <a:p>
              <a:r>
                <a:rPr lang="en-US" sz="2400" dirty="0" smtClean="0"/>
                <a:t>β</a:t>
              </a:r>
              <a:r>
                <a:rPr lang="en-US" sz="2400" baseline="-25000" dirty="0" err="1" smtClean="0"/>
                <a:t>condition_C_vs_A</a:t>
              </a:r>
              <a:endParaRPr lang="en-US" sz="2400" baseline="-25000" dirty="0"/>
            </a:p>
          </p:txBody>
        </p:sp>
        <p:sp>
          <p:nvSpPr>
            <p:cNvPr id="8" name="Right Bracket 7"/>
            <p:cNvSpPr/>
            <p:nvPr/>
          </p:nvSpPr>
          <p:spPr>
            <a:xfrm>
              <a:off x="5205108" y="3533794"/>
              <a:ext cx="93823" cy="2308324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Bracket 10"/>
            <p:cNvSpPr/>
            <p:nvPr/>
          </p:nvSpPr>
          <p:spPr>
            <a:xfrm flipH="1">
              <a:off x="3820091" y="3533794"/>
              <a:ext cx="93823" cy="2308324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Bracket 11"/>
            <p:cNvSpPr/>
            <p:nvPr/>
          </p:nvSpPr>
          <p:spPr>
            <a:xfrm flipH="1">
              <a:off x="5638018" y="3944472"/>
              <a:ext cx="93823" cy="1329861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Bracket 12"/>
            <p:cNvSpPr/>
            <p:nvPr/>
          </p:nvSpPr>
          <p:spPr>
            <a:xfrm>
              <a:off x="7478296" y="3944472"/>
              <a:ext cx="93823" cy="1329861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9F5DD-90C5-2443-B415-65D5EBEC6B90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50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across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152"/>
          </a:xfrm>
        </p:spPr>
        <p:txBody>
          <a:bodyPr/>
          <a:lstStyle/>
          <a:p>
            <a:r>
              <a:rPr lang="en-US" dirty="0" smtClean="0"/>
              <a:t>Describe experiment with formula, e.g.: ~condition</a:t>
            </a:r>
          </a:p>
          <a:p>
            <a:r>
              <a:rPr lang="en-US" dirty="0"/>
              <a:t>Fit the coefficients once, then extract multiple results </a:t>
            </a:r>
            <a:r>
              <a:rPr lang="en-US" dirty="0" smtClean="0"/>
              <a:t>tables. per gene the model looks like: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6910" y="6023627"/>
            <a:ext cx="8495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results(</a:t>
            </a:r>
            <a:r>
              <a:rPr lang="en-US" sz="2400" dirty="0" err="1" smtClean="0">
                <a:latin typeface="Courier"/>
                <a:cs typeface="Courier"/>
              </a:rPr>
              <a:t>dds</a:t>
            </a:r>
            <a:r>
              <a:rPr lang="en-US" sz="2400" dirty="0" smtClean="0">
                <a:latin typeface="Courier"/>
                <a:cs typeface="Courier"/>
              </a:rPr>
              <a:t>, contrast=c("</a:t>
            </a:r>
            <a:r>
              <a:rPr lang="en-US" sz="2400" dirty="0" err="1" smtClean="0">
                <a:latin typeface="Courier"/>
                <a:cs typeface="Courier"/>
              </a:rPr>
              <a:t>condition","B","A</a:t>
            </a:r>
            <a:r>
              <a:rPr lang="en-US" sz="2400" dirty="0" smtClean="0">
                <a:latin typeface="Courier"/>
                <a:cs typeface="Courier"/>
              </a:rPr>
              <a:t>"))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09497" y="3498641"/>
            <a:ext cx="349314" cy="23083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0014" y="4372086"/>
            <a:ext cx="1779044" cy="4815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2128354" y="3497335"/>
            <a:ext cx="5660193" cy="2344783"/>
            <a:chOff x="2128354" y="3497335"/>
            <a:chExt cx="5660193" cy="2344783"/>
          </a:xfrm>
        </p:grpSpPr>
        <p:sp>
          <p:nvSpPr>
            <p:cNvPr id="18" name="TextBox 17"/>
            <p:cNvSpPr txBox="1"/>
            <p:nvPr/>
          </p:nvSpPr>
          <p:spPr>
            <a:xfrm>
              <a:off x="2128354" y="3497335"/>
              <a:ext cx="417167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log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 q1			1	0	0</a:t>
              </a:r>
            </a:p>
            <a:p>
              <a:r>
                <a:rPr lang="en-US" sz="2400" dirty="0" smtClean="0"/>
                <a:t>log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 q2			1	0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q3	    =		1	1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q4			1	1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q5			1	0	1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q6			1	0	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84931" y="3944472"/>
              <a:ext cx="210361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β</a:t>
              </a:r>
              <a:r>
                <a:rPr lang="en-US" sz="2400" baseline="-25000" dirty="0" smtClean="0"/>
                <a:t>Intercept</a:t>
              </a:r>
            </a:p>
            <a:p>
              <a:r>
                <a:rPr lang="en-US" sz="2400" dirty="0" smtClean="0"/>
                <a:t>β</a:t>
              </a:r>
              <a:r>
                <a:rPr lang="en-US" sz="2400" baseline="-25000" dirty="0" err="1" smtClean="0"/>
                <a:t>condition_B_vs_A</a:t>
              </a:r>
              <a:endParaRPr lang="en-US" sz="2400" baseline="-25000" dirty="0" smtClean="0"/>
            </a:p>
            <a:p>
              <a:r>
                <a:rPr lang="en-US" sz="2400" dirty="0" smtClean="0"/>
                <a:t>β</a:t>
              </a:r>
              <a:r>
                <a:rPr lang="en-US" sz="2400" baseline="-25000" dirty="0" err="1" smtClean="0"/>
                <a:t>condition_C_vs_A</a:t>
              </a:r>
              <a:endParaRPr lang="en-US" sz="2400" baseline="-25000" dirty="0"/>
            </a:p>
          </p:txBody>
        </p:sp>
        <p:sp>
          <p:nvSpPr>
            <p:cNvPr id="20" name="Right Bracket 19"/>
            <p:cNvSpPr/>
            <p:nvPr/>
          </p:nvSpPr>
          <p:spPr>
            <a:xfrm>
              <a:off x="5205108" y="3533794"/>
              <a:ext cx="93823" cy="2308324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Bracket 20"/>
            <p:cNvSpPr/>
            <p:nvPr/>
          </p:nvSpPr>
          <p:spPr>
            <a:xfrm flipH="1">
              <a:off x="3820091" y="3533794"/>
              <a:ext cx="93823" cy="2308324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ket 21"/>
            <p:cNvSpPr/>
            <p:nvPr/>
          </p:nvSpPr>
          <p:spPr>
            <a:xfrm flipH="1">
              <a:off x="5638018" y="3944472"/>
              <a:ext cx="93823" cy="1329861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ket 22"/>
            <p:cNvSpPr/>
            <p:nvPr/>
          </p:nvSpPr>
          <p:spPr>
            <a:xfrm>
              <a:off x="7478296" y="3944472"/>
              <a:ext cx="93823" cy="1329861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F4E-8E34-AC44-89D6-0ABD204ED5D1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88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across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152"/>
          </a:xfrm>
        </p:spPr>
        <p:txBody>
          <a:bodyPr/>
          <a:lstStyle/>
          <a:p>
            <a:r>
              <a:rPr lang="en-US" dirty="0" smtClean="0"/>
              <a:t>Describe experiment with formula, e.g.: ~condition</a:t>
            </a:r>
          </a:p>
          <a:p>
            <a:r>
              <a:rPr lang="en-US" dirty="0"/>
              <a:t>Fit the coefficients once, then extract multiple results </a:t>
            </a:r>
            <a:r>
              <a:rPr lang="en-US" dirty="0" smtClean="0"/>
              <a:t>tables. per gene the model looks like: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61501" y="3498641"/>
            <a:ext cx="349314" cy="23083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0014" y="4727232"/>
            <a:ext cx="1779044" cy="48151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6910" y="6023627"/>
            <a:ext cx="8495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results(</a:t>
            </a:r>
            <a:r>
              <a:rPr lang="en-US" sz="2400" dirty="0" err="1" smtClean="0">
                <a:latin typeface="Courier"/>
                <a:cs typeface="Courier"/>
              </a:rPr>
              <a:t>dds</a:t>
            </a:r>
            <a:r>
              <a:rPr lang="en-US" sz="2400" dirty="0" smtClean="0">
                <a:latin typeface="Courier"/>
                <a:cs typeface="Courier"/>
              </a:rPr>
              <a:t>, contrast=c("</a:t>
            </a:r>
            <a:r>
              <a:rPr lang="en-US" sz="2400" dirty="0" err="1" smtClean="0">
                <a:latin typeface="Courier"/>
                <a:cs typeface="Courier"/>
              </a:rPr>
              <a:t>condition","C","A</a:t>
            </a:r>
            <a:r>
              <a:rPr lang="en-US" sz="2400" dirty="0" smtClean="0">
                <a:latin typeface="Courier"/>
                <a:cs typeface="Courier"/>
              </a:rPr>
              <a:t>"))</a:t>
            </a:r>
            <a:endParaRPr lang="en-US" sz="2400" dirty="0">
              <a:latin typeface="Courier"/>
              <a:cs typeface="Courier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128354" y="3497335"/>
            <a:ext cx="5660193" cy="2344783"/>
            <a:chOff x="2128354" y="3497335"/>
            <a:chExt cx="5660193" cy="2344783"/>
          </a:xfrm>
        </p:grpSpPr>
        <p:sp>
          <p:nvSpPr>
            <p:cNvPr id="18" name="TextBox 17"/>
            <p:cNvSpPr txBox="1"/>
            <p:nvPr/>
          </p:nvSpPr>
          <p:spPr>
            <a:xfrm>
              <a:off x="2128354" y="3497335"/>
              <a:ext cx="417167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log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 q1			1	0	0</a:t>
              </a:r>
            </a:p>
            <a:p>
              <a:r>
                <a:rPr lang="en-US" sz="2400" dirty="0" smtClean="0"/>
                <a:t>log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 q2			1	0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q3	    =		1	1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q4			1	1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q5			1	0	1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q6			1	0	1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84931" y="3944472"/>
              <a:ext cx="210361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β</a:t>
              </a:r>
              <a:r>
                <a:rPr lang="en-US" sz="2400" baseline="-25000" dirty="0" smtClean="0"/>
                <a:t>Intercept</a:t>
              </a:r>
            </a:p>
            <a:p>
              <a:r>
                <a:rPr lang="en-US" sz="2400" dirty="0" smtClean="0"/>
                <a:t>β</a:t>
              </a:r>
              <a:r>
                <a:rPr lang="en-US" sz="2400" baseline="-25000" dirty="0" err="1" smtClean="0"/>
                <a:t>condition_B_vs_A</a:t>
              </a:r>
              <a:endParaRPr lang="en-US" sz="2400" baseline="-25000" dirty="0" smtClean="0"/>
            </a:p>
            <a:p>
              <a:r>
                <a:rPr lang="en-US" sz="2400" dirty="0" smtClean="0"/>
                <a:t>β</a:t>
              </a:r>
              <a:r>
                <a:rPr lang="en-US" sz="2400" baseline="-25000" dirty="0" err="1" smtClean="0"/>
                <a:t>condition_C_vs_A</a:t>
              </a:r>
              <a:endParaRPr lang="en-US" sz="2400" baseline="-25000" dirty="0"/>
            </a:p>
          </p:txBody>
        </p:sp>
        <p:sp>
          <p:nvSpPr>
            <p:cNvPr id="20" name="Right Bracket 19"/>
            <p:cNvSpPr/>
            <p:nvPr/>
          </p:nvSpPr>
          <p:spPr>
            <a:xfrm>
              <a:off x="5205108" y="3533794"/>
              <a:ext cx="93823" cy="2308324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Bracket 20"/>
            <p:cNvSpPr/>
            <p:nvPr/>
          </p:nvSpPr>
          <p:spPr>
            <a:xfrm flipH="1">
              <a:off x="3820091" y="3533794"/>
              <a:ext cx="93823" cy="2308324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Bracket 21"/>
            <p:cNvSpPr/>
            <p:nvPr/>
          </p:nvSpPr>
          <p:spPr>
            <a:xfrm flipH="1">
              <a:off x="5638018" y="3944472"/>
              <a:ext cx="93823" cy="1329861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ight Bracket 22"/>
            <p:cNvSpPr/>
            <p:nvPr/>
          </p:nvSpPr>
          <p:spPr>
            <a:xfrm>
              <a:off x="7478296" y="3944472"/>
              <a:ext cx="93823" cy="1329861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A5FF-0D9B-EA42-AAAF-60266780A8F6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27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across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8152"/>
          </a:xfrm>
        </p:spPr>
        <p:txBody>
          <a:bodyPr/>
          <a:lstStyle/>
          <a:p>
            <a:r>
              <a:rPr lang="en-US" dirty="0" smtClean="0"/>
              <a:t>Describe experiment with formula, e.g.: ~condition</a:t>
            </a:r>
          </a:p>
          <a:p>
            <a:r>
              <a:rPr lang="en-US" dirty="0"/>
              <a:t>Fit the coefficients once, then extract multiple results </a:t>
            </a:r>
            <a:r>
              <a:rPr lang="en-US" dirty="0" smtClean="0"/>
              <a:t>tables. per gene the model looks like:</a:t>
            </a:r>
            <a:endParaRPr lang="en-US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61501" y="3498641"/>
            <a:ext cx="349314" cy="23083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6910" y="6023627"/>
            <a:ext cx="8495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urier"/>
                <a:cs typeface="Courier"/>
              </a:rPr>
              <a:t>results(</a:t>
            </a:r>
            <a:r>
              <a:rPr lang="en-US" sz="2400" dirty="0" err="1" smtClean="0">
                <a:latin typeface="Courier"/>
                <a:cs typeface="Courier"/>
              </a:rPr>
              <a:t>dds</a:t>
            </a:r>
            <a:r>
              <a:rPr lang="en-US" sz="2400" dirty="0" smtClean="0">
                <a:latin typeface="Courier"/>
                <a:cs typeface="Courier"/>
              </a:rPr>
              <a:t>, contrast=c("</a:t>
            </a:r>
            <a:r>
              <a:rPr lang="en-US" sz="2400" dirty="0" err="1" smtClean="0">
                <a:latin typeface="Courier"/>
                <a:cs typeface="Courier"/>
              </a:rPr>
              <a:t>condition","C","B</a:t>
            </a:r>
            <a:r>
              <a:rPr lang="en-US" sz="2400" dirty="0" smtClean="0">
                <a:latin typeface="Courier"/>
                <a:cs typeface="Courier"/>
              </a:rPr>
              <a:t>"))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11207" y="3502136"/>
            <a:ext cx="349314" cy="230832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10014" y="4404454"/>
            <a:ext cx="1779044" cy="374192"/>
          </a:xfrm>
          <a:prstGeom prst="rect">
            <a:avLst/>
          </a:prstGeom>
          <a:noFill/>
          <a:ln>
            <a:solidFill>
              <a:srgbClr val="8064A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10014" y="4778646"/>
            <a:ext cx="1779044" cy="3741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128354" y="3497335"/>
            <a:ext cx="5660193" cy="2344783"/>
            <a:chOff x="2128354" y="3497335"/>
            <a:chExt cx="5660193" cy="2344783"/>
          </a:xfrm>
        </p:grpSpPr>
        <p:sp>
          <p:nvSpPr>
            <p:cNvPr id="21" name="TextBox 20"/>
            <p:cNvSpPr txBox="1"/>
            <p:nvPr/>
          </p:nvSpPr>
          <p:spPr>
            <a:xfrm>
              <a:off x="2128354" y="3497335"/>
              <a:ext cx="417167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log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 q1			1	0	0</a:t>
              </a:r>
            </a:p>
            <a:p>
              <a:r>
                <a:rPr lang="en-US" sz="2400" dirty="0" smtClean="0"/>
                <a:t>log</a:t>
              </a:r>
              <a:r>
                <a:rPr lang="en-US" sz="2400" baseline="-25000" dirty="0" smtClean="0"/>
                <a:t>2</a:t>
              </a:r>
              <a:r>
                <a:rPr lang="en-US" sz="2400" dirty="0" smtClean="0"/>
                <a:t> q2			1	0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q3	    =		1	1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q4			1	1	0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q5			1	0	1</a:t>
              </a:r>
            </a:p>
            <a:p>
              <a:r>
                <a:rPr lang="en-US" sz="2400" dirty="0"/>
                <a:t>log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dirty="0" smtClean="0"/>
                <a:t>q6			1	0	1</a:t>
              </a:r>
              <a:endParaRPr lang="en-US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84931" y="3944472"/>
              <a:ext cx="2103616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β</a:t>
              </a:r>
              <a:r>
                <a:rPr lang="en-US" sz="2400" baseline="-25000" dirty="0" smtClean="0"/>
                <a:t>Intercept</a:t>
              </a:r>
            </a:p>
            <a:p>
              <a:r>
                <a:rPr lang="en-US" sz="2400" dirty="0" smtClean="0"/>
                <a:t>β</a:t>
              </a:r>
              <a:r>
                <a:rPr lang="en-US" sz="2400" baseline="-25000" dirty="0" err="1" smtClean="0"/>
                <a:t>condition_B_vs_A</a:t>
              </a:r>
              <a:endParaRPr lang="en-US" sz="2400" baseline="-25000" dirty="0" smtClean="0"/>
            </a:p>
            <a:p>
              <a:r>
                <a:rPr lang="en-US" sz="2400" dirty="0" smtClean="0"/>
                <a:t>β</a:t>
              </a:r>
              <a:r>
                <a:rPr lang="en-US" sz="2400" baseline="-25000" dirty="0" err="1" smtClean="0"/>
                <a:t>condition_C_vs_A</a:t>
              </a:r>
              <a:endParaRPr lang="en-US" sz="2400" baseline="-25000" dirty="0"/>
            </a:p>
          </p:txBody>
        </p:sp>
        <p:sp>
          <p:nvSpPr>
            <p:cNvPr id="23" name="Right Bracket 22"/>
            <p:cNvSpPr/>
            <p:nvPr/>
          </p:nvSpPr>
          <p:spPr>
            <a:xfrm>
              <a:off x="5205108" y="3533794"/>
              <a:ext cx="93823" cy="2308324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Bracket 23"/>
            <p:cNvSpPr/>
            <p:nvPr/>
          </p:nvSpPr>
          <p:spPr>
            <a:xfrm flipH="1">
              <a:off x="3820091" y="3533794"/>
              <a:ext cx="93823" cy="2308324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Bracket 24"/>
            <p:cNvSpPr/>
            <p:nvPr/>
          </p:nvSpPr>
          <p:spPr>
            <a:xfrm flipH="1">
              <a:off x="5638018" y="3944472"/>
              <a:ext cx="93823" cy="1329861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Bracket 25"/>
            <p:cNvSpPr/>
            <p:nvPr/>
          </p:nvSpPr>
          <p:spPr>
            <a:xfrm>
              <a:off x="7478296" y="3944472"/>
              <a:ext cx="93823" cy="1329861"/>
            </a:xfrm>
            <a:prstGeom prst="rightBracket">
              <a:avLst>
                <a:gd name="adj" fmla="val 120688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5996-CF63-624A-A1AE-C421E9E380E9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5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15"/>
            <a:ext cx="8229600" cy="760088"/>
          </a:xfrm>
        </p:spPr>
        <p:txBody>
          <a:bodyPr/>
          <a:lstStyle/>
          <a:p>
            <a:r>
              <a:rPr lang="en-US" dirty="0" smtClean="0"/>
              <a:t>Controlling for different batches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308"/>
            <a:ext cx="8229600" cy="195698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 smtClean="0"/>
              <a:t>Using a design formula: </a:t>
            </a:r>
            <a:r>
              <a:rPr lang="en-US" sz="2400" dirty="0" smtClean="0">
                <a:solidFill>
                  <a:srgbClr val="008000"/>
                </a:solidFill>
              </a:rPr>
              <a:t>~ batch + condition</a:t>
            </a:r>
            <a:r>
              <a:rPr lang="en-US" sz="2400" dirty="0" smtClean="0"/>
              <a:t>,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adds terms that control for batch differences</a:t>
            </a:r>
          </a:p>
          <a:p>
            <a:r>
              <a:rPr lang="en-US" sz="2400" dirty="0" smtClean="0"/>
              <a:t>If batches are unknown, possible to detect these</a:t>
            </a:r>
            <a:r>
              <a:rPr lang="en-US" sz="2400" dirty="0"/>
              <a:t> </a:t>
            </a:r>
            <a:r>
              <a:rPr lang="en-US" sz="2400" dirty="0" smtClean="0"/>
              <a:t>with other methods: </a:t>
            </a:r>
            <a:r>
              <a:rPr lang="en-US" sz="2400" dirty="0" err="1" smtClean="0">
                <a:solidFill>
                  <a:srgbClr val="0000FF"/>
                </a:solidFill>
              </a:rPr>
              <a:t>svaseq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0000FF"/>
                </a:solidFill>
              </a:rPr>
              <a:t>RUVSeq</a:t>
            </a:r>
            <a:endParaRPr lang="en-US" sz="2400" dirty="0"/>
          </a:p>
        </p:txBody>
      </p:sp>
      <p:pic>
        <p:nvPicPr>
          <p:cNvPr id="5" name="Picture 4" descr="Screen Shot 2015-07-09 at 9.41.3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61" y="2663304"/>
            <a:ext cx="5846129" cy="366537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13" name="Bent-Up Arrow 12"/>
          <p:cNvSpPr/>
          <p:nvPr/>
        </p:nvSpPr>
        <p:spPr>
          <a:xfrm>
            <a:off x="5726110" y="3809672"/>
            <a:ext cx="529150" cy="340529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ent-Up Arrow 15"/>
          <p:cNvSpPr/>
          <p:nvPr/>
        </p:nvSpPr>
        <p:spPr>
          <a:xfrm>
            <a:off x="3491457" y="4985041"/>
            <a:ext cx="529150" cy="340529"/>
          </a:xfrm>
          <a:prstGeom prst="bent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D70B-70BE-FF40-B9DC-BD2A5693968B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7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designs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93476" y="1499393"/>
            <a:ext cx="7031811" cy="2359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</a:t>
            </a:r>
            <a:r>
              <a:rPr lang="en-US" sz="2000" dirty="0" smtClean="0"/>
              <a:t>ant to test: treatment changes for enriched samples over baseline,  controlling for individual effects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~individual + enrichment + treatment +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dirty="0" smtClean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 smtClean="0">
                <a:solidFill>
                  <a:srgbClr val="008000"/>
                </a:solidFill>
                <a:latin typeface="Courier New"/>
                <a:cs typeface="Courier New"/>
              </a:rPr>
              <a:t>enrichment:treatment</a:t>
            </a:r>
            <a:endParaRPr lang="en-US" sz="2000" dirty="0" smtClean="0">
              <a:solidFill>
                <a:srgbClr val="008000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4320" y="3014176"/>
            <a:ext cx="270443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indiv</a:t>
            </a:r>
            <a:r>
              <a:rPr lang="en-US" dirty="0"/>
              <a:t>	</a:t>
            </a:r>
            <a:r>
              <a:rPr lang="en-US" dirty="0" smtClean="0"/>
              <a:t>.	enrich.	treat.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1		input	control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1		IP		control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1		input	treat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1		IP		treat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		input	control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		IP		control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		input	treat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		IP		treat</a:t>
            </a:r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1E94-B991-F442-8F53-617526587443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0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8170"/>
            <a:ext cx="8229600" cy="936341"/>
          </a:xfrm>
        </p:spPr>
        <p:txBody>
          <a:bodyPr/>
          <a:lstStyle/>
          <a:p>
            <a:r>
              <a:rPr lang="en-US" dirty="0" smtClean="0"/>
              <a:t>DESeq2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30"/>
            <a:ext cx="8229600" cy="323039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vailable through Bioconductor since 2013</a:t>
            </a:r>
          </a:p>
          <a:p>
            <a:r>
              <a:rPr lang="en-US" sz="2400" dirty="0" smtClean="0"/>
              <a:t>Publication: Genome Biology, Dec 2014.</a:t>
            </a:r>
            <a:br>
              <a:rPr lang="en-US" sz="2400" dirty="0" smtClean="0"/>
            </a:br>
            <a:r>
              <a:rPr lang="en-US" sz="2400" dirty="0" smtClean="0"/>
              <a:t>main text written with non-statisticians in mind</a:t>
            </a:r>
          </a:p>
          <a:p>
            <a:r>
              <a:rPr lang="en-US" sz="2400" dirty="0" smtClean="0"/>
              <a:t>Builds on good ideas for dispersion estimation and use of GLM</a:t>
            </a:r>
            <a:r>
              <a:rPr lang="en-US" sz="2400" dirty="0"/>
              <a:t> </a:t>
            </a:r>
            <a:r>
              <a:rPr lang="en-US" sz="2400" dirty="0" smtClean="0"/>
              <a:t>from the </a:t>
            </a:r>
            <a:r>
              <a:rPr lang="en-US" sz="2400" dirty="0" smtClean="0">
                <a:solidFill>
                  <a:srgbClr val="0000FF"/>
                </a:solidFill>
              </a:rPr>
              <a:t>DSS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rgbClr val="0000FF"/>
                </a:solidFill>
              </a:rPr>
              <a:t>edgeR</a:t>
            </a:r>
            <a:r>
              <a:rPr lang="en-US" sz="2400" dirty="0" smtClean="0"/>
              <a:t> methods</a:t>
            </a:r>
            <a:endParaRPr lang="en-US" sz="2400" dirty="0"/>
          </a:p>
          <a:p>
            <a:r>
              <a:rPr lang="en-US" sz="2400" dirty="0" smtClean="0"/>
              <a:t>See </a:t>
            </a:r>
            <a:r>
              <a:rPr lang="en-US" sz="2400" u="sng" dirty="0" err="1" smtClean="0">
                <a:solidFill>
                  <a:srgbClr val="0000FF"/>
                </a:solidFill>
                <a:cs typeface="Courier"/>
              </a:rPr>
              <a:t>bioconductor.org</a:t>
            </a:r>
            <a:r>
              <a:rPr lang="en-US" sz="2400" u="sng" dirty="0" smtClean="0">
                <a:solidFill>
                  <a:srgbClr val="0000FF"/>
                </a:solidFill>
                <a:cs typeface="Courier"/>
              </a:rPr>
              <a:t>/install</a:t>
            </a:r>
            <a:r>
              <a:rPr lang="en-US" sz="2400" dirty="0" smtClean="0"/>
              <a:t> for installation</a:t>
            </a:r>
            <a:endParaRPr lang="en-US" sz="2400" dirty="0"/>
          </a:p>
          <a:p>
            <a:r>
              <a:rPr lang="en-US" sz="2400" dirty="0" smtClean="0"/>
              <a:t>Note that the latest Bioconductor packages are only available with </a:t>
            </a:r>
            <a:r>
              <a:rPr lang="en-US" sz="2400" dirty="0" smtClean="0">
                <a:solidFill>
                  <a:srgbClr val="008000"/>
                </a:solidFill>
              </a:rPr>
              <a:t>latest R version</a:t>
            </a:r>
            <a:r>
              <a:rPr lang="en-US" sz="2400" dirty="0" smtClean="0"/>
              <a:t>. Bioconductor and R versions are </a:t>
            </a:r>
            <a:r>
              <a:rPr lang="en-US" sz="2400" i="1" dirty="0" smtClean="0"/>
              <a:t>linked</a:t>
            </a: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4692-9902-1345-A123-465C3F79F723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1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qua_button-alt.jpg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75" y="4408129"/>
            <a:ext cx="2719205" cy="1124857"/>
          </a:xfrm>
          <a:prstGeom prst="rect">
            <a:avLst/>
          </a:prstGeom>
        </p:spPr>
      </p:pic>
      <p:pic>
        <p:nvPicPr>
          <p:cNvPr id="16" name="Picture 15" descr="aqua_button-alt.jpg"/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83" y="3347738"/>
            <a:ext cx="2249714" cy="1124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DESeq2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045" y="3277634"/>
            <a:ext cx="5831840" cy="20269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size factors (sequencing depth)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dispersion (biological variance)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i="1" dirty="0" smtClean="0"/>
              <a:t>Wald</a:t>
            </a:r>
            <a:r>
              <a:rPr lang="en-US" sz="2000" dirty="0" smtClean="0"/>
              <a:t> test or </a:t>
            </a:r>
            <a:r>
              <a:rPr lang="en-US" sz="2000" i="1" dirty="0" smtClean="0"/>
              <a:t>likelihood ratio</a:t>
            </a:r>
            <a:r>
              <a:rPr lang="en-US" sz="2000" dirty="0" smtClean="0"/>
              <a:t> test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build results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Shrink LFCs</a:t>
            </a:r>
            <a:endParaRPr lang="en-US" sz="2000" dirty="0"/>
          </a:p>
        </p:txBody>
      </p:sp>
      <p:sp>
        <p:nvSpPr>
          <p:cNvPr id="4" name="Right Brace 3"/>
          <p:cNvSpPr/>
          <p:nvPr/>
        </p:nvSpPr>
        <p:spPr>
          <a:xfrm>
            <a:off x="5362678" y="3355107"/>
            <a:ext cx="365760" cy="1027880"/>
          </a:xfrm>
          <a:prstGeom prst="rightBrace">
            <a:avLst>
              <a:gd name="adj1" fmla="val 41092"/>
              <a:gd name="adj2" fmla="val 50000"/>
            </a:avLst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17" idx="1"/>
          </p:cNvCxnSpPr>
          <p:nvPr/>
        </p:nvCxnSpPr>
        <p:spPr>
          <a:xfrm>
            <a:off x="3598173" y="4613820"/>
            <a:ext cx="1886402" cy="35673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79778" y="3587681"/>
            <a:ext cx="1477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ourier"/>
                <a:cs typeface="Courier"/>
              </a:rPr>
              <a:t>DESeq()</a:t>
            </a:r>
            <a:endParaRPr lang="en-US" sz="24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Courier"/>
              <a:cs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54796" y="4642965"/>
            <a:ext cx="1846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ourier"/>
                <a:cs typeface="Courier"/>
              </a:rPr>
              <a:t>results()</a:t>
            </a:r>
            <a:endParaRPr lang="en-US" sz="24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Courier"/>
              <a:cs typeface="Courier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14227" y="2706110"/>
            <a:ext cx="9270" cy="5715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3378" y="1998224"/>
            <a:ext cx="2529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count matrix from e.g. </a:t>
            </a:r>
            <a:br>
              <a:rPr lang="en-US" sz="2000" dirty="0" smtClean="0"/>
            </a:br>
            <a:r>
              <a:rPr lang="en-US" sz="2000" i="1" dirty="0" smtClean="0"/>
              <a:t>Salmon</a:t>
            </a:r>
            <a:r>
              <a:rPr lang="en-US" sz="2000" dirty="0" smtClean="0"/>
              <a:t> </a:t>
            </a:r>
            <a:r>
              <a:rPr lang="en-US" sz="2000" dirty="0"/>
              <a:t>=</a:t>
            </a:r>
            <a:r>
              <a:rPr lang="en-US" sz="2000" dirty="0" smtClean="0"/>
              <a:t>&gt; </a:t>
            </a:r>
            <a:r>
              <a:rPr lang="en-US" sz="2000" i="1" dirty="0" smtClean="0"/>
              <a:t>tximport</a:t>
            </a:r>
            <a:endParaRPr lang="en-US" sz="20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65847" y="1157158"/>
            <a:ext cx="4216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e tried to streamline the default pipeline</a:t>
            </a:r>
            <a:endParaRPr lang="en-US" dirty="0"/>
          </a:p>
        </p:txBody>
      </p:sp>
      <p:pic>
        <p:nvPicPr>
          <p:cNvPr id="14" name="Picture 13" descr="aqua_button-alt.jpg"/>
          <p:cNvPicPr>
            <a:picLocks noChangeAspect="1"/>
          </p:cNvPicPr>
          <p:nvPr/>
        </p:nvPicPr>
        <p:blipFill>
          <a:blip r:embed="rId3">
            <a:alphaModFix amt="75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78000"/>
                    </a14:imgEffect>
                    <a14:imgEffect>
                      <a14:brightnessContrast contrast="5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760" y="5407089"/>
            <a:ext cx="3212635" cy="12514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928105" y="5690765"/>
            <a:ext cx="221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ourier"/>
                <a:cs typeface="Courier"/>
              </a:rPr>
              <a:t>lfcShrink()</a:t>
            </a:r>
            <a:endParaRPr lang="en-US" sz="2400" dirty="0"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Courier"/>
              <a:cs typeface="Courier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07372" y="4970558"/>
            <a:ext cx="2677203" cy="72020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295CD-86B3-C144-A11F-69BEBCDCECF8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7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3171" y="1498089"/>
            <a:ext cx="6137981" cy="4525963"/>
          </a:xfrm>
        </p:spPr>
        <p:txBody>
          <a:bodyPr/>
          <a:lstStyle/>
          <a:p>
            <a:r>
              <a:rPr lang="en-US" dirty="0" smtClean="0"/>
              <a:t>False positive rate (1 - specificity): </a:t>
            </a:r>
            <a:br>
              <a:rPr lang="en-US" dirty="0" smtClean="0"/>
            </a:br>
            <a:r>
              <a:rPr lang="en-US" dirty="0" smtClean="0"/>
              <a:t>under the null (no differences), </a:t>
            </a:r>
            <a:br>
              <a:rPr lang="en-US" dirty="0" smtClean="0"/>
            </a:br>
            <a:r>
              <a:rPr lang="en-US" dirty="0" smtClean="0"/>
              <a:t>how many called positives?</a:t>
            </a:r>
          </a:p>
          <a:p>
            <a:endParaRPr lang="en-US" dirty="0"/>
          </a:p>
          <a:p>
            <a:r>
              <a:rPr lang="en-US" dirty="0" smtClean="0"/>
              <a:t>Precision (1 - false discovery rate):</a:t>
            </a:r>
            <a:br>
              <a:rPr lang="en-US" dirty="0" smtClean="0"/>
            </a:br>
            <a:r>
              <a:rPr lang="en-US" dirty="0" smtClean="0"/>
              <a:t>of the positives (called DE), </a:t>
            </a:r>
            <a:br>
              <a:rPr lang="en-US" dirty="0" smtClean="0"/>
            </a:br>
            <a:r>
              <a:rPr lang="en-US" dirty="0" smtClean="0"/>
              <a:t>how many are true positives?</a:t>
            </a:r>
          </a:p>
          <a:p>
            <a:endParaRPr lang="en-US" dirty="0"/>
          </a:p>
          <a:p>
            <a:r>
              <a:rPr lang="en-US" dirty="0" smtClean="0"/>
              <a:t>Power (sensitivity):</a:t>
            </a:r>
            <a:br>
              <a:rPr lang="en-US" dirty="0" smtClean="0"/>
            </a:br>
            <a:r>
              <a:rPr lang="en-US" dirty="0" smtClean="0"/>
              <a:t>under the alternative to the null, </a:t>
            </a:r>
            <a:br>
              <a:rPr lang="en-US" dirty="0" smtClean="0"/>
            </a:br>
            <a:r>
              <a:rPr lang="en-US" dirty="0" smtClean="0"/>
              <a:t>how many called positive?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40D23-2217-F646-834B-DFB04CB5CC82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02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6-13 at 9.31.3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9629"/>
            <a:ext cx="5274201" cy="48573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050"/>
            <a:ext cx="8229600" cy="52101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Statistical power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6106" y="596065"/>
            <a:ext cx="698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Why not use a simple t-test on log normalized counts?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857882" y="45410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t-test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21077" y="3540051"/>
            <a:ext cx="89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</a:rPr>
              <a:t>DESeq2</a:t>
            </a:r>
            <a:endParaRPr lang="en-US" dirty="0">
              <a:solidFill>
                <a:srgbClr val="C0504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90973" y="1057731"/>
            <a:ext cx="3153027" cy="5800269"/>
            <a:chOff x="5990973" y="1057731"/>
            <a:chExt cx="3153027" cy="5800269"/>
          </a:xfrm>
        </p:grpSpPr>
        <p:pic>
          <p:nvPicPr>
            <p:cNvPr id="12" name="Picture 11" descr="Screen Shot 2015-06-13 at 9.31.51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598" y="1057731"/>
              <a:ext cx="3123402" cy="2920584"/>
            </a:xfrm>
            <a:prstGeom prst="rect">
              <a:avLst/>
            </a:prstGeom>
          </p:spPr>
        </p:pic>
        <p:pic>
          <p:nvPicPr>
            <p:cNvPr id="13" name="Picture 12" descr="Screen Shot 2015-06-13 at 9.32.12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0973" y="3909384"/>
              <a:ext cx="3153027" cy="2948616"/>
            </a:xfrm>
            <a:prstGeom prst="rect">
              <a:avLst/>
            </a:prstGeom>
          </p:spPr>
        </p:pic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843F-ADC1-254B-9365-72541C42BDCD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Compare gene expression across treatment,</a:t>
            </a:r>
            <a:br>
              <a:rPr lang="en-US" dirty="0" smtClean="0"/>
            </a:br>
            <a:r>
              <a:rPr lang="en-US" dirty="0" smtClean="0"/>
              <a:t>within patient-derived cell line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4537486" y="2034735"/>
            <a:ext cx="4149313" cy="3929308"/>
          </a:xfrm>
        </p:spPr>
        <p:txBody>
          <a:bodyPr/>
          <a:lstStyle/>
          <a:p>
            <a:pPr>
              <a:buFont typeface="Wingdings" charset="2"/>
              <a:buChar char="ü"/>
            </a:pPr>
            <a:r>
              <a:rPr lang="en-US" dirty="0" smtClean="0"/>
              <a:t>Visualize differences </a:t>
            </a:r>
            <a:br>
              <a:rPr lang="en-US" dirty="0" smtClean="0"/>
            </a:br>
            <a:r>
              <a:rPr lang="en-US" dirty="0" smtClean="0"/>
              <a:t>between samples</a:t>
            </a:r>
            <a:br>
              <a:rPr lang="en-US" dirty="0" smtClean="0"/>
            </a:b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Test for differences in gene expression, </a:t>
            </a:r>
            <a:br>
              <a:rPr lang="en-US" dirty="0" smtClean="0"/>
            </a:br>
            <a:r>
              <a:rPr lang="en-US" dirty="0" smtClean="0"/>
              <a:t>one gene at a time</a:t>
            </a:r>
          </a:p>
          <a:p>
            <a:pPr>
              <a:buFont typeface="Wingdings" charset="2"/>
              <a:buChar char="ü"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dirty="0" smtClean="0"/>
              <a:t>Visualize differences</a:t>
            </a:r>
            <a:br>
              <a:rPr lang="en-US" dirty="0" smtClean="0"/>
            </a:br>
            <a:r>
              <a:rPr lang="en-US" dirty="0" smtClean="0"/>
              <a:t>across all genes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A1F2F-D8FF-E746-8F95-F952A66A11F4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37275" y="1840801"/>
            <a:ext cx="317562" cy="1420078"/>
            <a:chOff x="5142703" y="3552511"/>
            <a:chExt cx="317562" cy="1420078"/>
          </a:xfrm>
        </p:grpSpPr>
        <p:sp>
          <p:nvSpPr>
            <p:cNvPr id="8" name="Magnetic Disk 7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agnetic Disk 8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27266" y="1837990"/>
            <a:ext cx="317562" cy="1420078"/>
            <a:chOff x="5142703" y="3552511"/>
            <a:chExt cx="317562" cy="1420078"/>
          </a:xfrm>
        </p:grpSpPr>
        <p:sp>
          <p:nvSpPr>
            <p:cNvPr id="11" name="Magnetic Disk 10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agnetic Disk 11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19480" y="1837990"/>
            <a:ext cx="317562" cy="1420078"/>
            <a:chOff x="5142703" y="3552511"/>
            <a:chExt cx="317562" cy="1420078"/>
          </a:xfrm>
        </p:grpSpPr>
        <p:sp>
          <p:nvSpPr>
            <p:cNvPr id="14" name="Magnetic Disk 13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agnetic Disk 14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04835" y="1840801"/>
            <a:ext cx="317562" cy="1420078"/>
            <a:chOff x="5142703" y="3552511"/>
            <a:chExt cx="317562" cy="1420078"/>
          </a:xfrm>
        </p:grpSpPr>
        <p:sp>
          <p:nvSpPr>
            <p:cNvPr id="17" name="Magnetic Disk 16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agnetic Disk 17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30893" y="4654917"/>
            <a:ext cx="1485122" cy="1422889"/>
            <a:chOff x="6904465" y="4558236"/>
            <a:chExt cx="1485122" cy="1422889"/>
          </a:xfrm>
        </p:grpSpPr>
        <p:sp>
          <p:nvSpPr>
            <p:cNvPr id="20" name="Magnetic Disk 19"/>
            <p:cNvSpPr/>
            <p:nvPr/>
          </p:nvSpPr>
          <p:spPr>
            <a:xfrm>
              <a:off x="6904465" y="4561047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agnetic Disk 20"/>
            <p:cNvSpPr/>
            <p:nvPr/>
          </p:nvSpPr>
          <p:spPr>
            <a:xfrm>
              <a:off x="6904466" y="5115875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agnetic Disk 21"/>
            <p:cNvSpPr/>
            <p:nvPr/>
          </p:nvSpPr>
          <p:spPr>
            <a:xfrm>
              <a:off x="7294456" y="4558236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Magnetic Disk 22"/>
            <p:cNvSpPr/>
            <p:nvPr/>
          </p:nvSpPr>
          <p:spPr>
            <a:xfrm>
              <a:off x="7294457" y="5113064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agnetic Disk 23"/>
            <p:cNvSpPr/>
            <p:nvPr/>
          </p:nvSpPr>
          <p:spPr>
            <a:xfrm>
              <a:off x="7686670" y="4558236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Magnetic Disk 24"/>
            <p:cNvSpPr/>
            <p:nvPr/>
          </p:nvSpPr>
          <p:spPr>
            <a:xfrm>
              <a:off x="7686671" y="5113064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agnetic Disk 25"/>
            <p:cNvSpPr/>
            <p:nvPr/>
          </p:nvSpPr>
          <p:spPr>
            <a:xfrm>
              <a:off x="8072025" y="4561047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agnetic Disk 26"/>
            <p:cNvSpPr/>
            <p:nvPr/>
          </p:nvSpPr>
          <p:spPr>
            <a:xfrm>
              <a:off x="8072026" y="5115875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 flipH="1">
            <a:off x="574660" y="3494639"/>
            <a:ext cx="16195" cy="86525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70269" y="3494639"/>
            <a:ext cx="16195" cy="86525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362107" y="3494639"/>
            <a:ext cx="16195" cy="86525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1740432" y="3494639"/>
            <a:ext cx="16195" cy="86525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33294" y="2220387"/>
            <a:ext cx="1231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control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14466" y="4830480"/>
            <a:ext cx="25230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treated with</a:t>
            </a:r>
          </a:p>
          <a:p>
            <a:r>
              <a:rPr lang="en-US" sz="2800" dirty="0" smtClean="0"/>
              <a:t>dexamethasone</a:t>
            </a:r>
          </a:p>
          <a:p>
            <a:endParaRPr lang="en-US" sz="28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8628" y="1206690"/>
            <a:ext cx="225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cDNA</a:t>
            </a:r>
            <a:r>
              <a:rPr lang="en-US" sz="2800" dirty="0" smtClean="0"/>
              <a:t> libraries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277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 influencing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895" y="2077680"/>
            <a:ext cx="5059562" cy="4160615"/>
          </a:xfrm>
        </p:spPr>
        <p:txBody>
          <a:bodyPr/>
          <a:lstStyle/>
          <a:p>
            <a:r>
              <a:rPr lang="en-US" dirty="0" smtClean="0"/>
              <a:t>Range of count</a:t>
            </a:r>
          </a:p>
          <a:p>
            <a:pPr lvl="1"/>
            <a:r>
              <a:rPr lang="en-US" dirty="0" smtClean="0"/>
              <a:t>Sequencing depth</a:t>
            </a:r>
          </a:p>
          <a:p>
            <a:pPr lvl="1"/>
            <a:r>
              <a:rPr lang="en-US" dirty="0" smtClean="0"/>
              <a:t>Expression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 length</a:t>
            </a:r>
          </a:p>
          <a:p>
            <a:r>
              <a:rPr lang="en-US" dirty="0" smtClean="0"/>
              <a:t>Sample size</a:t>
            </a:r>
          </a:p>
          <a:p>
            <a:r>
              <a:rPr lang="en-US" dirty="0" smtClean="0"/>
              <a:t>Dispersion</a:t>
            </a:r>
          </a:p>
          <a:p>
            <a:r>
              <a:rPr lang="en-US" dirty="0" smtClean="0"/>
              <a:t>True fold change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B468-D6ED-6D4E-A4BD-8DDA311ECA84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353"/>
            <a:ext cx="8229600" cy="593545"/>
          </a:xfrm>
        </p:spPr>
        <p:txBody>
          <a:bodyPr/>
          <a:lstStyle/>
          <a:p>
            <a:r>
              <a:rPr lang="en-US" dirty="0" err="1" smtClean="0"/>
              <a:t>Bioc</a:t>
            </a:r>
            <a:r>
              <a:rPr lang="en-US" dirty="0" smtClean="0"/>
              <a:t> </a:t>
            </a:r>
            <a:r>
              <a:rPr lang="en-US" dirty="0" err="1" smtClean="0"/>
              <a:t>pkg</a:t>
            </a:r>
            <a:r>
              <a:rPr lang="en-US" dirty="0" smtClean="0"/>
              <a:t>: </a:t>
            </a:r>
            <a:r>
              <a:rPr lang="en-US" dirty="0" err="1" smtClean="0"/>
              <a:t>RNASeqPower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7294" y="5890825"/>
            <a:ext cx="2370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varying the count</a:t>
            </a: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4514685" y="1243965"/>
            <a:ext cx="4396053" cy="5108525"/>
            <a:chOff x="4514685" y="1243965"/>
            <a:chExt cx="4396053" cy="5108525"/>
          </a:xfrm>
        </p:grpSpPr>
        <p:pic>
          <p:nvPicPr>
            <p:cNvPr id="5" name="Picture 4" descr="Screen Shot 2015-06-12 at 9.58.34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4685" y="1243965"/>
              <a:ext cx="4396053" cy="4655662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5520417" y="5890825"/>
              <a:ext cx="29418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varying the dispersion</a:t>
              </a:r>
              <a:endParaRPr lang="en-US" sz="2400" dirty="0"/>
            </a:p>
          </p:txBody>
        </p:sp>
      </p:grpSp>
      <p:pic>
        <p:nvPicPr>
          <p:cNvPr id="10" name="Picture 9" descr="Screen Shot 2015-06-13 at 9.38.36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" b="3361"/>
          <a:stretch/>
        </p:blipFill>
        <p:spPr>
          <a:xfrm>
            <a:off x="163954" y="1192135"/>
            <a:ext cx="4350732" cy="44704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8272B-86CA-0844-86FB-EB50922FFE02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057"/>
            <a:ext cx="8229600" cy="1143000"/>
          </a:xfrm>
        </p:spPr>
        <p:txBody>
          <a:bodyPr/>
          <a:lstStyle/>
          <a:p>
            <a:r>
              <a:rPr lang="en-US" dirty="0" smtClean="0"/>
              <a:t>Power depends on range of counts</a:t>
            </a:r>
            <a:endParaRPr lang="en-US" dirty="0"/>
          </a:p>
        </p:txBody>
      </p:sp>
      <p:pic>
        <p:nvPicPr>
          <p:cNvPr id="3" name="Picture 2" descr="plotma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4" y="1419975"/>
            <a:ext cx="4343293" cy="3102352"/>
          </a:xfrm>
          <a:prstGeom prst="rect">
            <a:avLst/>
          </a:prstGeom>
        </p:spPr>
      </p:pic>
      <p:pic>
        <p:nvPicPr>
          <p:cNvPr id="4" name="Picture 3" descr="sensitivityovermean-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43" y="1849517"/>
            <a:ext cx="4745448" cy="27116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4095" y="4835046"/>
            <a:ext cx="787945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By excluding some tests, e.g. genes with mean normalized count &lt; 5,</a:t>
            </a:r>
          </a:p>
          <a:p>
            <a:pPr algn="ctr"/>
            <a:r>
              <a:rPr lang="en-US" sz="2000" dirty="0" smtClean="0"/>
              <a:t>we reduce the penalty from multiple test correction</a:t>
            </a:r>
            <a:r>
              <a:rPr lang="en-US" sz="2000" dirty="0"/>
              <a:t>,</a:t>
            </a:r>
            <a:endParaRPr lang="en-US" sz="2000" dirty="0" smtClean="0"/>
          </a:p>
          <a:p>
            <a:pPr algn="ctr"/>
            <a:r>
              <a:rPr lang="en-US" sz="2000" dirty="0"/>
              <a:t>i</a:t>
            </a:r>
            <a:r>
              <a:rPr lang="en-US" sz="2000" dirty="0" smtClean="0"/>
              <a:t>.e. we increase </a:t>
            </a:r>
            <a:r>
              <a:rPr lang="en-US" sz="2000" i="1" dirty="0" smtClean="0"/>
              <a:t>experiment-wide</a:t>
            </a:r>
            <a:r>
              <a:rPr lang="en-US" sz="2000" dirty="0" smtClean="0"/>
              <a:t> power.</a:t>
            </a:r>
            <a:endParaRPr lang="en-US" sz="2000" dirty="0"/>
          </a:p>
          <a:p>
            <a:pPr algn="ctr"/>
            <a:r>
              <a:rPr lang="en-US" sz="2000" dirty="0" smtClean="0"/>
              <a:t>This threshold is </a:t>
            </a:r>
            <a:r>
              <a:rPr lang="en-US" sz="2000" i="1" dirty="0" smtClean="0"/>
              <a:t>automatically</a:t>
            </a:r>
            <a:r>
              <a:rPr lang="en-US" sz="2000" dirty="0" smtClean="0"/>
              <a:t> determined (data-driven) by </a:t>
            </a:r>
            <a:r>
              <a:rPr lang="en-US" sz="2000" dirty="0" smtClean="0">
                <a:latin typeface="Courier"/>
                <a:cs typeface="Courier"/>
              </a:rPr>
              <a:t>results()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3023" y="4127079"/>
            <a:ext cx="241604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mean normalized count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605155" y="1926093"/>
            <a:ext cx="0" cy="1968574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97003" y="4172561"/>
            <a:ext cx="241604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mean normalized count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-636146" y="2688745"/>
            <a:ext cx="1613054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log fold change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3321474" y="2852785"/>
            <a:ext cx="225212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ratio of small p-values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6192-D8BE-8A43-B2DD-098040EB1C03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70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05-03 at 6.44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054" y="468763"/>
            <a:ext cx="5256383" cy="49669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51"/>
            <a:ext cx="8229600" cy="746210"/>
          </a:xfrm>
        </p:spPr>
        <p:txBody>
          <a:bodyPr/>
          <a:lstStyle/>
          <a:p>
            <a:r>
              <a:rPr lang="en-US" dirty="0" smtClean="0"/>
              <a:t>Power depends on range of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222" y="5102956"/>
            <a:ext cx="6410426" cy="117918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Filter on a statistic which is: </a:t>
            </a:r>
          </a:p>
          <a:p>
            <a:pPr lvl="1"/>
            <a:r>
              <a:rPr lang="en-US" sz="1800" dirty="0" smtClean="0"/>
              <a:t>independent of the test statistic under the null</a:t>
            </a:r>
          </a:p>
          <a:p>
            <a:pPr lvl="1"/>
            <a:r>
              <a:rPr lang="en-US" sz="1800" dirty="0" smtClean="0"/>
              <a:t>correlated under the alternate hypothesis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9641" y="6187073"/>
            <a:ext cx="3971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Bourgon</a:t>
            </a:r>
            <a:r>
              <a:rPr lang="en-US" sz="1600" dirty="0" smtClean="0"/>
              <a:t>, Gentleman and Huber, PNAS 2010. 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13435" y="1140420"/>
            <a:ext cx="0" cy="27728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03447" y="4655930"/>
            <a:ext cx="3813865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quantile of mean of normalized counts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C2E1-7D7C-A144-9AED-3753F7CDE7D1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Hypothesis Weighting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73E8-5E19-6444-B008-3CF98A4DE0EC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6056" y="4861741"/>
            <a:ext cx="5140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Data-driven hypothesis weighting increases detection power in genome-scale multiple </a:t>
            </a:r>
            <a:r>
              <a:rPr lang="en-US" b="1" dirty="0" smtClean="0"/>
              <a:t>testing</a:t>
            </a:r>
            <a:endParaRPr lang="en-US" b="1" dirty="0"/>
          </a:p>
          <a:p>
            <a:r>
              <a:rPr lang="en-US" dirty="0" err="1"/>
              <a:t>Nikolaos</a:t>
            </a:r>
            <a:r>
              <a:rPr lang="en-US" dirty="0"/>
              <a:t> </a:t>
            </a:r>
            <a:r>
              <a:rPr lang="en-US" dirty="0" err="1"/>
              <a:t>Ignatiadis</a:t>
            </a:r>
            <a:r>
              <a:rPr lang="en-US" dirty="0"/>
              <a:t>,	Bernd Klaus</a:t>
            </a:r>
            <a:r>
              <a:rPr lang="en-US" dirty="0" smtClean="0"/>
              <a:t>, Judith </a:t>
            </a:r>
            <a:r>
              <a:rPr lang="en-US" dirty="0"/>
              <a:t>B </a:t>
            </a:r>
            <a:r>
              <a:rPr lang="en-US" dirty="0" err="1" smtClean="0"/>
              <a:t>Zaugg</a:t>
            </a:r>
            <a:r>
              <a:rPr lang="en-US" dirty="0" smtClean="0"/>
              <a:t> &amp; </a:t>
            </a:r>
            <a:r>
              <a:rPr lang="en-US" dirty="0"/>
              <a:t>Wolfgang Huber</a:t>
            </a:r>
          </a:p>
        </p:txBody>
      </p:sp>
      <p:pic>
        <p:nvPicPr>
          <p:cNvPr id="8" name="Picture 7" descr="Screen Shot 2017-07-05 at 9.35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0" y="1417637"/>
            <a:ext cx="8123790" cy="33986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18318" y="5831237"/>
            <a:ext cx="517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results(</a:t>
            </a:r>
            <a:r>
              <a:rPr lang="en-US" sz="2400" dirty="0" err="1">
                <a:latin typeface="Courier New"/>
                <a:cs typeface="Courier New"/>
              </a:rPr>
              <a:t>dds</a:t>
            </a:r>
            <a:r>
              <a:rPr lang="en-US" sz="2400" dirty="0">
                <a:latin typeface="Courier New"/>
                <a:cs typeface="Courier New"/>
              </a:rPr>
              <a:t>, </a:t>
            </a:r>
            <a:r>
              <a:rPr lang="en-US" sz="2400" dirty="0" err="1">
                <a:latin typeface="Courier New"/>
                <a:cs typeface="Courier New"/>
              </a:rPr>
              <a:t>filterFun</a:t>
            </a:r>
            <a:r>
              <a:rPr lang="en-US" sz="2400" dirty="0">
                <a:latin typeface="Courier New"/>
                <a:cs typeface="Courier New"/>
              </a:rPr>
              <a:t>=</a:t>
            </a:r>
            <a:r>
              <a:rPr lang="en-US" sz="2400" dirty="0" err="1">
                <a:latin typeface="Courier New"/>
                <a:cs typeface="Courier New"/>
              </a:rPr>
              <a:t>ihw</a:t>
            </a:r>
            <a:r>
              <a:rPr lang="en-US" sz="2400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05577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175"/>
            <a:ext cx="8229600" cy="989884"/>
          </a:xfrm>
        </p:spPr>
        <p:txBody>
          <a:bodyPr/>
          <a:lstStyle/>
          <a:p>
            <a:r>
              <a:rPr lang="en-US" dirty="0" smtClean="0"/>
              <a:t>Testing against a threshold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20777" y="476384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 hypothesis: LFC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38436" y="4769613"/>
            <a:ext cx="4136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null hypothesis: fold change is &lt; 2 or &gt; 1/2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33428" y="1368252"/>
            <a:ext cx="303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'</a:t>
            </a:r>
            <a:r>
              <a:rPr lang="en-US" dirty="0" err="1" smtClean="0"/>
              <a:t>lfcThreshold</a:t>
            </a:r>
            <a:r>
              <a:rPr lang="en-US" dirty="0" smtClean="0"/>
              <a:t>' in results()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627" y="5382453"/>
            <a:ext cx="8993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"For </a:t>
            </a:r>
            <a:r>
              <a:rPr lang="en-US" b="1" dirty="0"/>
              <a:t>well-powered experiments</a:t>
            </a:r>
            <a:r>
              <a:rPr lang="en-US" dirty="0"/>
              <a:t>, however, a statistical test against the conventional null hypothesis of zero LFC may report genes with statistically significant changes that are so weak in effect strength that they could be </a:t>
            </a:r>
            <a:r>
              <a:rPr lang="en-US" b="1" dirty="0"/>
              <a:t>considered irrelevant or distracting</a:t>
            </a:r>
            <a:r>
              <a:rPr lang="en-US" dirty="0" smtClean="0"/>
              <a:t>."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88" y="1050416"/>
            <a:ext cx="5645659" cy="80182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"We get </a:t>
            </a:r>
            <a:r>
              <a:rPr lang="en-US" i="1" dirty="0" smtClean="0"/>
              <a:t>too many </a:t>
            </a:r>
            <a:r>
              <a:rPr lang="en-US" dirty="0" smtClean="0"/>
              <a:t>DEGs..."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F21E-F784-714F-8534-A8342785A90C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55</a:t>
            </a:fld>
            <a:endParaRPr lang="en-US"/>
          </a:p>
        </p:txBody>
      </p:sp>
      <p:pic>
        <p:nvPicPr>
          <p:cNvPr id="16" name="Picture 15" descr="Screen Shot 2017-07-05 at 4.30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0" y="1691439"/>
            <a:ext cx="7082377" cy="300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07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307"/>
            <a:ext cx="8229600" cy="1143000"/>
          </a:xfrm>
        </p:spPr>
        <p:txBody>
          <a:bodyPr/>
          <a:lstStyle/>
          <a:p>
            <a:r>
              <a:rPr lang="en-US" dirty="0" smtClean="0"/>
              <a:t>Count model </a:t>
            </a:r>
            <a:r>
              <a:rPr lang="en-US" dirty="0" err="1" smtClean="0"/>
              <a:t>vs</a:t>
            </a:r>
            <a:r>
              <a:rPr lang="en-US" dirty="0" smtClean="0"/>
              <a:t> linear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126" y="1823608"/>
            <a:ext cx="5536674" cy="405551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DESeq2 and </a:t>
            </a:r>
            <a:r>
              <a:rPr lang="en-US" sz="2000" dirty="0" err="1" smtClean="0"/>
              <a:t>edgeR</a:t>
            </a:r>
            <a:r>
              <a:rPr lang="en-US" sz="2000" dirty="0" smtClean="0"/>
              <a:t> similar approach, similar results</a:t>
            </a:r>
          </a:p>
          <a:p>
            <a:pPr lvl="1"/>
            <a:r>
              <a:rPr lang="en-US" sz="1600" dirty="0" smtClean="0"/>
              <a:t>very sensitive, may sometimes </a:t>
            </a:r>
            <a:br>
              <a:rPr lang="en-US" sz="1600" dirty="0" smtClean="0"/>
            </a:br>
            <a:r>
              <a:rPr lang="en-US" sz="1600" dirty="0" smtClean="0"/>
              <a:t>underestimate FDR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r>
              <a:rPr lang="en-US" sz="2000" dirty="0" err="1" smtClean="0"/>
              <a:t>limma+voom</a:t>
            </a:r>
            <a:r>
              <a:rPr lang="en-US" sz="2000" dirty="0" smtClean="0"/>
              <a:t> uses a linear model, weights determined by variance over mean</a:t>
            </a:r>
          </a:p>
          <a:p>
            <a:pPr lvl="1"/>
            <a:r>
              <a:rPr lang="en-US" sz="1600" dirty="0" smtClean="0"/>
              <a:t>strong control of FDR, may be less sensitive for small sample size</a:t>
            </a:r>
          </a:p>
          <a:p>
            <a:pPr lvl="1"/>
            <a:r>
              <a:rPr lang="en-US" sz="1600" dirty="0" smtClean="0"/>
              <a:t>recommended (by me) when number of biological replicates per group grows large (e.g. &gt; 20)</a:t>
            </a:r>
          </a:p>
        </p:txBody>
      </p:sp>
      <p:pic>
        <p:nvPicPr>
          <p:cNvPr id="4" name="Picture 3" descr="uRSd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75" y="3224129"/>
            <a:ext cx="2182491" cy="2179243"/>
          </a:xfrm>
          <a:prstGeom prst="rect">
            <a:avLst/>
          </a:prstGeom>
        </p:spPr>
      </p:pic>
      <p:pic>
        <p:nvPicPr>
          <p:cNvPr id="5" name="Picture 4" descr="negative_binomial_pdf_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46" y="1499941"/>
            <a:ext cx="2765054" cy="1475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8264" y="76076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BB2E-1A4A-0F49-A9AC-A8C071B7AADD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29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Bioconductor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50958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Vignettes: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</a:t>
            </a:r>
            <a:r>
              <a:rPr lang="en-US" dirty="0" err="1" smtClean="0">
                <a:latin typeface="Courier"/>
                <a:cs typeface="Courier"/>
              </a:rPr>
              <a:t>browseVignettes</a:t>
            </a:r>
            <a:r>
              <a:rPr lang="en-US" dirty="0" smtClean="0">
                <a:latin typeface="Courier"/>
                <a:cs typeface="Courier"/>
              </a:rPr>
              <a:t>("DESeq2")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&gt; vignette("DESeq2")</a:t>
            </a:r>
          </a:p>
          <a:p>
            <a:endParaRPr lang="en-US" dirty="0"/>
          </a:p>
          <a:p>
            <a:r>
              <a:rPr lang="en-US" dirty="0" smtClean="0"/>
              <a:t>Type ? then the function name: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&gt; ?results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cs typeface="Lucida Sans"/>
              </a:rPr>
              <a:t>Workflows: </a:t>
            </a:r>
            <a:r>
              <a:rPr lang="en-US" sz="2000" u="sng" dirty="0" err="1" smtClean="0">
                <a:solidFill>
                  <a:srgbClr val="3366FF"/>
                </a:solidFill>
                <a:cs typeface="Lucida Sans"/>
              </a:rPr>
              <a:t>bioconductor.org</a:t>
            </a:r>
            <a:r>
              <a:rPr lang="en-US" sz="2000" u="sng" dirty="0">
                <a:solidFill>
                  <a:srgbClr val="3366FF"/>
                </a:solidFill>
                <a:cs typeface="Lucida Sans"/>
              </a:rPr>
              <a:t>/help/workflows/</a:t>
            </a:r>
            <a:r>
              <a:rPr lang="en-US" sz="2000" u="sng" dirty="0" err="1" smtClean="0">
                <a:solidFill>
                  <a:srgbClr val="3366FF"/>
                </a:solidFill>
                <a:cs typeface="Lucida Sans"/>
              </a:rPr>
              <a:t>rnaseqGene</a:t>
            </a:r>
            <a:endParaRPr lang="en-US" sz="2000" u="sng" dirty="0">
              <a:solidFill>
                <a:srgbClr val="3366FF"/>
              </a:solidFill>
              <a:cs typeface="Lucida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07865-15B9-A547-863B-DFAA725EC389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80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88"/>
            <a:ext cx="8229600" cy="5689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Bioconductor help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1102" y="856731"/>
            <a:ext cx="6264243" cy="5786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results                 package:DESeq2                 R Documentation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Extract results from a DESeq analysis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Description: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     ‘results’ extracts a result table from a DESeq analysis giving</a:t>
            </a:r>
          </a:p>
          <a:p>
            <a:r>
              <a:rPr lang="en-US" sz="1000" dirty="0">
                <a:latin typeface="Courier"/>
                <a:cs typeface="Courier"/>
              </a:rPr>
              <a:t>     base means across samples, log2 fold changes, standard errors,</a:t>
            </a:r>
          </a:p>
          <a:p>
            <a:r>
              <a:rPr lang="en-US" sz="1000" dirty="0">
                <a:latin typeface="Courier"/>
                <a:cs typeface="Courier"/>
              </a:rPr>
              <a:t>     test statistics, p-values and adjusted p-values; ‘</a:t>
            </a:r>
            <a:r>
              <a:rPr lang="en-US" sz="1000" dirty="0" err="1">
                <a:latin typeface="Courier"/>
                <a:cs typeface="Courier"/>
              </a:rPr>
              <a:t>resultsNames</a:t>
            </a:r>
            <a:r>
              <a:rPr lang="en-US" sz="1000" dirty="0">
                <a:latin typeface="Courier"/>
                <a:cs typeface="Courier"/>
              </a:rPr>
              <a:t>’</a:t>
            </a:r>
          </a:p>
          <a:p>
            <a:r>
              <a:rPr lang="en-US" sz="1000" dirty="0">
                <a:latin typeface="Courier"/>
                <a:cs typeface="Courier"/>
              </a:rPr>
              <a:t>     returns the names of the estimated effects (</a:t>
            </a:r>
            <a:r>
              <a:rPr lang="en-US" sz="1000" dirty="0" err="1">
                <a:latin typeface="Courier"/>
                <a:cs typeface="Courier"/>
              </a:rPr>
              <a:t>coefficents</a:t>
            </a:r>
            <a:r>
              <a:rPr lang="en-US" sz="1000" dirty="0">
                <a:latin typeface="Courier"/>
                <a:cs typeface="Courier"/>
              </a:rPr>
              <a:t>) of the</a:t>
            </a:r>
          </a:p>
          <a:p>
            <a:r>
              <a:rPr lang="en-US" sz="1000" dirty="0">
                <a:latin typeface="Courier"/>
                <a:cs typeface="Courier"/>
              </a:rPr>
              <a:t>     model; ‘</a:t>
            </a:r>
            <a:r>
              <a:rPr lang="en-US" sz="1000" dirty="0" err="1">
                <a:latin typeface="Courier"/>
                <a:cs typeface="Courier"/>
              </a:rPr>
              <a:t>removeResults</a:t>
            </a:r>
            <a:r>
              <a:rPr lang="en-US" sz="1000" dirty="0">
                <a:latin typeface="Courier"/>
                <a:cs typeface="Courier"/>
              </a:rPr>
              <a:t>’ returns a ‘</a:t>
            </a:r>
            <a:r>
              <a:rPr lang="en-US" sz="1000" dirty="0" err="1">
                <a:latin typeface="Courier"/>
                <a:cs typeface="Courier"/>
              </a:rPr>
              <a:t>DESeqDataSet</a:t>
            </a:r>
            <a:r>
              <a:rPr lang="en-US" sz="1000" dirty="0">
                <a:latin typeface="Courier"/>
                <a:cs typeface="Courier"/>
              </a:rPr>
              <a:t>’ object with</a:t>
            </a:r>
          </a:p>
          <a:p>
            <a:r>
              <a:rPr lang="en-US" sz="1000" dirty="0">
                <a:latin typeface="Courier"/>
                <a:cs typeface="Courier"/>
              </a:rPr>
              <a:t>     results columns removed.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Usage: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     results(object, contrast, name, </a:t>
            </a:r>
            <a:r>
              <a:rPr lang="en-US" sz="1000" dirty="0" err="1">
                <a:latin typeface="Courier"/>
                <a:cs typeface="Courier"/>
              </a:rPr>
              <a:t>lfcThreshold</a:t>
            </a:r>
            <a:r>
              <a:rPr lang="en-US" sz="1000" dirty="0">
                <a:latin typeface="Courier"/>
                <a:cs typeface="Courier"/>
              </a:rPr>
              <a:t> = 0,</a:t>
            </a:r>
          </a:p>
          <a:p>
            <a:r>
              <a:rPr lang="en-US" sz="1000" dirty="0">
                <a:latin typeface="Courier"/>
                <a:cs typeface="Courier"/>
              </a:rPr>
              <a:t>       </a:t>
            </a:r>
            <a:r>
              <a:rPr lang="en-US" sz="1000" dirty="0" err="1">
                <a:latin typeface="Courier"/>
                <a:cs typeface="Courier"/>
              </a:rPr>
              <a:t>altHypothesis</a:t>
            </a:r>
            <a:r>
              <a:rPr lang="en-US" sz="1000" dirty="0">
                <a:latin typeface="Courier"/>
                <a:cs typeface="Courier"/>
              </a:rPr>
              <a:t> = c("</a:t>
            </a:r>
            <a:r>
              <a:rPr lang="en-US" sz="1000" dirty="0" err="1">
                <a:latin typeface="Courier"/>
                <a:cs typeface="Courier"/>
              </a:rPr>
              <a:t>greaterAbs</a:t>
            </a:r>
            <a:r>
              <a:rPr lang="en-US" sz="1000" dirty="0">
                <a:latin typeface="Courier"/>
                <a:cs typeface="Courier"/>
              </a:rPr>
              <a:t>", "</a:t>
            </a:r>
            <a:r>
              <a:rPr lang="en-US" sz="1000" dirty="0" err="1">
                <a:latin typeface="Courier"/>
                <a:cs typeface="Courier"/>
              </a:rPr>
              <a:t>lessAbs</a:t>
            </a:r>
            <a:r>
              <a:rPr lang="en-US" sz="1000" dirty="0">
                <a:latin typeface="Courier"/>
                <a:cs typeface="Courier"/>
              </a:rPr>
              <a:t>", "greater", "less"),</a:t>
            </a:r>
          </a:p>
          <a:p>
            <a:r>
              <a:rPr lang="en-US" sz="1000" dirty="0">
                <a:latin typeface="Courier"/>
                <a:cs typeface="Courier"/>
              </a:rPr>
              <a:t>       </a:t>
            </a:r>
            <a:r>
              <a:rPr lang="en-US" sz="1000" dirty="0" err="1">
                <a:latin typeface="Courier"/>
                <a:cs typeface="Courier"/>
              </a:rPr>
              <a:t>listValues</a:t>
            </a:r>
            <a:r>
              <a:rPr lang="en-US" sz="1000" dirty="0">
                <a:latin typeface="Courier"/>
                <a:cs typeface="Courier"/>
              </a:rPr>
              <a:t> = c(1, -1), </a:t>
            </a:r>
            <a:r>
              <a:rPr lang="en-US" sz="1000" dirty="0" err="1">
                <a:latin typeface="Courier"/>
                <a:cs typeface="Courier"/>
              </a:rPr>
              <a:t>cooksCutoff</a:t>
            </a:r>
            <a:r>
              <a:rPr lang="en-US" sz="1000" dirty="0">
                <a:latin typeface="Courier"/>
                <a:cs typeface="Courier"/>
              </a:rPr>
              <a:t>, </a:t>
            </a:r>
            <a:r>
              <a:rPr lang="en-US" sz="1000" dirty="0" err="1">
                <a:latin typeface="Courier"/>
                <a:cs typeface="Courier"/>
              </a:rPr>
              <a:t>independentFiltering</a:t>
            </a:r>
            <a:r>
              <a:rPr lang="en-US" sz="1000" dirty="0">
                <a:latin typeface="Courier"/>
                <a:cs typeface="Courier"/>
              </a:rPr>
              <a:t> = TRUE,</a:t>
            </a:r>
          </a:p>
          <a:p>
            <a:r>
              <a:rPr lang="en-US" sz="1000" dirty="0">
                <a:latin typeface="Courier"/>
                <a:cs typeface="Courier"/>
              </a:rPr>
              <a:t>       alpha = 0.1, filter, theta, </a:t>
            </a:r>
            <a:r>
              <a:rPr lang="en-US" sz="1000" dirty="0" err="1">
                <a:latin typeface="Courier"/>
                <a:cs typeface="Courier"/>
              </a:rPr>
              <a:t>pAdjustMethod</a:t>
            </a:r>
            <a:r>
              <a:rPr lang="en-US" sz="1000" dirty="0">
                <a:latin typeface="Courier"/>
                <a:cs typeface="Courier"/>
              </a:rPr>
              <a:t> = "BH",</a:t>
            </a:r>
          </a:p>
          <a:p>
            <a:r>
              <a:rPr lang="en-US" sz="1000" dirty="0">
                <a:latin typeface="Courier"/>
                <a:cs typeface="Courier"/>
              </a:rPr>
              <a:t>       format = c("</a:t>
            </a:r>
            <a:r>
              <a:rPr lang="en-US" sz="1000" dirty="0" err="1">
                <a:latin typeface="Courier"/>
                <a:cs typeface="Courier"/>
              </a:rPr>
              <a:t>DataFrame</a:t>
            </a:r>
            <a:r>
              <a:rPr lang="en-US" sz="1000" dirty="0">
                <a:latin typeface="Courier"/>
                <a:cs typeface="Courier"/>
              </a:rPr>
              <a:t>", "GRanges", "GRangesList"), test, </a:t>
            </a:r>
            <a:r>
              <a:rPr lang="en-US" sz="1000" dirty="0" err="1">
                <a:latin typeface="Courier"/>
                <a:cs typeface="Courier"/>
              </a:rPr>
              <a:t>addMLE</a:t>
            </a:r>
            <a:r>
              <a:rPr lang="en-US" sz="1000" dirty="0">
                <a:latin typeface="Courier"/>
                <a:cs typeface="Courier"/>
              </a:rPr>
              <a:t> = FALSE,</a:t>
            </a:r>
          </a:p>
          <a:p>
            <a:r>
              <a:rPr lang="en-US" sz="1000" dirty="0">
                <a:latin typeface="Courier"/>
                <a:cs typeface="Courier"/>
              </a:rPr>
              <a:t>       tidy = FALSE, parallel = FALSE, BPPARAM = </a:t>
            </a:r>
            <a:r>
              <a:rPr lang="en-US" sz="1000" dirty="0" err="1">
                <a:latin typeface="Courier"/>
                <a:cs typeface="Courier"/>
              </a:rPr>
              <a:t>bpparam</a:t>
            </a:r>
            <a:r>
              <a:rPr lang="en-US" sz="1000" dirty="0">
                <a:latin typeface="Courier"/>
                <a:cs typeface="Courier"/>
              </a:rPr>
              <a:t>()</a:t>
            </a:r>
            <a:r>
              <a:rPr lang="en-US" sz="1000" dirty="0" smtClean="0">
                <a:latin typeface="Courier"/>
                <a:cs typeface="Courier"/>
              </a:rPr>
              <a:t>)</a:t>
            </a:r>
          </a:p>
          <a:p>
            <a:endParaRPr lang="en-US" sz="1000" dirty="0" smtClean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...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Arguments: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  object: a </a:t>
            </a:r>
            <a:r>
              <a:rPr lang="en-US" sz="1000" dirty="0" err="1">
                <a:latin typeface="Courier"/>
                <a:cs typeface="Courier"/>
              </a:rPr>
              <a:t>DESeqDataSet</a:t>
            </a:r>
            <a:r>
              <a:rPr lang="en-US" sz="1000" dirty="0">
                <a:latin typeface="Courier"/>
                <a:cs typeface="Courier"/>
              </a:rPr>
              <a:t>, on which one of the following functions has</a:t>
            </a:r>
          </a:p>
          <a:p>
            <a:r>
              <a:rPr lang="en-US" sz="1000" dirty="0">
                <a:latin typeface="Courier"/>
                <a:cs typeface="Courier"/>
              </a:rPr>
              <a:t>          already been called: ‘</a:t>
            </a:r>
            <a:r>
              <a:rPr lang="en-US" sz="1000" dirty="0" err="1">
                <a:latin typeface="Courier"/>
                <a:cs typeface="Courier"/>
              </a:rPr>
              <a:t>DESeq</a:t>
            </a:r>
            <a:r>
              <a:rPr lang="en-US" sz="1000" dirty="0">
                <a:latin typeface="Courier"/>
                <a:cs typeface="Courier"/>
              </a:rPr>
              <a:t>’, ‘</a:t>
            </a:r>
            <a:r>
              <a:rPr lang="en-US" sz="1000" dirty="0" err="1">
                <a:latin typeface="Courier"/>
                <a:cs typeface="Courier"/>
              </a:rPr>
              <a:t>nbinomWaldTest</a:t>
            </a:r>
            <a:r>
              <a:rPr lang="en-US" sz="1000" dirty="0">
                <a:latin typeface="Courier"/>
                <a:cs typeface="Courier"/>
              </a:rPr>
              <a:t>’, or</a:t>
            </a:r>
          </a:p>
          <a:p>
            <a:r>
              <a:rPr lang="en-US" sz="1000" dirty="0">
                <a:latin typeface="Courier"/>
                <a:cs typeface="Courier"/>
              </a:rPr>
              <a:t>          ‘</a:t>
            </a:r>
            <a:r>
              <a:rPr lang="en-US" sz="1000" dirty="0" err="1">
                <a:latin typeface="Courier"/>
                <a:cs typeface="Courier"/>
              </a:rPr>
              <a:t>nbinomLRT</a:t>
            </a:r>
            <a:r>
              <a:rPr lang="en-US" sz="1000" dirty="0">
                <a:latin typeface="Courier"/>
                <a:cs typeface="Courier"/>
              </a:rPr>
              <a:t>’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contrast: this argument specifies what comparison to extract from the</a:t>
            </a:r>
          </a:p>
          <a:p>
            <a:r>
              <a:rPr lang="en-US" sz="1000" dirty="0">
                <a:latin typeface="Courier"/>
                <a:cs typeface="Courier"/>
              </a:rPr>
              <a:t>          ‘object’ to build a results table. </a:t>
            </a:r>
            <a:r>
              <a:rPr lang="en-US" sz="1000" dirty="0" smtClean="0">
                <a:latin typeface="Courier"/>
                <a:cs typeface="Courier"/>
              </a:rPr>
              <a:t>one of either:</a:t>
            </a:r>
            <a:endParaRPr lang="en-US" sz="1000" dirty="0">
              <a:latin typeface="Courier"/>
              <a:cs typeface="Courier"/>
            </a:endParaRP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            • a character vector with exactly three elements: the name</a:t>
            </a:r>
          </a:p>
          <a:p>
            <a:r>
              <a:rPr lang="en-US" sz="1000" dirty="0">
                <a:latin typeface="Courier"/>
                <a:cs typeface="Courier"/>
              </a:rPr>
              <a:t>              of a factor in the design formula, the name of the</a:t>
            </a:r>
          </a:p>
          <a:p>
            <a:r>
              <a:rPr lang="en-US" sz="1000" dirty="0">
                <a:latin typeface="Courier"/>
                <a:cs typeface="Courier"/>
              </a:rPr>
              <a:t>              numerator level for the fold change, and the name of the</a:t>
            </a:r>
          </a:p>
          <a:p>
            <a:r>
              <a:rPr lang="en-US" sz="1000" dirty="0">
                <a:latin typeface="Courier"/>
                <a:cs typeface="Courier"/>
              </a:rPr>
              <a:t>              denominator level for the fold change (simplest case)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88591-A293-C043-866D-F3D61416F15C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8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88"/>
            <a:ext cx="8229600" cy="5689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Bioconductor help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454" y="1505680"/>
            <a:ext cx="5648589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atin typeface="Courier"/>
                <a:cs typeface="Courier"/>
              </a:rPr>
              <a:t>Value</a:t>
            </a:r>
            <a:r>
              <a:rPr lang="en-US" sz="1000" dirty="0">
                <a:latin typeface="Courier"/>
                <a:cs typeface="Courier"/>
              </a:rPr>
              <a:t>: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     For ‘results’: a ‘</a:t>
            </a:r>
            <a:r>
              <a:rPr lang="en-US" sz="1000" dirty="0" err="1">
                <a:latin typeface="Courier"/>
                <a:cs typeface="Courier"/>
              </a:rPr>
              <a:t>DESeqResults</a:t>
            </a:r>
            <a:r>
              <a:rPr lang="en-US" sz="1000" dirty="0">
                <a:latin typeface="Courier"/>
                <a:cs typeface="Courier"/>
              </a:rPr>
              <a:t>’ object, which is a simple subclass</a:t>
            </a:r>
          </a:p>
          <a:p>
            <a:r>
              <a:rPr lang="en-US" sz="1000" dirty="0">
                <a:latin typeface="Courier"/>
                <a:cs typeface="Courier"/>
              </a:rPr>
              <a:t>     of </a:t>
            </a:r>
            <a:r>
              <a:rPr lang="en-US" sz="1000" dirty="0" err="1">
                <a:latin typeface="Courier"/>
                <a:cs typeface="Courier"/>
              </a:rPr>
              <a:t>DataFrame</a:t>
            </a:r>
            <a:r>
              <a:rPr lang="en-US" sz="1000" dirty="0">
                <a:latin typeface="Courier"/>
                <a:cs typeface="Courier"/>
              </a:rPr>
              <a:t>. This object contains the results columns:</a:t>
            </a:r>
          </a:p>
          <a:p>
            <a:r>
              <a:rPr lang="en-US" sz="1000" dirty="0">
                <a:latin typeface="Courier"/>
                <a:cs typeface="Courier"/>
              </a:rPr>
              <a:t>     ‘</a:t>
            </a:r>
            <a:r>
              <a:rPr lang="en-US" sz="1000" dirty="0" err="1">
                <a:latin typeface="Courier"/>
                <a:cs typeface="Courier"/>
              </a:rPr>
              <a:t>baseMean</a:t>
            </a:r>
            <a:r>
              <a:rPr lang="en-US" sz="1000" dirty="0">
                <a:latin typeface="Courier"/>
                <a:cs typeface="Courier"/>
              </a:rPr>
              <a:t>’, ‘log2FoldChange’, ‘</a:t>
            </a:r>
            <a:r>
              <a:rPr lang="en-US" sz="1000" dirty="0" err="1">
                <a:latin typeface="Courier"/>
                <a:cs typeface="Courier"/>
              </a:rPr>
              <a:t>lfcSE</a:t>
            </a:r>
            <a:r>
              <a:rPr lang="en-US" sz="1000" dirty="0">
                <a:latin typeface="Courier"/>
                <a:cs typeface="Courier"/>
              </a:rPr>
              <a:t>’, ‘stat’, ‘</a:t>
            </a:r>
            <a:r>
              <a:rPr lang="en-US" sz="1000" dirty="0" err="1">
                <a:latin typeface="Courier"/>
                <a:cs typeface="Courier"/>
              </a:rPr>
              <a:t>pvalue</a:t>
            </a:r>
            <a:r>
              <a:rPr lang="en-US" sz="1000" dirty="0">
                <a:latin typeface="Courier"/>
                <a:cs typeface="Courier"/>
              </a:rPr>
              <a:t>’ and</a:t>
            </a:r>
          </a:p>
          <a:p>
            <a:r>
              <a:rPr lang="en-US" sz="1000" dirty="0">
                <a:latin typeface="Courier"/>
                <a:cs typeface="Courier"/>
              </a:rPr>
              <a:t>     ‘</a:t>
            </a:r>
            <a:r>
              <a:rPr lang="en-US" sz="1000" dirty="0" err="1">
                <a:latin typeface="Courier"/>
                <a:cs typeface="Courier"/>
              </a:rPr>
              <a:t>padj</a:t>
            </a:r>
            <a:r>
              <a:rPr lang="en-US" sz="1000" dirty="0">
                <a:latin typeface="Courier"/>
                <a:cs typeface="Courier"/>
              </a:rPr>
              <a:t>’, and also includes metadata columns of variable</a:t>
            </a:r>
          </a:p>
          <a:p>
            <a:r>
              <a:rPr lang="en-US" sz="1000" dirty="0">
                <a:latin typeface="Courier"/>
                <a:cs typeface="Courier"/>
              </a:rPr>
              <a:t>     information</a:t>
            </a:r>
            <a:r>
              <a:rPr lang="en-US" sz="1000" dirty="0" smtClean="0">
                <a:latin typeface="Courier"/>
                <a:cs typeface="Courier"/>
              </a:rPr>
              <a:t>....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...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References</a:t>
            </a:r>
            <a:r>
              <a:rPr lang="en-US" sz="1000" dirty="0">
                <a:latin typeface="Courier"/>
                <a:cs typeface="Courier"/>
              </a:rPr>
              <a:t>: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     Richard </a:t>
            </a:r>
            <a:r>
              <a:rPr lang="en-US" sz="1000" dirty="0" err="1">
                <a:latin typeface="Courier"/>
                <a:cs typeface="Courier"/>
              </a:rPr>
              <a:t>Bourgon</a:t>
            </a:r>
            <a:r>
              <a:rPr lang="en-US" sz="1000" dirty="0">
                <a:latin typeface="Courier"/>
                <a:cs typeface="Courier"/>
              </a:rPr>
              <a:t>, Robert Gentleman, Wolfgang Huber: Independent</a:t>
            </a:r>
          </a:p>
          <a:p>
            <a:r>
              <a:rPr lang="en-US" sz="1000" dirty="0">
                <a:latin typeface="Courier"/>
                <a:cs typeface="Courier"/>
              </a:rPr>
              <a:t>     filtering increases detection power for high-throughput</a:t>
            </a:r>
          </a:p>
          <a:p>
            <a:r>
              <a:rPr lang="en-US" sz="1000" dirty="0">
                <a:latin typeface="Courier"/>
                <a:cs typeface="Courier"/>
              </a:rPr>
              <a:t>     experiments. PNAS (2010), &lt;URL:</a:t>
            </a:r>
          </a:p>
          <a:p>
            <a:r>
              <a:rPr lang="en-US" sz="1000" dirty="0">
                <a:latin typeface="Courier"/>
                <a:cs typeface="Courier"/>
              </a:rPr>
              <a:t>     http://</a:t>
            </a:r>
            <a:r>
              <a:rPr lang="en-US" sz="1000" dirty="0" err="1">
                <a:latin typeface="Courier"/>
                <a:cs typeface="Courier"/>
              </a:rPr>
              <a:t>dx.doi.org</a:t>
            </a:r>
            <a:r>
              <a:rPr lang="en-US" sz="1000" dirty="0">
                <a:latin typeface="Courier"/>
                <a:cs typeface="Courier"/>
              </a:rPr>
              <a:t>/10.1073/pnas.0914005107&gt;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See Also: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     ‘</a:t>
            </a:r>
            <a:r>
              <a:rPr lang="en-US" sz="1000" dirty="0" err="1">
                <a:latin typeface="Courier"/>
                <a:cs typeface="Courier"/>
              </a:rPr>
              <a:t>DESeq</a:t>
            </a:r>
            <a:r>
              <a:rPr lang="en-US" sz="1000" dirty="0">
                <a:latin typeface="Courier"/>
                <a:cs typeface="Courier"/>
              </a:rPr>
              <a:t>’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Examples: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     ## Example 1: simple two-group comparison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     </a:t>
            </a:r>
            <a:r>
              <a:rPr lang="en-US" sz="1000" dirty="0" err="1">
                <a:latin typeface="Courier"/>
                <a:cs typeface="Courier"/>
              </a:rPr>
              <a:t>dds</a:t>
            </a:r>
            <a:r>
              <a:rPr lang="en-US" sz="1000" dirty="0">
                <a:latin typeface="Courier"/>
                <a:cs typeface="Courier"/>
              </a:rPr>
              <a:t> &lt;- </a:t>
            </a:r>
            <a:r>
              <a:rPr lang="en-US" sz="1000" dirty="0" err="1">
                <a:latin typeface="Courier"/>
                <a:cs typeface="Courier"/>
              </a:rPr>
              <a:t>makeExampleDESeqDataSet</a:t>
            </a:r>
            <a:r>
              <a:rPr lang="en-US" sz="1000" dirty="0">
                <a:latin typeface="Courier"/>
                <a:cs typeface="Courier"/>
              </a:rPr>
              <a:t>(m=4</a:t>
            </a:r>
            <a:r>
              <a:rPr lang="en-US" sz="1000" dirty="0" smtClean="0">
                <a:latin typeface="Courier"/>
                <a:cs typeface="Courier"/>
              </a:rPr>
              <a:t>)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 smtClean="0">
                <a:latin typeface="Courier"/>
                <a:cs typeface="Courier"/>
              </a:rPr>
              <a:t>...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EA1F-1D86-3C41-9B5C-2012AFAAC86E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7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BC77-EAC3-B74C-B543-F2BF9852D208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6992" y="6536552"/>
            <a:ext cx="2895600" cy="365125"/>
          </a:xfrm>
        </p:spPr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5992" y="6536552"/>
            <a:ext cx="2133600" cy="365125"/>
          </a:xfrm>
        </p:spPr>
        <p:txBody>
          <a:bodyPr/>
          <a:lstStyle/>
          <a:p>
            <a:fld id="{B1B77C8A-732B-3040-AC9F-5EBFEDA291C5}" type="slidenum">
              <a:rPr lang="en-US" smtClean="0"/>
              <a:t>6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944982" y="1070395"/>
            <a:ext cx="98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PCA plot</a:t>
            </a:r>
            <a:endParaRPr lang="en-US" dirty="0"/>
          </a:p>
        </p:txBody>
      </p:sp>
      <p:pic>
        <p:nvPicPr>
          <p:cNvPr id="3" name="Picture 2" descr="ggplotpca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938" y="1486144"/>
            <a:ext cx="3063061" cy="229729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138035" y="1668380"/>
            <a:ext cx="5144585" cy="3687409"/>
            <a:chOff x="3138035" y="1944455"/>
            <a:chExt cx="5144585" cy="3687409"/>
          </a:xfrm>
        </p:grpSpPr>
        <p:grpSp>
          <p:nvGrpSpPr>
            <p:cNvPr id="35" name="Group 34"/>
            <p:cNvGrpSpPr/>
            <p:nvPr/>
          </p:nvGrpSpPr>
          <p:grpSpPr>
            <a:xfrm>
              <a:off x="3138035" y="2487165"/>
              <a:ext cx="2942904" cy="3144699"/>
              <a:chOff x="2908331" y="2487165"/>
              <a:chExt cx="2942904" cy="3144699"/>
            </a:xfrm>
          </p:grpSpPr>
          <p:pic>
            <p:nvPicPr>
              <p:cNvPr id="37" name="Picture 36" descr="plotmalabel-1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417"/>
              <a:stretch/>
            </p:blipFill>
            <p:spPr>
              <a:xfrm>
                <a:off x="2908331" y="2487165"/>
                <a:ext cx="2942904" cy="3144699"/>
              </a:xfrm>
              <a:prstGeom prst="rect">
                <a:avLst/>
              </a:prstGeom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4097799" y="258552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 plot</a:t>
                </a:r>
                <a:endParaRPr lang="en-US" dirty="0"/>
              </a:p>
            </p:txBody>
          </p:sp>
        </p:grpSp>
        <p:cxnSp>
          <p:nvCxnSpPr>
            <p:cNvPr id="46" name="Straight Arrow Connector 45"/>
            <p:cNvCxnSpPr/>
            <p:nvPr/>
          </p:nvCxnSpPr>
          <p:spPr>
            <a:xfrm flipV="1">
              <a:off x="6782077" y="1944455"/>
              <a:ext cx="1099477" cy="206598"/>
            </a:xfrm>
            <a:prstGeom prst="straightConnector1">
              <a:avLst/>
            </a:prstGeom>
            <a:ln w="19050" cmpd="sng">
              <a:solidFill>
                <a:schemeClr val="accent4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6593677" y="3165897"/>
              <a:ext cx="1160265" cy="118404"/>
            </a:xfrm>
            <a:prstGeom prst="straightConnector1">
              <a:avLst/>
            </a:prstGeom>
            <a:ln w="19050" cmpd="sng">
              <a:solidFill>
                <a:schemeClr val="accent4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7007399" y="3295865"/>
              <a:ext cx="1275221" cy="70831"/>
            </a:xfrm>
            <a:prstGeom prst="straightConnector1">
              <a:avLst/>
            </a:prstGeom>
            <a:ln w="19050" cmpd="sng">
              <a:solidFill>
                <a:schemeClr val="accent4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V="1">
              <a:off x="6944982" y="3654863"/>
              <a:ext cx="1275221" cy="70831"/>
            </a:xfrm>
            <a:prstGeom prst="straightConnector1">
              <a:avLst/>
            </a:prstGeom>
            <a:ln w="19050" cmpd="sng">
              <a:solidFill>
                <a:schemeClr val="accent4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256025" y="2871414"/>
            <a:ext cx="3720513" cy="3465215"/>
            <a:chOff x="5256025" y="3147489"/>
            <a:chExt cx="3720513" cy="3465215"/>
          </a:xfrm>
        </p:grpSpPr>
        <p:grpSp>
          <p:nvGrpSpPr>
            <p:cNvPr id="41" name="Group 40"/>
            <p:cNvGrpSpPr/>
            <p:nvPr/>
          </p:nvGrpSpPr>
          <p:grpSpPr>
            <a:xfrm>
              <a:off x="6080938" y="4093529"/>
              <a:ext cx="2895600" cy="2519175"/>
              <a:chOff x="6080938" y="4093529"/>
              <a:chExt cx="2895600" cy="2519175"/>
            </a:xfrm>
          </p:grpSpPr>
          <p:pic>
            <p:nvPicPr>
              <p:cNvPr id="36" name="Picture 35" descr="ggplotcountsdot-1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0938" y="4441004"/>
                <a:ext cx="2895600" cy="21717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6782077" y="4093529"/>
                <a:ext cx="1424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"counts plot"</a:t>
                </a:r>
                <a:endParaRPr lang="en-US" dirty="0"/>
              </a:p>
            </p:txBody>
          </p:sp>
        </p:grpSp>
        <p:sp>
          <p:nvSpPr>
            <p:cNvPr id="43" name="Freeform 42"/>
            <p:cNvSpPr/>
            <p:nvPr/>
          </p:nvSpPr>
          <p:spPr>
            <a:xfrm>
              <a:off x="5256025" y="3147489"/>
              <a:ext cx="1337652" cy="1988480"/>
            </a:xfrm>
            <a:custGeom>
              <a:avLst/>
              <a:gdLst>
                <a:gd name="connsiteX0" fmla="*/ 0 w 1405210"/>
                <a:gd name="connsiteY0" fmla="*/ 8727 h 2643172"/>
                <a:gd name="connsiteX1" fmla="*/ 581001 w 1405210"/>
                <a:gd name="connsiteY1" fmla="*/ 319457 h 2643172"/>
                <a:gd name="connsiteX2" fmla="*/ 891768 w 1405210"/>
                <a:gd name="connsiteY2" fmla="*/ 2102773 h 2643172"/>
                <a:gd name="connsiteX3" fmla="*/ 1405210 w 1405210"/>
                <a:gd name="connsiteY3" fmla="*/ 2643172 h 2643172"/>
                <a:gd name="connsiteX0" fmla="*/ 0 w 1405210"/>
                <a:gd name="connsiteY0" fmla="*/ 2513 h 2636958"/>
                <a:gd name="connsiteX1" fmla="*/ 581001 w 1405210"/>
                <a:gd name="connsiteY1" fmla="*/ 313243 h 2636958"/>
                <a:gd name="connsiteX2" fmla="*/ 891768 w 1405210"/>
                <a:gd name="connsiteY2" fmla="*/ 1448081 h 2636958"/>
                <a:gd name="connsiteX3" fmla="*/ 1405210 w 1405210"/>
                <a:gd name="connsiteY3" fmla="*/ 2636958 h 2636958"/>
                <a:gd name="connsiteX0" fmla="*/ 0 w 1337652"/>
                <a:gd name="connsiteY0" fmla="*/ 2513 h 1988480"/>
                <a:gd name="connsiteX1" fmla="*/ 581001 w 1337652"/>
                <a:gd name="connsiteY1" fmla="*/ 313243 h 1988480"/>
                <a:gd name="connsiteX2" fmla="*/ 891768 w 1337652"/>
                <a:gd name="connsiteY2" fmla="*/ 1448081 h 1988480"/>
                <a:gd name="connsiteX3" fmla="*/ 1337652 w 1337652"/>
                <a:gd name="connsiteY3" fmla="*/ 1988480 h 1988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652" h="1988480">
                  <a:moveTo>
                    <a:pt x="0" y="2513"/>
                  </a:moveTo>
                  <a:cubicBezTo>
                    <a:pt x="216186" y="-16626"/>
                    <a:pt x="432373" y="72315"/>
                    <a:pt x="581001" y="313243"/>
                  </a:cubicBezTo>
                  <a:cubicBezTo>
                    <a:pt x="729629" y="554171"/>
                    <a:pt x="765660" y="1168875"/>
                    <a:pt x="891768" y="1448081"/>
                  </a:cubicBezTo>
                  <a:cubicBezTo>
                    <a:pt x="1017876" y="1727287"/>
                    <a:pt x="1337652" y="1988480"/>
                    <a:pt x="1337652" y="1988480"/>
                  </a:cubicBezTo>
                </a:path>
              </a:pathLst>
            </a:custGeom>
            <a:ln>
              <a:solidFill>
                <a:srgbClr val="8064A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itle 1"/>
          <p:cNvSpPr txBox="1">
            <a:spLocks/>
          </p:cNvSpPr>
          <p:nvPr/>
        </p:nvSpPr>
        <p:spPr>
          <a:xfrm>
            <a:off x="457200" y="316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Lucida Sans"/>
                <a:ea typeface="+mj-ea"/>
                <a:cs typeface="+mj-cs"/>
              </a:defRPr>
            </a:lvl1pPr>
          </a:lstStyle>
          <a:p>
            <a:r>
              <a:rPr lang="en-US" smtClean="0"/>
              <a:t>Compare gene expression across treatment,</a:t>
            </a:r>
            <a:br>
              <a:rPr lang="en-US" smtClean="0"/>
            </a:br>
            <a:r>
              <a:rPr lang="en-US" smtClean="0"/>
              <a:t>within patient-derived cell line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437275" y="1840801"/>
            <a:ext cx="317562" cy="1420078"/>
            <a:chOff x="5142703" y="3552511"/>
            <a:chExt cx="317562" cy="1420078"/>
          </a:xfrm>
        </p:grpSpPr>
        <p:sp>
          <p:nvSpPr>
            <p:cNvPr id="54" name="Magnetic Disk 53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agnetic Disk 54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27266" y="1837990"/>
            <a:ext cx="317562" cy="1420078"/>
            <a:chOff x="5142703" y="3552511"/>
            <a:chExt cx="317562" cy="1420078"/>
          </a:xfrm>
        </p:grpSpPr>
        <p:sp>
          <p:nvSpPr>
            <p:cNvPr id="57" name="Magnetic Disk 56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agnetic Disk 57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19480" y="1837990"/>
            <a:ext cx="317562" cy="1420078"/>
            <a:chOff x="5142703" y="3552511"/>
            <a:chExt cx="317562" cy="1420078"/>
          </a:xfrm>
        </p:grpSpPr>
        <p:sp>
          <p:nvSpPr>
            <p:cNvPr id="60" name="Magnetic Disk 59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Magnetic Disk 60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04835" y="1840801"/>
            <a:ext cx="317562" cy="1420078"/>
            <a:chOff x="5142703" y="3552511"/>
            <a:chExt cx="317562" cy="1420078"/>
          </a:xfrm>
        </p:grpSpPr>
        <p:sp>
          <p:nvSpPr>
            <p:cNvPr id="63" name="Magnetic Disk 62"/>
            <p:cNvSpPr/>
            <p:nvPr/>
          </p:nvSpPr>
          <p:spPr>
            <a:xfrm>
              <a:off x="5142703" y="3552511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agnetic Disk 63"/>
            <p:cNvSpPr/>
            <p:nvPr/>
          </p:nvSpPr>
          <p:spPr>
            <a:xfrm>
              <a:off x="5142704" y="4107339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tx2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30893" y="4654917"/>
            <a:ext cx="1485122" cy="1422889"/>
            <a:chOff x="6904465" y="4558236"/>
            <a:chExt cx="1485122" cy="1422889"/>
          </a:xfrm>
        </p:grpSpPr>
        <p:sp>
          <p:nvSpPr>
            <p:cNvPr id="66" name="Magnetic Disk 65"/>
            <p:cNvSpPr/>
            <p:nvPr/>
          </p:nvSpPr>
          <p:spPr>
            <a:xfrm>
              <a:off x="6904465" y="4561047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Magnetic Disk 66"/>
            <p:cNvSpPr/>
            <p:nvPr/>
          </p:nvSpPr>
          <p:spPr>
            <a:xfrm>
              <a:off x="6904466" y="5115875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Magnetic Disk 67"/>
            <p:cNvSpPr/>
            <p:nvPr/>
          </p:nvSpPr>
          <p:spPr>
            <a:xfrm>
              <a:off x="7294456" y="4558236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Magnetic Disk 68"/>
            <p:cNvSpPr/>
            <p:nvPr/>
          </p:nvSpPr>
          <p:spPr>
            <a:xfrm>
              <a:off x="7294457" y="5113064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Magnetic Disk 69"/>
            <p:cNvSpPr/>
            <p:nvPr/>
          </p:nvSpPr>
          <p:spPr>
            <a:xfrm>
              <a:off x="7686670" y="4558236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Magnetic Disk 70"/>
            <p:cNvSpPr/>
            <p:nvPr/>
          </p:nvSpPr>
          <p:spPr>
            <a:xfrm>
              <a:off x="7686671" y="5113064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Magnetic Disk 71"/>
            <p:cNvSpPr/>
            <p:nvPr/>
          </p:nvSpPr>
          <p:spPr>
            <a:xfrm>
              <a:off x="8072025" y="4561047"/>
              <a:ext cx="317561" cy="865250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Magnetic Disk 72"/>
            <p:cNvSpPr/>
            <p:nvPr/>
          </p:nvSpPr>
          <p:spPr>
            <a:xfrm>
              <a:off x="8072026" y="5115875"/>
              <a:ext cx="317561" cy="86525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4">
                    <a:lumMod val="50000"/>
                  </a:schemeClr>
                </a:gs>
              </a:gsLst>
              <a:lin ang="540000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/>
          <p:cNvCxnSpPr/>
          <p:nvPr/>
        </p:nvCxnSpPr>
        <p:spPr>
          <a:xfrm flipH="1">
            <a:off x="574660" y="3494639"/>
            <a:ext cx="16195" cy="86525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970269" y="3494639"/>
            <a:ext cx="16195" cy="86525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>
            <a:off x="1362107" y="3494639"/>
            <a:ext cx="16195" cy="86525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1740432" y="3494639"/>
            <a:ext cx="16195" cy="86525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033294" y="2220387"/>
            <a:ext cx="1231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control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014466" y="4830480"/>
            <a:ext cx="25230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treated with</a:t>
            </a:r>
          </a:p>
          <a:p>
            <a:r>
              <a:rPr lang="en-US" sz="2800" dirty="0" smtClean="0"/>
              <a:t>dexamethasone</a:t>
            </a:r>
          </a:p>
          <a:p>
            <a:endParaRPr lang="en-US" sz="2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148628" y="1206690"/>
            <a:ext cx="225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cDNA</a:t>
            </a:r>
            <a:r>
              <a:rPr lang="en-US" sz="2800" dirty="0" smtClean="0"/>
              <a:t> libraries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9190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up help for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81277" y="2197155"/>
            <a:ext cx="6002590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 class(</a:t>
            </a:r>
            <a:r>
              <a:rPr lang="en-US" dirty="0" err="1">
                <a:latin typeface="Courier"/>
                <a:cs typeface="Courier"/>
              </a:rPr>
              <a:t>dds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>
                <a:latin typeface="Courier"/>
                <a:cs typeface="Courier"/>
              </a:rPr>
              <a:t>[1] "</a:t>
            </a:r>
            <a:r>
              <a:rPr lang="en-US" dirty="0" err="1">
                <a:latin typeface="Courier"/>
                <a:cs typeface="Courier"/>
              </a:rPr>
              <a:t>DESeqDataSet</a:t>
            </a:r>
            <a:r>
              <a:rPr lang="en-US" dirty="0">
                <a:latin typeface="Courier"/>
                <a:cs typeface="Courier"/>
              </a:rPr>
              <a:t>"</a:t>
            </a:r>
          </a:p>
          <a:p>
            <a:r>
              <a:rPr lang="en-US" dirty="0" err="1">
                <a:latin typeface="Courier"/>
                <a:cs typeface="Courier"/>
              </a:rPr>
              <a:t>attr</a:t>
            </a:r>
            <a:r>
              <a:rPr lang="en-US" dirty="0">
                <a:latin typeface="Courier"/>
                <a:cs typeface="Courier"/>
              </a:rPr>
              <a:t>(,"package")</a:t>
            </a:r>
          </a:p>
          <a:p>
            <a:r>
              <a:rPr lang="en-US" dirty="0">
                <a:latin typeface="Courier"/>
                <a:cs typeface="Courier"/>
              </a:rPr>
              <a:t>[1] "DESeq2</a:t>
            </a:r>
            <a:r>
              <a:rPr lang="en-US" dirty="0" smtClean="0">
                <a:latin typeface="Courier"/>
                <a:cs typeface="Courier"/>
              </a:rPr>
              <a:t>"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 ?</a:t>
            </a:r>
            <a:r>
              <a:rPr lang="en-US" dirty="0" err="1" smtClean="0">
                <a:latin typeface="Courier"/>
                <a:cs typeface="Courier"/>
              </a:rPr>
              <a:t>DESeqDataSet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&gt; help(package="DESeq2", </a:t>
            </a:r>
            <a:r>
              <a:rPr lang="en-US" dirty="0" err="1">
                <a:latin typeface="Courier"/>
                <a:cs typeface="Courier"/>
              </a:rPr>
              <a:t>help_type</a:t>
            </a:r>
            <a:r>
              <a:rPr lang="en-US" dirty="0">
                <a:latin typeface="Courier"/>
                <a:cs typeface="Courier"/>
              </a:rPr>
              <a:t>="html")</a:t>
            </a:r>
            <a:endParaRPr lang="en-US" dirty="0" smtClean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A2D4-4793-9F4D-9310-910B79B565CD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1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95"/>
            <a:ext cx="8229600" cy="778739"/>
          </a:xfrm>
        </p:spPr>
        <p:txBody>
          <a:bodyPr/>
          <a:lstStyle/>
          <a:p>
            <a:r>
              <a:rPr lang="en-US" dirty="0" smtClean="0"/>
              <a:t>Bioconductor support site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48109" y="5005607"/>
            <a:ext cx="417293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biological question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 smtClean="0"/>
              <a:t>all</a:t>
            </a:r>
            <a:r>
              <a:rPr lang="en-US" sz="2400" dirty="0" smtClean="0"/>
              <a:t> code, any errors/warnings 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err="1" smtClean="0">
                <a:latin typeface="Courier"/>
                <a:cs typeface="Courier"/>
              </a:rPr>
              <a:t>sessionInfo</a:t>
            </a:r>
            <a:r>
              <a:rPr lang="en-US" sz="2400" dirty="0" smtClean="0">
                <a:latin typeface="Courier"/>
                <a:cs typeface="Courier"/>
              </a:rPr>
              <a:t>()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6" name="Picture 5" descr="Screen Shot 2015-05-03 at 7.38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0" y="1818929"/>
            <a:ext cx="4128270" cy="29568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932" y="5366153"/>
            <a:ext cx="2169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always</a:t>
            </a:r>
            <a:r>
              <a:rPr lang="en-US" sz="2400" dirty="0" smtClean="0"/>
              <a:t> provide: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974227" y="954509"/>
            <a:ext cx="49914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All questions</a:t>
            </a:r>
            <a:r>
              <a:rPr lang="en-US" dirty="0" smtClean="0"/>
              <a:t> about Bioconductor software post to:</a:t>
            </a:r>
          </a:p>
          <a:p>
            <a:pPr algn="ctr"/>
            <a:r>
              <a:rPr lang="en-US" sz="2400" u="sng" dirty="0" err="1" smtClean="0">
                <a:solidFill>
                  <a:srgbClr val="0000FF"/>
                </a:solidFill>
              </a:rPr>
              <a:t>support.bioconductor.org</a:t>
            </a:r>
            <a:endParaRPr lang="en-US" sz="2400" u="sng" dirty="0">
              <a:solidFill>
                <a:srgbClr val="0000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155" y="4406466"/>
            <a:ext cx="175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comment / reply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543905"/>
            <a:ext cx="76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696" y="2851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edit posts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502230" y="3072190"/>
            <a:ext cx="83975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214705" y="3459238"/>
            <a:ext cx="1228533" cy="30119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264570" y="4406466"/>
            <a:ext cx="439925" cy="2388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1D9B-11C8-7341-9B35-D4BA47829C0E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6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23"/>
            <a:ext cx="8229600" cy="1143000"/>
          </a:xfrm>
        </p:spPr>
        <p:txBody>
          <a:bodyPr/>
          <a:lstStyle/>
          <a:p>
            <a:r>
              <a:rPr lang="en-US" dirty="0" smtClean="0"/>
              <a:t>2. Statistical analysis of 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2" y="1739729"/>
            <a:ext cx="6655526" cy="380364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FPKM: fragments per kilobase </a:t>
            </a:r>
            <a:br>
              <a:rPr lang="en-US" sz="2800" dirty="0" smtClean="0"/>
            </a:br>
            <a:r>
              <a:rPr lang="en-US" sz="2800" dirty="0" smtClean="0"/>
              <a:t>per million mapped reads</a:t>
            </a:r>
          </a:p>
          <a:p>
            <a:r>
              <a:rPr lang="en-US" sz="2800" dirty="0" smtClean="0"/>
              <a:t>TPM: transcripts per million</a:t>
            </a:r>
          </a:p>
          <a:p>
            <a:r>
              <a:rPr lang="en-US" sz="2800" dirty="0" smtClean="0"/>
              <a:t>FPKM/TPM ∝ gene expression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8000"/>
                </a:solidFill>
              </a:rPr>
              <a:t>comparable across transcripts and across genes</a:t>
            </a:r>
            <a:br>
              <a:rPr lang="en-US" sz="2800" dirty="0" smtClean="0">
                <a:solidFill>
                  <a:srgbClr val="008000"/>
                </a:solidFill>
              </a:rPr>
            </a:br>
            <a:endParaRPr lang="en-US" sz="2800" dirty="0" smtClean="0">
              <a:solidFill>
                <a:srgbClr val="008000"/>
              </a:solidFill>
            </a:endParaRPr>
          </a:p>
          <a:p>
            <a:r>
              <a:rPr lang="en-US" sz="2800" dirty="0"/>
              <a:t>C</a:t>
            </a:r>
            <a:r>
              <a:rPr lang="en-US" sz="2800" dirty="0" smtClean="0"/>
              <a:t>ounts have extra information: 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8000"/>
                </a:solidFill>
              </a:rPr>
              <a:t>useful for statistical modeling,</a:t>
            </a:r>
            <a:r>
              <a:rPr lang="en-US" sz="2800" dirty="0">
                <a:solidFill>
                  <a:srgbClr val="008000"/>
                </a:solidFill>
              </a:rPr>
              <a:t/>
            </a:r>
            <a:br>
              <a:rPr lang="en-US" sz="2800" dirty="0">
                <a:solidFill>
                  <a:srgbClr val="008000"/>
                </a:solidFill>
              </a:rPr>
            </a:br>
            <a:r>
              <a:rPr lang="en-US" sz="2800" dirty="0" smtClean="0">
                <a:solidFill>
                  <a:srgbClr val="008000"/>
                </a:solidFill>
              </a:rPr>
              <a:t>require proper offsets</a:t>
            </a:r>
          </a:p>
        </p:txBody>
      </p:sp>
      <p:pic>
        <p:nvPicPr>
          <p:cNvPr id="4" name="Picture 3" descr="cummeRbund-manual-similar_plots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91" y="1461609"/>
            <a:ext cx="2492191" cy="2492191"/>
          </a:xfrm>
          <a:prstGeom prst="rect">
            <a:avLst/>
          </a:prstGeom>
        </p:spPr>
      </p:pic>
      <p:pic>
        <p:nvPicPr>
          <p:cNvPr id="6" name="Picture 5" descr="Urn_problem_qtl2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67" y="4931217"/>
            <a:ext cx="2024882" cy="15601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08711" y="3953800"/>
            <a:ext cx="149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cummeRbund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597F1-E35A-534A-ADBA-F4A9084EB864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3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mRNAs to RNA-seq fragments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3493" y="2311629"/>
            <a:ext cx="2331578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3493" y="4087521"/>
            <a:ext cx="3016168" cy="143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3493" y="6131275"/>
            <a:ext cx="1458476" cy="11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3493" y="5738011"/>
            <a:ext cx="1458476" cy="11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3493" y="5295143"/>
            <a:ext cx="1458476" cy="11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3493" y="2801349"/>
            <a:ext cx="2331578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23493" y="2136632"/>
            <a:ext cx="2705830" cy="3859329"/>
            <a:chOff x="823493" y="2136632"/>
            <a:chExt cx="2705830" cy="385932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823493" y="506971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263620" y="506971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39857" y="506971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23493" y="5572933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63620" y="5572933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39857" y="5572933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23493" y="599596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63620" y="599596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39857" y="599596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23493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63620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39857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95466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65359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241596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32029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72156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48393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32029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272156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748393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238707" y="2636271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678834" y="2636271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238707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8834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4506342" y="1865964"/>
            <a:ext cx="46376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K</a:t>
            </a:r>
            <a:r>
              <a:rPr lang="en-US" sz="2400" baseline="-25000" dirty="0" err="1" smtClean="0"/>
              <a:t>ij</a:t>
            </a:r>
            <a:r>
              <a:rPr lang="en-US" sz="2400" dirty="0" smtClean="0"/>
              <a:t> = (estimated) count of fragments</a:t>
            </a:r>
          </a:p>
          <a:p>
            <a:r>
              <a:rPr lang="en-US" sz="2400" dirty="0" smtClean="0"/>
              <a:t>assigned to gene </a:t>
            </a:r>
            <a:r>
              <a:rPr lang="en-US" sz="2400" dirty="0" err="1" smtClean="0"/>
              <a:t>i</a:t>
            </a:r>
            <a:r>
              <a:rPr lang="en-US" sz="2400" dirty="0" smtClean="0"/>
              <a:t>, sample j</a:t>
            </a:r>
          </a:p>
          <a:p>
            <a:endParaRPr lang="en-US" sz="2400" dirty="0" smtClean="0"/>
          </a:p>
          <a:p>
            <a:r>
              <a:rPr lang="en-US" sz="2400" dirty="0" smtClean="0"/>
              <a:t>is proportional to:</a:t>
            </a:r>
          </a:p>
          <a:p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expression of RNA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length of gene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sequencing depth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RNA extraction &amp; enrichment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lib prep factors (RT, PCR) </a:t>
            </a:r>
          </a:p>
          <a:p>
            <a:pPr marL="285750" indent="-285750">
              <a:buFont typeface="Arial"/>
              <a:buChar char="•"/>
            </a:pPr>
            <a:r>
              <a:rPr lang="en-US" sz="2400" i="1" dirty="0" smtClean="0"/>
              <a:t>in </a:t>
            </a:r>
            <a:r>
              <a:rPr lang="en-US" sz="2400" i="1" dirty="0" err="1" smtClean="0"/>
              <a:t>silico</a:t>
            </a:r>
            <a:r>
              <a:rPr lang="en-US" sz="2400" dirty="0" smtClean="0"/>
              <a:t>: assignment or </a:t>
            </a:r>
            <a:br>
              <a:rPr lang="en-US" sz="2400" dirty="0" smtClean="0"/>
            </a:br>
            <a:r>
              <a:rPr lang="en-US" sz="2400" dirty="0" smtClean="0"/>
              <a:t>alignment error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1997" y="1603508"/>
            <a:ext cx="228780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colors: different genes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4841" y="4865812"/>
            <a:ext cx="1393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mRNA transcript</a:t>
            </a:r>
            <a:endParaRPr lang="en-US" sz="1400" dirty="0"/>
          </a:p>
        </p:txBody>
      </p:sp>
      <p:grpSp>
        <p:nvGrpSpPr>
          <p:cNvPr id="8" name="Group 7"/>
          <p:cNvGrpSpPr/>
          <p:nvPr/>
        </p:nvGrpSpPr>
        <p:grpSpPr>
          <a:xfrm>
            <a:off x="2104957" y="4573276"/>
            <a:ext cx="2247864" cy="414824"/>
            <a:chOff x="2104957" y="4573276"/>
            <a:chExt cx="2247864" cy="414824"/>
          </a:xfrm>
        </p:grpSpPr>
        <p:sp>
          <p:nvSpPr>
            <p:cNvPr id="3" name="TextBox 2"/>
            <p:cNvSpPr txBox="1"/>
            <p:nvPr/>
          </p:nvSpPr>
          <p:spPr>
            <a:xfrm>
              <a:off x="2265943" y="4573276"/>
              <a:ext cx="2086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SE reads or PE fragments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2104957" y="4840191"/>
              <a:ext cx="231092" cy="14790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 flipH="1">
            <a:off x="2353017" y="5096645"/>
            <a:ext cx="213691" cy="1538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5BC0-29D9-F849-A90B-5F0B89F28F6E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7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Sequencing depth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3493" y="2311629"/>
            <a:ext cx="2331578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3493" y="4087521"/>
            <a:ext cx="3016168" cy="1438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3493" y="6131275"/>
            <a:ext cx="1458476" cy="11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3493" y="5738011"/>
            <a:ext cx="1458476" cy="11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3493" y="5295143"/>
            <a:ext cx="1458476" cy="119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23493" y="2801349"/>
            <a:ext cx="2331578" cy="1190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23493" y="2136632"/>
            <a:ext cx="2705830" cy="3859329"/>
            <a:chOff x="823493" y="2136632"/>
            <a:chExt cx="2705830" cy="3859329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823493" y="506971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63620" y="506971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739857" y="506971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23493" y="5572933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63620" y="5572933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739857" y="5572933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23493" y="599596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263620" y="599596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39857" y="5995961"/>
              <a:ext cx="28772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3493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63620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39857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295466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765359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41596" y="3902597"/>
              <a:ext cx="28772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32029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272156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748393" y="2642610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32029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272156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48393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238707" y="2636271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78834" y="2636271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238707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78834" y="2136632"/>
              <a:ext cx="287727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1111220" y="1427559"/>
            <a:ext cx="102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sample 1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5255684" y="1427559"/>
            <a:ext cx="3016168" cy="4822770"/>
            <a:chOff x="5255684" y="1427559"/>
            <a:chExt cx="3016168" cy="4822770"/>
          </a:xfrm>
        </p:grpSpPr>
        <p:sp>
          <p:nvSpPr>
            <p:cNvPr id="36" name="Rectangle 35"/>
            <p:cNvSpPr/>
            <p:nvPr/>
          </p:nvSpPr>
          <p:spPr>
            <a:xfrm>
              <a:off x="5255684" y="2311629"/>
              <a:ext cx="2331578" cy="1190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255684" y="4087521"/>
              <a:ext cx="3016168" cy="1438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55684" y="6131275"/>
              <a:ext cx="1458476" cy="119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255684" y="5738011"/>
              <a:ext cx="1458476" cy="119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255684" y="5295143"/>
              <a:ext cx="1458476" cy="119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255684" y="2801349"/>
              <a:ext cx="2331578" cy="11905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255684" y="2206079"/>
              <a:ext cx="2705830" cy="3859329"/>
              <a:chOff x="823493" y="2136632"/>
              <a:chExt cx="2705830" cy="3859329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>
                <a:off x="823493" y="506971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263620" y="506971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739857" y="506971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823493" y="5572933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263620" y="5572933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1739857" y="5572933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823493" y="599596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263620" y="599596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739857" y="599596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823493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1263620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739857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2295466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2765359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241596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832029" y="2642610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272156" y="2642610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748393" y="2642610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832029" y="2136632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272156" y="2136632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748393" y="2136632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2238707" y="263627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2678834" y="263627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2238707" y="2136632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678834" y="2136632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5470383" y="2082063"/>
              <a:ext cx="2705830" cy="3859329"/>
              <a:chOff x="823493" y="2136632"/>
              <a:chExt cx="2705830" cy="385932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823493" y="506971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263620" y="506971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739857" y="506971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823493" y="5572933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63620" y="5572933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739857" y="5572933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823493" y="599596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1263620" y="599596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739857" y="599596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23493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3620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739857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295466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765359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3241596" y="3902597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832029" y="2642610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72156" y="2642610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748393" y="2642610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832029" y="2136632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72156" y="2136632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748393" y="2136632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2238707" y="263627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2678834" y="2636271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2238707" y="2136632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678834" y="2136632"/>
                <a:ext cx="287727" cy="0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/>
            <p:cNvSpPr txBox="1"/>
            <p:nvPr/>
          </p:nvSpPr>
          <p:spPr>
            <a:xfrm>
              <a:off x="5551947" y="1427559"/>
              <a:ext cx="1028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sample 2</a:t>
              </a:r>
              <a:endParaRPr lang="en-US" dirty="0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68A73-8E61-204B-9287-41BAF7772665}" type="datetime1">
              <a:rPr lang="en-US" smtClean="0"/>
              <a:t>7/5/17</a:t>
            </a:fld>
            <a:endParaRPr lang="en-US" dirty="0"/>
          </a:p>
        </p:txBody>
      </p:sp>
      <p:sp>
        <p:nvSpPr>
          <p:cNvPr id="97" name="Footer Placeholder 9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 Love: RNA-seq gene analysis</a:t>
            </a:r>
            <a:endParaRPr lang="en-US" dirty="0" smtClean="0"/>
          </a:p>
        </p:txBody>
      </p:sp>
      <p:sp>
        <p:nvSpPr>
          <p:cNvPr id="98" name="Slide Number Placeholder 9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7C8A-732B-3040-AC9F-5EBFEDA291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3405</Words>
  <Application>Microsoft Macintosh PowerPoint</Application>
  <PresentationFormat>On-screen Show (4:3)</PresentationFormat>
  <Paragraphs>768</Paragraphs>
  <Slides>61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RNA-seq gene-level analysis and differential expression</vt:lpstr>
      <vt:lpstr>Outline</vt:lpstr>
      <vt:lpstr>Our goal: what is airway transcriptome response to glucocorticoid hormone?</vt:lpstr>
      <vt:lpstr>Glucocorticoid mechanism of action</vt:lpstr>
      <vt:lpstr>Compare gene expression across treatment, within patient-derived cell line</vt:lpstr>
      <vt:lpstr>PowerPoint Presentation</vt:lpstr>
      <vt:lpstr>2. Statistical analysis of counts</vt:lpstr>
      <vt:lpstr>mRNAs to RNA-seq fragments</vt:lpstr>
      <vt:lpstr>Sequencing depth</vt:lpstr>
      <vt:lpstr>Need to have a robust estimator for sequencing depth</vt:lpstr>
      <vt:lpstr>Median of ratios method</vt:lpstr>
      <vt:lpstr>Size factors vs normalization factors</vt:lpstr>
      <vt:lpstr>Transcript lengths</vt:lpstr>
      <vt:lpstr>Variance of counts</vt:lpstr>
      <vt:lpstr>Variance of counts</vt:lpstr>
      <vt:lpstr>Raw counts vs. normalized counts</vt:lpstr>
      <vt:lpstr>Raw counts vs normalized counts</vt:lpstr>
      <vt:lpstr>Biological replicates</vt:lpstr>
      <vt:lpstr>Biological replicates</vt:lpstr>
      <vt:lpstr>Dispersion parameter</vt:lpstr>
      <vt:lpstr>Dispersion parameter</vt:lpstr>
      <vt:lpstr>3. Genes and transcripts</vt:lpstr>
      <vt:lpstr>Differential transcript usage: approaches (list is not complete!)</vt:lpstr>
      <vt:lpstr>4. Shrinkage estimation</vt:lpstr>
      <vt:lpstr>Shrinkage estimation</vt:lpstr>
      <vt:lpstr>Shrinkage estimation</vt:lpstr>
      <vt:lpstr>Shrinkage estimators in genomics</vt:lpstr>
      <vt:lpstr>Shrinkage and dispersion</vt:lpstr>
      <vt:lpstr>Shrinkage of dispersion for RNA-seq</vt:lpstr>
      <vt:lpstr>Shrinkage of fold changes</vt:lpstr>
      <vt:lpstr>Shrinkage of fold changes</vt:lpstr>
      <vt:lpstr>Why shrink fold changes?</vt:lpstr>
      <vt:lpstr>Why shrink fold changes?</vt:lpstr>
      <vt:lpstr>Why shrink fold changes?</vt:lpstr>
      <vt:lpstr>Two paths in RNA-seq gene analysis</vt:lpstr>
      <vt:lpstr>Regularized logarithm, "rlog"</vt:lpstr>
      <vt:lpstr>rlog stabilizes variance along the mean</vt:lpstr>
      <vt:lpstr>Also in DESeq2: VST</vt:lpstr>
      <vt:lpstr>5. Testing steps and power</vt:lpstr>
      <vt:lpstr>Differences across condition</vt:lpstr>
      <vt:lpstr>Differences across condition</vt:lpstr>
      <vt:lpstr>Differences across condition</vt:lpstr>
      <vt:lpstr>Differences across condition</vt:lpstr>
      <vt:lpstr>Controlling for different batches</vt:lpstr>
      <vt:lpstr>Complex designs</vt:lpstr>
      <vt:lpstr>DESeq2 package</vt:lpstr>
      <vt:lpstr>DESeq2 steps</vt:lpstr>
      <vt:lpstr>Statistical power</vt:lpstr>
      <vt:lpstr>Statistical power</vt:lpstr>
      <vt:lpstr>Factors influencing power</vt:lpstr>
      <vt:lpstr>Bioc pkg: RNASeqPower</vt:lpstr>
      <vt:lpstr>Power depends on range of counts</vt:lpstr>
      <vt:lpstr>Power depends on range of counts</vt:lpstr>
      <vt:lpstr>Independent Hypothesis Weighting</vt:lpstr>
      <vt:lpstr>Testing against a threshold</vt:lpstr>
      <vt:lpstr>Count model vs linear model</vt:lpstr>
      <vt:lpstr>Bioconductor help</vt:lpstr>
      <vt:lpstr>Bioconductor help</vt:lpstr>
      <vt:lpstr>Bioconductor help</vt:lpstr>
      <vt:lpstr>Looking up help for objects</vt:lpstr>
      <vt:lpstr>Bioconductor support site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counts to differential gene expression</dc:title>
  <dc:creator>Michael Love</dc:creator>
  <cp:lastModifiedBy>Michael Love</cp:lastModifiedBy>
  <cp:revision>669</cp:revision>
  <dcterms:created xsi:type="dcterms:W3CDTF">2015-05-03T14:06:59Z</dcterms:created>
  <dcterms:modified xsi:type="dcterms:W3CDTF">2017-07-06T04:40:25Z</dcterms:modified>
</cp:coreProperties>
</file>