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61" r:id="rId7"/>
    <p:sldId id="258" r:id="rId8"/>
    <p:sldId id="259" r:id="rId9"/>
    <p:sldId id="260" r:id="rId10"/>
    <p:sldId id="262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/>
    <p:restoredTop sz="94621"/>
  </p:normalViewPr>
  <p:slideViewPr>
    <p:cSldViewPr snapToGrid="0" snapToObjects="1">
      <p:cViewPr>
        <p:scale>
          <a:sx n="112" d="100"/>
          <a:sy n="112" d="100"/>
        </p:scale>
        <p:origin x="72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1D16F-4426-9745-A34B-735B815F5551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C6C26-9E1E-D24F-928D-722400E3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C6C26-9E1E-D24F-928D-722400E38B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6928-D764-0448-A44E-05AD0C30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9C50F-AA5F-2348-9A15-E52388E6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DD8C-1027-0549-B3CD-E68B6884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2D3B-1BA6-F547-84C8-51007B1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D0B1-1EEA-A949-A5A6-90D5694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EBB9-657B-2D40-957F-724B4CF5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6EAC-D829-8646-ACD1-902EC249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2069-84BF-ED44-9CC4-B18DC318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C8ED-7F98-F248-B225-D345A4B1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9251-4AE2-EA4B-9860-26A5F46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3510F-E7C7-4445-973C-5F1F3AEAD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DBE70-CFA7-7746-A352-D0C35E0B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410D-2587-0E47-8807-B78DD13A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A8A2-3EAC-E544-91D0-7BE98AD1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FDEF-15BE-F74A-A745-3750652C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AF7-D532-6943-B414-C83B9EA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370B-C3FA-0F4F-8ED7-5756AA41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BE52-E381-1047-8FD5-F0BDAF60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C1E6-448C-5B44-AE98-F94E727A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69E-CA99-8F41-9219-C1ED182B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EF3A-CBC1-494F-B43A-2D7606F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562A-59F7-1446-9C77-76CA7AD0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7503-34A6-904D-B799-F58D0741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1E0C-6AAD-A148-B0DE-CA819DA9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041C-4C13-B941-9486-365E7F6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7AE-93CE-6846-A0F2-B3FC7B51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9D9A-D0C2-4C4C-B99D-5AE0AC36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ADF73-9871-E94E-9DEF-BF3589A9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D7D5-B403-064C-B3C8-17CAF22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6718-9798-BA40-8075-DA08A9E1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F493-421F-B646-B2E7-8013879B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3BB-CD56-474E-A237-0A486B8F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160E-CB3A-0245-BD14-365A9B76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52487-7BA0-6542-9676-ED39F9570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8B79-4510-7A4E-8339-5B0B608E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7CFFD-B288-F648-A93E-78C3AD504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73EAE-5C4D-B74D-A4BC-3A763694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191C-715F-4044-9317-EAFAF63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5AE1F-6783-304E-B5F6-4CE0E1BB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6C6-95F4-874B-A8D8-62BE55C7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3D9BC-EFB7-DD4C-994E-A55483CC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705D-5DA2-7A4F-9717-88CFD08E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E3EB-E100-B140-BB6F-B2454379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54840-D0B6-9840-9E3C-3E27A0A8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08A01-A5DD-CF44-8061-18C6B312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F34EB-10B0-C149-905D-95461B4A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BBE0-CF80-E34F-B466-98DCE71B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35C5-086D-1D4D-8A6E-BD2FAA5A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C152-2611-EF4B-9D9D-D64B9348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1F01-2EC9-204C-985E-EA5BE004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1A125-1F19-DF47-A37A-C41D79FD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D444-0D32-5540-8B8E-8F40AF47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D197-C702-3E48-89EB-3C9AF368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54C5-23EB-D14C-A097-C0881E6B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8208-11D0-6147-952E-B602A143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10D4-357D-194D-8AC7-C66589DA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1909-F94A-1E49-AA07-912A0D0D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30A3-BB0E-3A44-8213-A71DFB42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C6FB-D0A7-524E-A7F0-A644EC1F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D191-5D06-864B-8223-FAB3B181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8EED-D1AE-B64B-B02E-A7236EE5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EEF5-D713-E645-A0BD-C69281784929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506-B764-694D-AF62-4DE024B6E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D76C-7CB4-0D44-8326-A0CD9EC8E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88E8-D94A-7643-A2A6-BAF1E44C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68465" TargetMode="External"/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0DDC-263F-584B-9151-219777D66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Clinical Outcomes from Non-Small Cell Lung Cancer (NSCLC) Patient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D6159-525A-9643-BFF2-6488BF8BF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Abramov</a:t>
            </a:r>
          </a:p>
          <a:p>
            <a:r>
              <a:rPr lang="en-US" dirty="0"/>
              <a:t>CSC 423 Data Analysis and Regression</a:t>
            </a:r>
          </a:p>
          <a:p>
            <a:r>
              <a:rPr lang="en-US" dirty="0"/>
              <a:t>Winter Quarter 2018</a:t>
            </a:r>
          </a:p>
        </p:txBody>
      </p:sp>
    </p:spTree>
    <p:extLst>
      <p:ext uri="{BB962C8B-B14F-4D97-AF65-F5344CB8AC3E}">
        <p14:creationId xmlns:p14="http://schemas.microsoft.com/office/powerpoint/2010/main" val="135557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A12B-0D19-4945-AE72-504B483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6B79-87E0-B74F-AFAF-26F5A7F5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</a:t>
            </a:r>
            <a:r>
              <a:rPr lang="en-US" dirty="0">
                <a:latin typeface="Courier" pitchFamily="2" charset="0"/>
              </a:rPr>
              <a:t>&gt; step()</a:t>
            </a:r>
            <a:r>
              <a:rPr lang="en-US" dirty="0"/>
              <a:t> function on my training set (60% of the data) to try to narrow down the number of variables to the most predictive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A3CF5-7AF6-894B-BD64-83212395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01620"/>
            <a:ext cx="9944100" cy="32893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021D1A2-9044-D04D-8850-E445C81FD6AE}"/>
              </a:ext>
            </a:extLst>
          </p:cNvPr>
          <p:cNvSpPr/>
          <p:nvPr/>
        </p:nvSpPr>
        <p:spPr>
          <a:xfrm>
            <a:off x="1123950" y="3600450"/>
            <a:ext cx="9791700" cy="60579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7C6E047-0AB4-A14D-A497-B15D0B76697E}"/>
              </a:ext>
            </a:extLst>
          </p:cNvPr>
          <p:cNvSpPr/>
          <p:nvPr/>
        </p:nvSpPr>
        <p:spPr>
          <a:xfrm>
            <a:off x="1123950" y="5474969"/>
            <a:ext cx="9791700" cy="35607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39C6A-1E50-EC49-BB2B-857A717AEE1B}"/>
              </a:ext>
            </a:extLst>
          </p:cNvPr>
          <p:cNvSpPr txBox="1"/>
          <p:nvPr/>
        </p:nvSpPr>
        <p:spPr>
          <a:xfrm>
            <a:off x="1123950" y="6263640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Variables highlighted in red are dummy variables missing their corresponding variables</a:t>
            </a:r>
          </a:p>
        </p:txBody>
      </p:sp>
    </p:spTree>
    <p:extLst>
      <p:ext uri="{BB962C8B-B14F-4D97-AF65-F5344CB8AC3E}">
        <p14:creationId xmlns:p14="http://schemas.microsoft.com/office/powerpoint/2010/main" val="13957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BFFF-6E46-214B-B621-15A8D59B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2048-1B6E-D141-BB0E-519C362B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</a:t>
            </a:r>
            <a:r>
              <a:rPr lang="en-US" dirty="0">
                <a:latin typeface="Courier" pitchFamily="2" charset="0"/>
              </a:rPr>
              <a:t>&gt; step()</a:t>
            </a:r>
            <a:r>
              <a:rPr lang="en-US" dirty="0"/>
              <a:t> function again on my validation set (40% of the data) as to not over fit my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210B2-4E16-F048-9412-739163CD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688590"/>
            <a:ext cx="9017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BFFF-6E46-214B-B621-15A8D59B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My Model – Logistic Regression (full dataset)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1E36F-BAA5-9C49-A561-9DB2F0C6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027906"/>
            <a:ext cx="9702800" cy="57658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97BCF4A5-9C07-7F4D-806A-3EDEC6ADBC88}"/>
              </a:ext>
            </a:extLst>
          </p:cNvPr>
          <p:cNvSpPr/>
          <p:nvPr/>
        </p:nvSpPr>
        <p:spPr>
          <a:xfrm>
            <a:off x="1257300" y="5017770"/>
            <a:ext cx="9692640" cy="1680210"/>
          </a:xfrm>
          <a:custGeom>
            <a:avLst/>
            <a:gdLst>
              <a:gd name="connsiteX0" fmla="*/ 9681210 w 9692640"/>
              <a:gd name="connsiteY0" fmla="*/ 0 h 1680210"/>
              <a:gd name="connsiteX1" fmla="*/ 0 w 9692640"/>
              <a:gd name="connsiteY1" fmla="*/ 0 h 1680210"/>
              <a:gd name="connsiteX2" fmla="*/ 0 w 9692640"/>
              <a:gd name="connsiteY2" fmla="*/ 1680210 h 1680210"/>
              <a:gd name="connsiteX3" fmla="*/ 9692640 w 9692640"/>
              <a:gd name="connsiteY3" fmla="*/ 1680210 h 1680210"/>
              <a:gd name="connsiteX4" fmla="*/ 9692640 w 9692640"/>
              <a:gd name="connsiteY4" fmla="*/ 1531620 h 1680210"/>
              <a:gd name="connsiteX5" fmla="*/ 9681210 w 9692640"/>
              <a:gd name="connsiteY5" fmla="*/ 0 h 16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640" h="1680210">
                <a:moveTo>
                  <a:pt x="9681210" y="0"/>
                </a:moveTo>
                <a:lnTo>
                  <a:pt x="0" y="0"/>
                </a:lnTo>
                <a:lnTo>
                  <a:pt x="0" y="1680210"/>
                </a:lnTo>
                <a:lnTo>
                  <a:pt x="9692640" y="1680210"/>
                </a:lnTo>
                <a:lnTo>
                  <a:pt x="9692640" y="1531620"/>
                </a:lnTo>
                <a:lnTo>
                  <a:pt x="9681210" y="0"/>
                </a:ln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2143CE3-3291-E343-A952-4240DE43ED94}"/>
              </a:ext>
            </a:extLst>
          </p:cNvPr>
          <p:cNvSpPr/>
          <p:nvPr/>
        </p:nvSpPr>
        <p:spPr>
          <a:xfrm>
            <a:off x="1242060" y="3440430"/>
            <a:ext cx="9692640" cy="548640"/>
          </a:xfrm>
          <a:custGeom>
            <a:avLst/>
            <a:gdLst>
              <a:gd name="connsiteX0" fmla="*/ 9681210 w 9692640"/>
              <a:gd name="connsiteY0" fmla="*/ 0 h 1680210"/>
              <a:gd name="connsiteX1" fmla="*/ 0 w 9692640"/>
              <a:gd name="connsiteY1" fmla="*/ 0 h 1680210"/>
              <a:gd name="connsiteX2" fmla="*/ 0 w 9692640"/>
              <a:gd name="connsiteY2" fmla="*/ 1680210 h 1680210"/>
              <a:gd name="connsiteX3" fmla="*/ 9692640 w 9692640"/>
              <a:gd name="connsiteY3" fmla="*/ 1680210 h 1680210"/>
              <a:gd name="connsiteX4" fmla="*/ 9692640 w 9692640"/>
              <a:gd name="connsiteY4" fmla="*/ 1531620 h 1680210"/>
              <a:gd name="connsiteX5" fmla="*/ 9681210 w 9692640"/>
              <a:gd name="connsiteY5" fmla="*/ 0 h 16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640" h="1680210">
                <a:moveTo>
                  <a:pt x="9681210" y="0"/>
                </a:moveTo>
                <a:lnTo>
                  <a:pt x="0" y="0"/>
                </a:lnTo>
                <a:lnTo>
                  <a:pt x="0" y="1680210"/>
                </a:lnTo>
                <a:lnTo>
                  <a:pt x="9692640" y="1680210"/>
                </a:lnTo>
                <a:lnTo>
                  <a:pt x="9692640" y="1531620"/>
                </a:lnTo>
                <a:lnTo>
                  <a:pt x="9681210" y="0"/>
                </a:ln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4A51623-2AF7-EF49-B216-939DE00E7A34}"/>
              </a:ext>
            </a:extLst>
          </p:cNvPr>
          <p:cNvSpPr/>
          <p:nvPr/>
        </p:nvSpPr>
        <p:spPr>
          <a:xfrm>
            <a:off x="1242060" y="4526280"/>
            <a:ext cx="9692640" cy="251460"/>
          </a:xfrm>
          <a:custGeom>
            <a:avLst/>
            <a:gdLst>
              <a:gd name="connsiteX0" fmla="*/ 9681210 w 9692640"/>
              <a:gd name="connsiteY0" fmla="*/ 0 h 1680210"/>
              <a:gd name="connsiteX1" fmla="*/ 0 w 9692640"/>
              <a:gd name="connsiteY1" fmla="*/ 0 h 1680210"/>
              <a:gd name="connsiteX2" fmla="*/ 0 w 9692640"/>
              <a:gd name="connsiteY2" fmla="*/ 1680210 h 1680210"/>
              <a:gd name="connsiteX3" fmla="*/ 9692640 w 9692640"/>
              <a:gd name="connsiteY3" fmla="*/ 1680210 h 1680210"/>
              <a:gd name="connsiteX4" fmla="*/ 9692640 w 9692640"/>
              <a:gd name="connsiteY4" fmla="*/ 1531620 h 1680210"/>
              <a:gd name="connsiteX5" fmla="*/ 9681210 w 9692640"/>
              <a:gd name="connsiteY5" fmla="*/ 0 h 16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640" h="1680210">
                <a:moveTo>
                  <a:pt x="9681210" y="0"/>
                </a:moveTo>
                <a:lnTo>
                  <a:pt x="0" y="0"/>
                </a:lnTo>
                <a:lnTo>
                  <a:pt x="0" y="1680210"/>
                </a:lnTo>
                <a:lnTo>
                  <a:pt x="9692640" y="1680210"/>
                </a:lnTo>
                <a:lnTo>
                  <a:pt x="9692640" y="1531620"/>
                </a:lnTo>
                <a:lnTo>
                  <a:pt x="9681210" y="0"/>
                </a:ln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2B0-5682-F34D-9EE6-EC2D1094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142115"/>
            <a:ext cx="10515600" cy="1325563"/>
          </a:xfrm>
        </p:spPr>
        <p:txBody>
          <a:bodyPr/>
          <a:lstStyle/>
          <a:p>
            <a:r>
              <a:rPr lang="en-US" dirty="0"/>
              <a:t>1-pchisq() 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F3C0-A646-1B4A-A38F-DDE473F3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20" y="1766427"/>
            <a:ext cx="2465070" cy="508813"/>
          </a:xfrm>
        </p:spPr>
        <p:txBody>
          <a:bodyPr/>
          <a:lstStyle/>
          <a:p>
            <a:r>
              <a:rPr lang="en-US" dirty="0"/>
              <a:t>Full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70A0E-BEAF-3E47-BA1F-D45CA1A6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4771308"/>
            <a:ext cx="6007100" cy="189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F59A3-7B5B-8B42-97F8-1EFCA36B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90" y="2649502"/>
            <a:ext cx="6007100" cy="188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FBD88-25F8-004D-B7F7-B313F3D1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90" y="325560"/>
            <a:ext cx="6125210" cy="19659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F2C9F-0098-4340-B567-C0040930A111}"/>
              </a:ext>
            </a:extLst>
          </p:cNvPr>
          <p:cNvSpPr txBox="1">
            <a:spLocks/>
          </p:cNvSpPr>
          <p:nvPr/>
        </p:nvSpPr>
        <p:spPr>
          <a:xfrm>
            <a:off x="2763520" y="4022783"/>
            <a:ext cx="2465070" cy="508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E9944B-522C-994F-AC71-235A32B7E267}"/>
              </a:ext>
            </a:extLst>
          </p:cNvPr>
          <p:cNvSpPr txBox="1">
            <a:spLocks/>
          </p:cNvSpPr>
          <p:nvPr/>
        </p:nvSpPr>
        <p:spPr>
          <a:xfrm>
            <a:off x="2763520" y="6154877"/>
            <a:ext cx="2465070" cy="508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350784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2438-6BCC-B749-90D6-211A67A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vs Specificity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789D681-1FC0-E045-ACEC-9C1BB4F54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056821"/>
              </p:ext>
            </p:extLst>
          </p:nvPr>
        </p:nvGraphicFramePr>
        <p:xfrm>
          <a:off x="685800" y="1690688"/>
          <a:ext cx="10424160" cy="3417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325933152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682836621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144060786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3109870604"/>
                    </a:ext>
                  </a:extLst>
                </a:gridCol>
              </a:tblGrid>
              <a:tr h="85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Dataset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Sensitivity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/>
                        <a:t>Specificity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151373"/>
                  </a:ext>
                </a:extLst>
              </a:tr>
              <a:tr h="85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Full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477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0.58174905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0.57943925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931145"/>
                  </a:ext>
                </a:extLst>
              </a:tr>
              <a:tr h="85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Training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287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0.61290323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0.62121212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866395"/>
                  </a:ext>
                </a:extLst>
              </a:tr>
              <a:tr h="85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Validation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0.53763441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0.50515464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49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0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3E838F-0D11-D042-A427-D3B48757F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3"/>
          <a:stretch/>
        </p:blipFill>
        <p:spPr>
          <a:xfrm>
            <a:off x="7769947" y="2011679"/>
            <a:ext cx="4120173" cy="395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71723-C16B-9A44-907D-A92EE5884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86" y="1907695"/>
            <a:ext cx="4139307" cy="4057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4DD2A-0A11-4B47-8872-C2A118567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9" y="1907695"/>
            <a:ext cx="4073505" cy="4035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27D58-840D-754F-A122-57B5881057EB}"/>
              </a:ext>
            </a:extLst>
          </p:cNvPr>
          <p:cNvSpPr txBox="1"/>
          <p:nvPr/>
        </p:nvSpPr>
        <p:spPr>
          <a:xfrm>
            <a:off x="1680210" y="354330"/>
            <a:ext cx="893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ROC Curves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3152C-FD75-CB44-8B70-E5F176B963FC}"/>
              </a:ext>
            </a:extLst>
          </p:cNvPr>
          <p:cNvSpPr txBox="1"/>
          <p:nvPr/>
        </p:nvSpPr>
        <p:spPr>
          <a:xfrm>
            <a:off x="1383030" y="1516616"/>
            <a:ext cx="13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Dataset</a:t>
            </a:r>
          </a:p>
          <a:p>
            <a:r>
              <a:rPr lang="en-US" dirty="0"/>
              <a:t>Area: 0.913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E7ABF-2057-8042-A4E2-CAB5E675F103}"/>
              </a:ext>
            </a:extLst>
          </p:cNvPr>
          <p:cNvSpPr txBox="1"/>
          <p:nvPr/>
        </p:nvSpPr>
        <p:spPr>
          <a:xfrm>
            <a:off x="5170678" y="1538362"/>
            <a:ext cx="184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  <a:p>
            <a:r>
              <a:rPr lang="en-US" dirty="0"/>
              <a:t>Area: 0.8989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CD57-F63F-5242-8126-44BE9450AD59}"/>
              </a:ext>
            </a:extLst>
          </p:cNvPr>
          <p:cNvSpPr txBox="1"/>
          <p:nvPr/>
        </p:nvSpPr>
        <p:spPr>
          <a:xfrm>
            <a:off x="9035836" y="1538362"/>
            <a:ext cx="213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Dataset</a:t>
            </a:r>
          </a:p>
          <a:p>
            <a:r>
              <a:rPr lang="en-US" dirty="0"/>
              <a:t>Area: 0.9319</a:t>
            </a:r>
          </a:p>
        </p:txBody>
      </p:sp>
    </p:spTree>
    <p:extLst>
      <p:ext uri="{BB962C8B-B14F-4D97-AF65-F5344CB8AC3E}">
        <p14:creationId xmlns:p14="http://schemas.microsoft.com/office/powerpoint/2010/main" val="114774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6AF63-B844-3746-8DD6-04B40D4E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1" y="44485"/>
            <a:ext cx="10430445" cy="68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7BD-E500-0D40-A865-2C31C5F2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120E-7FA5-0445-9391-3B8E893F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that predicts survival of a patient diagnosed with </a:t>
            </a:r>
            <a:r>
              <a:rPr lang="en-US" i="1" dirty="0"/>
              <a:t>adenocarcinoma of the lung, </a:t>
            </a:r>
            <a:r>
              <a:rPr lang="en-US" dirty="0"/>
              <a:t>the most common type of lung cancer.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2529-8747-1343-9EA4-63F8C8C0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70" y="2682980"/>
            <a:ext cx="4333967" cy="3628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13B87-338D-6F4B-A7D3-2CD40CC91436}"/>
              </a:ext>
            </a:extLst>
          </p:cNvPr>
          <p:cNvSpPr txBox="1"/>
          <p:nvPr/>
        </p:nvSpPr>
        <p:spPr>
          <a:xfrm>
            <a:off x="2286000" y="6196607"/>
            <a:ext cx="580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lungevity.org</a:t>
            </a:r>
            <a:r>
              <a:rPr lang="en-US" sz="1000" dirty="0"/>
              <a:t>/for-patients-caregivers/lung-cancer-101/types-of-lung-cancer/lung-adenocarcinoma</a:t>
            </a:r>
          </a:p>
        </p:txBody>
      </p:sp>
    </p:spTree>
    <p:extLst>
      <p:ext uri="{BB962C8B-B14F-4D97-AF65-F5344CB8AC3E}">
        <p14:creationId xmlns:p14="http://schemas.microsoft.com/office/powerpoint/2010/main" val="20089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6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F4B56-6723-D147-839C-A9FC6191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27" y="308333"/>
            <a:ext cx="8636000" cy="618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F6A63-40E9-5A4A-B43A-2D816F622C9B}"/>
              </a:ext>
            </a:extLst>
          </p:cNvPr>
          <p:cNvSpPr txBox="1"/>
          <p:nvPr/>
        </p:nvSpPr>
        <p:spPr>
          <a:xfrm>
            <a:off x="2194337" y="6493233"/>
            <a:ext cx="826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/photos/40764007@N08/7008486711/in/</a:t>
            </a:r>
            <a:r>
              <a:rPr lang="en-US" dirty="0" err="1"/>
              <a:t>photostream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90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A3C0-BA2B-F84A-B96D-3A53481F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1ED4-7C9F-CD4A-81EF-963A814F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National Center for Biotechnology Information</a:t>
            </a:r>
            <a:endParaRPr lang="en-US" dirty="0"/>
          </a:p>
          <a:p>
            <a:r>
              <a:rPr lang="en-US" dirty="0"/>
              <a:t>Publicly Available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https://www.ncbi.nlm.nih.gov/geo/query/acc.cgi?acc=GSE68465</a:t>
            </a:r>
            <a:r>
              <a:rPr lang="en-US" sz="1400" dirty="0"/>
              <a:t>)</a:t>
            </a:r>
          </a:p>
          <a:p>
            <a:r>
              <a:rPr lang="en-US" dirty="0"/>
              <a:t>Contains data from 478 patients</a:t>
            </a:r>
          </a:p>
          <a:p>
            <a:r>
              <a:rPr lang="en-US" dirty="0"/>
              <a:t>28 variables</a:t>
            </a:r>
          </a:p>
          <a:p>
            <a:r>
              <a:rPr lang="en-US" dirty="0"/>
              <a:t>Logistic Regression </a:t>
            </a:r>
            <a:r>
              <a:rPr lang="en-US" dirty="0">
                <a:sym typeface="Wingdings" pitchFamily="2" charset="2"/>
              </a:rPr>
              <a:t> Predict Survival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59E2C-47A6-A443-93D8-7F80E2D1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0" y="365125"/>
            <a:ext cx="16383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825B2-D25D-724E-9778-1B58181A8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450" y="2742565"/>
            <a:ext cx="2184400" cy="19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8C5C-15EF-FE47-ABFC-2FC8F439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2580" cy="1325563"/>
          </a:xfrm>
        </p:spPr>
        <p:txBody>
          <a:bodyPr/>
          <a:lstStyle/>
          <a:p>
            <a:r>
              <a:rPr lang="en-US" dirty="0"/>
              <a:t>Intuitive Variables (15)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44EE-48ED-EE41-B17C-4647A82A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4545330" cy="506896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AGE_AT_DIAGNOSIS</a:t>
            </a:r>
          </a:p>
          <a:p>
            <a:r>
              <a:rPr lang="en-US" dirty="0"/>
              <a:t>RACE </a:t>
            </a:r>
          </a:p>
          <a:p>
            <a:r>
              <a:rPr lang="en-US" dirty="0"/>
              <a:t>ADJUVANT_CHEMO</a:t>
            </a:r>
          </a:p>
          <a:p>
            <a:r>
              <a:rPr lang="en-US" dirty="0"/>
              <a:t>ADJUVANT_RT</a:t>
            </a:r>
          </a:p>
          <a:p>
            <a:r>
              <a:rPr lang="en-US" dirty="0"/>
              <a:t>VITAL_STATUS</a:t>
            </a:r>
          </a:p>
          <a:p>
            <a:r>
              <a:rPr lang="en-US" dirty="0"/>
              <a:t>FIRST_PROGRESSION_OR_RELAPSE</a:t>
            </a:r>
          </a:p>
          <a:p>
            <a:r>
              <a:rPr lang="en-US" dirty="0"/>
              <a:t>MONTHS_TO_FIRST_PROGRESSION</a:t>
            </a:r>
          </a:p>
          <a:p>
            <a:r>
              <a:rPr lang="en-US" dirty="0"/>
              <a:t>MTHS_TO_LAST_CLINICAL_ASSESSMENT</a:t>
            </a:r>
          </a:p>
          <a:p>
            <a:r>
              <a:rPr lang="en-US" dirty="0"/>
              <a:t>MONTHS_TO_LAST_CONTACT_OR_DEATH</a:t>
            </a:r>
          </a:p>
          <a:p>
            <a:r>
              <a:rPr lang="en-US" dirty="0"/>
              <a:t>SMOKING_HISTORY</a:t>
            </a:r>
          </a:p>
          <a:p>
            <a:r>
              <a:rPr lang="en-US" dirty="0"/>
              <a:t>SURGICAL_MARGINS</a:t>
            </a:r>
          </a:p>
          <a:p>
            <a:r>
              <a:rPr lang="en-US" dirty="0"/>
              <a:t>PATHOLOGIC_N_STAGE</a:t>
            </a:r>
          </a:p>
          <a:p>
            <a:r>
              <a:rPr lang="en-US" dirty="0"/>
              <a:t>PATHOLOGIC_T_STAGE</a:t>
            </a:r>
          </a:p>
          <a:p>
            <a:r>
              <a:rPr lang="en-US" dirty="0"/>
              <a:t>Histologic grade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6CB183-501F-D64A-81B2-B1B0740E769B}"/>
              </a:ext>
            </a:extLst>
          </p:cNvPr>
          <p:cNvSpPr txBox="1">
            <a:spLocks/>
          </p:cNvSpPr>
          <p:nvPr/>
        </p:nvSpPr>
        <p:spPr>
          <a:xfrm>
            <a:off x="6414370" y="365125"/>
            <a:ext cx="41972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Unintuitive Variables*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D6A508-F46F-A14D-9A59-6896B00EF9BE}"/>
              </a:ext>
            </a:extLst>
          </p:cNvPr>
          <p:cNvSpPr txBox="1">
            <a:spLocks/>
          </p:cNvSpPr>
          <p:nvPr/>
        </p:nvSpPr>
        <p:spPr>
          <a:xfrm>
            <a:off x="6414370" y="1825624"/>
            <a:ext cx="4197263" cy="4637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BlindedIDs</a:t>
            </a:r>
            <a:endParaRPr lang="en-US" dirty="0"/>
          </a:p>
          <a:p>
            <a:r>
              <a:rPr lang="en-US" dirty="0"/>
              <a:t>PATIENT_ID</a:t>
            </a:r>
          </a:p>
          <a:p>
            <a:r>
              <a:rPr lang="en-US" dirty="0" err="1"/>
              <a:t>Stratagene</a:t>
            </a:r>
            <a:endParaRPr lang="en-US" dirty="0"/>
          </a:p>
          <a:p>
            <a:r>
              <a:rPr lang="en-US" dirty="0"/>
              <a:t>DC_STUDY_ID</a:t>
            </a:r>
          </a:p>
          <a:p>
            <a:r>
              <a:rPr lang="en-US" dirty="0"/>
              <a:t>MICROARRAY</a:t>
            </a:r>
          </a:p>
          <a:p>
            <a:r>
              <a:rPr lang="en-US" dirty="0"/>
              <a:t>SITE	TESTTYPE</a:t>
            </a:r>
          </a:p>
          <a:p>
            <a:r>
              <a:rPr lang="en-US" dirty="0"/>
              <a:t>IN_DC_STUDY</a:t>
            </a:r>
          </a:p>
          <a:p>
            <a:r>
              <a:rPr lang="en-US" dirty="0"/>
              <a:t>MEDIAN_INTENSITY_UNNORMALIZED</a:t>
            </a:r>
          </a:p>
          <a:p>
            <a:r>
              <a:rPr lang="en-US" dirty="0"/>
              <a:t>PCT_ARRAY_OUTLIER</a:t>
            </a:r>
          </a:p>
          <a:p>
            <a:r>
              <a:rPr lang="en-US" dirty="0"/>
              <a:t>PCT_SINGLE_OUTLIER	</a:t>
            </a:r>
          </a:p>
          <a:p>
            <a:r>
              <a:rPr lang="en-US" dirty="0"/>
              <a:t>WARNING</a:t>
            </a:r>
          </a:p>
          <a:p>
            <a:r>
              <a:rPr lang="en-US" dirty="0"/>
              <a:t>LABORATORY_BATCH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EC23F-C433-1B48-9492-9D7F1B4B2CD2}"/>
              </a:ext>
            </a:extLst>
          </p:cNvPr>
          <p:cNvSpPr txBox="1"/>
          <p:nvPr/>
        </p:nvSpPr>
        <p:spPr>
          <a:xfrm>
            <a:off x="9131474" y="365125"/>
            <a:ext cx="3060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Cryptic patient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Genetic lab results (unclear significance)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necessarily easily repeatable across other datasets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Makes sense for the study the data is taken from</a:t>
            </a:r>
          </a:p>
        </p:txBody>
      </p:sp>
    </p:spTree>
    <p:extLst>
      <p:ext uri="{BB962C8B-B14F-4D97-AF65-F5344CB8AC3E}">
        <p14:creationId xmlns:p14="http://schemas.microsoft.com/office/powerpoint/2010/main" val="22787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37FC5-5036-104C-8CF0-20A95426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38" y="1476260"/>
            <a:ext cx="6158813" cy="4456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316A6-3653-CC47-BDAE-C46C7608D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" t="247" r="884" b="1015"/>
          <a:stretch/>
        </p:blipFill>
        <p:spPr>
          <a:xfrm>
            <a:off x="43841" y="1476260"/>
            <a:ext cx="6070520" cy="4410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E161AC-067C-894C-A07F-591CEAA2BFD5}"/>
              </a:ext>
            </a:extLst>
          </p:cNvPr>
          <p:cNvSpPr txBox="1"/>
          <p:nvPr/>
        </p:nvSpPr>
        <p:spPr>
          <a:xfrm>
            <a:off x="892885" y="1061579"/>
            <a:ext cx="39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Stage vs Time to Last Contact or Death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5C0B7-56A6-F24D-9BFD-8A90AFFC1730}"/>
              </a:ext>
            </a:extLst>
          </p:cNvPr>
          <p:cNvSpPr txBox="1"/>
          <p:nvPr/>
        </p:nvSpPr>
        <p:spPr>
          <a:xfrm>
            <a:off x="7005768" y="1061579"/>
            <a:ext cx="41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Stage vs Time to Last Contact or Death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48509-F282-F947-B298-10D9B95AFE69}"/>
              </a:ext>
            </a:extLst>
          </p:cNvPr>
          <p:cNvSpPr txBox="1"/>
          <p:nvPr/>
        </p:nvSpPr>
        <p:spPr>
          <a:xfrm>
            <a:off x="3346210" y="173432"/>
            <a:ext cx="512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Jitter Plots of Pathologic Staging Scores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T: Corresponds to size and invasiveness of a tumor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N: Corresponds to lymph node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5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E4E3F-0D0C-5741-B848-232D42724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/>
          <a:stretch/>
        </p:blipFill>
        <p:spPr>
          <a:xfrm>
            <a:off x="1785768" y="806122"/>
            <a:ext cx="8326419" cy="6051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F8BC3-3545-ED4E-B7B5-ED6E341FB636}"/>
              </a:ext>
            </a:extLst>
          </p:cNvPr>
          <p:cNvSpPr txBox="1"/>
          <p:nvPr/>
        </p:nvSpPr>
        <p:spPr>
          <a:xfrm>
            <a:off x="3065927" y="174811"/>
            <a:ext cx="576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Survival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Males vs Female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in months</a:t>
            </a:r>
          </a:p>
        </p:txBody>
      </p:sp>
    </p:spTree>
    <p:extLst>
      <p:ext uri="{BB962C8B-B14F-4D97-AF65-F5344CB8AC3E}">
        <p14:creationId xmlns:p14="http://schemas.microsoft.com/office/powerpoint/2010/main" val="140220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0D17E-C342-3847-9D0B-306A14E33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1401" r="646" b="771"/>
          <a:stretch/>
        </p:blipFill>
        <p:spPr>
          <a:xfrm>
            <a:off x="126656" y="1016598"/>
            <a:ext cx="12065344" cy="5841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FF750-F950-814B-8A8D-7158991F720F}"/>
              </a:ext>
            </a:extLst>
          </p:cNvPr>
          <p:cNvSpPr txBox="1"/>
          <p:nvPr/>
        </p:nvSpPr>
        <p:spPr>
          <a:xfrm>
            <a:off x="2911783" y="93268"/>
            <a:ext cx="576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Survival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Smoking Status (current, ex, never, unknown)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in months</a:t>
            </a:r>
          </a:p>
        </p:txBody>
      </p:sp>
    </p:spTree>
    <p:extLst>
      <p:ext uri="{BB962C8B-B14F-4D97-AF65-F5344CB8AC3E}">
        <p14:creationId xmlns:p14="http://schemas.microsoft.com/office/powerpoint/2010/main" val="5868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440</Words>
  <Application>Microsoft Macintosh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Office Theme</vt:lpstr>
      <vt:lpstr>Predicting Clinical Outcomes from Non-Small Cell Lung Cancer (NSCLC) Patient Data</vt:lpstr>
      <vt:lpstr>PowerPoint Presentation</vt:lpstr>
      <vt:lpstr>Objective</vt:lpstr>
      <vt:lpstr>PowerPoint Presentation</vt:lpstr>
      <vt:lpstr>Dataset</vt:lpstr>
      <vt:lpstr>Intuitive Variables (15)</vt:lpstr>
      <vt:lpstr>PowerPoint Presentation</vt:lpstr>
      <vt:lpstr>PowerPoint Presentation</vt:lpstr>
      <vt:lpstr>PowerPoint Presentation</vt:lpstr>
      <vt:lpstr>My Model – Logistic Regression</vt:lpstr>
      <vt:lpstr>My Model – Logistic Regression</vt:lpstr>
      <vt:lpstr>My Model – Logistic Regression (full dataset)</vt:lpstr>
      <vt:lpstr>1-pchisq() = 0</vt:lpstr>
      <vt:lpstr>Sensitivity vs Specificity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Clinical Outcomes from Non-Small Cell Lung Cancer (NSCLC) from Radiological Data</dc:title>
  <dc:creator>Microsoft Office User</dc:creator>
  <cp:lastModifiedBy>Microsoft Office User</cp:lastModifiedBy>
  <cp:revision>13</cp:revision>
  <dcterms:created xsi:type="dcterms:W3CDTF">2018-03-02T00:12:42Z</dcterms:created>
  <dcterms:modified xsi:type="dcterms:W3CDTF">2018-03-15T21:48:29Z</dcterms:modified>
</cp:coreProperties>
</file>