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7"/>
  </p:notesMasterIdLst>
  <p:sldIdLst>
    <p:sldId id="256" r:id="rId4"/>
    <p:sldId id="257" r:id="rId5"/>
    <p:sldId id="29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5" r:id="rId14"/>
    <p:sldId id="276" r:id="rId15"/>
    <p:sldId id="397" r:id="rId16"/>
    <p:sldId id="266" r:id="rId17"/>
    <p:sldId id="267" r:id="rId18"/>
    <p:sldId id="268" r:id="rId19"/>
    <p:sldId id="269" r:id="rId20"/>
    <p:sldId id="270" r:id="rId21"/>
    <p:sldId id="334" r:id="rId22"/>
    <p:sldId id="273" r:id="rId23"/>
    <p:sldId id="329" r:id="rId24"/>
    <p:sldId id="274" r:id="rId25"/>
    <p:sldId id="330" r:id="rId26"/>
    <p:sldId id="331" r:id="rId27"/>
    <p:sldId id="277" r:id="rId28"/>
    <p:sldId id="278" r:id="rId29"/>
    <p:sldId id="279" r:id="rId30"/>
    <p:sldId id="280" r:id="rId31"/>
    <p:sldId id="332" r:id="rId32"/>
    <p:sldId id="281" r:id="rId33"/>
    <p:sldId id="282" r:id="rId34"/>
    <p:sldId id="283" r:id="rId35"/>
    <p:sldId id="286" r:id="rId36"/>
    <p:sldId id="287" r:id="rId37"/>
    <p:sldId id="288" r:id="rId38"/>
    <p:sldId id="289" r:id="rId39"/>
    <p:sldId id="290" r:id="rId40"/>
    <p:sldId id="292" r:id="rId41"/>
    <p:sldId id="335" r:id="rId42"/>
    <p:sldId id="293" r:id="rId43"/>
    <p:sldId id="294" r:id="rId44"/>
    <p:sldId id="295" r:id="rId45"/>
    <p:sldId id="327" r:id="rId46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B194-5EF8-42E7-9379-030275DEA7BB}" v="5" dt="2024-03-18T16:02:3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906" autoAdjust="0"/>
  </p:normalViewPr>
  <p:slideViewPr>
    <p:cSldViewPr snapToGrid="0">
      <p:cViewPr varScale="1">
        <p:scale>
          <a:sx n="109" d="100"/>
          <a:sy n="109" d="100"/>
        </p:scale>
        <p:origin x="1356" y="108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driguez Rodrigo" userId="ffe6dc53-0573-4d30-b09c-f73886c58404" providerId="ADAL" clId="{2E93B194-5EF8-42E7-9379-030275DEA7BB}"/>
    <pc:docChg chg="modSld">
      <pc:chgData name="David Rodriguez Rodrigo" userId="ffe6dc53-0573-4d30-b09c-f73886c58404" providerId="ADAL" clId="{2E93B194-5EF8-42E7-9379-030275DEA7BB}" dt="2024-03-18T16:02:34.696" v="3" actId="20577"/>
      <pc:docMkLst>
        <pc:docMk/>
      </pc:docMkLst>
      <pc:sldChg chg="modSp">
        <pc:chgData name="David Rodriguez Rodrigo" userId="ffe6dc53-0573-4d30-b09c-f73886c58404" providerId="ADAL" clId="{2E93B194-5EF8-42E7-9379-030275DEA7BB}" dt="2024-03-18T16:02:34.696" v="3" actId="20577"/>
        <pc:sldMkLst>
          <pc:docMk/>
          <pc:sldMk cId="304284086" sldId="331"/>
        </pc:sldMkLst>
        <pc:spChg chg="mod">
          <ac:chgData name="David Rodriguez Rodrigo" userId="ffe6dc53-0573-4d30-b09c-f73886c58404" providerId="ADAL" clId="{2E93B194-5EF8-42E7-9379-030275DEA7BB}" dt="2024-03-18T16:02:34.696" v="3" actId="20577"/>
          <ac:spMkLst>
            <pc:docMk/>
            <pc:sldMk cId="304284086" sldId="331"/>
            <ac:spMk id="344" creationId="{00000000-0000-0000-0000-000000000000}"/>
          </ac:spMkLst>
        </pc:spChg>
      </pc:sldChg>
    </pc:docChg>
  </pc:docChgLst>
  <pc:docChgLst>
    <pc:chgData name="David Rodriguez Rodrigo" userId="ffe6dc53-0573-4d30-b09c-f73886c58404" providerId="ADAL" clId="{9C862D37-74EA-42EE-B301-C52BF79523EE}"/>
    <pc:docChg chg="undo custSel modSld">
      <pc:chgData name="David Rodriguez Rodrigo" userId="ffe6dc53-0573-4d30-b09c-f73886c58404" providerId="ADAL" clId="{9C862D37-74EA-42EE-B301-C52BF79523EE}" dt="2024-02-25T19:33:07.359" v="4" actId="478"/>
      <pc:docMkLst>
        <pc:docMk/>
      </pc:docMkLst>
      <pc:sldChg chg="addSp delSp modSp mod addAnim delAnim">
        <pc:chgData name="David Rodriguez Rodrigo" userId="ffe6dc53-0573-4d30-b09c-f73886c58404" providerId="ADAL" clId="{9C862D37-74EA-42EE-B301-C52BF79523EE}" dt="2024-02-25T19:33:07.359" v="4" actId="478"/>
        <pc:sldMkLst>
          <pc:docMk/>
          <pc:sldMk cId="756888580" sldId="334"/>
        </pc:sldMkLst>
        <pc:picChg chg="add del">
          <ac:chgData name="David Rodriguez Rodrigo" userId="ffe6dc53-0573-4d30-b09c-f73886c58404" providerId="ADAL" clId="{9C862D37-74EA-42EE-B301-C52BF79523EE}" dt="2024-02-25T19:33:07.359" v="4" actId="478"/>
          <ac:picMkLst>
            <pc:docMk/>
            <pc:sldMk cId="756888580" sldId="334"/>
            <ac:picMk id="3" creationId="{B67D76F7-18D9-88A7-DD03-7FE8466670BF}"/>
          </ac:picMkLst>
        </pc:picChg>
        <pc:picChg chg="add mod">
          <ac:chgData name="David Rodriguez Rodrigo" userId="ffe6dc53-0573-4d30-b09c-f73886c58404" providerId="ADAL" clId="{9C862D37-74EA-42EE-B301-C52BF79523EE}" dt="2024-02-25T19:33:04.432" v="3" actId="14100"/>
          <ac:picMkLst>
            <pc:docMk/>
            <pc:sldMk cId="756888580" sldId="334"/>
            <ac:picMk id="1026" creationId="{1908B985-9EEA-9ACB-64D7-52B3B43A69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74443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6000" y="10591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Relacionado con la diapositiva anterior. Este es uno de los problemas “sencillos” que </a:t>
            </a:r>
            <a:r>
              <a:rPr lang="es-ES" sz="2000" b="0" strike="noStrike" spc="-1" dirty="0" err="1">
                <a:latin typeface="Arial"/>
              </a:rPr>
              <a:t>resuele</a:t>
            </a:r>
            <a:r>
              <a:rPr lang="es-ES" sz="2000" b="0" strike="noStrike" spc="-1" dirty="0">
                <a:latin typeface="Arial"/>
              </a:rPr>
              <a:t> la IA.</a:t>
            </a:r>
          </a:p>
          <a:p>
            <a:endParaRPr lang="es-ES" sz="2000" b="0" strike="noStrike" spc="-1" dirty="0">
              <a:latin typeface="Arial"/>
            </a:endParaRPr>
          </a:p>
          <a:p>
            <a:r>
              <a:rPr lang="es-ES" sz="2000" b="0" strike="noStrike" spc="-1" dirty="0">
                <a:latin typeface="Arial"/>
              </a:rPr>
              <a:t>Típico/Clásico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58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75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35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397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36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6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Fuente: https://www.muycomputer.com/2023/04/06/fundamentos-de-la-inteligencia-artificial-todo-lo-que-debes-saber-para-entenderla/</a:t>
            </a:r>
          </a:p>
        </p:txBody>
      </p:sp>
    </p:spTree>
    <p:extLst>
      <p:ext uri="{BB962C8B-B14F-4D97-AF65-F5344CB8AC3E}">
        <p14:creationId xmlns:p14="http://schemas.microsoft.com/office/powerpoint/2010/main" val="64447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8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5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28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13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08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30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01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32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782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33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8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stanpenman.com/demos/n-puzzle/" TargetMode="External"/><Relationship Id="rId2" Type="http://schemas.openxmlformats.org/officeDocument/2006/relationships/hyperlink" Target="https://qiao.github.io/PathFinding.js/visual/" TargetMode="Externa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rodrod/FundamentosIA_2024_1/tree/main/GeneticAlgorithmScheduling/GeneticAlgorithmScheduling.ipynb" TargetMode="External"/><Relationship Id="rId2" Type="http://schemas.openxmlformats.org/officeDocument/2006/relationships/hyperlink" Target="https://www.youtube.com/watch?v=K88hTnzo-tI&amp;t=114s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hart-studio.plotly.com/create/?fid=SolClover:5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playground.tensorflow.org/" TargetMode="Externa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0.png"/><Relationship Id="rId4" Type="http://schemas.openxmlformats.org/officeDocument/2006/relationships/hyperlink" Target="https://www.snaplogic.com/machine-learning-showcase/the-decision-tre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abidlabs/titanic-surviv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huggingface.co/spaces/HFcpv24/LightGBM-House-Sale-Price-Prediction" TargetMode="External"/><Relationship Id="rId5" Type="http://schemas.openxmlformats.org/officeDocument/2006/relationships/hyperlink" Target="https://codepen.io/gangtao/pen/PPoqMW" TargetMode="External"/><Relationship Id="rId4" Type="http://schemas.openxmlformats.org/officeDocument/2006/relationships/hyperlink" Target="https://www.aifunded.es/demos/demo.ph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tecnologia/2021-11-26/los-algoritmos-que-calculan-quien-va-a-reincidir-discriminan-a-los-negros-y-no-es-facil-corregirl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uK6gekU1Y" TargetMode="External"/><Relationship Id="rId2" Type="http://schemas.openxmlformats.org/officeDocument/2006/relationships/hyperlink" Target="https://www.youtube.com/watch?v=mzZWPcgcRD0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theconversation.com/alpha-fold-2-un-logro-impresionante-que-marca-un-antes-y-un-despues-en-el-estudio-de-las-proteinas-1517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ciencedirect.com/science/article/abs/pii/S14740346220003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t-dog-detection-tfjs.vercel.app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119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6334920" y="3672969"/>
            <a:ext cx="3743280" cy="576000"/>
            <a:chOff x="6334920" y="3670920"/>
            <a:chExt cx="3743280" cy="576000"/>
          </a:xfrm>
        </p:grpSpPr>
        <p:sp>
          <p:nvSpPr>
            <p:cNvPr id="122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3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4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Día 3</a:t>
            </a:r>
            <a:endParaRPr lang="es-ES" sz="32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Clasificación: IA Fuerte vs IA Débil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76000" y="1224000"/>
            <a:ext cx="8782560" cy="3454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Fuerte o General (IAG)</a:t>
            </a:r>
            <a:endParaRPr lang="es-ES" sz="22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Intenta emular comportamiento y procesos de pensamiento humano.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primeras investigaciones estaban orientadas a encontrar una técnica universal para resolver todos los problemas.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Resultados decepcionantes. Inviernos.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IA Débil.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centra en una única tarea. No tiene todo el contexto de la realidad.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Por ejemplo, clasificación de perros y gatos.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AF223F-E059-F857-B19E-8CCD24965B4C}"/>
              </a:ext>
            </a:extLst>
          </p:cNvPr>
          <p:cNvSpPr txBox="1"/>
          <p:nvPr/>
        </p:nvSpPr>
        <p:spPr>
          <a:xfrm>
            <a:off x="575999" y="4702629"/>
            <a:ext cx="892862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Sistemas actuales: IA Débil.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Obtienen mejores resultados y resuelven problemas reales.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 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5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¿Campos de aplicación?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6" name="Imagen 355"/>
          <p:cNvPicPr/>
          <p:nvPr/>
        </p:nvPicPr>
        <p:blipFill>
          <a:blip r:embed="rId3"/>
          <a:stretch/>
        </p:blipFill>
        <p:spPr>
          <a:xfrm>
            <a:off x="2016000" y="1046880"/>
            <a:ext cx="6474600" cy="4136040"/>
          </a:xfrm>
          <a:prstGeom prst="rect">
            <a:avLst/>
          </a:prstGeom>
          <a:ln>
            <a:noFill/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AAC44F8-1FBF-F517-331D-62CADAA343A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4D72D5E-F3C3-7B6D-532E-7EFD467957E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500B866-F5BA-528E-A1D9-A4A242FDCDA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2BCDA449-DEE7-39F7-46E2-CD6714B5818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5780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76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58" name="CustomShape 2"/>
          <p:cNvSpPr/>
          <p:nvPr/>
        </p:nvSpPr>
        <p:spPr>
          <a:xfrm>
            <a:off x="6696000" y="2412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59" name="CustomShape 3"/>
          <p:cNvSpPr/>
          <p:nvPr/>
        </p:nvSpPr>
        <p:spPr>
          <a:xfrm>
            <a:off x="334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60" name="CustomShape 4"/>
          <p:cNvSpPr/>
          <p:nvPr/>
        </p:nvSpPr>
        <p:spPr>
          <a:xfrm>
            <a:off x="3348000" y="2448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Principales actores en la actualidad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504000" y="3960000"/>
            <a:ext cx="934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67" name="Imagen 366"/>
          <p:cNvPicPr/>
          <p:nvPr/>
        </p:nvPicPr>
        <p:blipFill>
          <a:blip r:embed="rId2"/>
          <a:stretch/>
        </p:blipFill>
        <p:spPr>
          <a:xfrm>
            <a:off x="613440" y="4197240"/>
            <a:ext cx="660240" cy="532440"/>
          </a:xfrm>
          <a:prstGeom prst="rect">
            <a:avLst/>
          </a:prstGeom>
          <a:ln>
            <a:noFill/>
          </a:ln>
        </p:spPr>
      </p:pic>
      <p:grpSp>
        <p:nvGrpSpPr>
          <p:cNvPr id="368" name="Group 11"/>
          <p:cNvGrpSpPr/>
          <p:nvPr/>
        </p:nvGrpSpPr>
        <p:grpSpPr>
          <a:xfrm>
            <a:off x="534960" y="1152000"/>
            <a:ext cx="2415960" cy="1006920"/>
            <a:chOff x="534960" y="1152000"/>
            <a:chExt cx="2415960" cy="1006920"/>
          </a:xfrm>
        </p:grpSpPr>
        <p:pic>
          <p:nvPicPr>
            <p:cNvPr id="369" name="Imagen 368"/>
            <p:cNvPicPr/>
            <p:nvPr/>
          </p:nvPicPr>
          <p:blipFill>
            <a:blip r:embed="rId3"/>
            <a:stretch/>
          </p:blipFill>
          <p:spPr>
            <a:xfrm>
              <a:off x="1539360" y="1152000"/>
              <a:ext cx="1411560" cy="51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0" name="CustomShape 12"/>
            <p:cNvSpPr/>
            <p:nvPr/>
          </p:nvSpPr>
          <p:spPr>
            <a:xfrm>
              <a:off x="534960" y="1152000"/>
              <a:ext cx="942120" cy="1006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371" name="Imagen 370"/>
            <p:cNvPicPr/>
            <p:nvPr/>
          </p:nvPicPr>
          <p:blipFill>
            <a:blip r:embed="rId4"/>
            <a:stretch/>
          </p:blipFill>
          <p:spPr>
            <a:xfrm>
              <a:off x="645840" y="1546560"/>
              <a:ext cx="738720" cy="256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2" name="Imagen 371"/>
            <p:cNvPicPr/>
            <p:nvPr/>
          </p:nvPicPr>
          <p:blipFill>
            <a:blip r:embed="rId5"/>
            <a:stretch/>
          </p:blipFill>
          <p:spPr>
            <a:xfrm>
              <a:off x="1658880" y="1567080"/>
              <a:ext cx="948960" cy="532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3" name="Group 13"/>
          <p:cNvGrpSpPr/>
          <p:nvPr/>
        </p:nvGrpSpPr>
        <p:grpSpPr>
          <a:xfrm>
            <a:off x="3420000" y="1080000"/>
            <a:ext cx="2626920" cy="934920"/>
            <a:chOff x="3420000" y="1080000"/>
            <a:chExt cx="2626920" cy="934920"/>
          </a:xfrm>
        </p:grpSpPr>
        <p:sp>
          <p:nvSpPr>
            <p:cNvPr id="374" name="CustomShape 14"/>
            <p:cNvSpPr/>
            <p:nvPr/>
          </p:nvSpPr>
          <p:spPr>
            <a:xfrm>
              <a:off x="3420000" y="1080000"/>
              <a:ext cx="958320" cy="934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375" name="Imagen 374"/>
            <p:cNvPicPr/>
            <p:nvPr/>
          </p:nvPicPr>
          <p:blipFill>
            <a:blip r:embed="rId6"/>
            <a:stretch/>
          </p:blipFill>
          <p:spPr>
            <a:xfrm>
              <a:off x="4717800" y="1236240"/>
              <a:ext cx="1329120" cy="5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6" name="Imagen 375"/>
            <p:cNvPicPr/>
            <p:nvPr/>
          </p:nvPicPr>
          <p:blipFill>
            <a:blip r:embed="rId7"/>
            <a:stretch/>
          </p:blipFill>
          <p:spPr>
            <a:xfrm>
              <a:off x="3502440" y="1433880"/>
              <a:ext cx="819360" cy="250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7" name="CustomShape 15"/>
          <p:cNvSpPr/>
          <p:nvPr/>
        </p:nvSpPr>
        <p:spPr>
          <a:xfrm>
            <a:off x="473400" y="2520000"/>
            <a:ext cx="102168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78" name="Imagen 377"/>
          <p:cNvPicPr/>
          <p:nvPr/>
        </p:nvPicPr>
        <p:blipFill>
          <a:blip r:embed="rId8"/>
          <a:stretch/>
        </p:blipFill>
        <p:spPr>
          <a:xfrm>
            <a:off x="551520" y="2816280"/>
            <a:ext cx="848160" cy="473400"/>
          </a:xfrm>
          <a:prstGeom prst="rect">
            <a:avLst/>
          </a:prstGeom>
          <a:ln>
            <a:noFill/>
          </a:ln>
        </p:spPr>
      </p:pic>
      <p:pic>
        <p:nvPicPr>
          <p:cNvPr id="379" name="Imagen 378"/>
          <p:cNvPicPr/>
          <p:nvPr/>
        </p:nvPicPr>
        <p:blipFill>
          <a:blip r:embed="rId9"/>
          <a:stretch/>
        </p:blipFill>
        <p:spPr>
          <a:xfrm>
            <a:off x="3456000" y="2792520"/>
            <a:ext cx="694440" cy="302400"/>
          </a:xfrm>
          <a:prstGeom prst="rect">
            <a:avLst/>
          </a:prstGeom>
          <a:ln>
            <a:noFill/>
          </a:ln>
        </p:spPr>
      </p:pic>
      <p:pic>
        <p:nvPicPr>
          <p:cNvPr id="380" name="Imagen 379"/>
          <p:cNvPicPr/>
          <p:nvPr/>
        </p:nvPicPr>
        <p:blipFill>
          <a:blip r:embed="rId10"/>
          <a:stretch/>
        </p:blipFill>
        <p:spPr>
          <a:xfrm>
            <a:off x="3456000" y="4227120"/>
            <a:ext cx="807840" cy="451800"/>
          </a:xfrm>
          <a:prstGeom prst="rect">
            <a:avLst/>
          </a:prstGeom>
          <a:ln>
            <a:noFill/>
          </a:ln>
        </p:spPr>
      </p:pic>
      <p:sp>
        <p:nvSpPr>
          <p:cNvPr id="381" name="CustomShape 16"/>
          <p:cNvSpPr/>
          <p:nvPr/>
        </p:nvSpPr>
        <p:spPr>
          <a:xfrm>
            <a:off x="6624000" y="108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382" name="Imagen 381"/>
          <p:cNvPicPr/>
          <p:nvPr/>
        </p:nvPicPr>
        <p:blipFill>
          <a:blip r:embed="rId11"/>
          <a:stretch/>
        </p:blipFill>
        <p:spPr>
          <a:xfrm>
            <a:off x="6740640" y="1332000"/>
            <a:ext cx="818280" cy="502920"/>
          </a:xfrm>
          <a:prstGeom prst="rect">
            <a:avLst/>
          </a:prstGeom>
          <a:ln>
            <a:noFill/>
          </a:ln>
        </p:spPr>
      </p:pic>
      <p:pic>
        <p:nvPicPr>
          <p:cNvPr id="383" name="Imagen 382"/>
          <p:cNvPicPr/>
          <p:nvPr/>
        </p:nvPicPr>
        <p:blipFill>
          <a:blip r:embed="rId12"/>
          <a:stretch/>
        </p:blipFill>
        <p:spPr>
          <a:xfrm>
            <a:off x="6876000" y="2626920"/>
            <a:ext cx="698040" cy="540000"/>
          </a:xfrm>
          <a:prstGeom prst="rect">
            <a:avLst/>
          </a:prstGeom>
          <a:ln>
            <a:noFill/>
          </a:ln>
        </p:spPr>
      </p:pic>
      <p:pic>
        <p:nvPicPr>
          <p:cNvPr id="384" name="Imagen 383"/>
          <p:cNvPicPr/>
          <p:nvPr/>
        </p:nvPicPr>
        <p:blipFill>
          <a:blip r:embed="rId13"/>
          <a:stretch/>
        </p:blipFill>
        <p:spPr>
          <a:xfrm>
            <a:off x="4560480" y="4104000"/>
            <a:ext cx="1198440" cy="670680"/>
          </a:xfrm>
          <a:prstGeom prst="rect">
            <a:avLst/>
          </a:prstGeom>
          <a:ln>
            <a:noFill/>
          </a:ln>
        </p:spPr>
      </p:pic>
      <p:pic>
        <p:nvPicPr>
          <p:cNvPr id="385" name="Imagen 384"/>
          <p:cNvPicPr/>
          <p:nvPr/>
        </p:nvPicPr>
        <p:blipFill>
          <a:blip r:embed="rId14"/>
          <a:stretch/>
        </p:blipFill>
        <p:spPr>
          <a:xfrm>
            <a:off x="7034400" y="4104000"/>
            <a:ext cx="524520" cy="646920"/>
          </a:xfrm>
          <a:prstGeom prst="rect">
            <a:avLst/>
          </a:prstGeom>
          <a:ln>
            <a:noFill/>
          </a:ln>
        </p:spPr>
      </p:pic>
      <p:pic>
        <p:nvPicPr>
          <p:cNvPr id="386" name="Imagen 385"/>
          <p:cNvPicPr/>
          <p:nvPr/>
        </p:nvPicPr>
        <p:blipFill>
          <a:blip r:embed="rId15"/>
          <a:stretch/>
        </p:blipFill>
        <p:spPr>
          <a:xfrm>
            <a:off x="7796520" y="3960000"/>
            <a:ext cx="1490400" cy="877320"/>
          </a:xfrm>
          <a:prstGeom prst="rect">
            <a:avLst/>
          </a:prstGeom>
          <a:ln>
            <a:noFill/>
          </a:ln>
        </p:spPr>
      </p:pic>
      <p:pic>
        <p:nvPicPr>
          <p:cNvPr id="387" name="Imagen 386"/>
          <p:cNvPicPr/>
          <p:nvPr/>
        </p:nvPicPr>
        <p:blipFill>
          <a:blip r:embed="rId16"/>
          <a:stretch/>
        </p:blipFill>
        <p:spPr>
          <a:xfrm>
            <a:off x="4644000" y="2736000"/>
            <a:ext cx="1530720" cy="427680"/>
          </a:xfrm>
          <a:prstGeom prst="rect">
            <a:avLst/>
          </a:prstGeom>
          <a:ln>
            <a:noFill/>
          </a:ln>
        </p:spPr>
      </p:pic>
      <p:pic>
        <p:nvPicPr>
          <p:cNvPr id="388" name="Imagen 387"/>
          <p:cNvPicPr/>
          <p:nvPr/>
        </p:nvPicPr>
        <p:blipFill>
          <a:blip r:embed="rId17"/>
          <a:stretch/>
        </p:blipFill>
        <p:spPr>
          <a:xfrm>
            <a:off x="7776000" y="1308960"/>
            <a:ext cx="1798920" cy="381960"/>
          </a:xfrm>
          <a:prstGeom prst="rect">
            <a:avLst/>
          </a:prstGeom>
          <a:ln>
            <a:noFill/>
          </a:ln>
        </p:spPr>
      </p:pic>
      <p:pic>
        <p:nvPicPr>
          <p:cNvPr id="389" name="Imagen 388"/>
          <p:cNvPicPr/>
          <p:nvPr/>
        </p:nvPicPr>
        <p:blipFill>
          <a:blip r:embed="rId18"/>
          <a:stretch/>
        </p:blipFill>
        <p:spPr>
          <a:xfrm>
            <a:off x="1558440" y="4212000"/>
            <a:ext cx="1608480" cy="430920"/>
          </a:xfrm>
          <a:prstGeom prst="rect">
            <a:avLst/>
          </a:prstGeom>
          <a:ln>
            <a:noFill/>
          </a:ln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988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1DF872-6C7F-0C3B-1D4B-BF799A40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7" y="1567234"/>
            <a:ext cx="2364162" cy="1676262"/>
          </a:xfrm>
          <a:prstGeom prst="rect">
            <a:avLst/>
          </a:prstGeom>
        </p:spPr>
      </p:pic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Modelos y Algoritmos.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FDD2A8C0-7785-58BE-ED88-350C43FF609D}"/>
              </a:ext>
            </a:extLst>
          </p:cNvPr>
          <p:cNvSpPr/>
          <p:nvPr/>
        </p:nvSpPr>
        <p:spPr>
          <a:xfrm>
            <a:off x="553287" y="1008977"/>
            <a:ext cx="2040444" cy="554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sión</a:t>
            </a:r>
            <a:endParaRPr lang="es-ES" sz="22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1C9D33F1-2A60-7286-94F4-1652BD95472C}"/>
              </a:ext>
            </a:extLst>
          </p:cNvPr>
          <p:cNvSpPr/>
          <p:nvPr/>
        </p:nvSpPr>
        <p:spPr>
          <a:xfrm>
            <a:off x="2913344" y="1008977"/>
            <a:ext cx="6736270" cy="1444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b="0" strike="noStrike" spc="-1" dirty="0">
              <a:latin typeface="Arial"/>
            </a:endParaRP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Regresión lineal:   y = a*x + b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Estima el valor de “y” a partir del valor de “x”.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“a” y “b” son los parámetros de este modelo. Objetivo: Determinar los mejores “a” y “b”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796D27-5B2B-9457-BECD-F8796DE3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87" y="1567234"/>
            <a:ext cx="2300682" cy="1672869"/>
          </a:xfrm>
          <a:prstGeom prst="rect">
            <a:avLst/>
          </a:prstGeom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3E0B3EC7-78D9-C33A-3B59-67B526B193FE}"/>
              </a:ext>
            </a:extLst>
          </p:cNvPr>
          <p:cNvSpPr/>
          <p:nvPr/>
        </p:nvSpPr>
        <p:spPr>
          <a:xfrm>
            <a:off x="2901998" y="2453054"/>
            <a:ext cx="6736270" cy="1672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</a:t>
            </a:r>
            <a:endParaRPr lang="es-ES" b="0" strike="noStrike" spc="-1" dirty="0">
              <a:latin typeface="Arial"/>
            </a:endParaRP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RAE: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“conjunto ordenado y finito de operaciones que permite hallar la solución a un problema”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Aplicado a la IA: 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ordenado de operaciones que permite calcular los valores óptimos para los parámetros de nuestro modelo.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Pueden existir diferentes algoritmos para cada modelo. Para la regresión lineal: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Mínimos cuadrados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Regresión lineal bayesiana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04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85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286" name="CustomShape 13"/>
            <p:cNvSpPr/>
            <p:nvPr/>
          </p:nvSpPr>
          <p:spPr>
            <a:xfrm>
              <a:off x="5616000" y="1224000"/>
              <a:ext cx="4102200" cy="120744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7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88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289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0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91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292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3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96" name="CustomShape 3"/>
          <p:cNvSpPr/>
          <p:nvPr/>
        </p:nvSpPr>
        <p:spPr>
          <a:xfrm>
            <a:off x="540000" y="103932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existe una definición oficial consensuada: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ciencia e ingenio de hacer máquinas inteligentes»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Jhon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MacCarthy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conferencia de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Darthmouth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1956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automatización de actividades que vinculamos con procesos de pensamiento humano, como la toma de decisiones, resolución de problemas, aprendizaje...»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Bellman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1978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«El arte de desarrollar máquinas con capacidad para realizar funciones que cuando son realizadas por personas requieren de inteligencia</a:t>
            </a: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Kurzweil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et al, 1990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«Un sistema es inteligente y aprende si mejora su rendimiento a partir de sus propias observaciones del mundo»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Russell and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Norvig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F961FBD-EEDF-EB72-09E9-12E2EA54136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514C037-A8BF-941A-23DD-31C44F3981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A0EF87D-8DB2-77F0-CB5D-CE9CEC719F7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71C3300-C993-FE55-A637-59E27F18D63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es la inteligencia natural?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03" name="CustomShape 3"/>
          <p:cNvSpPr/>
          <p:nvPr/>
        </p:nvSpPr>
        <p:spPr>
          <a:xfrm>
            <a:off x="540000" y="1039320"/>
            <a:ext cx="8561520" cy="14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Teoría de las inteligencias múltiples (Howard Gardner)</a:t>
            </a:r>
          </a:p>
          <a:p>
            <a:pPr marL="742950" lvl="1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Visual-espacial, musical, corporal-estética, interpersonal, lingüístico-verbal, lógico-matemática, naturalista e intrapersonal.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Capacidades como: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576000" y="2592000"/>
            <a:ext cx="388656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Resolver problemas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Hacer generalizaciones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Establecer relaciones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Percepción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Comprensión y aprendizaje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4752000" y="2592000"/>
            <a:ext cx="3886560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Responder de manera flexible a las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Obtener sentido de mensajes contradictorios o ambiguos.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semejanzas entre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...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5437FE-1EEB-64A8-B1C3-F939309E55C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80F0EE96-82C4-ACEF-40E6-4C17389BB2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A1FF3AB5-39DF-4795-AC89-DBFA0DC68B8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910F5410-0B14-DA4E-810E-A8F0426EFE9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3846240" y="1228680"/>
            <a:ext cx="2128320" cy="272988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802440" y="4104000"/>
            <a:ext cx="804744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Hoy ya no resulta de interés superar el test de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Touring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Poca aplicación real.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Lleva a construir agentes únicamente para superar el test y no para ser útiles.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 Test de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Touring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(1950)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588582B-694D-E7DB-A281-3009BAED951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B445B699-940F-FF02-F3C3-83DCB2DC082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E312FC7-98E2-366D-DED2-48C17435AE8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71AEA8E-739C-184D-755C-5447D9009B5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2000" lnSpcReduction="10000"/>
          </a:bodyPr>
          <a:lstStyle/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Concepto paraguas. Inabarcable conjunto de técnicas, investigaciones, proyectos, …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neuronales, Procesamiento de Lenguaje Natural, Sistemas de visión, Lógica difusa, robótica, agentes inteligentes, sistemas de aprendizaje, sistemas expertos, ...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Origen multidisciplinar. Fundamentos de la IA</a:t>
            </a:r>
            <a:endParaRPr lang="es-ES" sz="2200" b="0" strike="noStrike" spc="-1" dirty="0"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Filosofía. Teorías del razonamiento y aprendizaje.</a:t>
            </a: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Biología. Inspiración en sistemas naturales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Ingeniería de la Computación. Herramientas para poder concretar la IA.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Matemática. Teorías formales de la lógica.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Lingüística. Teorías sobre el lenguaje.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A94F65-A98C-54F9-FC8C-FB93AE340E7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445B20F-C4DC-0A64-3306-022581A7BA5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22EFF9-5363-F614-A438-4DBF3F165E5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480A79D9-7F38-EF53-EF67-7B7087C44E3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717072" y="983161"/>
            <a:ext cx="5848487" cy="1061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Sistemas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bioinspirados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</a:rPr>
              <a:t>Toman como modelo la inteligencia natural para resolver problemas complejos.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E31828-234C-3C7B-39A2-A6A2DF461A0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E037D09C-3DDD-45EA-F331-A619CB6B93F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86CAB17-3F4A-9E73-5300-9166ADF0C8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1D928085-EDF5-368D-8871-B4AD18BDA8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67D76F7-18D9-88A7-DD03-7FE84666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0" y="983160"/>
            <a:ext cx="2221490" cy="1271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E07674-88B8-00AE-A52D-D4D7B223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7" y="2368984"/>
            <a:ext cx="1745703" cy="12744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6D4CE1-1709-702E-0DDE-AF0B7AD2B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6" y="3891615"/>
            <a:ext cx="2341095" cy="1322030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D2DE7A32-E348-6972-B0AB-2558E76A722C}"/>
              </a:ext>
            </a:extLst>
          </p:cNvPr>
          <p:cNvSpPr/>
          <p:nvPr/>
        </p:nvSpPr>
        <p:spPr>
          <a:xfrm>
            <a:off x="3717071" y="2278292"/>
            <a:ext cx="5848487" cy="1339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Limitaciones.</a:t>
            </a:r>
            <a:endParaRPr lang="es-ES" sz="24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spc="-1" dirty="0">
                <a:solidFill>
                  <a:srgbClr val="B2B2B2"/>
                </a:solidFill>
                <a:latin typeface="Arial"/>
              </a:rPr>
              <a:t>No mejoran las capacidades humanas, se quedan en IA Débil.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P.e</a:t>
            </a: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., no pueden emular la conciencia</a:t>
            </a:r>
            <a:endParaRPr lang="es-ES" sz="2100" spc="-1" dirty="0">
              <a:solidFill>
                <a:srgbClr val="B2B2B2"/>
              </a:solidFill>
              <a:latin typeface="Arial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C3C85683-5555-E581-A337-8DDD6D83E984}"/>
              </a:ext>
            </a:extLst>
          </p:cNvPr>
          <p:cNvSpPr/>
          <p:nvPr/>
        </p:nvSpPr>
        <p:spPr>
          <a:xfrm>
            <a:off x="3717071" y="3771664"/>
            <a:ext cx="5848487" cy="1628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Fortalezas:</a:t>
            </a:r>
            <a:endParaRPr lang="es-ES" sz="22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Número de operaciones por segundo. (Ej. Alexa o sistema médico que revisa imágenes)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Elevada precisión.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No limitaciones físicas.</a:t>
            </a:r>
            <a:endParaRPr lang="es-E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0" y="1368000"/>
            <a:ext cx="8632080" cy="27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Introducción a la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Tipos de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Inteligencia Artificial.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8000" y="576000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1" name="CustomShape 4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2" name="CustomShape 5"/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3" name="CustomShape 6"/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EA0F62EE-5634-6FFF-59DF-1F75DEBB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1" y="1562513"/>
            <a:ext cx="2930876" cy="27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142361" y="4192957"/>
            <a:ext cx="43156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Torres de Hanoi</a:t>
            </a:r>
          </a:p>
          <a:p>
            <a:r>
              <a:rPr lang="es-ES" sz="1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Demo: 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3"/>
              </a:rPr>
              <a:t>https://www.mathsisfun.com/games/towerofhanoi.html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60453C-2032-509A-F067-A4366318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20" y="1383214"/>
            <a:ext cx="3132631" cy="27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 de la mochila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466539" y="4314189"/>
            <a:ext cx="233551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Travelling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Salesman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Problem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Problemas de planificación (PDDL)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050" name="Picture 2" descr="Travelling Salesman Problem in Java - Javatpoint">
            <a:extLst>
              <a:ext uri="{FF2B5EF4-FFF2-40B4-BE49-F238E27FC236}">
                <a16:creationId xmlns:a16="http://schemas.microsoft.com/office/drawing/2014/main" id="{011FBED0-22C0-194E-062B-A6145C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00" y="1610685"/>
            <a:ext cx="3070589" cy="26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7AD2B-6324-A65B-DE81-53FFE59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93" y="1067464"/>
            <a:ext cx="194337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Problemas de optimización.</a:t>
            </a: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soluciones.</a:t>
            </a: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No requieren de una gran cantidad de datos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Únicamente los necesarios para definir el problema y las restricciones existentes.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Características comunes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502920" y="1327320"/>
            <a:ext cx="9062640" cy="3007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rutas (GPS):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https://qiao.github.io/PathFinding.js/visual/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https://tristanpenman.com/demos/n-puzzle/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805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610920" y="2883567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Algoritmos genéticos.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bioinspirados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Soluciones creativas y poco convencionales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¿Cómo funcionan?: </a:t>
            </a:r>
            <a:r>
              <a:rPr lang="es-ES" sz="1400" u="sng" spc="-1" dirty="0">
                <a:solidFill>
                  <a:srgbClr val="0000FF"/>
                </a:solidFill>
                <a:hlinkClick r:id="rId2"/>
              </a:rPr>
              <a:t>https://www.youtube.com/watch?v=K88hTnzo-tI&amp;t=114s</a:t>
            </a:r>
            <a:r>
              <a:rPr lang="es-ES" sz="1400" u="sng" spc="-1" dirty="0">
                <a:solidFill>
                  <a:srgbClr val="0000FF"/>
                </a:solidFill>
              </a:rPr>
              <a:t>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(Comienzo en 1:54)</a:t>
            </a:r>
            <a:endParaRPr lang="es-ES" sz="1400" b="0" u="sng" strike="noStrike" spc="-1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/>
              <a:ea typeface="DejaVu Sans"/>
            </a:endParaRP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https://github.com/davrodrod/FundamentosIA</a:t>
            </a:r>
            <a:r>
              <a:rPr lang="es-ES" sz="1400" spc="-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_2024_1/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tree/main/GeneticAlgorithmScheduling/GeneticAlgorithmScheduling.ipynb</a:t>
            </a:r>
            <a:endParaRPr lang="es-ES" sz="1400" spc="-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0" name="Imagen 349"/>
          <p:cNvPicPr/>
          <p:nvPr/>
        </p:nvPicPr>
        <p:blipFill>
          <a:blip r:embed="rId4"/>
          <a:stretch/>
        </p:blipFill>
        <p:spPr>
          <a:xfrm>
            <a:off x="3811979" y="876009"/>
            <a:ext cx="1757548" cy="1819689"/>
          </a:xfrm>
          <a:prstGeom prst="rect">
            <a:avLst/>
          </a:pr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42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6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8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00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401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402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03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404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405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06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EE9F2D-1CD9-CDFC-DD53-6D5178C34164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BF90B8DC-9497-9227-F86F-85F12DB9AA7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6C40295D-5661-4986-21E1-42BC9C7AEE1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C6583AA-7F8B-2ADA-4001-A4E6625F8EA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basa en algoritmos que 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aprenden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los datos sin necesidad de programación de reglas.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«Se dice que un programa de computadora aprende de la experiencia E con respecto a alguna clase de tareas T y una medida de desempeño P, si su desempeño en las tareas en T, medido por P, mejora con la experiencia E.»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Tom Mitchell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n 415"/>
          <p:cNvPicPr/>
          <p:nvPr/>
        </p:nvPicPr>
        <p:blipFill>
          <a:blip r:embed="rId2"/>
          <a:stretch/>
        </p:blipFill>
        <p:spPr>
          <a:xfrm>
            <a:off x="1504080" y="1799640"/>
            <a:ext cx="6522840" cy="187776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260000" y="3763800"/>
            <a:ext cx="8201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https://www.simplilearn.com/tutorials/artificial-intelligence-tutorial/ai-vs-machine-learning-vs-deep-learning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4A0D7E7-D2BE-72A2-E621-DA4B8E26B90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DE531E-A307-FC22-03E9-E5E6D1843C8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9D59C34-B5D1-E9DA-CB74-D864F79A6A8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3043716-C494-25F8-6F51-AFD58FBAC7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n 422"/>
          <p:cNvPicPr/>
          <p:nvPr/>
        </p:nvPicPr>
        <p:blipFill>
          <a:blip r:embed="rId3"/>
          <a:stretch/>
        </p:blipFill>
        <p:spPr>
          <a:xfrm>
            <a:off x="2952000" y="864000"/>
            <a:ext cx="4170600" cy="414180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592000" y="498168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https://chart-studio.plotly.com/create/?fid=SolClover:53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ML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55C4BF2-5B7B-33DF-14F0-3C8C44257E6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5E6A9E9-715F-10FB-42FA-3CF77E3B599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48521B8F-F685-4BB4-5478-B03B8A49D31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DD2C47B-CF3B-D6CE-C31B-8B767FAA93F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supervisado: Atención!!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 quizás el </a:t>
            </a:r>
            <a:r>
              <a:rPr lang="es-ES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paradigma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más utilizado en la actualidad.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Normalmente cuando se habla de sistemas de IA o de Aprendizaje Automático se trata de Aprendizaje supervisado.</a:t>
            </a:r>
          </a:p>
          <a:p>
            <a:pPr marL="571680" lvl="1">
              <a:spcBef>
                <a:spcPts val="1417"/>
              </a:spcBef>
              <a:buClr>
                <a:srgbClr val="0098CD"/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Aprendizaje supervisado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600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149480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aplicación.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en las </a:t>
            </a: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Administraciones Públicas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576000"/>
            <a:ext cx="4212312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¿Qué veremos mañana?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43AEDB-D837-8BB5-088C-D722ED5CF54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27679F38-FFEF-A472-84B3-17224B57A73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624A5C7E-F7DF-D6C0-6C71-A188BCC6C4F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18B2B51-83A6-E4A5-15FA-CEE3BEE61E0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n 429"/>
          <p:cNvPicPr/>
          <p:nvPr/>
        </p:nvPicPr>
        <p:blipFill>
          <a:blip r:embed="rId3"/>
          <a:stretch/>
        </p:blipFill>
        <p:spPr>
          <a:xfrm>
            <a:off x="288000" y="1872000"/>
            <a:ext cx="2155680" cy="215568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2520000" y="2808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32" name="Imagen 431"/>
          <p:cNvPicPr/>
          <p:nvPr/>
        </p:nvPicPr>
        <p:blipFill>
          <a:blip r:embed="rId4"/>
          <a:stretch/>
        </p:blipFill>
        <p:spPr>
          <a:xfrm>
            <a:off x="3600000" y="2088000"/>
            <a:ext cx="1939680" cy="193968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5760360" y="280836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34" name="Imagen 433"/>
          <p:cNvPicPr/>
          <p:nvPr/>
        </p:nvPicPr>
        <p:blipFill>
          <a:blip r:embed="rId5"/>
          <a:stretch/>
        </p:blipFill>
        <p:spPr>
          <a:xfrm>
            <a:off x="6890760" y="2304000"/>
            <a:ext cx="2937600" cy="1651680"/>
          </a:xfrm>
          <a:prstGeom prst="rect">
            <a:avLst/>
          </a:prstGeom>
          <a:ln>
            <a:noFill/>
          </a:ln>
        </p:spPr>
      </p:pic>
      <p:sp>
        <p:nvSpPr>
          <p:cNvPr id="439" name="CustomShape 7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4C90EBD-1ECA-0219-2A17-AFCFFE83F0D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92B1CDC8-9EBA-A860-1C12-CEC4D26434C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5FC67322-ABEE-ABF9-39FE-47F8532224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B28C10BC-7A95-734E-FAC4-1EFA6C318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40000" y="1440000"/>
            <a:ext cx="4567680" cy="28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Entrada: Información sobre el solicitante: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Tipo de contrato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2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Edad solicitante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3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Ingresos anuales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...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X</a:t>
            </a:r>
            <a:r>
              <a:rPr lang="es-ES" sz="14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p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Cantidad solicitada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Resultado Deseado: Concesión o denegación del préstamo.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441" name="Imagen 440"/>
          <p:cNvPicPr/>
          <p:nvPr/>
        </p:nvPicPr>
        <p:blipFill>
          <a:blip r:embed="rId3"/>
          <a:stretch/>
        </p:blipFill>
        <p:spPr>
          <a:xfrm>
            <a:off x="6522840" y="1438200"/>
            <a:ext cx="2875320" cy="2659320"/>
          </a:xfrm>
          <a:prstGeom prst="rect">
            <a:avLst/>
          </a:prstGeom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1E3CD79-2F13-25CF-BB51-CD58739E3104}"/>
              </a:ext>
            </a:extLst>
          </p:cNvPr>
          <p:cNvGrpSpPr/>
          <p:nvPr/>
        </p:nvGrpSpPr>
        <p:grpSpPr>
          <a:xfrm>
            <a:off x="5256000" y="2088000"/>
            <a:ext cx="859680" cy="1147680"/>
            <a:chOff x="5256000" y="2088000"/>
            <a:chExt cx="859680" cy="1147680"/>
          </a:xfrm>
        </p:grpSpPr>
        <p:pic>
          <p:nvPicPr>
            <p:cNvPr id="442" name="Imagen 441"/>
            <p:cNvPicPr/>
            <p:nvPr/>
          </p:nvPicPr>
          <p:blipFill>
            <a:blip r:embed="rId4"/>
            <a:stretch/>
          </p:blipFill>
          <p:spPr>
            <a:xfrm>
              <a:off x="5256000" y="2088000"/>
              <a:ext cx="859680" cy="85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2"/>
            <p:cNvSpPr/>
            <p:nvPr/>
          </p:nvSpPr>
          <p:spPr>
            <a:xfrm>
              <a:off x="5256000" y="2880000"/>
              <a:ext cx="859680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448" name="CustomShape 7"/>
          <p:cNvSpPr/>
          <p:nvPr/>
        </p:nvSpPr>
        <p:spPr>
          <a:xfrm>
            <a:off x="533520" y="2268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Tradicional. Ejemplo concesión de préstamo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DF0A3AE-92F0-75A8-1016-9DFFF56D8ED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67863DC2-D966-36DD-C567-C480049213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E6D33BC8-B759-7843-39FB-A6D978F1603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FAC64E2B-03B3-5804-CC72-DCA3956FED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n 448"/>
          <p:cNvPicPr/>
          <p:nvPr/>
        </p:nvPicPr>
        <p:blipFill>
          <a:blip r:embed="rId3"/>
          <a:stretch/>
        </p:blipFill>
        <p:spPr>
          <a:xfrm>
            <a:off x="720000" y="1023480"/>
            <a:ext cx="1795680" cy="1795680"/>
          </a:xfrm>
          <a:prstGeom prst="rect">
            <a:avLst/>
          </a:prstGeom>
          <a:ln>
            <a:noFill/>
          </a:ln>
        </p:spPr>
      </p:pic>
      <p:sp>
        <p:nvSpPr>
          <p:cNvPr id="450" name="CustomShape 1"/>
          <p:cNvSpPr/>
          <p:nvPr/>
        </p:nvSpPr>
        <p:spPr>
          <a:xfrm>
            <a:off x="3060000" y="2880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1" name="CustomShape 2"/>
          <p:cNvSpPr/>
          <p:nvPr/>
        </p:nvSpPr>
        <p:spPr>
          <a:xfrm>
            <a:off x="6048000" y="288000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52" name="Imagen 451"/>
          <p:cNvPicPr/>
          <p:nvPr/>
        </p:nvPicPr>
        <p:blipFill>
          <a:blip r:embed="rId4"/>
          <a:stretch/>
        </p:blipFill>
        <p:spPr>
          <a:xfrm>
            <a:off x="432000" y="3519000"/>
            <a:ext cx="2273400" cy="1804680"/>
          </a:xfrm>
          <a:prstGeom prst="rect">
            <a:avLst/>
          </a:prstGeom>
          <a:ln>
            <a:noFill/>
          </a:ln>
        </p:spPr>
      </p:pic>
      <p:pic>
        <p:nvPicPr>
          <p:cNvPr id="453" name="Imagen 452"/>
          <p:cNvPicPr/>
          <p:nvPr/>
        </p:nvPicPr>
        <p:blipFill>
          <a:blip r:embed="rId5"/>
          <a:stretch/>
        </p:blipFill>
        <p:spPr>
          <a:xfrm>
            <a:off x="4506480" y="2448000"/>
            <a:ext cx="1069200" cy="1260720"/>
          </a:xfrm>
          <a:prstGeom prst="rect">
            <a:avLst/>
          </a:prstGeom>
          <a:ln>
            <a:noFill/>
          </a:ln>
        </p:spPr>
      </p:pic>
      <p:pic>
        <p:nvPicPr>
          <p:cNvPr id="454" name="Imagen 453"/>
          <p:cNvPicPr/>
          <p:nvPr/>
        </p:nvPicPr>
        <p:blipFill>
          <a:blip r:embed="rId6"/>
          <a:stretch/>
        </p:blipFill>
        <p:spPr>
          <a:xfrm>
            <a:off x="7465680" y="2160000"/>
            <a:ext cx="1710000" cy="1710000"/>
          </a:xfrm>
          <a:prstGeom prst="rect">
            <a:avLst/>
          </a:prstGeom>
          <a:ln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1296000" y="2823480"/>
            <a:ext cx="571680" cy="5716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564" y="0"/>
                </a:moveTo>
                <a:lnTo>
                  <a:pt x="1036" y="0"/>
                </a:lnTo>
                <a:lnTo>
                  <a:pt x="1036" y="564"/>
                </a:lnTo>
                <a:lnTo>
                  <a:pt x="1600" y="564"/>
                </a:lnTo>
                <a:lnTo>
                  <a:pt x="1600" y="1036"/>
                </a:lnTo>
                <a:lnTo>
                  <a:pt x="1036" y="1036"/>
                </a:lnTo>
                <a:lnTo>
                  <a:pt x="1036" y="1600"/>
                </a:lnTo>
                <a:lnTo>
                  <a:pt x="564" y="1600"/>
                </a:lnTo>
                <a:lnTo>
                  <a:pt x="564" y="1036"/>
                </a:lnTo>
                <a:lnTo>
                  <a:pt x="0" y="1036"/>
                </a:lnTo>
                <a:lnTo>
                  <a:pt x="0" y="564"/>
                </a:lnTo>
                <a:lnTo>
                  <a:pt x="564" y="564"/>
                </a:lnTo>
                <a:lnTo>
                  <a:pt x="56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6" name="CustomShape 4"/>
          <p:cNvSpPr/>
          <p:nvPr/>
        </p:nvSpPr>
        <p:spPr>
          <a:xfrm>
            <a:off x="7704000" y="4032000"/>
            <a:ext cx="12196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AI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33520" y="2275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CDD0740-1D6C-8ABB-BC3C-E805934B193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B48F11CA-493B-27B8-F97E-9AE180184A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E0A1EA73-828F-9E6E-4220-C234E5AD10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CustomShape 6">
              <a:extLst>
                <a:ext uri="{FF2B5EF4-FFF2-40B4-BE49-F238E27FC236}">
                  <a16:creationId xmlns:a16="http://schemas.microsoft.com/office/drawing/2014/main" id="{A7C21C1B-495E-2C45-79C2-7B2C8C7C345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6">
            <a:extLst>
              <a:ext uri="{FF2B5EF4-FFF2-40B4-BE49-F238E27FC236}">
                <a16:creationId xmlns:a16="http://schemas.microsoft.com/office/drawing/2014/main" id="{6FF51DD5-3DE2-409F-ACA4-C1CB63F58D4C}"/>
              </a:ext>
            </a:extLst>
          </p:cNvPr>
          <p:cNvSpPr/>
          <p:nvPr/>
        </p:nvSpPr>
        <p:spPr>
          <a:xfrm>
            <a:off x="3135722" y="4560120"/>
            <a:ext cx="6512904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 de IA: Un sistema que aprende una relación entre las entradas al sistema 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…, ,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es-ES" spc="-1" baseline="-33000" dirty="0" err="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 la salida Y.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485" name="Imagen 484"/>
          <p:cNvPicPr/>
          <p:nvPr/>
        </p:nvPicPr>
        <p:blipFill>
          <a:blip r:embed="rId3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503640" y="4119840"/>
            <a:ext cx="7052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Ejemplo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Entrenamiento: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graphicFrame>
        <p:nvGraphicFramePr>
          <p:cNvPr id="487" name="Table 3"/>
          <p:cNvGraphicFramePr/>
          <p:nvPr/>
        </p:nvGraphicFramePr>
        <p:xfrm>
          <a:off x="2770200" y="3705120"/>
          <a:ext cx="5075640" cy="167688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CustomShape 4"/>
          <p:cNvSpPr/>
          <p:nvPr/>
        </p:nvSpPr>
        <p:spPr>
          <a:xfrm>
            <a:off x="2160000" y="1296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93" name="CustomShape 9"/>
          <p:cNvSpPr/>
          <p:nvPr/>
        </p:nvSpPr>
        <p:spPr>
          <a:xfrm>
            <a:off x="533520" y="2282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47851A-EBC4-0BC9-FF79-C311E98C615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57856882-ED78-265F-1EC9-845BC1594A1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EB5ABF7F-3EB7-1FF3-4365-7440EE3CF9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8B3B1A02-3F0A-09D0-7D89-798007E7A8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"/>
          <p:cNvGrpSpPr/>
          <p:nvPr/>
        </p:nvGrpSpPr>
        <p:grpSpPr>
          <a:xfrm>
            <a:off x="503640" y="1260000"/>
            <a:ext cx="6552360" cy="3780000"/>
            <a:chOff x="503640" y="1260000"/>
            <a:chExt cx="6552360" cy="3780000"/>
          </a:xfrm>
        </p:grpSpPr>
        <p:sp>
          <p:nvSpPr>
            <p:cNvPr id="495" name="CustomShape 2"/>
            <p:cNvSpPr/>
            <p:nvPr/>
          </p:nvSpPr>
          <p:spPr>
            <a:xfrm>
              <a:off x="572400" y="1890720"/>
              <a:ext cx="138420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entrenamiento</a:t>
              </a:r>
              <a:endParaRPr lang="es-ES" sz="1400" b="0" strike="noStrike" spc="-1">
                <a:latin typeface="Arial"/>
              </a:endParaRPr>
            </a:p>
          </p:txBody>
        </p:sp>
        <p:pic>
          <p:nvPicPr>
            <p:cNvPr id="496" name="Imagen 495"/>
            <p:cNvPicPr/>
            <p:nvPr/>
          </p:nvPicPr>
          <p:blipFill>
            <a:blip r:embed="rId3"/>
            <a:stretch/>
          </p:blipFill>
          <p:spPr>
            <a:xfrm>
              <a:off x="2736000" y="1306800"/>
              <a:ext cx="4320000" cy="204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7" name="CustomShape 3"/>
            <p:cNvSpPr/>
            <p:nvPr/>
          </p:nvSpPr>
          <p:spPr>
            <a:xfrm>
              <a:off x="503640" y="3897000"/>
              <a:ext cx="1452960" cy="1000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 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del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Modelo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(Inferencia)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2099880" y="1260000"/>
              <a:ext cx="64800" cy="2120040"/>
            </a:xfrm>
            <a:custGeom>
              <a:avLst/>
              <a:gdLst/>
              <a:ahLst/>
              <a:cxnLst/>
              <a:rect l="l" t="t" r="r" b="b"/>
              <a:pathLst>
                <a:path w="201" h="6402">
                  <a:moveTo>
                    <a:pt x="200" y="0"/>
                  </a:moveTo>
                  <a:cubicBezTo>
                    <a:pt x="150" y="0"/>
                    <a:pt x="100" y="266"/>
                    <a:pt x="100" y="533"/>
                  </a:cubicBezTo>
                  <a:lnTo>
                    <a:pt x="100" y="2667"/>
                  </a:lnTo>
                  <a:cubicBezTo>
                    <a:pt x="100" y="2933"/>
                    <a:pt x="50" y="3200"/>
                    <a:pt x="0" y="3200"/>
                  </a:cubicBezTo>
                  <a:cubicBezTo>
                    <a:pt x="50" y="3200"/>
                    <a:pt x="100" y="3467"/>
                    <a:pt x="100" y="3733"/>
                  </a:cubicBezTo>
                  <a:lnTo>
                    <a:pt x="100" y="5867"/>
                  </a:lnTo>
                  <a:cubicBezTo>
                    <a:pt x="100" y="6134"/>
                    <a:pt x="150" y="6401"/>
                    <a:pt x="200" y="64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499" name="Imagen 498"/>
            <p:cNvPicPr/>
            <p:nvPr/>
          </p:nvPicPr>
          <p:blipFill>
            <a:blip r:embed="rId4"/>
            <a:stretch/>
          </p:blipFill>
          <p:spPr>
            <a:xfrm>
              <a:off x="2654640" y="3669120"/>
              <a:ext cx="3431880" cy="1337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0" name="CustomShape 5"/>
            <p:cNvSpPr/>
            <p:nvPr/>
          </p:nvSpPr>
          <p:spPr>
            <a:xfrm>
              <a:off x="2099880" y="3683160"/>
              <a:ext cx="64800" cy="1356840"/>
            </a:xfrm>
            <a:custGeom>
              <a:avLst/>
              <a:gdLst/>
              <a:ahLst/>
              <a:cxnLst/>
              <a:rect l="l" t="t" r="r" b="b"/>
              <a:pathLst>
                <a:path w="201" h="4103">
                  <a:moveTo>
                    <a:pt x="200" y="0"/>
                  </a:moveTo>
                  <a:cubicBezTo>
                    <a:pt x="150" y="0"/>
                    <a:pt x="100" y="170"/>
                    <a:pt x="100" y="341"/>
                  </a:cubicBezTo>
                  <a:lnTo>
                    <a:pt x="100" y="1709"/>
                  </a:lnTo>
                  <a:cubicBezTo>
                    <a:pt x="100" y="1880"/>
                    <a:pt x="50" y="2051"/>
                    <a:pt x="0" y="2051"/>
                  </a:cubicBezTo>
                  <a:cubicBezTo>
                    <a:pt x="50" y="2051"/>
                    <a:pt x="100" y="2221"/>
                    <a:pt x="100" y="2392"/>
                  </a:cubicBezTo>
                  <a:lnTo>
                    <a:pt x="100" y="3760"/>
                  </a:lnTo>
                  <a:cubicBezTo>
                    <a:pt x="100" y="3931"/>
                    <a:pt x="150" y="4102"/>
                    <a:pt x="200" y="4102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05" name="CustomShape 10"/>
          <p:cNvSpPr/>
          <p:nvPr/>
        </p:nvSpPr>
        <p:spPr>
          <a:xfrm>
            <a:off x="533520" y="2289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06" name="TextShape 11"/>
          <p:cNvSpPr txBox="1"/>
          <p:nvPr/>
        </p:nvSpPr>
        <p:spPr>
          <a:xfrm>
            <a:off x="503640" y="5118840"/>
            <a:ext cx="46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400" b="0" strike="noStrike" spc="-1" dirty="0">
                <a:latin typeface="Arial"/>
                <a:hlinkClick r:id="rId5"/>
              </a:rPr>
              <a:t>https://playground.tensorflow.org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3DBA1B-00FE-B747-E28D-F67C4BCFC97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FAABF19A-48DB-64B8-B09A-023E1B841D5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CustomShape 5">
              <a:extLst>
                <a:ext uri="{FF2B5EF4-FFF2-40B4-BE49-F238E27FC236}">
                  <a16:creationId xmlns:a16="http://schemas.microsoft.com/office/drawing/2014/main" id="{653FBE8B-C488-C92F-A5E7-8AD9D7A52C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CustomShape 6">
              <a:extLst>
                <a:ext uri="{FF2B5EF4-FFF2-40B4-BE49-F238E27FC236}">
                  <a16:creationId xmlns:a16="http://schemas.microsoft.com/office/drawing/2014/main" id="{32288C69-B3F3-0430-B377-712FD62710A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4720" y="1094040"/>
            <a:ext cx="820440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mide la calidad del modelo resultante?</a:t>
            </a:r>
            <a:endParaRPr lang="es-E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sabe en qué momento hay que detener el entrenamiento?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613080" y="1898280"/>
          <a:ext cx="4260240" cy="2399760"/>
        </p:xfrm>
        <a:graphic>
          <a:graphicData uri="http://schemas.openxmlformats.org/drawingml/2006/table">
            <a:tbl>
              <a:tblPr/>
              <a:tblGrid>
                <a:gridCol w="8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36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4968000" y="2304000"/>
            <a:ext cx="141120" cy="1293120"/>
          </a:xfrm>
          <a:custGeom>
            <a:avLst/>
            <a:gdLst/>
            <a:ahLst/>
            <a:cxnLst/>
            <a:rect l="l" t="t" r="r" b="b"/>
            <a:pathLst>
              <a:path w="402" h="3601">
                <a:moveTo>
                  <a:pt x="0" y="0"/>
                </a:moveTo>
                <a:cubicBezTo>
                  <a:pt x="100" y="0"/>
                  <a:pt x="200" y="150"/>
                  <a:pt x="200" y="300"/>
                </a:cubicBezTo>
                <a:lnTo>
                  <a:pt x="200" y="1500"/>
                </a:lnTo>
                <a:cubicBezTo>
                  <a:pt x="200" y="1650"/>
                  <a:pt x="300" y="1800"/>
                  <a:pt x="401" y="1800"/>
                </a:cubicBezTo>
                <a:cubicBezTo>
                  <a:pt x="300" y="1800"/>
                  <a:pt x="200" y="1950"/>
                  <a:pt x="200" y="2100"/>
                </a:cubicBezTo>
                <a:lnTo>
                  <a:pt x="200" y="3300"/>
                </a:lnTo>
                <a:cubicBezTo>
                  <a:pt x="200" y="3450"/>
                  <a:pt x="100" y="3600"/>
                  <a:pt x="0" y="3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10" name="CustomShape 4"/>
          <p:cNvSpPr/>
          <p:nvPr/>
        </p:nvSpPr>
        <p:spPr>
          <a:xfrm>
            <a:off x="4968000" y="3672000"/>
            <a:ext cx="141120" cy="493200"/>
          </a:xfrm>
          <a:custGeom>
            <a:avLst/>
            <a:gdLst/>
            <a:ahLst/>
            <a:cxnLst/>
            <a:rect l="l" t="t" r="r" b="b"/>
            <a:pathLst>
              <a:path w="402" h="1380">
                <a:moveTo>
                  <a:pt x="0" y="0"/>
                </a:moveTo>
                <a:cubicBezTo>
                  <a:pt x="100" y="0"/>
                  <a:pt x="200" y="57"/>
                  <a:pt x="200" y="114"/>
                </a:cubicBezTo>
                <a:lnTo>
                  <a:pt x="200" y="574"/>
                </a:lnTo>
                <a:cubicBezTo>
                  <a:pt x="200" y="632"/>
                  <a:pt x="300" y="689"/>
                  <a:pt x="401" y="689"/>
                </a:cubicBezTo>
                <a:cubicBezTo>
                  <a:pt x="300" y="689"/>
                  <a:pt x="200" y="746"/>
                  <a:pt x="200" y="804"/>
                </a:cubicBezTo>
                <a:lnTo>
                  <a:pt x="200" y="1264"/>
                </a:lnTo>
                <a:cubicBezTo>
                  <a:pt x="200" y="1321"/>
                  <a:pt x="100" y="1379"/>
                  <a:pt x="0" y="137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11" name="CustomShape 5"/>
          <p:cNvSpPr/>
          <p:nvPr/>
        </p:nvSpPr>
        <p:spPr>
          <a:xfrm>
            <a:off x="5256000" y="267804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 (70 %)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5256000" y="367200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(30%)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576000" y="4500000"/>
            <a:ext cx="82771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Durante el entrenamiento se reserva un conjunto de datos (datos de test) para obtener métricas.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33520" y="2296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562012A-53C5-DB2D-DF52-9CFCF3954D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5" name="CustomShape 4">
              <a:extLst>
                <a:ext uri="{FF2B5EF4-FFF2-40B4-BE49-F238E27FC236}">
                  <a16:creationId xmlns:a16="http://schemas.microsoft.com/office/drawing/2014/main" id="{D9622B43-9CA6-BA9D-32E8-984171A3E43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0277A427-9CE8-994B-6398-57EC940B4C9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CustomShape 6">
              <a:extLst>
                <a:ext uri="{FF2B5EF4-FFF2-40B4-BE49-F238E27FC236}">
                  <a16:creationId xmlns:a16="http://schemas.microsoft.com/office/drawing/2014/main" id="{B8CA4A65-AE95-E635-7A08-6DD4C35044F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1131480"/>
            <a:ext cx="4459680" cy="35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relativo a las variedades de la flor iris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https://archive.ics.uci.edu/ml/datasets/iris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árbol de decisión: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https://www.snaplogic.com/machine-learning-showcase/the-decision-tree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entrenamiento: se genera el árbol.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inferencia: Nueva muestra desconocida 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Ej.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length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2.6,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width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1.2,…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Clase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versicolor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 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5"/>
          <a:stretch/>
        </p:blipFill>
        <p:spPr>
          <a:xfrm>
            <a:off x="5040000" y="435600"/>
            <a:ext cx="4963680" cy="5251320"/>
          </a:xfrm>
          <a:prstGeom prst="rect">
            <a:avLst/>
          </a:prstGeom>
          <a:ln>
            <a:noFill/>
          </a:ln>
        </p:spPr>
      </p:pic>
      <p:sp>
        <p:nvSpPr>
          <p:cNvPr id="525" name="CustomShape 6"/>
          <p:cNvSpPr/>
          <p:nvPr/>
        </p:nvSpPr>
        <p:spPr>
          <a:xfrm>
            <a:off x="533520" y="2304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Modelo: Árbol de decisión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E2B914-9FD8-2706-77BD-71338B8AC96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3E8C8A03-C849-87C4-698A-A091DBC73C9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8B3B0B2-B1D6-46B6-AAE1-291CA45082D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555D9F2-F4F7-E201-8F0E-7B87BBDAD3E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Clasificación. Predicción de la categoría de un objeto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https://huggingface.co/spaces/abidlabs/titanic-survival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Multiclase: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https://www.aifunded.es/demos/demo.php</a:t>
            </a:r>
            <a:endParaRPr lang="es-ES" sz="14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 KNN: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5"/>
              </a:rPr>
              <a:t>https://codepen.io/gangtao/pen/PPoqMW</a:t>
            </a:r>
            <a:endParaRPr lang="es-ES" sz="1400" b="0" u="sng" strike="noStrike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433080" lvl="2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Regresión. Predicción numérica.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6"/>
              </a:rPr>
              <a:t>https://huggingface.co/spaces/HFcpv24/LightGBM-House-Sale-Price-Prediction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Principales aplicaciones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35680" y="1090440"/>
            <a:ext cx="9006840" cy="363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Requiere gran cantidad de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etiquetados para training y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testing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En algunos casos muy costoso.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Aspecto ético en la recogida de datos.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Datos no agregados.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históricos en bruto, con alto nivel de detalle.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La fase de entrenamiento tiene un alto coste computacional.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Uso de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GPUs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Green AI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22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Los resultados dependen de la calidad de los datos disponibles: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in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</a:t>
            </a:r>
            <a:endParaRPr lang="es-E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F709C53-90DE-07E7-FDF0-A9A9275B1DBE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E909AA-71CC-0FBF-212E-B84CE388E7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6B88955-78C7-A78E-658F-7EC3687077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07C2E12-9FF4-EAF4-3B61-B7F9E011786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9D477523-4BDD-BCA7-88B5-F5BD9F9CE603}"/>
              </a:ext>
            </a:extLst>
          </p:cNvPr>
          <p:cNvSpPr/>
          <p:nvPr/>
        </p:nvSpPr>
        <p:spPr>
          <a:xfrm>
            <a:off x="509400" y="1054250"/>
            <a:ext cx="9006840" cy="2486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200" b="0" strike="noStrike" spc="-1" dirty="0">
              <a:latin typeface="Arial"/>
            </a:endParaRP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de datos organizados en una estructura que permite su análisis y procesamiento por parte de algoritmos de aprendizaje automático.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Materia prima fundamental para el entrenamiento de los modelos de IA.</a:t>
            </a:r>
          </a:p>
          <a:p>
            <a:pPr marL="457920" lvl="1"/>
            <a:endParaRPr lang="es-ES" sz="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Características:</a:t>
            </a: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673200" lvl="1" indent="-215280">
              <a:buClr>
                <a:schemeClr val="accent1"/>
              </a:buClr>
              <a:buFont typeface="Wingdings" charset="2"/>
              <a:buChar char="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055F1BB-BDF3-E01C-EF7B-841BF1210D8F}"/>
              </a:ext>
            </a:extLst>
          </p:cNvPr>
          <p:cNvSpPr/>
          <p:nvPr/>
        </p:nvSpPr>
        <p:spPr>
          <a:xfrm>
            <a:off x="422648" y="2759677"/>
            <a:ext cx="3797129" cy="1750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Completo.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Representativo.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Etiquetado.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Libre de errores.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Actualizado.</a:t>
            </a: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95ED05F-5E4B-5356-6C7C-D96A043134B8}"/>
              </a:ext>
            </a:extLst>
          </p:cNvPr>
          <p:cNvSpPr/>
          <p:nvPr/>
        </p:nvSpPr>
        <p:spPr>
          <a:xfrm>
            <a:off x="3730567" y="2805746"/>
            <a:ext cx="3708639" cy="1639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Balanceado.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Calidad.</a:t>
            </a:r>
          </a:p>
          <a:p>
            <a:pPr marL="457920" lvl="1"/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6C1020E-4980-9912-37E2-492E0ECCB148}"/>
              </a:ext>
            </a:extLst>
          </p:cNvPr>
          <p:cNvGrpSpPr/>
          <p:nvPr/>
        </p:nvGrpSpPr>
        <p:grpSpPr>
          <a:xfrm>
            <a:off x="3842238" y="4350358"/>
            <a:ext cx="5997525" cy="1139258"/>
            <a:chOff x="3842238" y="4350358"/>
            <a:chExt cx="5997525" cy="1139258"/>
          </a:xfrm>
        </p:grpSpPr>
        <p:sp>
          <p:nvSpPr>
            <p:cNvPr id="5" name="Globo: línea 4">
              <a:extLst>
                <a:ext uri="{FF2B5EF4-FFF2-40B4-BE49-F238E27FC236}">
                  <a16:creationId xmlns:a16="http://schemas.microsoft.com/office/drawing/2014/main" id="{2B246656-9A77-6D34-2636-D6030B39DA36}"/>
                </a:ext>
              </a:extLst>
            </p:cNvPr>
            <p:cNvSpPr/>
            <p:nvPr/>
          </p:nvSpPr>
          <p:spPr>
            <a:xfrm>
              <a:off x="4219777" y="4404741"/>
              <a:ext cx="5619986" cy="1084875"/>
            </a:xfrm>
            <a:prstGeom prst="borderCallout1">
              <a:avLst>
                <a:gd name="adj1" fmla="val 48005"/>
                <a:gd name="adj2" fmla="val 60"/>
                <a:gd name="adj3" fmla="val 1505"/>
                <a:gd name="adj4" fmla="val -63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Sesgos, ética: </a:t>
              </a:r>
            </a:p>
            <a:p>
              <a:pPr algn="ctr"/>
              <a:r>
                <a:rPr lang="es-ES" sz="1200" b="0" strike="noStrike" spc="-1" dirty="0">
                  <a:latin typeface="Arial"/>
                  <a:hlinkClick r:id="rId3"/>
                </a:rPr>
                <a:t>https://elpais.com/tecnologia/2021-11-26/los-algoritmos-que-calculan-quien-va-a-reincidir-discriminan-a-los-negros-y-no-es-facil-corregirlos.html</a:t>
              </a:r>
              <a:endParaRPr lang="es-ES" sz="1200" b="0" strike="noStrike" spc="-1" dirty="0">
                <a:latin typeface="Arial"/>
              </a:endParaRPr>
            </a:p>
            <a:p>
              <a:pPr algn="ctr"/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EC8D052-4E29-54BB-5EF6-D0DF0B5C7C4C}"/>
                </a:ext>
              </a:extLst>
            </p:cNvPr>
            <p:cNvSpPr/>
            <p:nvPr/>
          </p:nvSpPr>
          <p:spPr>
            <a:xfrm>
              <a:off x="3842238" y="4350358"/>
              <a:ext cx="123093" cy="108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682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6" name="CustomShape 2"/>
          <p:cNvSpPr/>
          <p:nvPr/>
        </p:nvSpPr>
        <p:spPr>
          <a:xfrm>
            <a:off x="612000" y="4788000"/>
            <a:ext cx="90626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342720" indent="-335880">
              <a:lnSpc>
                <a:spcPct val="100000"/>
              </a:lnSpc>
              <a:spcBef>
                <a:spcPts val="1423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…, sin embargo, cuando se utiliza de manera habitual se normaliza y deja de percibirse como IA.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¿Presente o futuro?¿E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stá ya la IA entre nosotros?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5AEF81E-BE0E-E32B-818C-18CE3E7866DB}"/>
              </a:ext>
            </a:extLst>
          </p:cNvPr>
          <p:cNvGrpSpPr/>
          <p:nvPr/>
        </p:nvGrpSpPr>
        <p:grpSpPr>
          <a:xfrm>
            <a:off x="1188000" y="1108800"/>
            <a:ext cx="7053840" cy="3762720"/>
            <a:chOff x="1188000" y="1108800"/>
            <a:chExt cx="7053840" cy="3762720"/>
          </a:xfrm>
        </p:grpSpPr>
        <p:pic>
          <p:nvPicPr>
            <p:cNvPr id="134" name="Imagen 133"/>
            <p:cNvPicPr/>
            <p:nvPr/>
          </p:nvPicPr>
          <p:blipFill>
            <a:blip r:embed="rId2"/>
            <a:stretch/>
          </p:blipFill>
          <p:spPr>
            <a:xfrm>
              <a:off x="3924000" y="3289680"/>
              <a:ext cx="1581840" cy="15818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D4C96E1-C8D2-47B9-F235-F45B57F37685}"/>
                </a:ext>
              </a:extLst>
            </p:cNvPr>
            <p:cNvGrpSpPr/>
            <p:nvPr/>
          </p:nvGrpSpPr>
          <p:grpSpPr>
            <a:xfrm>
              <a:off x="1188000" y="1108800"/>
              <a:ext cx="7053840" cy="3604680"/>
              <a:chOff x="1188000" y="1108800"/>
              <a:chExt cx="7053840" cy="3604680"/>
            </a:xfrm>
          </p:grpSpPr>
          <p:pic>
            <p:nvPicPr>
              <p:cNvPr id="142" name="Imagen 141"/>
              <p:cNvPicPr/>
              <p:nvPr/>
            </p:nvPicPr>
            <p:blipFill>
              <a:blip r:embed="rId3"/>
              <a:stretch/>
            </p:blipFill>
            <p:spPr>
              <a:xfrm>
                <a:off x="1296000" y="1116000"/>
                <a:ext cx="1365480" cy="76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3" name="CustomShape 8"/>
              <p:cNvSpPr/>
              <p:nvPr/>
            </p:nvSpPr>
            <p:spPr>
              <a:xfrm>
                <a:off x="12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Asistentes virtuales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4" name="Imagen 143"/>
              <p:cNvPicPr/>
              <p:nvPr/>
            </p:nvPicPr>
            <p:blipFill>
              <a:blip r:embed="rId4"/>
              <a:stretch/>
            </p:blipFill>
            <p:spPr>
              <a:xfrm>
                <a:off x="4032000" y="1116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5" name="CustomShape 9"/>
              <p:cNvSpPr/>
              <p:nvPr/>
            </p:nvSpPr>
            <p:spPr>
              <a:xfrm>
                <a:off x="3852000" y="1836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GPS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6" name="Imagen 145"/>
              <p:cNvPicPr/>
              <p:nvPr/>
            </p:nvPicPr>
            <p:blipFill>
              <a:blip r:embed="rId5"/>
              <a:stretch/>
            </p:blipFill>
            <p:spPr>
              <a:xfrm>
                <a:off x="6840000" y="1108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7" name="CustomShape 10"/>
              <p:cNvSpPr/>
              <p:nvPr/>
            </p:nvSpPr>
            <p:spPr>
              <a:xfrm>
                <a:off x="66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Coche autónomo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8" name="Imagen 147"/>
              <p:cNvPicPr/>
              <p:nvPr/>
            </p:nvPicPr>
            <p:blipFill>
              <a:blip r:embed="rId6"/>
              <a:stretch/>
            </p:blipFill>
            <p:spPr>
              <a:xfrm>
                <a:off x="1404000" y="3744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9" name="CustomShape 11"/>
              <p:cNvSpPr/>
              <p:nvPr/>
            </p:nvSpPr>
            <p:spPr>
              <a:xfrm>
                <a:off x="1188000" y="442584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 redacción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0" name="Imagen 149"/>
              <p:cNvPicPr/>
              <p:nvPr/>
            </p:nvPicPr>
            <p:blipFill>
              <a:blip r:embed="rId7"/>
              <a:stretch/>
            </p:blipFill>
            <p:spPr>
              <a:xfrm>
                <a:off x="4032000" y="2412000"/>
                <a:ext cx="1149480" cy="71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1" name="CustomShape 12"/>
              <p:cNvSpPr/>
              <p:nvPr/>
            </p:nvSpPr>
            <p:spPr>
              <a:xfrm>
                <a:off x="4032000" y="3096000"/>
                <a:ext cx="1581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Lector de matrículas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2" name="CustomShape 13"/>
              <p:cNvSpPr/>
              <p:nvPr/>
            </p:nvSpPr>
            <p:spPr>
              <a:xfrm>
                <a:off x="7200000" y="3096000"/>
                <a:ext cx="64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Radar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3" name="Imagen 152"/>
              <p:cNvPicPr/>
              <p:nvPr/>
            </p:nvPicPr>
            <p:blipFill>
              <a:blip r:embed="rId8"/>
              <a:stretch/>
            </p:blipFill>
            <p:spPr>
              <a:xfrm>
                <a:off x="7128000" y="2403360"/>
                <a:ext cx="654480" cy="654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4" name="Imagen 153"/>
              <p:cNvPicPr/>
              <p:nvPr/>
            </p:nvPicPr>
            <p:blipFill>
              <a:blip r:embed="rId9"/>
              <a:stretch/>
            </p:blipFill>
            <p:spPr>
              <a:xfrm>
                <a:off x="1368000" y="2412000"/>
                <a:ext cx="1293840" cy="682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5" name="CustomShape 14"/>
              <p:cNvSpPr/>
              <p:nvPr/>
            </p:nvSpPr>
            <p:spPr>
              <a:xfrm>
                <a:off x="1332000" y="3096000"/>
                <a:ext cx="136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Piloto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6" name="CustomShape 15"/>
              <p:cNvSpPr/>
              <p:nvPr/>
            </p:nvSpPr>
            <p:spPr>
              <a:xfrm>
                <a:off x="3744000" y="4425840"/>
                <a:ext cx="2013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Sistemas </a:t>
                </a:r>
                <a:r>
                  <a:rPr lang="es-ES" sz="1200" b="0" strike="noStrike" spc="-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recomendadores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7" name="Imagen 156"/>
              <p:cNvPicPr/>
              <p:nvPr/>
            </p:nvPicPr>
            <p:blipFill>
              <a:blip r:embed="rId10"/>
              <a:stretch/>
            </p:blipFill>
            <p:spPr>
              <a:xfrm>
                <a:off x="6876000" y="3736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8" name="CustomShape 16"/>
              <p:cNvSpPr/>
              <p:nvPr/>
            </p:nvSpPr>
            <p:spPr>
              <a:xfrm>
                <a:off x="6732000" y="4425840"/>
                <a:ext cx="1509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Trading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792E088-EB90-6032-A940-2A75022481A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42" name="CustomShape 4">
              <a:extLst>
                <a:ext uri="{FF2B5EF4-FFF2-40B4-BE49-F238E27FC236}">
                  <a16:creationId xmlns:a16="http://schemas.microsoft.com/office/drawing/2014/main" id="{1D9A4B31-D0E3-12A9-1D83-4E21399CE63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3" name="CustomShape 5">
              <a:extLst>
                <a:ext uri="{FF2B5EF4-FFF2-40B4-BE49-F238E27FC236}">
                  <a16:creationId xmlns:a16="http://schemas.microsoft.com/office/drawing/2014/main" id="{922A6C6F-DA47-4533-5F1A-4BE9724F7E1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4" name="CustomShape 6">
              <a:extLst>
                <a:ext uri="{FF2B5EF4-FFF2-40B4-BE49-F238E27FC236}">
                  <a16:creationId xmlns:a16="http://schemas.microsoft.com/office/drawing/2014/main" id="{4D2D40EF-0F52-7FD6-9638-5A9BC32E3C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504000" y="129672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Requiere importante esfuerzo previo de gestión de datos.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556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3"/>
          <a:stretch/>
        </p:blipFill>
        <p:spPr>
          <a:xfrm>
            <a:off x="1209240" y="2052000"/>
            <a:ext cx="7373520" cy="2375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94F35BF-F06B-9642-47A3-E63A5BA3A89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912125C-873B-D564-785C-352E1EBCFCC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C8C8998-821F-EB38-E9D7-A9C5A28F298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C65D5A8-BBD2-0844-3A21-8CD1EA3E81B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559" name="Imagen 558"/>
          <p:cNvPicPr/>
          <p:nvPr/>
        </p:nvPicPr>
        <p:blipFill>
          <a:blip r:embed="rId3"/>
          <a:stretch/>
        </p:blipFill>
        <p:spPr>
          <a:xfrm>
            <a:off x="547560" y="1584000"/>
            <a:ext cx="8739720" cy="2358720"/>
          </a:xfrm>
          <a:prstGeom prst="rect">
            <a:avLst/>
          </a:prstGeom>
          <a:ln>
            <a:noFill/>
          </a:ln>
        </p:spPr>
      </p:pic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Giro hacia organización Data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Driven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04000" y="133344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datos aislados a gobierno y explotación de los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Big Data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Contamos con las herramientas necesarias para extraer valor de esos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 IA sería muy complejo entender esta información.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Toma de decisiones basada en datos.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 lugar de basarla en instintos, observaciones u opiniones personales.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atos se convierten en uno de los activos más importantes de la organización.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solo se trata de tecnología, en gran parte es un cambio cultural.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8B50A09-E788-860F-FA11-4E7D088604C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E533F031-138D-47CA-6D24-3EDA5D531A4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D68781C-569A-5186-8C5F-AE6EEB01322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9B048B89-E14F-5C30-14CD-EE8B7714685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BB1B20-E7F4-94F2-64FE-BD1E071FE61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AF034963-4EDB-CA7F-F1BD-2F6208B76D2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531F260-C24D-584E-EEB9-765CEA040E6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2AD14ECE-03F4-FE65-48DF-C19069567E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60" name="CustomShape 2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527375" y="3408500"/>
            <a:ext cx="2688120" cy="1505880"/>
          </a:xfrm>
          <a:prstGeom prst="rect">
            <a:avLst/>
          </a:prstGeom>
          <a:ln>
            <a:noFill/>
          </a:ln>
        </p:spPr>
      </p:pic>
      <p:pic>
        <p:nvPicPr>
          <p:cNvPr id="162" name="Imagen 161"/>
          <p:cNvPicPr/>
          <p:nvPr/>
        </p:nvPicPr>
        <p:blipFill>
          <a:blip r:embed="rId3"/>
          <a:stretch/>
        </p:blipFill>
        <p:spPr>
          <a:xfrm>
            <a:off x="3335375" y="1680500"/>
            <a:ext cx="6361200" cy="3161160"/>
          </a:xfrm>
          <a:prstGeom prst="rect">
            <a:avLst/>
          </a:prstGeom>
          <a:ln>
            <a:noFill/>
          </a:ln>
        </p:spPr>
      </p:pic>
      <p:pic>
        <p:nvPicPr>
          <p:cNvPr id="163" name="Imagen 162"/>
          <p:cNvPicPr/>
          <p:nvPr/>
        </p:nvPicPr>
        <p:blipFill>
          <a:blip r:embed="rId4"/>
          <a:stretch/>
        </p:blipFill>
        <p:spPr>
          <a:xfrm>
            <a:off x="545735" y="1608500"/>
            <a:ext cx="2694240" cy="1505880"/>
          </a:xfrm>
          <a:prstGeom prst="rect">
            <a:avLst/>
          </a:prstGeom>
          <a:ln>
            <a:noFill/>
          </a:ln>
        </p:spPr>
      </p:pic>
      <p:sp>
        <p:nvSpPr>
          <p:cNvPr id="168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Épocas de excitación y  de abandono.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D024D40-3791-57C2-E873-F5CA94EF8BF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FAC818A4-1F31-3EA5-DA54-06B56EF3B12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76EB4D66-1CF4-AD3A-37DF-5E4B0FC157B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055115F-4ED9-7F10-D899-20B48421730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n 168"/>
          <p:cNvPicPr/>
          <p:nvPr/>
        </p:nvPicPr>
        <p:blipFill>
          <a:blip r:embed="rId2"/>
          <a:stretch/>
        </p:blipFill>
        <p:spPr>
          <a:xfrm flipH="1">
            <a:off x="540360" y="1612620"/>
            <a:ext cx="4601880" cy="27275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56485" y="1550382"/>
            <a:ext cx="492343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Explosión de datos. Disminución precio almacenamiento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56485" y="2419306"/>
            <a:ext cx="410148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Aumento Capacidad computacional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56485" y="3107086"/>
            <a:ext cx="3912768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Evolución científica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Ahora, ¿en qué situación nos encontramos?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4556485" y="3768638"/>
            <a:ext cx="430345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Retorno de las inversiones realizadas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505339-AE27-782B-AB7B-2D083885B2B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BCA06E2B-FEA4-898B-CBDE-F37663F6AB7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0B9FF0AF-A473-ABB7-7287-4B67DA21A7C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3ACD7040-465E-3A2A-B16E-9EBBFDFAC6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5"/>
          <p:cNvSpPr/>
          <p:nvPr/>
        </p:nvSpPr>
        <p:spPr>
          <a:xfrm>
            <a:off x="610920" y="140923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Algunos hitos históricos recientes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47080" y="2066760"/>
            <a:ext cx="4501080" cy="1880280"/>
          </a:xfrm>
          <a:custGeom>
            <a:avLst/>
            <a:gdLst/>
            <a:ahLst/>
            <a:cxnLst/>
            <a:rect l="l" t="t" r="r" b="b"/>
            <a:pathLst>
              <a:path w="180131" h="75296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85" name="Group 7"/>
          <p:cNvGrpSpPr/>
          <p:nvPr/>
        </p:nvGrpSpPr>
        <p:grpSpPr>
          <a:xfrm>
            <a:off x="4390200" y="2007720"/>
            <a:ext cx="167040" cy="167040"/>
            <a:chOff x="4186440" y="1997280"/>
            <a:chExt cx="167040" cy="167040"/>
          </a:xfrm>
        </p:grpSpPr>
        <p:sp>
          <p:nvSpPr>
            <p:cNvPr id="186" name="CustomShape 8"/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2" name="Group 34"/>
          <p:cNvGrpSpPr/>
          <p:nvPr/>
        </p:nvGrpSpPr>
        <p:grpSpPr>
          <a:xfrm>
            <a:off x="3365280" y="3465720"/>
            <a:ext cx="167040" cy="167040"/>
            <a:chOff x="3365280" y="3465720"/>
            <a:chExt cx="167040" cy="167040"/>
          </a:xfrm>
        </p:grpSpPr>
        <p:sp>
          <p:nvSpPr>
            <p:cNvPr id="213" name="CustomShape 35"/>
            <p:cNvSpPr/>
            <p:nvPr/>
          </p:nvSpPr>
          <p:spPr>
            <a:xfrm>
              <a:off x="3375360" y="3476160"/>
              <a:ext cx="146880" cy="146520"/>
            </a:xfrm>
            <a:custGeom>
              <a:avLst/>
              <a:gdLst/>
              <a:ahLst/>
              <a:cxnLst/>
              <a:rect l="l" t="t" r="r" b="b"/>
              <a:pathLst>
                <a:path w="5955" h="5943">
                  <a:moveTo>
                    <a:pt x="2978" y="1"/>
                  </a:moveTo>
                  <a:cubicBezTo>
                    <a:pt x="1334" y="1"/>
                    <a:pt x="1" y="1322"/>
                    <a:pt x="1" y="2966"/>
                  </a:cubicBezTo>
                  <a:cubicBezTo>
                    <a:pt x="1" y="4609"/>
                    <a:pt x="1334" y="5942"/>
                    <a:pt x="2978" y="5942"/>
                  </a:cubicBezTo>
                  <a:cubicBezTo>
                    <a:pt x="4621" y="5942"/>
                    <a:pt x="5954" y="4609"/>
                    <a:pt x="5954" y="2966"/>
                  </a:cubicBezTo>
                  <a:cubicBezTo>
                    <a:pt x="5954" y="1322"/>
                    <a:pt x="4621" y="1"/>
                    <a:pt x="297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4" name="CustomShape 36"/>
            <p:cNvSpPr/>
            <p:nvPr/>
          </p:nvSpPr>
          <p:spPr>
            <a:xfrm>
              <a:off x="3365280" y="34657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3">
                  <a:moveTo>
                    <a:pt x="3382" y="822"/>
                  </a:moveTo>
                  <a:cubicBezTo>
                    <a:pt x="4798" y="822"/>
                    <a:pt x="5941" y="1965"/>
                    <a:pt x="5941" y="3382"/>
                  </a:cubicBezTo>
                  <a:cubicBezTo>
                    <a:pt x="5941" y="4798"/>
                    <a:pt x="4798" y="5953"/>
                    <a:pt x="3382" y="5953"/>
                  </a:cubicBezTo>
                  <a:cubicBezTo>
                    <a:pt x="1965" y="5953"/>
                    <a:pt x="810" y="4798"/>
                    <a:pt x="810" y="3382"/>
                  </a:cubicBezTo>
                  <a:cubicBezTo>
                    <a:pt x="810" y="1965"/>
                    <a:pt x="1965" y="822"/>
                    <a:pt x="3382" y="822"/>
                  </a:cubicBezTo>
                  <a:close/>
                  <a:moveTo>
                    <a:pt x="3382" y="0"/>
                  </a:moveTo>
                  <a:cubicBezTo>
                    <a:pt x="1512" y="0"/>
                    <a:pt x="0" y="1524"/>
                    <a:pt x="0" y="3382"/>
                  </a:cubicBezTo>
                  <a:cubicBezTo>
                    <a:pt x="0" y="5251"/>
                    <a:pt x="1512" y="6763"/>
                    <a:pt x="3382" y="6763"/>
                  </a:cubicBezTo>
                  <a:cubicBezTo>
                    <a:pt x="5239" y="6763"/>
                    <a:pt x="6763" y="5251"/>
                    <a:pt x="6763" y="3382"/>
                  </a:cubicBezTo>
                  <a:cubicBezTo>
                    <a:pt x="6763" y="1524"/>
                    <a:pt x="5239" y="0"/>
                    <a:pt x="33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5" name="CustomShape 37"/>
            <p:cNvSpPr/>
            <p:nvPr/>
          </p:nvSpPr>
          <p:spPr>
            <a:xfrm>
              <a:off x="3400560" y="350136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1" h="3942">
                  <a:moveTo>
                    <a:pt x="1977" y="1"/>
                  </a:moveTo>
                  <a:cubicBezTo>
                    <a:pt x="881" y="1"/>
                    <a:pt x="0" y="882"/>
                    <a:pt x="0" y="1966"/>
                  </a:cubicBezTo>
                  <a:cubicBezTo>
                    <a:pt x="0" y="3061"/>
                    <a:pt x="881" y="3942"/>
                    <a:pt x="1977" y="3942"/>
                  </a:cubicBezTo>
                  <a:cubicBezTo>
                    <a:pt x="3060" y="3942"/>
                    <a:pt x="3941" y="3061"/>
                    <a:pt x="3941" y="1966"/>
                  </a:cubicBezTo>
                  <a:cubicBezTo>
                    <a:pt x="3941" y="882"/>
                    <a:pt x="3060" y="1"/>
                    <a:pt x="197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6" name="Group 38"/>
          <p:cNvGrpSpPr/>
          <p:nvPr/>
        </p:nvGrpSpPr>
        <p:grpSpPr>
          <a:xfrm>
            <a:off x="1786680" y="3849480"/>
            <a:ext cx="167040" cy="167040"/>
            <a:chOff x="1786680" y="3849480"/>
            <a:chExt cx="167040" cy="167040"/>
          </a:xfrm>
        </p:grpSpPr>
        <p:sp>
          <p:nvSpPr>
            <p:cNvPr id="217" name="CustomShape 39"/>
            <p:cNvSpPr/>
            <p:nvPr/>
          </p:nvSpPr>
          <p:spPr>
            <a:xfrm>
              <a:off x="1796760" y="3859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1"/>
                    <a:pt x="1334" y="5954"/>
                    <a:pt x="2977" y="5954"/>
                  </a:cubicBezTo>
                  <a:cubicBezTo>
                    <a:pt x="4620" y="5954"/>
                    <a:pt x="5954" y="4621"/>
                    <a:pt x="5954" y="2977"/>
                  </a:cubicBezTo>
                  <a:cubicBezTo>
                    <a:pt x="5954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8" name="CustomShape 40"/>
            <p:cNvSpPr/>
            <p:nvPr/>
          </p:nvSpPr>
          <p:spPr>
            <a:xfrm>
              <a:off x="1786680" y="38494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3">
                  <a:moveTo>
                    <a:pt x="3382" y="810"/>
                  </a:moveTo>
                  <a:cubicBezTo>
                    <a:pt x="4799" y="810"/>
                    <a:pt x="5954" y="1965"/>
                    <a:pt x="5954" y="3381"/>
                  </a:cubicBezTo>
                  <a:cubicBezTo>
                    <a:pt x="5954" y="4798"/>
                    <a:pt x="4799" y="5953"/>
                    <a:pt x="3382" y="5953"/>
                  </a:cubicBezTo>
                  <a:cubicBezTo>
                    <a:pt x="1965" y="5953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0"/>
                  </a:moveTo>
                  <a:cubicBezTo>
                    <a:pt x="1513" y="0"/>
                    <a:pt x="1" y="1524"/>
                    <a:pt x="1" y="3381"/>
                  </a:cubicBezTo>
                  <a:cubicBezTo>
                    <a:pt x="1" y="5251"/>
                    <a:pt x="1513" y="6763"/>
                    <a:pt x="3382" y="6763"/>
                  </a:cubicBezTo>
                  <a:cubicBezTo>
                    <a:pt x="5240" y="6763"/>
                    <a:pt x="6764" y="5251"/>
                    <a:pt x="6764" y="3381"/>
                  </a:cubicBezTo>
                  <a:cubicBezTo>
                    <a:pt x="6764" y="1524"/>
                    <a:pt x="5240" y="0"/>
                    <a:pt x="338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9" name="CustomShape 41"/>
            <p:cNvSpPr/>
            <p:nvPr/>
          </p:nvSpPr>
          <p:spPr>
            <a:xfrm>
              <a:off x="1821600" y="3884400"/>
              <a:ext cx="96480" cy="96840"/>
            </a:xfrm>
            <a:custGeom>
              <a:avLst/>
              <a:gdLst/>
              <a:ahLst/>
              <a:cxnLst/>
              <a:rect l="l" t="t" r="r" b="b"/>
              <a:pathLst>
                <a:path w="3942" h="3953">
                  <a:moveTo>
                    <a:pt x="1977" y="0"/>
                  </a:moveTo>
                  <a:cubicBezTo>
                    <a:pt x="882" y="0"/>
                    <a:pt x="1" y="893"/>
                    <a:pt x="1" y="1976"/>
                  </a:cubicBezTo>
                  <a:cubicBezTo>
                    <a:pt x="1" y="3072"/>
                    <a:pt x="882" y="3953"/>
                    <a:pt x="1977" y="3953"/>
                  </a:cubicBezTo>
                  <a:cubicBezTo>
                    <a:pt x="3061" y="3953"/>
                    <a:pt x="3942" y="3072"/>
                    <a:pt x="3942" y="1976"/>
                  </a:cubicBezTo>
                  <a:cubicBezTo>
                    <a:pt x="3942" y="893"/>
                    <a:pt x="3061" y="0"/>
                    <a:pt x="19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20" name="Group 42"/>
          <p:cNvGrpSpPr/>
          <p:nvPr/>
        </p:nvGrpSpPr>
        <p:grpSpPr>
          <a:xfrm>
            <a:off x="2599920" y="2841120"/>
            <a:ext cx="167040" cy="167040"/>
            <a:chOff x="2599920" y="2841120"/>
            <a:chExt cx="167040" cy="167040"/>
          </a:xfrm>
        </p:grpSpPr>
        <p:sp>
          <p:nvSpPr>
            <p:cNvPr id="221" name="CustomShape 43"/>
            <p:cNvSpPr/>
            <p:nvPr/>
          </p:nvSpPr>
          <p:spPr>
            <a:xfrm>
              <a:off x="2610360" y="2851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42" h="5942"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cubicBezTo>
                    <a:pt x="0" y="4608"/>
                    <a:pt x="1322" y="5942"/>
                    <a:pt x="2965" y="5942"/>
                  </a:cubicBezTo>
                  <a:cubicBezTo>
                    <a:pt x="4608" y="5942"/>
                    <a:pt x="5941" y="4608"/>
                    <a:pt x="5941" y="2965"/>
                  </a:cubicBezTo>
                  <a:cubicBezTo>
                    <a:pt x="5941" y="1322"/>
                    <a:pt x="4608" y="0"/>
                    <a:pt x="2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2" name="CustomShape 44"/>
            <p:cNvSpPr/>
            <p:nvPr/>
          </p:nvSpPr>
          <p:spPr>
            <a:xfrm>
              <a:off x="2599920" y="28411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4">
                  <a:moveTo>
                    <a:pt x="3382" y="822"/>
                  </a:moveTo>
                  <a:cubicBezTo>
                    <a:pt x="4799" y="822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22" y="4799"/>
                    <a:pt x="822" y="3382"/>
                  </a:cubicBezTo>
                  <a:cubicBezTo>
                    <a:pt x="822" y="1965"/>
                    <a:pt x="1965" y="822"/>
                    <a:pt x="3382" y="822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25"/>
                    <a:pt x="0" y="3382"/>
                  </a:cubicBezTo>
                  <a:cubicBezTo>
                    <a:pt x="0" y="5251"/>
                    <a:pt x="1524" y="6763"/>
                    <a:pt x="3382" y="6763"/>
                  </a:cubicBezTo>
                  <a:cubicBezTo>
                    <a:pt x="5251" y="6763"/>
                    <a:pt x="6763" y="5251"/>
                    <a:pt x="6763" y="3382"/>
                  </a:cubicBezTo>
                  <a:cubicBezTo>
                    <a:pt x="6763" y="1525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3" name="CustomShape 45"/>
            <p:cNvSpPr/>
            <p:nvPr/>
          </p:nvSpPr>
          <p:spPr>
            <a:xfrm>
              <a:off x="2635560" y="287640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2" h="3942">
                  <a:moveTo>
                    <a:pt x="1965" y="1"/>
                  </a:moveTo>
                  <a:cubicBezTo>
                    <a:pt x="881" y="1"/>
                    <a:pt x="0" y="882"/>
                    <a:pt x="0" y="1965"/>
                  </a:cubicBezTo>
                  <a:cubicBezTo>
                    <a:pt x="0" y="3060"/>
                    <a:pt x="881" y="3942"/>
                    <a:pt x="1965" y="3942"/>
                  </a:cubicBezTo>
                  <a:cubicBezTo>
                    <a:pt x="3060" y="3942"/>
                    <a:pt x="3941" y="3060"/>
                    <a:pt x="3941" y="1965"/>
                  </a:cubicBezTo>
                  <a:cubicBezTo>
                    <a:pt x="3941" y="882"/>
                    <a:pt x="3060" y="1"/>
                    <a:pt x="19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7" name="CustomShape 49"/>
          <p:cNvSpPr/>
          <p:nvPr/>
        </p:nvSpPr>
        <p:spPr>
          <a:xfrm>
            <a:off x="6069615" y="339372"/>
            <a:ext cx="332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Deep Blue vence, jugando al ajedrez, al campeón mundial Gary Kasparov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28" name="CustomShape 50"/>
          <p:cNvSpPr/>
          <p:nvPr/>
        </p:nvSpPr>
        <p:spPr>
          <a:xfrm>
            <a:off x="6172575" y="8809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1997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29" name="CustomShape 51"/>
          <p:cNvSpPr/>
          <p:nvPr/>
        </p:nvSpPr>
        <p:spPr>
          <a:xfrm>
            <a:off x="6069615" y="113761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Watson vence “Jeopardy” en EEUU.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Fin del 2º invierno de la IA.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30" name="CustomShape 52"/>
          <p:cNvSpPr/>
          <p:nvPr/>
        </p:nvSpPr>
        <p:spPr>
          <a:xfrm>
            <a:off x="6172575" y="88633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1" name="CustomShape 53"/>
          <p:cNvSpPr/>
          <p:nvPr/>
        </p:nvSpPr>
        <p:spPr>
          <a:xfrm>
            <a:off x="6069615" y="1939192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Go vence, jugando al Go, al campeón mundial Lee Sedol.</a:t>
            </a:r>
          </a:p>
          <a:p>
            <a:pPr>
              <a:tabLst>
                <a:tab pos="0" algn="l"/>
              </a:tabLst>
            </a:pPr>
            <a:r>
              <a:rPr lang="en" sz="1200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2"/>
              </a:rPr>
              <a:t>https://www.youtube.com/watch?v=mzZWPcgcRD0</a:t>
            </a:r>
            <a:endParaRPr lang="es-ES" sz="1200" u="sng" spc="-1" dirty="0">
              <a:solidFill>
                <a:srgbClr val="0000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-ES" sz="1200" spc="-1" dirty="0"/>
              <a:t>Documental: </a:t>
            </a:r>
            <a:r>
              <a:rPr lang="es-ES" sz="1200" spc="-1" dirty="0">
                <a:hlinkClick r:id="rId3"/>
              </a:rPr>
              <a:t>https://www.youtube.com/watch?v=WXuK6gekU1Y</a:t>
            </a:r>
            <a:endParaRPr lang="es-ES" sz="1200" spc="-1" dirty="0"/>
          </a:p>
          <a:p>
            <a:pPr>
              <a:tabLst>
                <a:tab pos="0" algn="l"/>
              </a:tabLst>
            </a:pPr>
            <a:endParaRPr lang="es-ES" sz="1200" spc="-1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32" name="CustomShape 54"/>
          <p:cNvSpPr/>
          <p:nvPr/>
        </p:nvSpPr>
        <p:spPr>
          <a:xfrm>
            <a:off x="6172575" y="168755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33" name="CustomShape 55"/>
          <p:cNvSpPr/>
          <p:nvPr/>
        </p:nvSpPr>
        <p:spPr>
          <a:xfrm>
            <a:off x="6038228" y="4334180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Fold2 predice la estructura de una proteina a partir de su secuencia de aminoácidos.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000" b="0" u="sng" strike="noStrike" spc="-1" dirty="0">
                <a:solidFill>
                  <a:srgbClr val="0000FF"/>
                </a:solidFill>
                <a:uFillTx/>
                <a:latin typeface="arial"/>
                <a:ea typeface="Roboto"/>
                <a:hlinkClick r:id="rId4"/>
              </a:rPr>
              <a:t>https://theconversation.com/alpha-fold-2-un-logro-impresionante-que-marca-un-antes-y-un-despues-en-el-estudio-de-las-proteinas-151702</a:t>
            </a:r>
            <a:endParaRPr lang="es-ES" sz="1000" b="0" u="sng" strike="noStrike" spc="-1" dirty="0">
              <a:solidFill>
                <a:srgbClr val="0000FF"/>
              </a:solidFill>
              <a:uFillTx/>
              <a:latin typeface="arial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u="sng" strike="noStrike" spc="-1" dirty="0">
              <a:solidFill>
                <a:srgbClr val="0000FF"/>
              </a:solidFill>
              <a:uFillTx/>
              <a:latin typeface="arial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234" name="CustomShape 56"/>
          <p:cNvSpPr/>
          <p:nvPr/>
        </p:nvSpPr>
        <p:spPr>
          <a:xfrm>
            <a:off x="6141188" y="4082540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5" name="CustomShape 57"/>
          <p:cNvSpPr/>
          <p:nvPr/>
        </p:nvSpPr>
        <p:spPr>
          <a:xfrm>
            <a:off x="1008000" y="4032000"/>
            <a:ext cx="2014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1997.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Blue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1908000" y="2412000"/>
            <a:ext cx="158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2011. Watson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7" name="CustomShape 59"/>
          <p:cNvSpPr/>
          <p:nvPr/>
        </p:nvSpPr>
        <p:spPr>
          <a:xfrm>
            <a:off x="2628000" y="3672000"/>
            <a:ext cx="176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2017. Alpha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8" name="CustomShape 60"/>
          <p:cNvSpPr/>
          <p:nvPr/>
        </p:nvSpPr>
        <p:spPr>
          <a:xfrm>
            <a:off x="3896295" y="149058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2021. Alpha Fold2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0A49FBC-AC9A-11E7-004B-DE8BBD93062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63" name="CustomShape 4">
              <a:extLst>
                <a:ext uri="{FF2B5EF4-FFF2-40B4-BE49-F238E27FC236}">
                  <a16:creationId xmlns:a16="http://schemas.microsoft.com/office/drawing/2014/main" id="{D6DFF99B-8AD9-CC52-172F-39F73C9C976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4" name="CustomShape 5">
              <a:extLst>
                <a:ext uri="{FF2B5EF4-FFF2-40B4-BE49-F238E27FC236}">
                  <a16:creationId xmlns:a16="http://schemas.microsoft.com/office/drawing/2014/main" id="{5914EDCB-5270-A479-046F-E4D6B9A517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" name="CustomShape 6">
              <a:extLst>
                <a:ext uri="{FF2B5EF4-FFF2-40B4-BE49-F238E27FC236}">
                  <a16:creationId xmlns:a16="http://schemas.microsoft.com/office/drawing/2014/main" id="{AE6FA5E9-AB26-4132-4FBD-C35321E2D7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E9D00FCA-8FB7-A80D-49D2-2C88F28C2CB9}"/>
              </a:ext>
            </a:extLst>
          </p:cNvPr>
          <p:cNvGrpSpPr/>
          <p:nvPr/>
        </p:nvGrpSpPr>
        <p:grpSpPr>
          <a:xfrm>
            <a:off x="3750759" y="2229340"/>
            <a:ext cx="167040" cy="167040"/>
            <a:chOff x="4186440" y="1997280"/>
            <a:chExt cx="167040" cy="167040"/>
          </a:xfrm>
        </p:grpSpPr>
        <p:sp>
          <p:nvSpPr>
            <p:cNvPr id="3" name="CustomShape 8">
              <a:extLst>
                <a:ext uri="{FF2B5EF4-FFF2-40B4-BE49-F238E27FC236}">
                  <a16:creationId xmlns:a16="http://schemas.microsoft.com/office/drawing/2014/main" id="{5ED8E249-23AF-6253-634D-D0E273234AB2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" name="CustomShape 9">
              <a:extLst>
                <a:ext uri="{FF2B5EF4-FFF2-40B4-BE49-F238E27FC236}">
                  <a16:creationId xmlns:a16="http://schemas.microsoft.com/office/drawing/2014/main" id="{419D53DB-CAA1-E140-EB48-3F59469EF1E8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" name="CustomShape 10">
              <a:extLst>
                <a:ext uri="{FF2B5EF4-FFF2-40B4-BE49-F238E27FC236}">
                  <a16:creationId xmlns:a16="http://schemas.microsoft.com/office/drawing/2014/main" id="{7BB835FD-B90D-F41D-AF78-DD1656CF6A4E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CustomShape 60">
            <a:extLst>
              <a:ext uri="{FF2B5EF4-FFF2-40B4-BE49-F238E27FC236}">
                <a16:creationId xmlns:a16="http://schemas.microsoft.com/office/drawing/2014/main" id="{1B388221-8355-45EA-5D33-5F6DB0EBE4F8}"/>
              </a:ext>
            </a:extLst>
          </p:cNvPr>
          <p:cNvSpPr/>
          <p:nvPr/>
        </p:nvSpPr>
        <p:spPr>
          <a:xfrm>
            <a:off x="2725659" y="176652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2020. GPT3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" name="CustomShape 60">
            <a:extLst>
              <a:ext uri="{FF2B5EF4-FFF2-40B4-BE49-F238E27FC236}">
                <a16:creationId xmlns:a16="http://schemas.microsoft.com/office/drawing/2014/main" id="{25060182-8C87-1293-4EE2-D4F81F589534}"/>
              </a:ext>
            </a:extLst>
          </p:cNvPr>
          <p:cNvSpPr/>
          <p:nvPr/>
        </p:nvSpPr>
        <p:spPr>
          <a:xfrm>
            <a:off x="4495500" y="2909268"/>
            <a:ext cx="1510035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2023. GPT-4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4DD763-62DA-2682-FE93-6C09B3648A72}"/>
              </a:ext>
            </a:extLst>
          </p:cNvPr>
          <p:cNvGrpSpPr/>
          <p:nvPr/>
        </p:nvGrpSpPr>
        <p:grpSpPr>
          <a:xfrm>
            <a:off x="4718425" y="2712708"/>
            <a:ext cx="167040" cy="167040"/>
            <a:chOff x="4186440" y="1997280"/>
            <a:chExt cx="167040" cy="167040"/>
          </a:xfrm>
        </p:grpSpPr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3A1E50A3-F052-160D-4EDF-61D809CC726C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12520DF1-DB72-45F3-5F08-060C6B8CA5BC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10">
              <a:extLst>
                <a:ext uri="{FF2B5EF4-FFF2-40B4-BE49-F238E27FC236}">
                  <a16:creationId xmlns:a16="http://schemas.microsoft.com/office/drawing/2014/main" id="{1B1462F2-8B44-EFA3-A3A5-C1D4AA89AB87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" name="CustomShape 51">
            <a:extLst>
              <a:ext uri="{FF2B5EF4-FFF2-40B4-BE49-F238E27FC236}">
                <a16:creationId xmlns:a16="http://schemas.microsoft.com/office/drawing/2014/main" id="{5DC23AE2-7FA6-2986-5189-1F236333800D}"/>
              </a:ext>
            </a:extLst>
          </p:cNvPr>
          <p:cNvSpPr/>
          <p:nvPr/>
        </p:nvSpPr>
        <p:spPr>
          <a:xfrm>
            <a:off x="6015780" y="347195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spc="-1" dirty="0">
                <a:solidFill>
                  <a:srgbClr val="434343"/>
                </a:solidFill>
                <a:latin typeface="arial"/>
                <a:ea typeface="Roboto"/>
              </a:rPr>
              <a:t>GPT-3</a:t>
            </a: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. Modelos de lenguaje que imitan redacción de textos por humanos. ( En 2023 GPT-4)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3" name="CustomShape 52">
            <a:extLst>
              <a:ext uri="{FF2B5EF4-FFF2-40B4-BE49-F238E27FC236}">
                <a16:creationId xmlns:a16="http://schemas.microsoft.com/office/drawing/2014/main" id="{1C981B7E-6C81-55B2-C30F-2B6ADA30B20A}"/>
              </a:ext>
            </a:extLst>
          </p:cNvPr>
          <p:cNvSpPr/>
          <p:nvPr/>
        </p:nvSpPr>
        <p:spPr>
          <a:xfrm>
            <a:off x="6118740" y="322067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2020</a:t>
            </a:r>
            <a:endParaRPr lang="es-ES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8" name="CustomShape 2"/>
          <p:cNvSpPr/>
          <p:nvPr/>
        </p:nvSpPr>
        <p:spPr>
          <a:xfrm>
            <a:off x="1224359" y="4392000"/>
            <a:ext cx="6820603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https://www.sciencedirect.com/science/article/abs/pii/S1474034622000350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4914000" y="2087280"/>
            <a:ext cx="3435480" cy="22986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tretch/>
        </p:blipFill>
        <p:spPr>
          <a:xfrm>
            <a:off x="1296000" y="2077200"/>
            <a:ext cx="3431880" cy="2308680"/>
          </a:xfrm>
          <a:prstGeom prst="rect">
            <a:avLst/>
          </a:prstGeom>
          <a:ln>
            <a:noFill/>
          </a:ln>
        </p:spPr>
      </p:pic>
      <p:sp>
        <p:nvSpPr>
          <p:cNvPr id="255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¿La complejidad de lo sencillo?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540000" y="1368000"/>
            <a:ext cx="726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¿Qué actividad te resulta más compleja?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83B6AE9-E76E-56CE-88E5-B69CEF164A1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192411B6-9A4F-0BC6-BB18-173E5DF0FEF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8F1BE5B1-E46C-50A3-0DFC-9C18734E25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D6E065E-DAA7-066E-5275-6B5484804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12000" y="4351320"/>
            <a:ext cx="8561520" cy="90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¿Sabe la IA lo que es un perro y lo que es un gato? ¿Sabe que un perro ladra? ¿Conoce que los gatos cazan ratones? ¿Sabe que ambos son mamíferos?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sencillo. Clasificación de imágenes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000" y="107064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¿Perro o gato?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64" name="Imagen 263"/>
          <p:cNvPicPr/>
          <p:nvPr/>
        </p:nvPicPr>
        <p:blipFill>
          <a:blip r:embed="rId3"/>
          <a:stretch/>
        </p:blipFill>
        <p:spPr>
          <a:xfrm>
            <a:off x="1914840" y="1848600"/>
            <a:ext cx="1971000" cy="1475640"/>
          </a:xfrm>
          <a:prstGeom prst="rect">
            <a:avLst/>
          </a:prstGeom>
          <a:ln>
            <a:noFill/>
          </a:ln>
        </p:spPr>
      </p:pic>
      <p:pic>
        <p:nvPicPr>
          <p:cNvPr id="265" name="Imagen 264"/>
          <p:cNvPicPr/>
          <p:nvPr/>
        </p:nvPicPr>
        <p:blipFill>
          <a:blip r:embed="rId4"/>
          <a:stretch/>
        </p:blipFill>
        <p:spPr>
          <a:xfrm>
            <a:off x="6370200" y="1622160"/>
            <a:ext cx="1475640" cy="1971000"/>
          </a:xfrm>
          <a:prstGeom prst="rect">
            <a:avLst/>
          </a:prstGeom>
          <a:ln>
            <a:noFill/>
          </a:ln>
        </p:spPr>
      </p:pic>
      <p:pic>
        <p:nvPicPr>
          <p:cNvPr id="266" name="Imagen 265"/>
          <p:cNvPicPr/>
          <p:nvPr/>
        </p:nvPicPr>
        <p:blipFill>
          <a:blip r:embed="rId5"/>
          <a:stretch/>
        </p:blipFill>
        <p:spPr>
          <a:xfrm>
            <a:off x="4529880" y="1944000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267" name="CustomShape 8"/>
          <p:cNvSpPr/>
          <p:nvPr/>
        </p:nvSpPr>
        <p:spPr>
          <a:xfrm>
            <a:off x="648720" y="3600360"/>
            <a:ext cx="61891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ea typeface="DejaVu Sans"/>
                <a:hlinkClick r:id="rId6"/>
              </a:rPr>
              <a:t>https://cat-dog-detection-tfjs.vercel.app/</a:t>
            </a:r>
            <a:endParaRPr lang="es-ES" sz="1400" b="0" u="sng" strike="noStrike" spc="-1" dirty="0">
              <a:solidFill>
                <a:srgbClr val="0000FF"/>
              </a:solidFill>
              <a:uFillTx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04126F6-D5C7-4782-6BC6-8C103B03BC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4FD98855-EC73-1560-5780-1B6C18AB230D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AA73A6E-C2AF-EF49-97EE-E155F849ECC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454C0F9B-B0C3-7B85-53A2-8ED7446E7D3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2558</Words>
  <Application>Microsoft Office PowerPoint</Application>
  <PresentationFormat>Personalizado</PresentationFormat>
  <Paragraphs>469</Paragraphs>
  <Slides>43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43</vt:i4>
      </vt:variant>
    </vt:vector>
  </HeadingPairs>
  <TitlesOfParts>
    <vt:vector size="53" baseType="lpstr">
      <vt:lpstr>arial</vt:lpstr>
      <vt:lpstr>arial</vt:lpstr>
      <vt:lpstr>DejaVu Sans</vt:lpstr>
      <vt:lpstr>Fira Sans Extra Condensed Medium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223</cp:revision>
  <dcterms:created xsi:type="dcterms:W3CDTF">2022-03-21T11:45:16Z</dcterms:created>
  <dcterms:modified xsi:type="dcterms:W3CDTF">2024-09-09T20:54:22Z</dcterms:modified>
  <dc:language>es-ES</dc:language>
</cp:coreProperties>
</file>