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66"/>
  </p:notesMasterIdLst>
  <p:sldIdLst>
    <p:sldId id="296" r:id="rId4"/>
    <p:sldId id="266" r:id="rId5"/>
    <p:sldId id="340" r:id="rId6"/>
    <p:sldId id="328" r:id="rId7"/>
    <p:sldId id="298" r:id="rId8"/>
    <p:sldId id="299" r:id="rId9"/>
    <p:sldId id="290" r:id="rId10"/>
    <p:sldId id="297" r:id="rId11"/>
    <p:sldId id="300" r:id="rId12"/>
    <p:sldId id="301" r:id="rId13"/>
    <p:sldId id="341" r:id="rId14"/>
    <p:sldId id="336" r:id="rId15"/>
    <p:sldId id="343" r:id="rId16"/>
    <p:sldId id="342" r:id="rId17"/>
    <p:sldId id="344" r:id="rId18"/>
    <p:sldId id="345" r:id="rId19"/>
    <p:sldId id="337" r:id="rId20"/>
    <p:sldId id="346" r:id="rId21"/>
    <p:sldId id="360" r:id="rId22"/>
    <p:sldId id="349" r:id="rId23"/>
    <p:sldId id="302" r:id="rId24"/>
    <p:sldId id="303" r:id="rId25"/>
    <p:sldId id="350" r:id="rId26"/>
    <p:sldId id="304" r:id="rId27"/>
    <p:sldId id="334" r:id="rId28"/>
    <p:sldId id="348" r:id="rId29"/>
    <p:sldId id="347" r:id="rId30"/>
    <p:sldId id="305" r:id="rId31"/>
    <p:sldId id="306" r:id="rId32"/>
    <p:sldId id="308" r:id="rId33"/>
    <p:sldId id="309" r:id="rId34"/>
    <p:sldId id="310" r:id="rId35"/>
    <p:sldId id="329" r:id="rId36"/>
    <p:sldId id="330" r:id="rId37"/>
    <p:sldId id="311" r:id="rId38"/>
    <p:sldId id="368" r:id="rId39"/>
    <p:sldId id="331" r:id="rId40"/>
    <p:sldId id="351" r:id="rId41"/>
    <p:sldId id="312" r:id="rId42"/>
    <p:sldId id="313" r:id="rId43"/>
    <p:sldId id="314" r:id="rId44"/>
    <p:sldId id="361" r:id="rId45"/>
    <p:sldId id="315" r:id="rId46"/>
    <p:sldId id="316" r:id="rId47"/>
    <p:sldId id="366" r:id="rId48"/>
    <p:sldId id="318" r:id="rId49"/>
    <p:sldId id="338" r:id="rId50"/>
    <p:sldId id="339" r:id="rId51"/>
    <p:sldId id="319" r:id="rId52"/>
    <p:sldId id="364" r:id="rId53"/>
    <p:sldId id="320" r:id="rId54"/>
    <p:sldId id="321" r:id="rId55"/>
    <p:sldId id="322" r:id="rId56"/>
    <p:sldId id="367" r:id="rId57"/>
    <p:sldId id="358" r:id="rId58"/>
    <p:sldId id="355" r:id="rId59"/>
    <p:sldId id="363" r:id="rId60"/>
    <p:sldId id="362" r:id="rId61"/>
    <p:sldId id="365" r:id="rId62"/>
    <p:sldId id="354" r:id="rId63"/>
    <p:sldId id="326" r:id="rId64"/>
    <p:sldId id="327" r:id="rId65"/>
  </p:sldIdLst>
  <p:sldSz cx="10080625" cy="567055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AFBEC1-F7D4-4F6E-9864-2939BDD11505}" v="17" dt="2024-03-18T17:46:52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52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Rodriguez Rodrigo" userId="ffe6dc53-0573-4d30-b09c-f73886c58404" providerId="ADAL" clId="{80AFBEC1-F7D4-4F6E-9864-2939BDD11505}"/>
    <pc:docChg chg="undo custSel modSld">
      <pc:chgData name="David Rodriguez Rodrigo" userId="ffe6dc53-0573-4d30-b09c-f73886c58404" providerId="ADAL" clId="{80AFBEC1-F7D4-4F6E-9864-2939BDD11505}" dt="2024-03-18T17:46:53.839" v="243" actId="20577"/>
      <pc:docMkLst>
        <pc:docMk/>
      </pc:docMkLst>
      <pc:sldChg chg="modSp mod">
        <pc:chgData name="David Rodriguez Rodrigo" userId="ffe6dc53-0573-4d30-b09c-f73886c58404" providerId="ADAL" clId="{80AFBEC1-F7D4-4F6E-9864-2939BDD11505}" dt="2024-03-18T16:13:26.894" v="1" actId="20577"/>
        <pc:sldMkLst>
          <pc:docMk/>
          <pc:sldMk cId="0" sldId="296"/>
        </pc:sldMkLst>
        <pc:spChg chg="mod">
          <ac:chgData name="David Rodriguez Rodrigo" userId="ffe6dc53-0573-4d30-b09c-f73886c58404" providerId="ADAL" clId="{80AFBEC1-F7D4-4F6E-9864-2939BDD11505}" dt="2024-03-18T16:13:26.894" v="1" actId="20577"/>
          <ac:spMkLst>
            <pc:docMk/>
            <pc:sldMk cId="0" sldId="296"/>
            <ac:spMk id="577" creationId="{00000000-0000-0000-0000-000000000000}"/>
          </ac:spMkLst>
        </pc:spChg>
      </pc:sldChg>
      <pc:sldChg chg="addSp modSp mod">
        <pc:chgData name="David Rodriguez Rodrigo" userId="ffe6dc53-0573-4d30-b09c-f73886c58404" providerId="ADAL" clId="{80AFBEC1-F7D4-4F6E-9864-2939BDD11505}" dt="2024-03-18T17:01:12.787" v="118" actId="1076"/>
        <pc:sldMkLst>
          <pc:docMk/>
          <pc:sldMk cId="0" sldId="313"/>
        </pc:sldMkLst>
        <pc:picChg chg="add mod">
          <ac:chgData name="David Rodriguez Rodrigo" userId="ffe6dc53-0573-4d30-b09c-f73886c58404" providerId="ADAL" clId="{80AFBEC1-F7D4-4F6E-9864-2939BDD11505}" dt="2024-03-18T17:01:12.787" v="118" actId="1076"/>
          <ac:picMkLst>
            <pc:docMk/>
            <pc:sldMk cId="0" sldId="313"/>
            <ac:picMk id="3" creationId="{501D7A5C-A1B3-7E24-079A-9C299BFECF15}"/>
          </ac:picMkLst>
        </pc:picChg>
        <pc:picChg chg="mod">
          <ac:chgData name="David Rodriguez Rodrigo" userId="ffe6dc53-0573-4d30-b09c-f73886c58404" providerId="ADAL" clId="{80AFBEC1-F7D4-4F6E-9864-2939BDD11505}" dt="2024-03-18T17:00:41.060" v="113" actId="1076"/>
          <ac:picMkLst>
            <pc:docMk/>
            <pc:sldMk cId="0" sldId="313"/>
            <ac:picMk id="707" creationId="{00000000-0000-0000-0000-000000000000}"/>
          </ac:picMkLst>
        </pc:picChg>
      </pc:sldChg>
      <pc:sldChg chg="modSp mod">
        <pc:chgData name="David Rodriguez Rodrigo" userId="ffe6dc53-0573-4d30-b09c-f73886c58404" providerId="ADAL" clId="{80AFBEC1-F7D4-4F6E-9864-2939BDD11505}" dt="2024-03-18T17:09:11.496" v="121" actId="20577"/>
        <pc:sldMkLst>
          <pc:docMk/>
          <pc:sldMk cId="0" sldId="316"/>
        </pc:sldMkLst>
        <pc:spChg chg="mod">
          <ac:chgData name="David Rodriguez Rodrigo" userId="ffe6dc53-0573-4d30-b09c-f73886c58404" providerId="ADAL" clId="{80AFBEC1-F7D4-4F6E-9864-2939BDD11505}" dt="2024-03-18T17:09:11.496" v="121" actId="20577"/>
          <ac:spMkLst>
            <pc:docMk/>
            <pc:sldMk cId="0" sldId="316"/>
            <ac:spMk id="726" creationId="{00000000-0000-0000-0000-000000000000}"/>
          </ac:spMkLst>
        </pc:spChg>
      </pc:sldChg>
      <pc:sldChg chg="modSp mod">
        <pc:chgData name="David Rodriguez Rodrigo" userId="ffe6dc53-0573-4d30-b09c-f73886c58404" providerId="ADAL" clId="{80AFBEC1-F7D4-4F6E-9864-2939BDD11505}" dt="2024-03-18T17:22:29.805" v="128" actId="20577"/>
        <pc:sldMkLst>
          <pc:docMk/>
          <pc:sldMk cId="0" sldId="317"/>
        </pc:sldMkLst>
        <pc:spChg chg="mod">
          <ac:chgData name="David Rodriguez Rodrigo" userId="ffe6dc53-0573-4d30-b09c-f73886c58404" providerId="ADAL" clId="{80AFBEC1-F7D4-4F6E-9864-2939BDD11505}" dt="2024-03-18T17:22:29.805" v="128" actId="20577"/>
          <ac:spMkLst>
            <pc:docMk/>
            <pc:sldMk cId="0" sldId="317"/>
            <ac:spMk id="732" creationId="{00000000-0000-0000-0000-000000000000}"/>
          </ac:spMkLst>
        </pc:spChg>
      </pc:sldChg>
      <pc:sldChg chg="modSp mod">
        <pc:chgData name="David Rodriguez Rodrigo" userId="ffe6dc53-0573-4d30-b09c-f73886c58404" providerId="ADAL" clId="{80AFBEC1-F7D4-4F6E-9864-2939BDD11505}" dt="2024-03-18T17:42:31.942" v="136" actId="20577"/>
        <pc:sldMkLst>
          <pc:docMk/>
          <pc:sldMk cId="0" sldId="321"/>
        </pc:sldMkLst>
        <pc:spChg chg="mod">
          <ac:chgData name="David Rodriguez Rodrigo" userId="ffe6dc53-0573-4d30-b09c-f73886c58404" providerId="ADAL" clId="{80AFBEC1-F7D4-4F6E-9864-2939BDD11505}" dt="2024-03-18T17:42:31.942" v="136" actId="20577"/>
          <ac:spMkLst>
            <pc:docMk/>
            <pc:sldMk cId="0" sldId="321"/>
            <ac:spMk id="759" creationId="{00000000-0000-0000-0000-000000000000}"/>
          </ac:spMkLst>
        </pc:spChg>
      </pc:sldChg>
      <pc:sldChg chg="modSp mod">
        <pc:chgData name="David Rodriguez Rodrigo" userId="ffe6dc53-0573-4d30-b09c-f73886c58404" providerId="ADAL" clId="{80AFBEC1-F7D4-4F6E-9864-2939BDD11505}" dt="2024-03-18T17:44:41.869" v="191" actId="6549"/>
        <pc:sldMkLst>
          <pc:docMk/>
          <pc:sldMk cId="0" sldId="324"/>
        </pc:sldMkLst>
        <pc:spChg chg="mod">
          <ac:chgData name="David Rodriguez Rodrigo" userId="ffe6dc53-0573-4d30-b09c-f73886c58404" providerId="ADAL" clId="{80AFBEC1-F7D4-4F6E-9864-2939BDD11505}" dt="2024-03-18T17:44:41.869" v="191" actId="6549"/>
          <ac:spMkLst>
            <pc:docMk/>
            <pc:sldMk cId="0" sldId="324"/>
            <ac:spMk id="778" creationId="{00000000-0000-0000-0000-000000000000}"/>
          </ac:spMkLst>
        </pc:spChg>
      </pc:sldChg>
      <pc:sldChg chg="modSp mod">
        <pc:chgData name="David Rodriguez Rodrigo" userId="ffe6dc53-0573-4d30-b09c-f73886c58404" providerId="ADAL" clId="{80AFBEC1-F7D4-4F6E-9864-2939BDD11505}" dt="2024-03-18T17:46:53.839" v="243" actId="20577"/>
        <pc:sldMkLst>
          <pc:docMk/>
          <pc:sldMk cId="0" sldId="326"/>
        </pc:sldMkLst>
        <pc:spChg chg="mod">
          <ac:chgData name="David Rodriguez Rodrigo" userId="ffe6dc53-0573-4d30-b09c-f73886c58404" providerId="ADAL" clId="{80AFBEC1-F7D4-4F6E-9864-2939BDD11505}" dt="2024-03-18T17:46:53.839" v="243" actId="20577"/>
          <ac:spMkLst>
            <pc:docMk/>
            <pc:sldMk cId="0" sldId="326"/>
            <ac:spMk id="793" creationId="{00000000-0000-0000-0000-000000000000}"/>
          </ac:spMkLst>
        </pc:spChg>
      </pc:sldChg>
      <pc:sldChg chg="modSp mod">
        <pc:chgData name="David Rodriguez Rodrigo" userId="ffe6dc53-0573-4d30-b09c-f73886c58404" providerId="ADAL" clId="{80AFBEC1-F7D4-4F6E-9864-2939BDD11505}" dt="2024-03-18T16:49:14.796" v="109" actId="5793"/>
        <pc:sldMkLst>
          <pc:docMk/>
          <pc:sldMk cId="2548945949" sldId="330"/>
        </pc:sldMkLst>
        <pc:spChg chg="mod">
          <ac:chgData name="David Rodriguez Rodrigo" userId="ffe6dc53-0573-4d30-b09c-f73886c58404" providerId="ADAL" clId="{80AFBEC1-F7D4-4F6E-9864-2939BDD11505}" dt="2024-03-18T16:49:14.796" v="109" actId="5793"/>
          <ac:spMkLst>
            <pc:docMk/>
            <pc:sldMk cId="2548945949" sldId="330"/>
            <ac:spMk id="12" creationId="{A2C8F642-C0C9-59F0-8646-3C34522C3028}"/>
          </ac:spMkLst>
        </pc:spChg>
      </pc:sldChg>
      <pc:sldChg chg="modSp mod">
        <pc:chgData name="David Rodriguez Rodrigo" userId="ffe6dc53-0573-4d30-b09c-f73886c58404" providerId="ADAL" clId="{80AFBEC1-F7D4-4F6E-9864-2939BDD11505}" dt="2024-03-18T16:40:30.787" v="98" actId="255"/>
        <pc:sldMkLst>
          <pc:docMk/>
          <pc:sldMk cId="1856975314" sldId="334"/>
        </pc:sldMkLst>
        <pc:spChg chg="mod">
          <ac:chgData name="David Rodriguez Rodrigo" userId="ffe6dc53-0573-4d30-b09c-f73886c58404" providerId="ADAL" clId="{80AFBEC1-F7D4-4F6E-9864-2939BDD11505}" dt="2024-03-18T16:40:30.787" v="98" actId="255"/>
          <ac:spMkLst>
            <pc:docMk/>
            <pc:sldMk cId="1856975314" sldId="334"/>
            <ac:spMk id="638" creationId="{00000000-0000-0000-0000-000000000000}"/>
          </ac:spMkLst>
        </pc:spChg>
      </pc:sldChg>
      <pc:sldChg chg="modSp mod">
        <pc:chgData name="David Rodriguez Rodrigo" userId="ffe6dc53-0573-4d30-b09c-f73886c58404" providerId="ADAL" clId="{80AFBEC1-F7D4-4F6E-9864-2939BDD11505}" dt="2024-03-18T17:27:14.305" v="134" actId="20577"/>
        <pc:sldMkLst>
          <pc:docMk/>
          <pc:sldMk cId="1375231385" sldId="339"/>
        </pc:sldMkLst>
        <pc:spChg chg="mod">
          <ac:chgData name="David Rodriguez Rodrigo" userId="ffe6dc53-0573-4d30-b09c-f73886c58404" providerId="ADAL" clId="{80AFBEC1-F7D4-4F6E-9864-2939BDD11505}" dt="2024-03-18T17:27:14.305" v="134" actId="20577"/>
          <ac:spMkLst>
            <pc:docMk/>
            <pc:sldMk cId="1375231385" sldId="339"/>
            <ac:spMk id="738" creationId="{00000000-0000-0000-0000-000000000000}"/>
          </ac:spMkLst>
        </pc:spChg>
      </pc:sldChg>
      <pc:sldChg chg="addSp modSp mod modAnim">
        <pc:chgData name="David Rodriguez Rodrigo" userId="ffe6dc53-0573-4d30-b09c-f73886c58404" providerId="ADAL" clId="{80AFBEC1-F7D4-4F6E-9864-2939BDD11505}" dt="2024-03-18T16:31:55.514" v="80"/>
        <pc:sldMkLst>
          <pc:docMk/>
          <pc:sldMk cId="531571202" sldId="343"/>
        </pc:sldMkLst>
        <pc:spChg chg="add mod">
          <ac:chgData name="David Rodriguez Rodrigo" userId="ffe6dc53-0573-4d30-b09c-f73886c58404" providerId="ADAL" clId="{80AFBEC1-F7D4-4F6E-9864-2939BDD11505}" dt="2024-03-18T16:31:05.989" v="77" actId="1076"/>
          <ac:spMkLst>
            <pc:docMk/>
            <pc:sldMk cId="531571202" sldId="343"/>
            <ac:spMk id="2" creationId="{525B2B73-98FA-916A-49B4-9EC6D61F3FC3}"/>
          </ac:spMkLst>
        </pc:spChg>
        <pc:spChg chg="mod">
          <ac:chgData name="David Rodriguez Rodrigo" userId="ffe6dc53-0573-4d30-b09c-f73886c58404" providerId="ADAL" clId="{80AFBEC1-F7D4-4F6E-9864-2939BDD11505}" dt="2024-03-18T16:30:52.634" v="65" actId="20577"/>
          <ac:spMkLst>
            <pc:docMk/>
            <pc:sldMk cId="531571202" sldId="343"/>
            <ac:spMk id="613" creationId="{00000000-0000-0000-0000-000000000000}"/>
          </ac:spMkLst>
        </pc:spChg>
        <pc:picChg chg="mod">
          <ac:chgData name="David Rodriguez Rodrigo" userId="ffe6dc53-0573-4d30-b09c-f73886c58404" providerId="ADAL" clId="{80AFBEC1-F7D4-4F6E-9864-2939BDD11505}" dt="2024-03-18T16:31:12.529" v="78" actId="1076"/>
          <ac:picMkLst>
            <pc:docMk/>
            <pc:sldMk cId="531571202" sldId="343"/>
            <ac:picMk id="3" creationId="{78C55770-27B3-EA1E-1B29-EBD03A7D0860}"/>
          </ac:picMkLst>
        </pc:picChg>
        <pc:picChg chg="mod">
          <ac:chgData name="David Rodriguez Rodrigo" userId="ffe6dc53-0573-4d30-b09c-f73886c58404" providerId="ADAL" clId="{80AFBEC1-F7D4-4F6E-9864-2939BDD11505}" dt="2024-03-18T16:31:12.529" v="78" actId="1076"/>
          <ac:picMkLst>
            <pc:docMk/>
            <pc:sldMk cId="531571202" sldId="343"/>
            <ac:picMk id="5" creationId="{70B5F8D8-7991-69F7-0193-51CAF45D3057}"/>
          </ac:picMkLst>
        </pc:picChg>
      </pc:sldChg>
      <pc:sldChg chg="modSp mod">
        <pc:chgData name="David Rodriguez Rodrigo" userId="ffe6dc53-0573-4d30-b09c-f73886c58404" providerId="ADAL" clId="{80AFBEC1-F7D4-4F6E-9864-2939BDD11505}" dt="2024-03-18T16:35:10.704" v="87" actId="20577"/>
        <pc:sldMkLst>
          <pc:docMk/>
          <pc:sldMk cId="2128466865" sldId="346"/>
        </pc:sldMkLst>
        <pc:spChg chg="mod">
          <ac:chgData name="David Rodriguez Rodrigo" userId="ffe6dc53-0573-4d30-b09c-f73886c58404" providerId="ADAL" clId="{80AFBEC1-F7D4-4F6E-9864-2939BDD11505}" dt="2024-03-18T16:35:10.704" v="87" actId="20577"/>
          <ac:spMkLst>
            <pc:docMk/>
            <pc:sldMk cId="2128466865" sldId="346"/>
            <ac:spMk id="613" creationId="{00000000-0000-0000-0000-000000000000}"/>
          </ac:spMkLst>
        </pc:spChg>
      </pc:sldChg>
      <pc:sldChg chg="modSp mod">
        <pc:chgData name="David Rodriguez Rodrigo" userId="ffe6dc53-0573-4d30-b09c-f73886c58404" providerId="ADAL" clId="{80AFBEC1-F7D4-4F6E-9864-2939BDD11505}" dt="2024-03-18T17:45:29.916" v="237" actId="20577"/>
        <pc:sldMkLst>
          <pc:docMk/>
          <pc:sldMk cId="2316698843" sldId="355"/>
        </pc:sldMkLst>
        <pc:spChg chg="mod">
          <ac:chgData name="David Rodriguez Rodrigo" userId="ffe6dc53-0573-4d30-b09c-f73886c58404" providerId="ADAL" clId="{80AFBEC1-F7D4-4F6E-9864-2939BDD11505}" dt="2024-03-18T17:45:29.916" v="237" actId="20577"/>
          <ac:spMkLst>
            <pc:docMk/>
            <pc:sldMk cId="2316698843" sldId="355"/>
            <ac:spMk id="2" creationId="{AFDAE22D-6F30-0C0F-1057-91F57C5714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desplazar la diapositiva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57BA739-DEDD-40D3-8DBB-064C0A87FF38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18350" cy="4003675"/>
          </a:xfrm>
          <a:prstGeom prst="rect">
            <a:avLst/>
          </a:prstGeom>
        </p:spPr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240" cy="4805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IRIS Versicolor.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Mucho que contar: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1. Conjunto de datos entrenamiento/ validación o test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2. Pérdida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3. Precisión (Accuracy)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4. Matriz de confusión</a:t>
            </a:r>
          </a:p>
          <a:p>
            <a:pPr marL="216000" indent="-210960">
              <a:lnSpc>
                <a:spcPct val="100000"/>
              </a:lnSpc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5. Probabilidades para cada clase.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ftaliharris.com/blog/visualizing-k-means-clustering/" TargetMode="Externa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davrodrod/FundamentosIA_2025_1/blob/main/deteccionAnomalias/deteccionAnomalias.ipynb" TargetMode="Externa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enciadedatos.net/documentos/py21-deteccion-anomalias-pca-python.html" TargetMode="External"/><Relationship Id="rId2" Type="http://schemas.openxmlformats.org/officeDocument/2006/relationships/hyperlink" Target="https://www.kindsonthegenius.com/principal-components-analysispca-in-python-step-by-step/" TargetMode="Externa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rodrod/FundamentosIA_2025_1/blob/main/ReglasAsociacion/reglasAsociacion.ipynb" TargetMode="Externa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-studio.plotly.com/create/?fid=SolClover:5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-studio.plotly.com/create/?fid=SolClover:5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opoLzvh5jY" TargetMode="External"/><Relationship Id="rId2" Type="http://schemas.openxmlformats.org/officeDocument/2006/relationships/hyperlink" Target="https://youtu.be/V1eYniJ0Rnk" TargetMode="Externa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github.com/Farama-Foundation/Gymnasium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org/url/cayetanoguerra.github.io/ia/nbpy/redneuronal1.ipynb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github.com/davrodrod/FundamentosIA_2025_1/blob/main/RedNeuronalSencilla/classification_tensorflow.ipynb" TargetMode="External"/><Relationship Id="rId4" Type="http://schemas.openxmlformats.org/officeDocument/2006/relationships/hyperlink" Target="https://playground.tensorflow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hyperlink" Target="https://developers.google.com/machine-learning/practica/image-classification/convolutional-neural-networks" TargetMode="External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poloclub.github.io/cnn-explainer/#article-input" TargetMode="External"/><Relationship Id="rId4" Type="http://schemas.openxmlformats.org/officeDocument/2006/relationships/hyperlink" Target="https://adamharley.com/nn_vis/cnn/3d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cornellcollege.edu/pluginfile.php/195933/mod_forum/attachment/49071/ML%20cheatsheets_compressed.pdf?forcedownload=1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shorts/b3cHhmaDOpA" TargetMode="External"/><Relationship Id="rId2" Type="http://schemas.openxmlformats.org/officeDocument/2006/relationships/hyperlink" Target="https://www.tiktok.com/@arcadim/video/7465363176649985302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hyperlink" Target="https://www.youtube.com/shorts/CPhYtWxFOBA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egment-anything.com/demo" TargetMode="External"/><Relationship Id="rId2" Type="http://schemas.openxmlformats.org/officeDocument/2006/relationships/hyperlink" Target="https://catalog.ngc.nvidia.com/orgs/nvidia/collections/imagesegmentation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zi-62z-3c4U&amp;t=45s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secatsdonotexist.com/" TargetMode="External"/><Relationship Id="rId2" Type="http://schemas.openxmlformats.org/officeDocument/2006/relationships/hyperlink" Target="https://thispersondoesnotexist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watch?v=rM0IDeyD0EA" TargetMode="External"/><Relationship Id="rId5" Type="http://schemas.openxmlformats.org/officeDocument/2006/relationships/hyperlink" Target="https://github.com/thunil/TecoGAN" TargetMode="External"/><Relationship Id="rId4" Type="http://schemas.openxmlformats.org/officeDocument/2006/relationships/hyperlink" Target="https://github.com/researchmm/AOT-GAN-for-Inpainting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djourney.com/app/" TargetMode="External"/><Relationship Id="rId2" Type="http://schemas.openxmlformats.org/officeDocument/2006/relationships/hyperlink" Target="https://copilot.microsoft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openai.com/dall-e-2/" TargetMode="External"/><Relationship Id="rId5" Type="http://schemas.openxmlformats.org/officeDocument/2006/relationships/hyperlink" Target="https://dreamstudio.ai/generate" TargetMode="External"/><Relationship Id="rId4" Type="http://schemas.openxmlformats.org/officeDocument/2006/relationships/hyperlink" Target="https://stablediffusionweb.com/#demo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rodrod/FundamentosIA_2025_1/blob/main/word_embeddings/word2vec.ipynb" TargetMode="Externa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-studio.plotly.com/create/?fid=SolClover:5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tvqkWFvUZU&amp;t=346s" TargetMode="Externa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blog/openai-codex/" TargetMode="External"/><Relationship Id="rId2" Type="http://schemas.openxmlformats.org/officeDocument/2006/relationships/hyperlink" Target="https://copilot.github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claude.ai/" TargetMode="External"/><Relationship Id="rId4" Type="http://schemas.openxmlformats.org/officeDocument/2006/relationships/hyperlink" Target="https://www.unocero.com/noticias/alphacode-deepmind-google-ia-programa-como-desarrollador-humano/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S1eu7HpIS0&amp;t=2338s" TargetMode="External"/><Relationship Id="rId2" Type="http://schemas.openxmlformats.org/officeDocument/2006/relationships/hyperlink" Target="https://www.castillalamancha.es/sites/default/files/documentos/pdf/20250130/anteproyecto_de_ley_de_simplificacion...pdf" TargetMode="Externa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roperable-europe.ec.europa.eu/collection/public-sector-tech-watch" TargetMode="Externa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@TwoMinutePapers" TargetMode="External"/><Relationship Id="rId3" Type="http://schemas.openxmlformats.org/officeDocument/2006/relationships/hyperlink" Target="https://www.kaggle.com/" TargetMode="External"/><Relationship Id="rId7" Type="http://schemas.openxmlformats.org/officeDocument/2006/relationships/hyperlink" Target="https://www.youtube.com/c/notcsv" TargetMode="External"/><Relationship Id="rId2" Type="http://schemas.openxmlformats.org/officeDocument/2006/relationships/hyperlink" Target="https://www.elementsofai.com/es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youtube.com/c/DotCSV" TargetMode="External"/><Relationship Id="rId11" Type="http://schemas.openxmlformats.org/officeDocument/2006/relationships/hyperlink" Target="https://www.ivoox.com/podcast-software-2-0_sq_f1807016_1.html" TargetMode="External"/><Relationship Id="rId5" Type="http://schemas.openxmlformats.org/officeDocument/2006/relationships/hyperlink" Target="https://huggingface.co/" TargetMode="External"/><Relationship Id="rId10" Type="http://schemas.openxmlformats.org/officeDocument/2006/relationships/hyperlink" Target="https://towardsdatascience.com/" TargetMode="External"/><Relationship Id="rId4" Type="http://schemas.openxmlformats.org/officeDocument/2006/relationships/hyperlink" Target="https://paperswithcode.com/" TargetMode="External"/><Relationship Id="rId9" Type="http://schemas.openxmlformats.org/officeDocument/2006/relationships/hyperlink" Target="https://www.youtube.com/@codificandobits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Imagen 571"/>
          <p:cNvPicPr/>
          <p:nvPr/>
        </p:nvPicPr>
        <p:blipFill>
          <a:blip r:embed="rId2"/>
          <a:stretch/>
        </p:blipFill>
        <p:spPr>
          <a:xfrm>
            <a:off x="-1080" y="3744000"/>
            <a:ext cx="10079280" cy="1925640"/>
          </a:xfrm>
          <a:prstGeom prst="rect">
            <a:avLst/>
          </a:prstGeom>
          <a:ln>
            <a:noFill/>
          </a:ln>
        </p:spPr>
      </p:pic>
      <p:grpSp>
        <p:nvGrpSpPr>
          <p:cNvPr id="573" name="Group 1"/>
          <p:cNvGrpSpPr/>
          <p:nvPr/>
        </p:nvGrpSpPr>
        <p:grpSpPr>
          <a:xfrm>
            <a:off x="6334920" y="3670920"/>
            <a:ext cx="3743280" cy="576000"/>
            <a:chOff x="6334920" y="3670920"/>
            <a:chExt cx="3743280" cy="576000"/>
          </a:xfrm>
        </p:grpSpPr>
        <p:sp>
          <p:nvSpPr>
            <p:cNvPr id="574" name="CustomShape 2"/>
            <p:cNvSpPr/>
            <p:nvPr/>
          </p:nvSpPr>
          <p:spPr>
            <a:xfrm>
              <a:off x="6848280" y="3672000"/>
              <a:ext cx="3229920" cy="574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575" name="CustomShape 3"/>
            <p:cNvSpPr/>
            <p:nvPr/>
          </p:nvSpPr>
          <p:spPr>
            <a:xfrm flipH="1" flipV="1">
              <a:off x="6334920" y="3670560"/>
              <a:ext cx="512640" cy="5749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576" name="CustomShape 4"/>
          <p:cNvSpPr/>
          <p:nvPr/>
        </p:nvSpPr>
        <p:spPr>
          <a:xfrm>
            <a:off x="682920" y="647640"/>
            <a:ext cx="6624000" cy="12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240" rIns="0" bIns="0" anchor="ctr">
            <a:no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s-ES" sz="1800" b="0" strike="noStrike" spc="-1">
              <a:latin typeface="Arial"/>
            </a:endParaRPr>
          </a:p>
          <a:p>
            <a:pPr algn="ctr"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4400" b="0" strike="noStrike" spc="-1">
                <a:solidFill>
                  <a:srgbClr val="0098CD"/>
                </a:solidFill>
                <a:latin typeface="Arial"/>
                <a:ea typeface="DejaVu Sans"/>
              </a:rPr>
              <a:t>Fundamentos de </a:t>
            </a:r>
            <a:endParaRPr lang="es-ES" sz="44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4400" b="0" strike="noStrike" spc="-1">
                <a:solidFill>
                  <a:srgbClr val="0098CD"/>
                </a:solidFill>
                <a:latin typeface="Arial"/>
                <a:ea typeface="DejaVu Sans"/>
              </a:rPr>
              <a:t>Inteligencia </a:t>
            </a:r>
            <a:endParaRPr lang="es-ES" sz="4400" b="0" strike="noStrike" spc="-1">
              <a:latin typeface="Arial"/>
            </a:endParaRPr>
          </a:p>
          <a:p>
            <a:pPr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4400" b="0" strike="noStrike" spc="-1">
                <a:solidFill>
                  <a:srgbClr val="0098CD"/>
                </a:solidFill>
                <a:latin typeface="Arial"/>
                <a:ea typeface="DejaVu Sans"/>
              </a:rPr>
              <a:t>Artificial</a:t>
            </a:r>
            <a:endParaRPr lang="es-ES" sz="4400" b="0" strike="noStrike" spc="-1">
              <a:latin typeface="Arial"/>
            </a:endParaRPr>
          </a:p>
        </p:txBody>
      </p:sp>
      <p:sp>
        <p:nvSpPr>
          <p:cNvPr id="577" name="CustomShape 5"/>
          <p:cNvSpPr/>
          <p:nvPr/>
        </p:nvSpPr>
        <p:spPr>
          <a:xfrm>
            <a:off x="7344000" y="3636000"/>
            <a:ext cx="222948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 anchor="ctr">
            <a:noAutofit/>
          </a:bodyPr>
          <a:lstStyle/>
          <a:p>
            <a:pPr algn="ctr">
              <a:lnSpc>
                <a:spcPct val="93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32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Día 4</a:t>
            </a:r>
            <a:endParaRPr lang="es-ES" sz="3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578" name="CustomShape 6"/>
          <p:cNvSpPr/>
          <p:nvPr/>
        </p:nvSpPr>
        <p:spPr>
          <a:xfrm>
            <a:off x="720000" y="3888000"/>
            <a:ext cx="3525480" cy="31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6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David Rodríguez Rodrigo</a:t>
            </a:r>
          </a:p>
          <a:p>
            <a:pPr>
              <a:lnSpc>
                <a:spcPct val="100000"/>
              </a:lnSpc>
            </a:pPr>
            <a:endParaRPr lang="es-ES" sz="1600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600" spc="-1" dirty="0">
                <a:solidFill>
                  <a:srgbClr val="FFFFFF"/>
                </a:solidFill>
                <a:latin typeface="Arial"/>
              </a:rPr>
              <a:t>davidr@jccm.es</a:t>
            </a:r>
            <a:endParaRPr lang="es-ES" sz="1600" b="0" strike="noStrike" spc="-1" dirty="0">
              <a:latin typeface="Arial"/>
            </a:endParaRPr>
          </a:p>
        </p:txBody>
      </p:sp>
      <p:sp>
        <p:nvSpPr>
          <p:cNvPr id="579" name="CustomShape 7"/>
          <p:cNvSpPr/>
          <p:nvPr/>
        </p:nvSpPr>
        <p:spPr>
          <a:xfrm>
            <a:off x="4965120" y="2726280"/>
            <a:ext cx="179640" cy="23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13" name="CustomShape 2"/>
          <p:cNvSpPr/>
          <p:nvPr/>
        </p:nvSpPr>
        <p:spPr>
          <a:xfrm>
            <a:off x="507960" y="1083960"/>
            <a:ext cx="7987320" cy="8295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Clustering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Agrupar ítems con características similares.</a:t>
            </a:r>
          </a:p>
        </p:txBody>
      </p:sp>
      <p:sp>
        <p:nvSpPr>
          <p:cNvPr id="618" name="CustomShape 7"/>
          <p:cNvSpPr/>
          <p:nvPr/>
        </p:nvSpPr>
        <p:spPr>
          <a:xfrm>
            <a:off x="533520" y="2311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Clustering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93677D-B8C5-4E03-2D3C-BB662D88E06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6C6713B-5E28-339B-736A-07A4ACDAE34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676E377-FC30-21A4-279F-95037D5F4B5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50E386D-E918-17FD-BF00-91F296DA8AF5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62FFFD9B-CB65-E922-88EE-31D87BBA9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840" y="1789871"/>
            <a:ext cx="3362794" cy="32865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E0E8A7B-18F0-2524-27E1-A224BB9D7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955" y="1741150"/>
            <a:ext cx="3334215" cy="3305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13" name="CustomShape 2"/>
          <p:cNvSpPr/>
          <p:nvPr/>
        </p:nvSpPr>
        <p:spPr>
          <a:xfrm>
            <a:off x="507960" y="1083960"/>
            <a:ext cx="7987320" cy="9607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  <a:ea typeface="DejaVu Sans"/>
              </a:rPr>
              <a:t>Demo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Ejemplo K-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Means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: </a:t>
            </a:r>
            <a:r>
              <a:rPr lang="es-ES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https://www.naftaliharris.com/blog/visualizing-k-means-clustering/</a:t>
            </a:r>
            <a:endParaRPr lang="es-ES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461880" lvl="1">
              <a:buClr>
                <a:schemeClr val="tx1">
                  <a:lumMod val="50000"/>
                  <a:lumOff val="50000"/>
                </a:schemeClr>
              </a:buClr>
            </a:pPr>
            <a:endParaRPr lang="es-ES" sz="2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Algunas aplicaciones.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Segmentación de clientes.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Generar grupos. 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P.e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 Tallas L,M,S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Sistemas de recomendación.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Clasificación de tráfico de red.</a:t>
            </a:r>
          </a:p>
          <a:p>
            <a:pPr marL="461880" lvl="1">
              <a:buClr>
                <a:schemeClr val="tx1">
                  <a:lumMod val="50000"/>
                  <a:lumOff val="50000"/>
                </a:schemeClr>
              </a:buClr>
            </a:pPr>
            <a:endParaRPr lang="es-ES" sz="2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endParaRPr lang="es-ES" sz="2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endParaRPr lang="es-ES" sz="2200" spc="-1" dirty="0">
              <a:solidFill>
                <a:srgbClr val="000000"/>
              </a:solidFill>
              <a:latin typeface="Arial"/>
            </a:endParaRPr>
          </a:p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endParaRPr lang="es-ES" sz="2200" spc="-1" dirty="0">
              <a:solidFill>
                <a:srgbClr val="000000"/>
              </a:solidFill>
              <a:latin typeface="Arial"/>
            </a:endParaRPr>
          </a:p>
          <a:p>
            <a:pPr marL="4680">
              <a:lnSpc>
                <a:spcPct val="100000"/>
              </a:lnSpc>
              <a:buClr>
                <a:srgbClr val="0098CD"/>
              </a:buClr>
            </a:pPr>
            <a:endParaRPr lang="es-ES" sz="2200" spc="-1" dirty="0">
              <a:solidFill>
                <a:srgbClr val="000000"/>
              </a:solidFill>
              <a:latin typeface="Arial"/>
            </a:endParaRPr>
          </a:p>
          <a:p>
            <a:pPr marL="4680">
              <a:lnSpc>
                <a:spcPct val="100000"/>
              </a:lnSpc>
              <a:buClr>
                <a:srgbClr val="0098CD"/>
              </a:buClr>
            </a:pPr>
            <a:endParaRPr lang="es-ES" sz="2200" spc="-1" dirty="0">
              <a:solidFill>
                <a:srgbClr val="000000"/>
              </a:solidFill>
              <a:latin typeface="Arial"/>
            </a:endParaRPr>
          </a:p>
          <a:p>
            <a:pPr marL="4680">
              <a:lnSpc>
                <a:spcPct val="100000"/>
              </a:lnSpc>
              <a:buClr>
                <a:srgbClr val="0098CD"/>
              </a:buClr>
            </a:pPr>
            <a:endParaRPr lang="es-ES" sz="2200" spc="-1" dirty="0">
              <a:solidFill>
                <a:srgbClr val="000000"/>
              </a:solidFill>
              <a:latin typeface="Arial"/>
            </a:endParaRPr>
          </a:p>
          <a:p>
            <a:pPr marL="4680">
              <a:lnSpc>
                <a:spcPct val="100000"/>
              </a:lnSpc>
              <a:buClr>
                <a:srgbClr val="0098CD"/>
              </a:buClr>
            </a:pPr>
            <a:endParaRPr lang="es-ES" sz="2200" spc="-1" dirty="0">
              <a:solidFill>
                <a:srgbClr val="000000"/>
              </a:solidFill>
              <a:latin typeface="Arial"/>
            </a:endParaRPr>
          </a:p>
          <a:p>
            <a:pPr marL="4680">
              <a:lnSpc>
                <a:spcPct val="100000"/>
              </a:lnSpc>
              <a:buClr>
                <a:srgbClr val="0098CD"/>
              </a:buClr>
            </a:pPr>
            <a:endParaRPr lang="es-ES" sz="2200" spc="-1" dirty="0">
              <a:solidFill>
                <a:srgbClr val="000000"/>
              </a:solidFill>
              <a:latin typeface="Arial"/>
            </a:endParaRPr>
          </a:p>
          <a:p>
            <a:pPr marL="4680">
              <a:lnSpc>
                <a:spcPct val="100000"/>
              </a:lnSpc>
              <a:buClr>
                <a:srgbClr val="0098CD"/>
              </a:buClr>
            </a:pPr>
            <a:endParaRPr lang="es-ES" sz="2200" spc="-1" dirty="0">
              <a:solidFill>
                <a:srgbClr val="000000"/>
              </a:solidFill>
              <a:latin typeface="Arial"/>
            </a:endParaRPr>
          </a:p>
          <a:p>
            <a:pPr marL="4680">
              <a:lnSpc>
                <a:spcPct val="100000"/>
              </a:lnSpc>
              <a:buClr>
                <a:srgbClr val="0098CD"/>
              </a:buClr>
            </a:pPr>
            <a:endParaRPr lang="es-ES" sz="2200" spc="-1" dirty="0">
              <a:solidFill>
                <a:srgbClr val="000000"/>
              </a:solidFill>
              <a:latin typeface="Arial"/>
            </a:endParaRPr>
          </a:p>
          <a:p>
            <a:pPr marL="4680">
              <a:lnSpc>
                <a:spcPct val="100000"/>
              </a:lnSpc>
              <a:buClr>
                <a:srgbClr val="0098CD"/>
              </a:buClr>
            </a:pPr>
            <a:endParaRPr lang="es-ES" sz="2200" spc="-1" dirty="0">
              <a:latin typeface="Arial"/>
            </a:endParaRP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Ejemplo K-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Means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https://www.naftaliharris.com/blog/visualizing-k-means-clustering/</a:t>
            </a:r>
            <a:endParaRPr lang="es-ES" sz="1400" b="0" strike="noStrike" spc="-1" dirty="0">
              <a:latin typeface="Arial"/>
            </a:endParaRPr>
          </a:p>
        </p:txBody>
      </p:sp>
      <p:sp>
        <p:nvSpPr>
          <p:cNvPr id="618" name="CustomShape 7"/>
          <p:cNvSpPr/>
          <p:nvPr/>
        </p:nvSpPr>
        <p:spPr>
          <a:xfrm>
            <a:off x="533520" y="2311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Clustering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93677D-B8C5-4E03-2D3C-BB662D88E06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6C6713B-5E28-339B-736A-07A4ACDAE34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676E377-FC30-21A4-279F-95037D5F4B5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50E386D-E918-17FD-BF00-91F296DA8AF5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64190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13" name="CustomShape 2"/>
          <p:cNvSpPr/>
          <p:nvPr/>
        </p:nvSpPr>
        <p:spPr>
          <a:xfrm>
            <a:off x="507960" y="1083960"/>
            <a:ext cx="7987320" cy="9467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Detecc</a:t>
            </a:r>
            <a:r>
              <a:rPr lang="es-ES" sz="2200" spc="-1" dirty="0">
                <a:solidFill>
                  <a:srgbClr val="000000"/>
                </a:solidFill>
                <a:latin typeface="Arial"/>
                <a:ea typeface="DejaVu Sans"/>
              </a:rPr>
              <a:t>ión de anomalías.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Encontrar patrones de datos inusuales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sz="1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8" name="CustomShape 7"/>
          <p:cNvSpPr/>
          <p:nvPr/>
        </p:nvSpPr>
        <p:spPr>
          <a:xfrm>
            <a:off x="533520" y="2311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 Detección anomalías.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93677D-B8C5-4E03-2D3C-BB662D88E06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6C6713B-5E28-339B-736A-07A4ACDAE34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676E377-FC30-21A4-279F-95037D5F4B5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50E386D-E918-17FD-BF00-91F296DA8AF5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2052" name="Picture 4" descr="La Clave está en Ser &quot;differente&quot; - Differentia Events">
            <a:extLst>
              <a:ext uri="{FF2B5EF4-FFF2-40B4-BE49-F238E27FC236}">
                <a16:creationId xmlns:a16="http://schemas.microsoft.com/office/drawing/2014/main" id="{C0B6DF9D-D5F6-D023-03FD-13357C72A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672" y="2169281"/>
            <a:ext cx="4009895" cy="300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661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13" name="CustomShape 2"/>
          <p:cNvSpPr/>
          <p:nvPr/>
        </p:nvSpPr>
        <p:spPr>
          <a:xfrm>
            <a:off x="507960" y="1083960"/>
            <a:ext cx="7987320" cy="9467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chemeClr val="accent1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Anomalías en las variables de un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item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2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2"/>
              </a:rPr>
              <a:t>https://github.com/davrodrod/FundamentosIA_2025_1/blob/main/deteccionAnomalias/deteccionAnomalias.ipynb</a:t>
            </a:r>
            <a:endParaRPr lang="es-ES" sz="2200" b="0" strike="noStrike" spc="-1" dirty="0">
              <a:latin typeface="Arial"/>
              <a:ea typeface="DejaVu Sans"/>
            </a:endParaRPr>
          </a:p>
          <a:p>
            <a:pPr marL="347580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61880" lvl="1">
              <a:buClr>
                <a:schemeClr val="tx1">
                  <a:lumMod val="50000"/>
                  <a:lumOff val="50000"/>
                </a:schemeClr>
              </a:buClr>
            </a:pP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sz="1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8" name="CustomShape 7"/>
          <p:cNvSpPr/>
          <p:nvPr/>
        </p:nvSpPr>
        <p:spPr>
          <a:xfrm>
            <a:off x="533520" y="2311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 Detección de anomalías.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93677D-B8C5-4E03-2D3C-BB662D88E06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6C6713B-5E28-339B-736A-07A4ACDAE34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676E377-FC30-21A4-279F-95037D5F4B5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50E386D-E918-17FD-BF00-91F296DA8AF5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78C55770-27B3-EA1E-1B29-EBD03A7D0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10" y="2707846"/>
            <a:ext cx="3480870" cy="21420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0B5F8D8-7991-69F7-0193-51CAF45D3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218" y="2733253"/>
            <a:ext cx="3504899" cy="2192720"/>
          </a:xfrm>
          <a:prstGeom prst="rect">
            <a:avLst/>
          </a:prstGeom>
        </p:spPr>
      </p:pic>
      <p:sp>
        <p:nvSpPr>
          <p:cNvPr id="2" name="CustomShape 2">
            <a:extLst>
              <a:ext uri="{FF2B5EF4-FFF2-40B4-BE49-F238E27FC236}">
                <a16:creationId xmlns:a16="http://schemas.microsoft.com/office/drawing/2014/main" id="{525B2B73-98FA-916A-49B4-9EC6D61F3FC3}"/>
              </a:ext>
            </a:extLst>
          </p:cNvPr>
          <p:cNvSpPr/>
          <p:nvPr/>
        </p:nvSpPr>
        <p:spPr>
          <a:xfrm>
            <a:off x="502920" y="2169281"/>
            <a:ext cx="7987320" cy="9467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chemeClr val="accent1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Anomalías en secuencias</a:t>
            </a:r>
            <a:endParaRPr lang="es-ES" sz="1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53157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13" name="CustomShape 2"/>
          <p:cNvSpPr/>
          <p:nvPr/>
        </p:nvSpPr>
        <p:spPr>
          <a:xfrm>
            <a:off x="507960" y="1083960"/>
            <a:ext cx="7987320" cy="9467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chemeClr val="accent1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Algunos ejemplos detección anomalías.</a:t>
            </a:r>
            <a:endParaRPr lang="es-ES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Detección de fraude.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Ciberseguridad. Detección de intrusiones.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Industria. 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Detección de productos defectuosos.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Medicina. Detección de secuencias anómalas (ritmo cardíaco, respiración, presión arterial, …)</a:t>
            </a:r>
          </a:p>
          <a:p>
            <a:pPr marL="461880" lvl="1">
              <a:buClr>
                <a:schemeClr val="tx1">
                  <a:lumMod val="50000"/>
                  <a:lumOff val="50000"/>
                </a:schemeClr>
              </a:buClr>
            </a:pP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sz="1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8" name="CustomShape 7"/>
          <p:cNvSpPr/>
          <p:nvPr/>
        </p:nvSpPr>
        <p:spPr>
          <a:xfrm>
            <a:off x="533520" y="2311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 Detección anomalías.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93677D-B8C5-4E03-2D3C-BB662D88E06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6C6713B-5E28-339B-736A-07A4ACDAE34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676E377-FC30-21A4-279F-95037D5F4B5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50E386D-E918-17FD-BF00-91F296DA8AF5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1273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13" name="CustomShape 2"/>
          <p:cNvSpPr/>
          <p:nvPr/>
        </p:nvSpPr>
        <p:spPr>
          <a:xfrm>
            <a:off x="507960" y="1083960"/>
            <a:ext cx="7987320" cy="2411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Reducción de dimensionalidad</a:t>
            </a:r>
            <a:endParaRPr lang="es-ES" sz="2200" spc="-1" dirty="0">
              <a:latin typeface="Arial"/>
            </a:endParaRP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Transformar un conjunto de datos de dimensiones elevadas en un conjunto de datos de dimensiones menores asegurando que la información que proporciona es igual en ambos casos.</a:t>
            </a:r>
          </a:p>
          <a:p>
            <a:pPr marL="461880" lvl="1">
              <a:buClr>
                <a:schemeClr val="tx1">
                  <a:lumMod val="50000"/>
                  <a:lumOff val="50000"/>
                </a:schemeClr>
              </a:buClr>
            </a:pPr>
            <a:endParaRPr lang="es-ES" sz="14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18" name="CustomShape 7"/>
          <p:cNvSpPr/>
          <p:nvPr/>
        </p:nvSpPr>
        <p:spPr>
          <a:xfrm>
            <a:off x="533520" y="219245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  Reducción dimensionalidad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5A52A0-80AD-B485-F3D5-CB78F8BF8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323" y="2359502"/>
            <a:ext cx="4562475" cy="18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A293677D-B8C5-4E03-2D3C-BB662D88E06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6C6713B-5E28-339B-736A-07A4ACDAE34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676E377-FC30-21A4-279F-95037D5F4B5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50E386D-E918-17FD-BF00-91F296DA8AF5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40EB3768-AE69-D492-9BE5-9D85ECFB1177}"/>
              </a:ext>
            </a:extLst>
          </p:cNvPr>
          <p:cNvSpPr txBox="1"/>
          <p:nvPr/>
        </p:nvSpPr>
        <p:spPr>
          <a:xfrm>
            <a:off x="502504" y="4170804"/>
            <a:ext cx="83461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“Maldición de la dimensionalidad” (“Curse 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of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dimensionality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”).</a:t>
            </a:r>
          </a:p>
          <a:p>
            <a:pPr marL="1204830" lvl="2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 medida que aumenta el número de variables de entrada a un modelo (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features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), algunos algoritmos funcionan peor y requieren más datos para su entrenamiento.</a:t>
            </a:r>
          </a:p>
        </p:txBody>
      </p:sp>
    </p:spTree>
    <p:extLst>
      <p:ext uri="{BB962C8B-B14F-4D97-AF65-F5344CB8AC3E}">
        <p14:creationId xmlns:p14="http://schemas.microsoft.com/office/powerpoint/2010/main" val="101117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13" name="CustomShape 2"/>
          <p:cNvSpPr/>
          <p:nvPr/>
        </p:nvSpPr>
        <p:spPr>
          <a:xfrm>
            <a:off x="507960" y="1083960"/>
            <a:ext cx="7987320" cy="352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70C0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Reducción de dimensionalidad</a:t>
            </a:r>
            <a:endParaRPr lang="es-ES" sz="2200" spc="-1" dirty="0">
              <a:latin typeface="Arial"/>
            </a:endParaRP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</a:t>
            </a:r>
            <a:r>
              <a:rPr lang="es-ES" sz="1800" b="0" strike="noStrike" spc="-1" dirty="0">
                <a:solidFill>
                  <a:srgbClr val="999999"/>
                </a:solidFill>
                <a:latin typeface="Arial"/>
                <a:ea typeface="DejaVu Sans"/>
              </a:rPr>
              <a:t> </a:t>
            </a:r>
            <a:r>
              <a:rPr lang="es-ES" sz="18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https://www.kindsonthegenius.com/principal-components-analysispca-in-python-step-by-step/</a:t>
            </a:r>
            <a:endParaRPr lang="es-ES" sz="18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290430" indent="-285750">
              <a:buClr>
                <a:srgbClr val="0070C0"/>
              </a:buClr>
              <a:buSzPct val="140000"/>
              <a:buFont typeface="Arial" panose="020B0604020202020204" pitchFamily="34" charset="0"/>
              <a:buChar char="■"/>
            </a:pPr>
            <a:r>
              <a:rPr lang="es-ES" sz="2200" spc="-1" dirty="0">
                <a:latin typeface="Arial"/>
                <a:ea typeface="DejaVu Sans"/>
              </a:rPr>
              <a:t>Aplicaciones reducción dimensionalidad</a:t>
            </a: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Compresión de datos.</a:t>
            </a: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Detección de anomalías.</a:t>
            </a:r>
          </a:p>
          <a:p>
            <a:pPr marL="1204830" lvl="2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3"/>
              </a:rPr>
              <a:t>https://www.cienciadedatos.net/documentos/py21-deteccion-anomalias-pca-python.html</a:t>
            </a: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Mejora rendimiento de determinados algoritmos de IA.</a:t>
            </a: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Elimina 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features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redundantes y ruido.	</a:t>
            </a: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461880" lvl="1">
              <a:buClr>
                <a:schemeClr val="tx1">
                  <a:lumMod val="50000"/>
                  <a:lumOff val="50000"/>
                </a:schemeClr>
              </a:buClr>
            </a:pPr>
            <a:endParaRPr lang="es-ES" sz="14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18" name="CustomShape 7"/>
          <p:cNvSpPr/>
          <p:nvPr/>
        </p:nvSpPr>
        <p:spPr>
          <a:xfrm>
            <a:off x="533520" y="219245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  Reducción dimensionalidad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93677D-B8C5-4E03-2D3C-BB662D88E06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6C6713B-5E28-339B-736A-07A4ACDAE34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676E377-FC30-21A4-279F-95037D5F4B5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50E386D-E918-17FD-BF00-91F296DA8AF5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168161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13" name="CustomShape 2"/>
          <p:cNvSpPr/>
          <p:nvPr/>
        </p:nvSpPr>
        <p:spPr>
          <a:xfrm>
            <a:off x="507960" y="1083960"/>
            <a:ext cx="7987320" cy="11835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</a:rPr>
              <a:t>Reglas de asociación</a:t>
            </a:r>
            <a:endParaRPr lang="es-ES" sz="2200" spc="-1" dirty="0">
              <a:latin typeface="Arial"/>
            </a:endParaRP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Permite establecer relaciones entre un conjunto de datos del tipo “Si X entonces Y”</a:t>
            </a:r>
            <a:endParaRPr lang="es-ES" u="sng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P.e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</a:t>
            </a:r>
          </a:p>
          <a:p>
            <a:pPr marL="1204830" lvl="2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{Leche, Pan} -&gt; {Mantequilla}</a:t>
            </a:r>
          </a:p>
        </p:txBody>
      </p:sp>
      <p:sp>
        <p:nvSpPr>
          <p:cNvPr id="618" name="CustomShape 7"/>
          <p:cNvSpPr/>
          <p:nvPr/>
        </p:nvSpPr>
        <p:spPr>
          <a:xfrm>
            <a:off x="533520" y="2311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 Reglas de asociación.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93677D-B8C5-4E03-2D3C-BB662D88E06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6C6713B-5E28-339B-736A-07A4ACDAE34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676E377-FC30-21A4-279F-95037D5F4B5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50E386D-E918-17FD-BF00-91F296DA8AF5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6E03E6-139D-0A42-E049-D8F011B1D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316" y="2881858"/>
            <a:ext cx="4737409" cy="232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665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13" name="CustomShape 2"/>
          <p:cNvSpPr/>
          <p:nvPr/>
        </p:nvSpPr>
        <p:spPr>
          <a:xfrm>
            <a:off x="533520" y="1327320"/>
            <a:ext cx="7987320" cy="1314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</a:rPr>
              <a:t>Reglas de asociación</a:t>
            </a:r>
            <a:endParaRPr lang="es-ES" sz="2200" spc="-1" dirty="0">
              <a:latin typeface="Arial"/>
            </a:endParaRPr>
          </a:p>
          <a:p>
            <a:pPr marL="7476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2"/>
              </a:rPr>
              <a:t>https://github.com/davrodrod/FundamentosIA_2025_1/blob/main/ReglasAsociacion/reglasAsociacion.ipynb</a:t>
            </a:r>
            <a:endParaRPr lang="es-ES" sz="1400" u="sng" spc="-1" dirty="0">
              <a:solidFill>
                <a:srgbClr val="0000FF"/>
              </a:solidFill>
              <a:latin typeface="Arial"/>
              <a:ea typeface="DejaVu Sans"/>
            </a:endParaRPr>
          </a:p>
          <a:p>
            <a:pPr marL="347580" indent="-342900">
              <a:buClr>
                <a:schemeClr val="accent1"/>
              </a:buClr>
              <a:buFont typeface="Arial" panose="020B0604020202020204" pitchFamily="34" charset="0"/>
              <a:buChar char="■"/>
            </a:pPr>
            <a:r>
              <a:rPr lang="es-ES" sz="2200" b="0" strike="noStrike" spc="-1" dirty="0">
                <a:latin typeface="Arial"/>
                <a:ea typeface="DejaVu Sans"/>
              </a:rPr>
              <a:t>Aplicaciones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Análisis de la cesta de la compra. Creación de ofertas.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Soporte a la toma de decisiones.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Búsqueda de relaciones causa-efecto.</a:t>
            </a:r>
          </a:p>
          <a:p>
            <a:pPr marL="1261980" lvl="2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Ciberseguridad.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04780" lvl="1" indent="-342900">
              <a:buClr>
                <a:schemeClr val="accent1"/>
              </a:buClr>
              <a:buFont typeface="Arial" panose="020B0604020202020204" pitchFamily="34" charset="0"/>
              <a:buChar char="■"/>
            </a:pPr>
            <a:endParaRPr lang="es-ES" sz="2200" b="0" strike="noStrike" spc="-1" dirty="0">
              <a:latin typeface="Arial"/>
              <a:ea typeface="DejaVu Sans"/>
            </a:endParaRPr>
          </a:p>
        </p:txBody>
      </p:sp>
      <p:sp>
        <p:nvSpPr>
          <p:cNvPr id="618" name="CustomShape 7"/>
          <p:cNvSpPr/>
          <p:nvPr/>
        </p:nvSpPr>
        <p:spPr>
          <a:xfrm>
            <a:off x="533520" y="2311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Supervisado.Reglas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de asociación.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93677D-B8C5-4E03-2D3C-BB662D88E06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6C6713B-5E28-339B-736A-07A4ACDAE34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676E377-FC30-21A4-279F-95037D5F4B5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50E386D-E918-17FD-BF00-91F296DA8AF5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128466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800D560-2FE5-0C46-7461-F72FB42976B3}"/>
              </a:ext>
            </a:extLst>
          </p:cNvPr>
          <p:cNvSpPr/>
          <p:nvPr/>
        </p:nvSpPr>
        <p:spPr>
          <a:xfrm>
            <a:off x="1219199" y="1166066"/>
            <a:ext cx="3244645" cy="1885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2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18" name="CustomShape 7"/>
          <p:cNvSpPr/>
          <p:nvPr/>
        </p:nvSpPr>
        <p:spPr>
          <a:xfrm>
            <a:off x="533520" y="23112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 Resumen.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293677D-B8C5-4E03-2D3C-BB662D88E06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6C6713B-5E28-339B-736A-07A4ACDAE340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676E377-FC30-21A4-279F-95037D5F4B5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50E386D-E918-17FD-BF00-91F296DA8AF5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0F0B7611-B987-1435-DFBB-32E33742FD9B}"/>
              </a:ext>
            </a:extLst>
          </p:cNvPr>
          <p:cNvGrpSpPr/>
          <p:nvPr/>
        </p:nvGrpSpPr>
        <p:grpSpPr>
          <a:xfrm>
            <a:off x="2036875" y="1224789"/>
            <a:ext cx="1652679" cy="1629743"/>
            <a:chOff x="1019238" y="1032825"/>
            <a:chExt cx="1652679" cy="1629743"/>
          </a:xfrm>
        </p:grpSpPr>
        <p:sp>
          <p:nvSpPr>
            <p:cNvPr id="613" name="CustomShape 2"/>
            <p:cNvSpPr/>
            <p:nvPr/>
          </p:nvSpPr>
          <p:spPr>
            <a:xfrm>
              <a:off x="1019238" y="1032825"/>
              <a:ext cx="1652679" cy="8295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 marL="4680">
                <a:lnSpc>
                  <a:spcPct val="100000"/>
                </a:lnSpc>
                <a:buClr>
                  <a:srgbClr val="0098CD"/>
                </a:buClr>
              </a:pPr>
              <a:r>
                <a:rPr lang="es-ES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Clustering</a:t>
              </a:r>
              <a:r>
                <a:rPr lang="es-ES" sz="22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7E0E8A7B-18F0-2524-27E1-A224BB9D7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5228" y="1447610"/>
              <a:ext cx="1225462" cy="1214958"/>
            </a:xfrm>
            <a:prstGeom prst="rect">
              <a:avLst/>
            </a:prstGeom>
          </p:spPr>
        </p:pic>
      </p:grp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6BF4D861-06B0-B14A-03CC-854661D537A8}"/>
              </a:ext>
            </a:extLst>
          </p:cNvPr>
          <p:cNvSpPr/>
          <p:nvPr/>
        </p:nvSpPr>
        <p:spPr>
          <a:xfrm>
            <a:off x="5250425" y="1166066"/>
            <a:ext cx="3244645" cy="1885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stomShape 2">
            <a:extLst>
              <a:ext uri="{FF2B5EF4-FFF2-40B4-BE49-F238E27FC236}">
                <a16:creationId xmlns:a16="http://schemas.microsoft.com/office/drawing/2014/main" id="{8AFF016C-93B7-5D75-FFF9-9B8CC8A93B43}"/>
              </a:ext>
            </a:extLst>
          </p:cNvPr>
          <p:cNvSpPr/>
          <p:nvPr/>
        </p:nvSpPr>
        <p:spPr>
          <a:xfrm>
            <a:off x="5604387" y="1224789"/>
            <a:ext cx="2617838" cy="8295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680">
              <a:lnSpc>
                <a:spcPct val="100000"/>
              </a:lnSpc>
              <a:buClr>
                <a:srgbClr val="0098CD"/>
              </a:buClr>
            </a:pPr>
            <a:r>
              <a:rPr lang="es-ES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Detecc</a:t>
            </a:r>
            <a:r>
              <a:rPr lang="es-E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anomalías.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07AA7BFF-ACB2-E432-5801-704F28FD21C5}"/>
              </a:ext>
            </a:extLst>
          </p:cNvPr>
          <p:cNvSpPr/>
          <p:nvPr/>
        </p:nvSpPr>
        <p:spPr>
          <a:xfrm>
            <a:off x="1220219" y="3327057"/>
            <a:ext cx="3244645" cy="1885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stomShape 2">
            <a:extLst>
              <a:ext uri="{FF2B5EF4-FFF2-40B4-BE49-F238E27FC236}">
                <a16:creationId xmlns:a16="http://schemas.microsoft.com/office/drawing/2014/main" id="{686B2D23-AB31-2CC5-C7F1-8B525741676D}"/>
              </a:ext>
            </a:extLst>
          </p:cNvPr>
          <p:cNvSpPr/>
          <p:nvPr/>
        </p:nvSpPr>
        <p:spPr>
          <a:xfrm>
            <a:off x="1378974" y="3385780"/>
            <a:ext cx="3001297" cy="8295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680">
              <a:lnSpc>
                <a:spcPct val="100000"/>
              </a:lnSpc>
              <a:buClr>
                <a:srgbClr val="0098CD"/>
              </a:buClr>
            </a:pPr>
            <a:r>
              <a:rPr lang="es-ES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Reducc</a:t>
            </a:r>
            <a:r>
              <a:rPr lang="es-E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dimensionalidad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964F9E08-3A09-F9F8-6D12-144FED7A24C5}"/>
              </a:ext>
            </a:extLst>
          </p:cNvPr>
          <p:cNvSpPr/>
          <p:nvPr/>
        </p:nvSpPr>
        <p:spPr>
          <a:xfrm>
            <a:off x="5250425" y="3330347"/>
            <a:ext cx="3244645" cy="18854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stomShape 2">
            <a:extLst>
              <a:ext uri="{FF2B5EF4-FFF2-40B4-BE49-F238E27FC236}">
                <a16:creationId xmlns:a16="http://schemas.microsoft.com/office/drawing/2014/main" id="{CEAAE5DA-2252-EB2E-C2CC-FCEC7223D730}"/>
              </a:ext>
            </a:extLst>
          </p:cNvPr>
          <p:cNvSpPr/>
          <p:nvPr/>
        </p:nvSpPr>
        <p:spPr>
          <a:xfrm>
            <a:off x="5835351" y="3389070"/>
            <a:ext cx="2305758" cy="8295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680">
              <a:lnSpc>
                <a:spcPct val="100000"/>
              </a:lnSpc>
              <a:buClr>
                <a:srgbClr val="0098CD"/>
              </a:buClr>
            </a:pPr>
            <a:r>
              <a:rPr lang="es-E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Reglas asociación.</a:t>
            </a: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2DB70BE1-5900-EFB6-9447-33344A9DF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351" y="1664570"/>
            <a:ext cx="1734816" cy="1067579"/>
          </a:xfrm>
          <a:prstGeom prst="rect">
            <a:avLst/>
          </a:prstGeom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68C7D04F-4FCA-E53B-81AC-E1FFC1037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74" y="3749849"/>
            <a:ext cx="2676120" cy="121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34F03ADB-C392-714C-7A11-8E7782F8B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2260" y="3757839"/>
            <a:ext cx="2816730" cy="120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6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5"/>
          <p:cNvSpPr/>
          <p:nvPr/>
        </p:nvSpPr>
        <p:spPr>
          <a:xfrm>
            <a:off x="610920" y="1673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Repaso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Algunas clasificaciones sobre IA</a:t>
            </a:r>
            <a:endParaRPr lang="es-ES" b="0" strike="noStrike" spc="-1" dirty="0">
              <a:latin typeface="Arial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185B8AF-8F99-1D52-F3FA-E9A5B252805F}"/>
              </a:ext>
            </a:extLst>
          </p:cNvPr>
          <p:cNvGrpSpPr/>
          <p:nvPr/>
        </p:nvGrpSpPr>
        <p:grpSpPr>
          <a:xfrm>
            <a:off x="5089900" y="1536752"/>
            <a:ext cx="4392312" cy="3548100"/>
            <a:chOff x="648000" y="1224000"/>
            <a:chExt cx="4462200" cy="3886200"/>
          </a:xfrm>
        </p:grpSpPr>
        <p:sp>
          <p:nvSpPr>
            <p:cNvPr id="279" name="CustomShape 6"/>
            <p:cNvSpPr/>
            <p:nvPr/>
          </p:nvSpPr>
          <p:spPr>
            <a:xfrm>
              <a:off x="648000" y="1224000"/>
              <a:ext cx="4462200" cy="3886200"/>
            </a:xfrm>
            <a:custGeom>
              <a:avLst/>
              <a:gdLst/>
              <a:ahLst/>
              <a:cxnLst/>
              <a:rect l="l" t="t" r="r" b="b"/>
              <a:pathLst>
                <a:path w="12402" h="10802">
                  <a:moveTo>
                    <a:pt x="1800" y="0"/>
                  </a:moveTo>
                  <a:lnTo>
                    <a:pt x="1800" y="0"/>
                  </a:lnTo>
                  <a:cubicBezTo>
                    <a:pt x="1484" y="0"/>
                    <a:pt x="1174" y="83"/>
                    <a:pt x="900" y="241"/>
                  </a:cubicBezTo>
                  <a:cubicBezTo>
                    <a:pt x="626" y="399"/>
                    <a:pt x="399" y="626"/>
                    <a:pt x="241" y="900"/>
                  </a:cubicBezTo>
                  <a:cubicBezTo>
                    <a:pt x="83" y="1174"/>
                    <a:pt x="0" y="1484"/>
                    <a:pt x="0" y="1800"/>
                  </a:cubicBezTo>
                  <a:lnTo>
                    <a:pt x="0" y="9000"/>
                  </a:lnTo>
                  <a:lnTo>
                    <a:pt x="0" y="9001"/>
                  </a:lnTo>
                  <a:cubicBezTo>
                    <a:pt x="0" y="9317"/>
                    <a:pt x="83" y="9627"/>
                    <a:pt x="241" y="9901"/>
                  </a:cubicBezTo>
                  <a:cubicBezTo>
                    <a:pt x="399" y="10175"/>
                    <a:pt x="626" y="10402"/>
                    <a:pt x="900" y="10560"/>
                  </a:cubicBezTo>
                  <a:cubicBezTo>
                    <a:pt x="1174" y="10718"/>
                    <a:pt x="1484" y="10801"/>
                    <a:pt x="1800" y="10801"/>
                  </a:cubicBezTo>
                  <a:lnTo>
                    <a:pt x="10600" y="10801"/>
                  </a:lnTo>
                  <a:lnTo>
                    <a:pt x="10601" y="10801"/>
                  </a:lnTo>
                  <a:cubicBezTo>
                    <a:pt x="10917" y="10801"/>
                    <a:pt x="11227" y="10718"/>
                    <a:pt x="11501" y="10560"/>
                  </a:cubicBezTo>
                  <a:cubicBezTo>
                    <a:pt x="11775" y="10402"/>
                    <a:pt x="12002" y="10175"/>
                    <a:pt x="12160" y="9901"/>
                  </a:cubicBezTo>
                  <a:cubicBezTo>
                    <a:pt x="12318" y="9627"/>
                    <a:pt x="12401" y="9317"/>
                    <a:pt x="12401" y="9001"/>
                  </a:cubicBezTo>
                  <a:lnTo>
                    <a:pt x="12400" y="1800"/>
                  </a:lnTo>
                  <a:lnTo>
                    <a:pt x="12401" y="1800"/>
                  </a:lnTo>
                  <a:lnTo>
                    <a:pt x="12401" y="1800"/>
                  </a:lnTo>
                  <a:cubicBezTo>
                    <a:pt x="12401" y="1484"/>
                    <a:pt x="12318" y="1174"/>
                    <a:pt x="12160" y="900"/>
                  </a:cubicBezTo>
                  <a:cubicBezTo>
                    <a:pt x="12002" y="626"/>
                    <a:pt x="11775" y="399"/>
                    <a:pt x="11501" y="241"/>
                  </a:cubicBezTo>
                  <a:cubicBezTo>
                    <a:pt x="11227" y="83"/>
                    <a:pt x="10917" y="0"/>
                    <a:pt x="10601" y="0"/>
                  </a:cubicBezTo>
                  <a:lnTo>
                    <a:pt x="1800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80" name="CustomShape 7"/>
            <p:cNvSpPr/>
            <p:nvPr/>
          </p:nvSpPr>
          <p:spPr>
            <a:xfrm>
              <a:off x="1152000" y="1381680"/>
              <a:ext cx="2230200" cy="344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Inteligencia Artificial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81" name="CustomShape 8"/>
            <p:cNvSpPr/>
            <p:nvPr/>
          </p:nvSpPr>
          <p:spPr>
            <a:xfrm>
              <a:off x="792000" y="2304000"/>
              <a:ext cx="4174200" cy="2590200"/>
            </a:xfrm>
            <a:custGeom>
              <a:avLst/>
              <a:gdLst/>
              <a:ahLst/>
              <a:cxnLst/>
              <a:rect l="l" t="t" r="r" b="b"/>
              <a:pathLst>
                <a:path w="11602" h="7202">
                  <a:moveTo>
                    <a:pt x="1200" y="0"/>
                  </a:moveTo>
                  <a:lnTo>
                    <a:pt x="1200" y="0"/>
                  </a:lnTo>
                  <a:cubicBezTo>
                    <a:pt x="989" y="0"/>
                    <a:pt x="783" y="55"/>
                    <a:pt x="600" y="161"/>
                  </a:cubicBezTo>
                  <a:cubicBezTo>
                    <a:pt x="418" y="266"/>
                    <a:pt x="266" y="418"/>
                    <a:pt x="161" y="600"/>
                  </a:cubicBezTo>
                  <a:cubicBezTo>
                    <a:pt x="55" y="783"/>
                    <a:pt x="0" y="989"/>
                    <a:pt x="0" y="1200"/>
                  </a:cubicBezTo>
                  <a:lnTo>
                    <a:pt x="0" y="6000"/>
                  </a:lnTo>
                  <a:lnTo>
                    <a:pt x="0" y="6001"/>
                  </a:lnTo>
                  <a:cubicBezTo>
                    <a:pt x="0" y="6212"/>
                    <a:pt x="55" y="6418"/>
                    <a:pt x="161" y="6601"/>
                  </a:cubicBezTo>
                  <a:cubicBezTo>
                    <a:pt x="266" y="6783"/>
                    <a:pt x="418" y="6935"/>
                    <a:pt x="600" y="7040"/>
                  </a:cubicBezTo>
                  <a:cubicBezTo>
                    <a:pt x="783" y="7146"/>
                    <a:pt x="989" y="7201"/>
                    <a:pt x="1200" y="7201"/>
                  </a:cubicBezTo>
                  <a:lnTo>
                    <a:pt x="10400" y="7201"/>
                  </a:lnTo>
                  <a:lnTo>
                    <a:pt x="10401" y="7201"/>
                  </a:lnTo>
                  <a:cubicBezTo>
                    <a:pt x="10612" y="7201"/>
                    <a:pt x="10818" y="7146"/>
                    <a:pt x="11001" y="7040"/>
                  </a:cubicBezTo>
                  <a:cubicBezTo>
                    <a:pt x="11183" y="6935"/>
                    <a:pt x="11335" y="6783"/>
                    <a:pt x="11440" y="6601"/>
                  </a:cubicBezTo>
                  <a:cubicBezTo>
                    <a:pt x="11546" y="6418"/>
                    <a:pt x="11601" y="6212"/>
                    <a:pt x="11601" y="6001"/>
                  </a:cubicBezTo>
                  <a:lnTo>
                    <a:pt x="11601" y="1200"/>
                  </a:lnTo>
                  <a:lnTo>
                    <a:pt x="11601" y="1200"/>
                  </a:lnTo>
                  <a:lnTo>
                    <a:pt x="11601" y="1200"/>
                  </a:lnTo>
                  <a:cubicBezTo>
                    <a:pt x="11601" y="989"/>
                    <a:pt x="11546" y="783"/>
                    <a:pt x="11440" y="600"/>
                  </a:cubicBezTo>
                  <a:cubicBezTo>
                    <a:pt x="11335" y="418"/>
                    <a:pt x="11183" y="266"/>
                    <a:pt x="11001" y="161"/>
                  </a:cubicBezTo>
                  <a:cubicBezTo>
                    <a:pt x="10818" y="55"/>
                    <a:pt x="10612" y="0"/>
                    <a:pt x="10401" y="0"/>
                  </a:cubicBezTo>
                  <a:lnTo>
                    <a:pt x="1200" y="0"/>
                  </a:lnTo>
                </a:path>
              </a:pathLst>
            </a:custGeom>
            <a:solidFill>
              <a:srgbClr val="B4C7D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82" name="CustomShape 9"/>
            <p:cNvSpPr/>
            <p:nvPr/>
          </p:nvSpPr>
          <p:spPr>
            <a:xfrm>
              <a:off x="1152000" y="2389680"/>
              <a:ext cx="3022200" cy="600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Aprendizaje Automático</a:t>
              </a:r>
              <a:endParaRPr lang="es-E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(Machine Learning)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283" name="CustomShape 10"/>
            <p:cNvSpPr/>
            <p:nvPr/>
          </p:nvSpPr>
          <p:spPr>
            <a:xfrm>
              <a:off x="936000" y="3240000"/>
              <a:ext cx="3886200" cy="1510200"/>
            </a:xfrm>
            <a:custGeom>
              <a:avLst/>
              <a:gdLst/>
              <a:ahLst/>
              <a:cxnLst/>
              <a:rect l="l" t="t" r="r" b="b"/>
              <a:pathLst>
                <a:path w="10802" h="4202">
                  <a:moveTo>
                    <a:pt x="700" y="0"/>
                  </a:moveTo>
                  <a:lnTo>
                    <a:pt x="700" y="0"/>
                  </a:lnTo>
                  <a:cubicBezTo>
                    <a:pt x="577" y="0"/>
                    <a:pt x="457" y="32"/>
                    <a:pt x="350" y="94"/>
                  </a:cubicBezTo>
                  <a:cubicBezTo>
                    <a:pt x="244" y="155"/>
                    <a:pt x="155" y="244"/>
                    <a:pt x="94" y="350"/>
                  </a:cubicBezTo>
                  <a:cubicBezTo>
                    <a:pt x="32" y="457"/>
                    <a:pt x="0" y="577"/>
                    <a:pt x="0" y="700"/>
                  </a:cubicBezTo>
                  <a:lnTo>
                    <a:pt x="0" y="3500"/>
                  </a:lnTo>
                  <a:lnTo>
                    <a:pt x="0" y="3501"/>
                  </a:lnTo>
                  <a:cubicBezTo>
                    <a:pt x="0" y="3624"/>
                    <a:pt x="32" y="3744"/>
                    <a:pt x="94" y="3851"/>
                  </a:cubicBezTo>
                  <a:cubicBezTo>
                    <a:pt x="155" y="3957"/>
                    <a:pt x="244" y="4046"/>
                    <a:pt x="350" y="4107"/>
                  </a:cubicBezTo>
                  <a:cubicBezTo>
                    <a:pt x="457" y="4169"/>
                    <a:pt x="577" y="4201"/>
                    <a:pt x="700" y="4201"/>
                  </a:cubicBezTo>
                  <a:lnTo>
                    <a:pt x="10100" y="4201"/>
                  </a:lnTo>
                  <a:lnTo>
                    <a:pt x="10101" y="4201"/>
                  </a:lnTo>
                  <a:cubicBezTo>
                    <a:pt x="10224" y="4201"/>
                    <a:pt x="10344" y="4169"/>
                    <a:pt x="10451" y="4107"/>
                  </a:cubicBezTo>
                  <a:cubicBezTo>
                    <a:pt x="10557" y="4046"/>
                    <a:pt x="10646" y="3957"/>
                    <a:pt x="10707" y="3851"/>
                  </a:cubicBezTo>
                  <a:cubicBezTo>
                    <a:pt x="10769" y="3744"/>
                    <a:pt x="10801" y="3624"/>
                    <a:pt x="10801" y="3501"/>
                  </a:cubicBezTo>
                  <a:lnTo>
                    <a:pt x="10801" y="700"/>
                  </a:lnTo>
                  <a:lnTo>
                    <a:pt x="10801" y="700"/>
                  </a:lnTo>
                  <a:lnTo>
                    <a:pt x="10801" y="700"/>
                  </a:lnTo>
                  <a:cubicBezTo>
                    <a:pt x="10801" y="577"/>
                    <a:pt x="10769" y="457"/>
                    <a:pt x="10707" y="350"/>
                  </a:cubicBezTo>
                  <a:cubicBezTo>
                    <a:pt x="10646" y="244"/>
                    <a:pt x="10557" y="155"/>
                    <a:pt x="10451" y="94"/>
                  </a:cubicBezTo>
                  <a:cubicBezTo>
                    <a:pt x="10344" y="32"/>
                    <a:pt x="10224" y="0"/>
                    <a:pt x="10101" y="0"/>
                  </a:cubicBezTo>
                  <a:lnTo>
                    <a:pt x="700" y="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84" name="CustomShape 11"/>
            <p:cNvSpPr/>
            <p:nvPr/>
          </p:nvSpPr>
          <p:spPr>
            <a:xfrm>
              <a:off x="1152000" y="3362040"/>
              <a:ext cx="3022200" cy="600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Aprendizaje Profundo</a:t>
              </a:r>
              <a:endParaRPr lang="es-E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(Deep Learning)</a:t>
              </a:r>
              <a:endParaRPr lang="es-ES" sz="1800" b="0" strike="noStrike" spc="-1">
                <a:latin typeface="Arial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91BE0A82-92F8-DE9B-9033-98792400434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27" name="CustomShape 4">
              <a:extLst>
                <a:ext uri="{FF2B5EF4-FFF2-40B4-BE49-F238E27FC236}">
                  <a16:creationId xmlns:a16="http://schemas.microsoft.com/office/drawing/2014/main" id="{5781266E-BAFC-0734-6150-4BE25F94E3C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8" name="CustomShape 5">
              <a:extLst>
                <a:ext uri="{FF2B5EF4-FFF2-40B4-BE49-F238E27FC236}">
                  <a16:creationId xmlns:a16="http://schemas.microsoft.com/office/drawing/2014/main" id="{D5C5F812-0C1A-1E3A-9B56-A1B06AAD467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9" name="CustomShape 6">
              <a:extLst>
                <a:ext uri="{FF2B5EF4-FFF2-40B4-BE49-F238E27FC236}">
                  <a16:creationId xmlns:a16="http://schemas.microsoft.com/office/drawing/2014/main" id="{CAC46825-3FFE-6BF0-D73E-4CCF992ACDFD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1268140D-B260-396F-D69D-7C89B8B1DA94}"/>
              </a:ext>
            </a:extLst>
          </p:cNvPr>
          <p:cNvGrpSpPr/>
          <p:nvPr/>
        </p:nvGrpSpPr>
        <p:grpSpPr>
          <a:xfrm>
            <a:off x="899553" y="1743018"/>
            <a:ext cx="2438400" cy="2229544"/>
            <a:chOff x="1001153" y="1674335"/>
            <a:chExt cx="2438400" cy="2229544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2833F9AF-374F-3C9D-C65C-7BDEFD7ACB67}"/>
                </a:ext>
              </a:extLst>
            </p:cNvPr>
            <p:cNvSpPr/>
            <p:nvPr/>
          </p:nvSpPr>
          <p:spPr>
            <a:xfrm>
              <a:off x="1001153" y="2885159"/>
              <a:ext cx="2438400" cy="101872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IA Fuerte</a:t>
              </a:r>
            </a:p>
            <a:p>
              <a:pPr algn="ctr"/>
              <a:r>
                <a:rPr lang="es-ES" dirty="0"/>
                <a:t>(General)</a:t>
              </a:r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40D7F893-8766-E135-D80B-9D9FADB2F9EC}"/>
                </a:ext>
              </a:extLst>
            </p:cNvPr>
            <p:cNvSpPr/>
            <p:nvPr/>
          </p:nvSpPr>
          <p:spPr>
            <a:xfrm>
              <a:off x="1001153" y="1674335"/>
              <a:ext cx="2438400" cy="10187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IA Débil</a:t>
              </a:r>
            </a:p>
            <a:p>
              <a:pPr algn="ctr"/>
              <a:r>
                <a:rPr lang="es-ES" dirty="0"/>
                <a:t>(Estrecha o clásica)</a:t>
              </a:r>
            </a:p>
          </p:txBody>
        </p:sp>
      </p:grp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DD0AA2C-BEBC-B0B8-FE8D-4FEB040198B8}"/>
              </a:ext>
            </a:extLst>
          </p:cNvPr>
          <p:cNvCxnSpPr/>
          <p:nvPr/>
        </p:nvCxnSpPr>
        <p:spPr>
          <a:xfrm>
            <a:off x="4267200" y="1536752"/>
            <a:ext cx="0" cy="35481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Imagen 585"/>
          <p:cNvPicPr/>
          <p:nvPr/>
        </p:nvPicPr>
        <p:blipFill>
          <a:blip r:embed="rId2"/>
          <a:stretch/>
        </p:blipFill>
        <p:spPr>
          <a:xfrm>
            <a:off x="2688482" y="698500"/>
            <a:ext cx="4220317" cy="4277610"/>
          </a:xfrm>
          <a:prstGeom prst="rect">
            <a:avLst/>
          </a:prstGeom>
          <a:ln>
            <a:noFill/>
          </a:ln>
        </p:spPr>
      </p:pic>
      <p:sp>
        <p:nvSpPr>
          <p:cNvPr id="587" name="CustomShape 1"/>
          <p:cNvSpPr/>
          <p:nvPr/>
        </p:nvSpPr>
        <p:spPr>
          <a:xfrm>
            <a:off x="2534099" y="4935191"/>
            <a:ext cx="5522197" cy="4671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https://chart-studio.plotly.com/create/?fid=SolClover:53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7CEB818-95E9-660D-4CE2-FDC29CEACFF1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108483A2-77AF-01A8-B8A8-3E2ED6480C44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F150AA77-A583-9A88-D52A-A49EE1DBD46F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B92BE566-0055-3248-285D-DED49823CB3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5" name="CustomShape 5">
            <a:extLst>
              <a:ext uri="{FF2B5EF4-FFF2-40B4-BE49-F238E27FC236}">
                <a16:creationId xmlns:a16="http://schemas.microsoft.com/office/drawing/2014/main" id="{55CAE334-E636-BA1A-8E1D-5D9E00A71A76}"/>
              </a:ext>
            </a:extLst>
          </p:cNvPr>
          <p:cNvSpPr/>
          <p:nvPr/>
        </p:nvSpPr>
        <p:spPr>
          <a:xfrm>
            <a:off x="610920" y="2275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	</a:t>
            </a:r>
            <a:endParaRPr lang="es-ES" sz="2600" b="0" strike="noStrike" spc="-1" dirty="0">
              <a:latin typeface="Arial"/>
            </a:endParaRPr>
          </a:p>
          <a:p>
            <a:pPr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Semisupervisado</a:t>
            </a:r>
            <a:endParaRPr lang="es-ES" spc="-1" dirty="0"/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 dirty="0">
              <a:latin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39BEE1-1122-AFCE-66FF-22878D7A7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97" y="2073647"/>
            <a:ext cx="504185" cy="46715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82578F7-C999-33B7-9477-29E150D1A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497" y="3750047"/>
            <a:ext cx="504185" cy="467159"/>
          </a:xfrm>
          <a:prstGeom prst="rect">
            <a:avLst/>
          </a:prstGeom>
        </p:spPr>
      </p:pic>
      <p:sp>
        <p:nvSpPr>
          <p:cNvPr id="7" name="Flecha: hacia la izquierda 6">
            <a:extLst>
              <a:ext uri="{FF2B5EF4-FFF2-40B4-BE49-F238E27FC236}">
                <a16:creationId xmlns:a16="http://schemas.microsoft.com/office/drawing/2014/main" id="{D333AFF0-6149-97C7-A1CB-1DA698C40751}"/>
              </a:ext>
            </a:extLst>
          </p:cNvPr>
          <p:cNvSpPr/>
          <p:nvPr/>
        </p:nvSpPr>
        <p:spPr>
          <a:xfrm>
            <a:off x="6082150" y="3302000"/>
            <a:ext cx="1385450" cy="171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501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CustomShape 5"/>
          <p:cNvSpPr/>
          <p:nvPr/>
        </p:nvSpPr>
        <p:spPr>
          <a:xfrm>
            <a:off x="533520" y="2322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Aprendizaje Automático (Machine Learning - ML)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Aprendizaje Semi-Supervisado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624" name="CustomShape 6"/>
          <p:cNvSpPr/>
          <p:nvPr/>
        </p:nvSpPr>
        <p:spPr>
          <a:xfrm>
            <a:off x="507960" y="1130760"/>
            <a:ext cx="7987320" cy="15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Disponer de un gran número de datos etiquetados puede ser muy costoso.</a:t>
            </a:r>
            <a:endParaRPr lang="es-ES" sz="2200" b="0" strike="noStrike" spc="-1" dirty="0">
              <a:latin typeface="Arial"/>
            </a:endParaRPr>
          </a:p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mente humana no necesita tantos datos etiquetados, solo requiere algunos ejemplos.</a:t>
            </a:r>
            <a:endParaRPr lang="es-ES" sz="2200" b="0" strike="noStrike" spc="-1" dirty="0">
              <a:latin typeface="Arial"/>
            </a:endParaRPr>
          </a:p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Aprendizaje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Semispervisado</a:t>
            </a:r>
            <a:endParaRPr lang="es-ES" sz="2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Utiliza unos pocos datos etiquetados y un gran número de datos no etiquetados.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6A33C34-F684-E4AF-D724-39DC01E9F39B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C7C7422A-CA99-5B8F-39FB-7FE9208F4F54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025F0228-D5E9-F2F2-E69A-196AF0F2200F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F5C51BB1-8FA2-4177-F6FD-A2417522D33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CustomShape 5"/>
          <p:cNvSpPr/>
          <p:nvPr/>
        </p:nvSpPr>
        <p:spPr>
          <a:xfrm>
            <a:off x="533520" y="2322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Aprendizaje Automático (Machine Learning - ML)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Aprendizaje Semi-Supervisado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630" name="CustomShape 6"/>
          <p:cNvSpPr/>
          <p:nvPr/>
        </p:nvSpPr>
        <p:spPr>
          <a:xfrm>
            <a:off x="507960" y="1130760"/>
            <a:ext cx="7987320" cy="15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Ejemplo simple: Algoritmo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self-learning</a:t>
            </a:r>
            <a:endParaRPr lang="es-ES" sz="2200" b="0" strike="noStrike" spc="-1" dirty="0">
              <a:latin typeface="Arial"/>
            </a:endParaRPr>
          </a:p>
        </p:txBody>
      </p:sp>
      <p:pic>
        <p:nvPicPr>
          <p:cNvPr id="631" name="Imagen 630"/>
          <p:cNvPicPr/>
          <p:nvPr/>
        </p:nvPicPr>
        <p:blipFill>
          <a:blip r:embed="rId2"/>
          <a:stretch/>
        </p:blipFill>
        <p:spPr>
          <a:xfrm>
            <a:off x="1782540" y="1708920"/>
            <a:ext cx="5438160" cy="3364560"/>
          </a:xfrm>
          <a:prstGeom prst="rect">
            <a:avLst/>
          </a:prstGeom>
          <a:ln>
            <a:noFill/>
          </a:ln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FD866539-A9F7-A4D0-4DBC-170A7B65F0DF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09060E6B-F28C-0974-D764-93F1A9189E37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E7C92634-6A96-14C8-B594-E30BAB5F8E2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4A2748DB-B993-DD82-E832-D80F1C1639B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Imagen 585"/>
          <p:cNvPicPr/>
          <p:nvPr/>
        </p:nvPicPr>
        <p:blipFill>
          <a:blip r:embed="rId2"/>
          <a:stretch/>
        </p:blipFill>
        <p:spPr>
          <a:xfrm>
            <a:off x="2688482" y="698500"/>
            <a:ext cx="4220317" cy="4277610"/>
          </a:xfrm>
          <a:prstGeom prst="rect">
            <a:avLst/>
          </a:prstGeom>
          <a:ln>
            <a:noFill/>
          </a:ln>
        </p:spPr>
      </p:pic>
      <p:sp>
        <p:nvSpPr>
          <p:cNvPr id="587" name="CustomShape 1"/>
          <p:cNvSpPr/>
          <p:nvPr/>
        </p:nvSpPr>
        <p:spPr>
          <a:xfrm>
            <a:off x="2534099" y="4935191"/>
            <a:ext cx="5522197" cy="4671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https://chart-studio.plotly.com/create/?fid=SolClover:53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7CEB818-95E9-660D-4CE2-FDC29CEACFF1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108483A2-77AF-01A8-B8A8-3E2ED6480C44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F150AA77-A583-9A88-D52A-A49EE1DBD46F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B92BE566-0055-3248-285D-DED49823CB3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5" name="CustomShape 5">
            <a:extLst>
              <a:ext uri="{FF2B5EF4-FFF2-40B4-BE49-F238E27FC236}">
                <a16:creationId xmlns:a16="http://schemas.microsoft.com/office/drawing/2014/main" id="{55CAE334-E636-BA1A-8E1D-5D9E00A71A76}"/>
              </a:ext>
            </a:extLst>
          </p:cNvPr>
          <p:cNvSpPr/>
          <p:nvPr/>
        </p:nvSpPr>
        <p:spPr>
          <a:xfrm>
            <a:off x="610920" y="2275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	</a:t>
            </a:r>
            <a:endParaRPr lang="es-ES" sz="2600" b="0" strike="noStrike" spc="-1" dirty="0">
              <a:latin typeface="Arial"/>
            </a:endParaRPr>
          </a:p>
          <a:p>
            <a:pPr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Semisupervisado</a:t>
            </a:r>
            <a:endParaRPr lang="es-ES" spc="-1" dirty="0"/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 dirty="0">
              <a:latin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39BEE1-1122-AFCE-66FF-22878D7A7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97" y="2073647"/>
            <a:ext cx="504185" cy="46715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82578F7-C999-33B7-9477-29E150D1A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497" y="3750047"/>
            <a:ext cx="504185" cy="467159"/>
          </a:xfrm>
          <a:prstGeom prst="rect">
            <a:avLst/>
          </a:prstGeom>
        </p:spPr>
      </p:pic>
      <p:sp>
        <p:nvSpPr>
          <p:cNvPr id="7" name="Flecha: hacia la izquierda 6">
            <a:extLst>
              <a:ext uri="{FF2B5EF4-FFF2-40B4-BE49-F238E27FC236}">
                <a16:creationId xmlns:a16="http://schemas.microsoft.com/office/drawing/2014/main" id="{D333AFF0-6149-97C7-A1CB-1DA698C40751}"/>
              </a:ext>
            </a:extLst>
          </p:cNvPr>
          <p:cNvSpPr/>
          <p:nvPr/>
        </p:nvSpPr>
        <p:spPr>
          <a:xfrm>
            <a:off x="5756189" y="3799665"/>
            <a:ext cx="1385450" cy="171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A128E18-EC0A-1D20-27D9-A13CFDEED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382" y="3067051"/>
            <a:ext cx="504185" cy="46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3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Imagen 631"/>
          <p:cNvPicPr/>
          <p:nvPr/>
        </p:nvPicPr>
        <p:blipFill>
          <a:blip r:embed="rId2"/>
          <a:stretch/>
        </p:blipFill>
        <p:spPr>
          <a:xfrm>
            <a:off x="2384364" y="1080730"/>
            <a:ext cx="5614200" cy="2161800"/>
          </a:xfrm>
          <a:prstGeom prst="rect">
            <a:avLst/>
          </a:prstGeom>
          <a:ln>
            <a:noFill/>
          </a:ln>
        </p:spPr>
      </p:pic>
      <p:sp>
        <p:nvSpPr>
          <p:cNvPr id="637" name="CustomShape 5"/>
          <p:cNvSpPr/>
          <p:nvPr/>
        </p:nvSpPr>
        <p:spPr>
          <a:xfrm>
            <a:off x="533520" y="2322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Aprendizaje Automático (Machine Learning - ML)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Aprendizaje Por Refuerzo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638" name="CustomShape 6"/>
          <p:cNvSpPr/>
          <p:nvPr/>
        </p:nvSpPr>
        <p:spPr>
          <a:xfrm>
            <a:off x="533520" y="3195054"/>
            <a:ext cx="8432350" cy="15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Elementos:</a:t>
            </a:r>
            <a:endParaRPr lang="es-ES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rgbClr val="B2B2B2"/>
                </a:solidFill>
                <a:latin typeface="Arial"/>
                <a:ea typeface="DejaVu Sans"/>
              </a:rPr>
              <a:t>Agente. Se encuentra en un estado determinado dentro de un entorno.</a:t>
            </a: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rgbClr val="B2B2B2"/>
                </a:solidFill>
                <a:latin typeface="Arial"/>
                <a:ea typeface="DejaVu Sans"/>
              </a:rPr>
              <a:t>Realiza acciones que influyen en el entorno. Cambia el estado y generan una recompensa o un castigo.</a:t>
            </a: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rgbClr val="B2B2B2"/>
                </a:solidFill>
                <a:latin typeface="Arial"/>
              </a:rPr>
              <a:t>El aprendizaje por refuerzo se basa por lo tanto en un bucle estado/acción/recompensa</a:t>
            </a:r>
            <a:endParaRPr lang="es-ES" b="0" strike="noStrike" spc="-1" dirty="0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CC16CFF-07B5-3480-F76C-265FC037F349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C0B3E84-F798-1C8A-CFA5-854A9297B00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113731A9-D861-65E7-F908-AA55CA1AA961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88AADAB1-7704-834F-5EA5-5642A4CADBE9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5"/>
          <p:cNvSpPr/>
          <p:nvPr/>
        </p:nvSpPr>
        <p:spPr>
          <a:xfrm>
            <a:off x="533520" y="2322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Aprendizaje Automático (Machine Learning - ML)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Aprendizaje Por Refuerzo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638" name="CustomShape 6"/>
          <p:cNvSpPr/>
          <p:nvPr/>
        </p:nvSpPr>
        <p:spPr>
          <a:xfrm>
            <a:off x="533520" y="1205107"/>
            <a:ext cx="7987320" cy="15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  <a:ea typeface="DejaVu Sans"/>
              </a:rPr>
              <a:t> Aprendizaje: </a:t>
            </a:r>
            <a:r>
              <a:rPr lang="es-ES" spc="-1" dirty="0">
                <a:solidFill>
                  <a:srgbClr val="000000"/>
                </a:solidFill>
                <a:latin typeface="Arial"/>
                <a:ea typeface="DejaVu Sans"/>
              </a:rPr>
              <a:t>No se parte de histórico de datos sino de la experiencia que el agente va recogiendo.</a:t>
            </a:r>
          </a:p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  <a:ea typeface="DejaVu Sans"/>
              </a:rPr>
              <a:t> Objetivo del agente: </a:t>
            </a:r>
            <a:r>
              <a:rPr lang="es-ES" spc="-1" dirty="0">
                <a:solidFill>
                  <a:srgbClr val="000000"/>
                </a:solidFill>
                <a:latin typeface="Arial"/>
                <a:ea typeface="DejaVu Sans"/>
              </a:rPr>
              <a:t>Realizar acciones que maximicen la recompensa a largo plazo. Flujo: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Realizar acción.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Recibir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feedback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(recompensa) del entorno.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Recibir nuevo estado.</a:t>
            </a:r>
          </a:p>
          <a:p>
            <a:pPr marL="8047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Aprender.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Actualizar política de acciones a realizar en próximas ocasiones.</a:t>
            </a:r>
          </a:p>
          <a:p>
            <a:pPr marL="347580" indent="-342900"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</a:pPr>
            <a:r>
              <a:rPr lang="es-ES" spc="-1" dirty="0">
                <a:latin typeface="Arial"/>
                <a:ea typeface="DejaVu Sans"/>
              </a:rPr>
              <a:t>Q-Table</a:t>
            </a:r>
          </a:p>
          <a:p>
            <a:pPr marL="461880" lvl="1">
              <a:buClr>
                <a:schemeClr val="tx1">
                  <a:lumMod val="50000"/>
                  <a:lumOff val="50000"/>
                </a:schemeClr>
              </a:buClr>
            </a:pPr>
            <a:endParaRPr lang="es-ES" sz="1400" b="0" strike="noStrike" spc="-1" dirty="0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CC16CFF-07B5-3480-F76C-265FC037F349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C0B3E84-F798-1C8A-CFA5-854A9297B00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113731A9-D861-65E7-F908-AA55CA1AA961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88AADAB1-7704-834F-5EA5-5642A4CADBE9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0EFE4929-ADC3-4B5E-37FB-E7EF26F54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231" y="3881261"/>
            <a:ext cx="2296069" cy="166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975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5"/>
          <p:cNvSpPr/>
          <p:nvPr/>
        </p:nvSpPr>
        <p:spPr>
          <a:xfrm>
            <a:off x="533520" y="2322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Aprendizaje Automático (Machine Learning - ML)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Aprendizaje Por Refuerzo</a:t>
            </a:r>
            <a:endParaRPr lang="es-ES" sz="1800" b="0" strike="noStrike" spc="-1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CC16CFF-07B5-3480-F76C-265FC037F349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C0B3E84-F798-1C8A-CFA5-854A9297B00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113731A9-D861-65E7-F908-AA55CA1AA961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88AADAB1-7704-834F-5EA5-5642A4CADBE9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095F33AC-D35A-775F-C632-F953DDF6E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389" y="1372193"/>
            <a:ext cx="3092711" cy="370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40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CustomShape 5"/>
          <p:cNvSpPr/>
          <p:nvPr/>
        </p:nvSpPr>
        <p:spPr>
          <a:xfrm>
            <a:off x="533520" y="23220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Aprendizaje Automático (Machine Learning - ML)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B2B2B2"/>
                </a:solidFill>
                <a:latin typeface="Arial"/>
                <a:ea typeface="DejaVu Sans"/>
              </a:rPr>
              <a:t>Aprendizaje Por Refuerzo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638" name="CustomShape 6"/>
          <p:cNvSpPr/>
          <p:nvPr/>
        </p:nvSpPr>
        <p:spPr>
          <a:xfrm>
            <a:off x="533520" y="1205107"/>
            <a:ext cx="7987320" cy="15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spc="-1" dirty="0">
                <a:solidFill>
                  <a:srgbClr val="000000"/>
                </a:solidFill>
                <a:latin typeface="Arial"/>
              </a:rPr>
              <a:t>Algunos ejemplos:</a:t>
            </a:r>
            <a:endParaRPr lang="es-ES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Ver: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https://youtu.be/V1eYniJ0Rnk</a:t>
            </a:r>
            <a:endParaRPr lang="es-ES" sz="1400" b="0" strike="noStrike" spc="-1" dirty="0">
              <a:latin typeface="Arial"/>
            </a:endParaRPr>
          </a:p>
          <a:p>
            <a:pPr marL="216000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Ver:</a:t>
            </a:r>
            <a:r>
              <a:rPr lang="es-ES" sz="1400" b="0" strike="noStrike" spc="-1" dirty="0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>
                <a:solidFill>
                  <a:srgbClr val="0000FF"/>
                </a:solidFill>
                <a:latin typeface="Arial"/>
                <a:ea typeface="DejaVu Sans"/>
                <a:hlinkClick r:id="rId3"/>
              </a:rPr>
              <a:t>https://www.youtube.com/watch?v=kopoLzvh5jY</a:t>
            </a:r>
            <a:endParaRPr lang="es-ES" sz="1400" b="0" strike="noStrike" spc="-1" dirty="0">
              <a:solidFill>
                <a:srgbClr val="0000FF"/>
              </a:solidFill>
              <a:latin typeface="Arial"/>
              <a:ea typeface="DejaVu Sans"/>
            </a:endParaRPr>
          </a:p>
          <a:p>
            <a:pPr marL="216000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Ver: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https://github.com/Farama-Foundation/Gymnasium</a:t>
            </a:r>
            <a:endParaRPr lang="es-ES" sz="14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7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endParaRPr lang="es-ES" sz="1400" b="0" strike="noStrike" spc="-1" dirty="0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CC16CFF-07B5-3480-F76C-265FC037F349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5C0B3E84-F798-1C8A-CFA5-854A9297B00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113731A9-D861-65E7-F908-AA55CA1AA961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88AADAB1-7704-834F-5EA5-5642A4CADBE9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774192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CustomShape 5"/>
          <p:cNvSpPr/>
          <p:nvPr/>
        </p:nvSpPr>
        <p:spPr>
          <a:xfrm>
            <a:off x="610920" y="1800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Tipos de IA. Aprendizaje profundo	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 dirty="0">
              <a:latin typeface="Arial"/>
            </a:endParaRPr>
          </a:p>
        </p:txBody>
      </p:sp>
      <p:sp>
        <p:nvSpPr>
          <p:cNvPr id="644" name="CustomShape 6"/>
          <p:cNvSpPr/>
          <p:nvPr/>
        </p:nvSpPr>
        <p:spPr>
          <a:xfrm>
            <a:off x="648000" y="1224000"/>
            <a:ext cx="4462200" cy="3886200"/>
          </a:xfrm>
          <a:custGeom>
            <a:avLst/>
            <a:gdLst/>
            <a:ahLst/>
            <a:cxnLst/>
            <a:rect l="l" t="t" r="r" b="b"/>
            <a:pathLst>
              <a:path w="12402" h="10802">
                <a:moveTo>
                  <a:pt x="1800" y="0"/>
                </a:moveTo>
                <a:lnTo>
                  <a:pt x="1800" y="0"/>
                </a:lnTo>
                <a:cubicBezTo>
                  <a:pt x="1484" y="0"/>
                  <a:pt x="1174" y="83"/>
                  <a:pt x="900" y="241"/>
                </a:cubicBezTo>
                <a:cubicBezTo>
                  <a:pt x="626" y="399"/>
                  <a:pt x="399" y="626"/>
                  <a:pt x="241" y="900"/>
                </a:cubicBezTo>
                <a:cubicBezTo>
                  <a:pt x="83" y="1174"/>
                  <a:pt x="0" y="1484"/>
                  <a:pt x="0" y="1800"/>
                </a:cubicBezTo>
                <a:lnTo>
                  <a:pt x="0" y="9000"/>
                </a:lnTo>
                <a:lnTo>
                  <a:pt x="0" y="9001"/>
                </a:lnTo>
                <a:cubicBezTo>
                  <a:pt x="0" y="9317"/>
                  <a:pt x="83" y="9627"/>
                  <a:pt x="241" y="9901"/>
                </a:cubicBezTo>
                <a:cubicBezTo>
                  <a:pt x="399" y="10175"/>
                  <a:pt x="626" y="10402"/>
                  <a:pt x="900" y="10560"/>
                </a:cubicBezTo>
                <a:cubicBezTo>
                  <a:pt x="1174" y="10718"/>
                  <a:pt x="1484" y="10801"/>
                  <a:pt x="1800" y="10801"/>
                </a:cubicBezTo>
                <a:lnTo>
                  <a:pt x="10600" y="10801"/>
                </a:lnTo>
                <a:lnTo>
                  <a:pt x="10601" y="10801"/>
                </a:lnTo>
                <a:cubicBezTo>
                  <a:pt x="10917" y="10801"/>
                  <a:pt x="11227" y="10718"/>
                  <a:pt x="11501" y="10560"/>
                </a:cubicBezTo>
                <a:cubicBezTo>
                  <a:pt x="11775" y="10402"/>
                  <a:pt x="12002" y="10175"/>
                  <a:pt x="12160" y="9901"/>
                </a:cubicBezTo>
                <a:cubicBezTo>
                  <a:pt x="12318" y="9627"/>
                  <a:pt x="12401" y="9317"/>
                  <a:pt x="12401" y="9001"/>
                </a:cubicBezTo>
                <a:lnTo>
                  <a:pt x="12400" y="1800"/>
                </a:lnTo>
                <a:lnTo>
                  <a:pt x="12401" y="1800"/>
                </a:lnTo>
                <a:lnTo>
                  <a:pt x="12401" y="1800"/>
                </a:lnTo>
                <a:cubicBezTo>
                  <a:pt x="12401" y="1484"/>
                  <a:pt x="12318" y="1174"/>
                  <a:pt x="12160" y="900"/>
                </a:cubicBezTo>
                <a:cubicBezTo>
                  <a:pt x="12002" y="626"/>
                  <a:pt x="11775" y="399"/>
                  <a:pt x="11501" y="241"/>
                </a:cubicBezTo>
                <a:cubicBezTo>
                  <a:pt x="11227" y="83"/>
                  <a:pt x="10917" y="0"/>
                  <a:pt x="10601" y="0"/>
                </a:cubicBezTo>
                <a:lnTo>
                  <a:pt x="1800" y="0"/>
                </a:lnTo>
              </a:path>
            </a:pathLst>
          </a:custGeom>
          <a:solidFill>
            <a:srgbClr val="DEE6E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45" name="CustomShape 7"/>
          <p:cNvSpPr/>
          <p:nvPr/>
        </p:nvSpPr>
        <p:spPr>
          <a:xfrm>
            <a:off x="1152000" y="1381680"/>
            <a:ext cx="223020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Inteligencia Artificial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646" name="CustomShape 8"/>
          <p:cNvSpPr/>
          <p:nvPr/>
        </p:nvSpPr>
        <p:spPr>
          <a:xfrm>
            <a:off x="792000" y="2304000"/>
            <a:ext cx="4174200" cy="2590200"/>
          </a:xfrm>
          <a:custGeom>
            <a:avLst/>
            <a:gdLst/>
            <a:ahLst/>
            <a:cxnLst/>
            <a:rect l="l" t="t" r="r" b="b"/>
            <a:pathLst>
              <a:path w="11602" h="7202">
                <a:moveTo>
                  <a:pt x="1200" y="0"/>
                </a:moveTo>
                <a:lnTo>
                  <a:pt x="1200" y="0"/>
                </a:lnTo>
                <a:cubicBezTo>
                  <a:pt x="989" y="0"/>
                  <a:pt x="783" y="55"/>
                  <a:pt x="600" y="161"/>
                </a:cubicBezTo>
                <a:cubicBezTo>
                  <a:pt x="418" y="266"/>
                  <a:pt x="266" y="418"/>
                  <a:pt x="161" y="600"/>
                </a:cubicBezTo>
                <a:cubicBezTo>
                  <a:pt x="55" y="783"/>
                  <a:pt x="0" y="989"/>
                  <a:pt x="0" y="1200"/>
                </a:cubicBezTo>
                <a:lnTo>
                  <a:pt x="0" y="6000"/>
                </a:lnTo>
                <a:lnTo>
                  <a:pt x="0" y="6001"/>
                </a:lnTo>
                <a:cubicBezTo>
                  <a:pt x="0" y="6212"/>
                  <a:pt x="55" y="6418"/>
                  <a:pt x="161" y="6601"/>
                </a:cubicBezTo>
                <a:cubicBezTo>
                  <a:pt x="266" y="6783"/>
                  <a:pt x="418" y="6935"/>
                  <a:pt x="600" y="7040"/>
                </a:cubicBezTo>
                <a:cubicBezTo>
                  <a:pt x="783" y="7146"/>
                  <a:pt x="989" y="7201"/>
                  <a:pt x="1200" y="7201"/>
                </a:cubicBezTo>
                <a:lnTo>
                  <a:pt x="10400" y="7201"/>
                </a:lnTo>
                <a:lnTo>
                  <a:pt x="10401" y="7201"/>
                </a:lnTo>
                <a:cubicBezTo>
                  <a:pt x="10612" y="7201"/>
                  <a:pt x="10818" y="7146"/>
                  <a:pt x="11001" y="7040"/>
                </a:cubicBezTo>
                <a:cubicBezTo>
                  <a:pt x="11183" y="6935"/>
                  <a:pt x="11335" y="6783"/>
                  <a:pt x="11440" y="6601"/>
                </a:cubicBezTo>
                <a:cubicBezTo>
                  <a:pt x="11546" y="6418"/>
                  <a:pt x="11601" y="6212"/>
                  <a:pt x="11601" y="6001"/>
                </a:cubicBezTo>
                <a:lnTo>
                  <a:pt x="11601" y="1200"/>
                </a:lnTo>
                <a:lnTo>
                  <a:pt x="11601" y="1200"/>
                </a:lnTo>
                <a:lnTo>
                  <a:pt x="11601" y="1200"/>
                </a:lnTo>
                <a:cubicBezTo>
                  <a:pt x="11601" y="989"/>
                  <a:pt x="11546" y="783"/>
                  <a:pt x="11440" y="600"/>
                </a:cubicBezTo>
                <a:cubicBezTo>
                  <a:pt x="11335" y="418"/>
                  <a:pt x="11183" y="266"/>
                  <a:pt x="11001" y="161"/>
                </a:cubicBezTo>
                <a:cubicBezTo>
                  <a:pt x="10818" y="55"/>
                  <a:pt x="10612" y="0"/>
                  <a:pt x="10401" y="0"/>
                </a:cubicBezTo>
                <a:lnTo>
                  <a:pt x="1200" y="0"/>
                </a:lnTo>
              </a:path>
            </a:pathLst>
          </a:cu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47" name="CustomShape 9"/>
          <p:cNvSpPr/>
          <p:nvPr/>
        </p:nvSpPr>
        <p:spPr>
          <a:xfrm>
            <a:off x="1152000" y="238968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Automático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(Machine Learning)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648" name="CustomShape 10"/>
          <p:cNvSpPr/>
          <p:nvPr/>
        </p:nvSpPr>
        <p:spPr>
          <a:xfrm>
            <a:off x="936000" y="3240000"/>
            <a:ext cx="3886200" cy="1510200"/>
          </a:xfrm>
          <a:custGeom>
            <a:avLst/>
            <a:gdLst/>
            <a:ahLst/>
            <a:cxnLst/>
            <a:rect l="l" t="t" r="r" b="b"/>
            <a:pathLst>
              <a:path w="10802" h="4202">
                <a:moveTo>
                  <a:pt x="700" y="0"/>
                </a:moveTo>
                <a:lnTo>
                  <a:pt x="700" y="0"/>
                </a:lnTo>
                <a:cubicBezTo>
                  <a:pt x="577" y="0"/>
                  <a:pt x="457" y="32"/>
                  <a:pt x="350" y="94"/>
                </a:cubicBezTo>
                <a:cubicBezTo>
                  <a:pt x="244" y="155"/>
                  <a:pt x="155" y="244"/>
                  <a:pt x="94" y="350"/>
                </a:cubicBezTo>
                <a:cubicBezTo>
                  <a:pt x="32" y="457"/>
                  <a:pt x="0" y="577"/>
                  <a:pt x="0" y="700"/>
                </a:cubicBezTo>
                <a:lnTo>
                  <a:pt x="0" y="3500"/>
                </a:lnTo>
                <a:lnTo>
                  <a:pt x="0" y="3501"/>
                </a:lnTo>
                <a:cubicBezTo>
                  <a:pt x="0" y="3624"/>
                  <a:pt x="32" y="3744"/>
                  <a:pt x="94" y="3851"/>
                </a:cubicBezTo>
                <a:cubicBezTo>
                  <a:pt x="155" y="3957"/>
                  <a:pt x="244" y="4046"/>
                  <a:pt x="350" y="4107"/>
                </a:cubicBezTo>
                <a:cubicBezTo>
                  <a:pt x="457" y="4169"/>
                  <a:pt x="577" y="4201"/>
                  <a:pt x="700" y="4201"/>
                </a:cubicBezTo>
                <a:lnTo>
                  <a:pt x="10100" y="4201"/>
                </a:lnTo>
                <a:lnTo>
                  <a:pt x="10101" y="4201"/>
                </a:lnTo>
                <a:cubicBezTo>
                  <a:pt x="10224" y="4201"/>
                  <a:pt x="10344" y="4169"/>
                  <a:pt x="10451" y="4107"/>
                </a:cubicBezTo>
                <a:cubicBezTo>
                  <a:pt x="10557" y="4046"/>
                  <a:pt x="10646" y="3957"/>
                  <a:pt x="10707" y="3851"/>
                </a:cubicBezTo>
                <a:cubicBezTo>
                  <a:pt x="10769" y="3744"/>
                  <a:pt x="10801" y="3624"/>
                  <a:pt x="10801" y="3501"/>
                </a:cubicBezTo>
                <a:lnTo>
                  <a:pt x="10801" y="700"/>
                </a:lnTo>
                <a:lnTo>
                  <a:pt x="10801" y="700"/>
                </a:lnTo>
                <a:lnTo>
                  <a:pt x="10801" y="700"/>
                </a:lnTo>
                <a:cubicBezTo>
                  <a:pt x="10801" y="577"/>
                  <a:pt x="10769" y="457"/>
                  <a:pt x="10707" y="350"/>
                </a:cubicBezTo>
                <a:cubicBezTo>
                  <a:pt x="10646" y="244"/>
                  <a:pt x="10557" y="155"/>
                  <a:pt x="10451" y="94"/>
                </a:cubicBezTo>
                <a:cubicBezTo>
                  <a:pt x="10344" y="32"/>
                  <a:pt x="10224" y="0"/>
                  <a:pt x="10101" y="0"/>
                </a:cubicBezTo>
                <a:lnTo>
                  <a:pt x="7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49" name="CustomShape 11"/>
          <p:cNvSpPr/>
          <p:nvPr/>
        </p:nvSpPr>
        <p:spPr>
          <a:xfrm>
            <a:off x="1152000" y="336204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Profundo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(Deep Learning)</a:t>
            </a:r>
            <a:endParaRPr lang="es-ES" sz="1800" b="0" strike="noStrike" spc="-1">
              <a:latin typeface="Arial"/>
            </a:endParaRPr>
          </a:p>
        </p:txBody>
      </p:sp>
      <p:grpSp>
        <p:nvGrpSpPr>
          <p:cNvPr id="650" name="Group 12"/>
          <p:cNvGrpSpPr/>
          <p:nvPr/>
        </p:nvGrpSpPr>
        <p:grpSpPr>
          <a:xfrm>
            <a:off x="5616000" y="1224000"/>
            <a:ext cx="4102200" cy="1418040"/>
            <a:chOff x="5616000" y="1224000"/>
            <a:chExt cx="4102200" cy="1418040"/>
          </a:xfrm>
        </p:grpSpPr>
        <p:sp>
          <p:nvSpPr>
            <p:cNvPr id="651" name="CustomShape 13"/>
            <p:cNvSpPr/>
            <p:nvPr/>
          </p:nvSpPr>
          <p:spPr>
            <a:xfrm>
              <a:off x="5616000" y="1224000"/>
              <a:ext cx="4102200" cy="1150200"/>
            </a:xfrm>
            <a:prstGeom prst="foldedCorner">
              <a:avLst>
                <a:gd name="adj" fmla="val 6939"/>
              </a:avLst>
            </a:pr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652" name="CustomShape 14"/>
            <p:cNvSpPr/>
            <p:nvPr/>
          </p:nvSpPr>
          <p:spPr>
            <a:xfrm>
              <a:off x="5688000" y="1273680"/>
              <a:ext cx="3958200" cy="1368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Habilidad de las máquinas para imitar el comportamiento humano.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Resolución de tareas complejas (percepción visual, reconocimiento de patrones, toma de decisiones, ...)</a:t>
              </a:r>
              <a:endParaRPr lang="es-ES" sz="1400" b="0" strike="noStrike" spc="-1">
                <a:latin typeface="Arial"/>
              </a:endParaRPr>
            </a:p>
          </p:txBody>
        </p:sp>
      </p:grpSp>
      <p:grpSp>
        <p:nvGrpSpPr>
          <p:cNvPr id="653" name="Group 15"/>
          <p:cNvGrpSpPr/>
          <p:nvPr/>
        </p:nvGrpSpPr>
        <p:grpSpPr>
          <a:xfrm>
            <a:off x="5616360" y="2592000"/>
            <a:ext cx="4102200" cy="934200"/>
            <a:chOff x="5616360" y="2592000"/>
            <a:chExt cx="4102200" cy="934200"/>
          </a:xfrm>
        </p:grpSpPr>
        <p:sp>
          <p:nvSpPr>
            <p:cNvPr id="654" name="CustomShape 16"/>
            <p:cNvSpPr/>
            <p:nvPr/>
          </p:nvSpPr>
          <p:spPr>
            <a:xfrm>
              <a:off x="5616360" y="2592000"/>
              <a:ext cx="4102200" cy="934200"/>
            </a:xfrm>
            <a:prstGeom prst="foldedCorner">
              <a:avLst>
                <a:gd name="adj" fmla="val 6939"/>
              </a:avLst>
            </a:prstGeom>
            <a:solidFill>
              <a:srgbClr val="B4C7DC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655" name="CustomShape 17"/>
            <p:cNvSpPr/>
            <p:nvPr/>
          </p:nvSpPr>
          <p:spPr>
            <a:xfrm>
              <a:off x="5688360" y="2677680"/>
              <a:ext cx="3958200" cy="6685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El sistema aprende y mejora a partir de la experiencia (los datos)</a:t>
              </a:r>
              <a:endParaRPr lang="es-ES" sz="1400" b="0" strike="noStrike" spc="-1">
                <a:latin typeface="Arial"/>
              </a:endParaRPr>
            </a:p>
          </p:txBody>
        </p:sp>
      </p:grpSp>
      <p:grpSp>
        <p:nvGrpSpPr>
          <p:cNvPr id="656" name="Group 18"/>
          <p:cNvGrpSpPr/>
          <p:nvPr/>
        </p:nvGrpSpPr>
        <p:grpSpPr>
          <a:xfrm>
            <a:off x="5616720" y="3708360"/>
            <a:ext cx="4102200" cy="934200"/>
            <a:chOff x="5616720" y="3708360"/>
            <a:chExt cx="4102200" cy="934200"/>
          </a:xfrm>
        </p:grpSpPr>
        <p:sp>
          <p:nvSpPr>
            <p:cNvPr id="657" name="CustomShape 19"/>
            <p:cNvSpPr/>
            <p:nvPr/>
          </p:nvSpPr>
          <p:spPr>
            <a:xfrm>
              <a:off x="5616720" y="3708360"/>
              <a:ext cx="4102200" cy="934200"/>
            </a:xfrm>
            <a:prstGeom prst="foldedCorner">
              <a:avLst>
                <a:gd name="adj" fmla="val 6939"/>
              </a:avLst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658" name="CustomShape 20"/>
            <p:cNvSpPr/>
            <p:nvPr/>
          </p:nvSpPr>
          <p:spPr>
            <a:xfrm>
              <a:off x="5688720" y="3794040"/>
              <a:ext cx="3958200" cy="687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Utilización de modelos matemáticos basados en redes neuronales complejas y estructuradas en múltiples capas.</a:t>
              </a:r>
              <a:endParaRPr lang="es-ES" sz="1400" b="0" strike="noStrike" spc="-1">
                <a:latin typeface="Arial"/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1F378BDD-CD18-0D92-4885-C9DB8FE6154D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23" name="CustomShape 4">
              <a:extLst>
                <a:ext uri="{FF2B5EF4-FFF2-40B4-BE49-F238E27FC236}">
                  <a16:creationId xmlns:a16="http://schemas.microsoft.com/office/drawing/2014/main" id="{696A52DB-9CB9-9EAB-D49E-A1623680785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4" name="CustomShape 5">
              <a:extLst>
                <a:ext uri="{FF2B5EF4-FFF2-40B4-BE49-F238E27FC236}">
                  <a16:creationId xmlns:a16="http://schemas.microsoft.com/office/drawing/2014/main" id="{4E8F3ADD-DF28-D945-04BA-273B3A21A94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5" name="CustomShape 6">
              <a:extLst>
                <a:ext uri="{FF2B5EF4-FFF2-40B4-BE49-F238E27FC236}">
                  <a16:creationId xmlns:a16="http://schemas.microsoft.com/office/drawing/2014/main" id="{5094FEFE-19B7-1FC2-FB0E-A70584C102C4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CustomShape 1"/>
          <p:cNvSpPr/>
          <p:nvPr/>
        </p:nvSpPr>
        <p:spPr>
          <a:xfrm>
            <a:off x="502920" y="132768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Es un subconjunto del aprendizaje automático que se ocupa de modelos inspirados en la estructura y función del cerebro humano (Redes Neuronales).</a:t>
            </a:r>
            <a:endParaRPr lang="es-ES" sz="2200" b="0" strike="noStrike" spc="-1" dirty="0">
              <a:latin typeface="Arial"/>
            </a:endParaRPr>
          </a:p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Pueden funcionar con una enorme cantidad de datos estructurados y no estructurados. </a:t>
            </a:r>
            <a:endParaRPr lang="es-ES" sz="2200" b="0" strike="noStrike" spc="-1" dirty="0">
              <a:latin typeface="Arial"/>
            </a:endParaRPr>
          </a:p>
        </p:txBody>
      </p:sp>
      <p:sp>
        <p:nvSpPr>
          <p:cNvPr id="664" name="CustomShape 6"/>
          <p:cNvSpPr/>
          <p:nvPr/>
        </p:nvSpPr>
        <p:spPr>
          <a:xfrm>
            <a:off x="533520" y="2332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Aprendizaje profundo (Deep Learning)</a:t>
            </a:r>
            <a:endParaRPr lang="es-ES" sz="2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600" b="0" strike="noStrike" spc="-1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F8CB022-9681-3ED5-5BCE-A803328284AA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6371C53C-0C84-2B2C-15B6-85F3586F7336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9D03B82D-FB4C-E1B2-2B86-614931E35E6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DCD818BD-535A-1644-04E5-B551FE73E203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5"/>
          <p:cNvSpPr/>
          <p:nvPr/>
        </p:nvSpPr>
        <p:spPr>
          <a:xfrm>
            <a:off x="610920" y="20375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Repaso	</a:t>
            </a:r>
            <a:endParaRPr lang="es-ES" sz="2600" b="0" strike="noStrike" spc="-1" dirty="0">
              <a:latin typeface="Arial"/>
            </a:endParaRPr>
          </a:p>
          <a:p>
            <a:pPr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IA</a:t>
            </a:r>
            <a:endParaRPr lang="es-ES" spc="-1" dirty="0"/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 dirty="0"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648000" y="1224000"/>
            <a:ext cx="4462200" cy="3886200"/>
          </a:xfrm>
          <a:custGeom>
            <a:avLst/>
            <a:gdLst/>
            <a:ahLst/>
            <a:cxnLst/>
            <a:rect l="l" t="t" r="r" b="b"/>
            <a:pathLst>
              <a:path w="12402" h="10802">
                <a:moveTo>
                  <a:pt x="1800" y="0"/>
                </a:moveTo>
                <a:lnTo>
                  <a:pt x="1800" y="0"/>
                </a:lnTo>
                <a:cubicBezTo>
                  <a:pt x="1484" y="0"/>
                  <a:pt x="1174" y="83"/>
                  <a:pt x="900" y="241"/>
                </a:cubicBezTo>
                <a:cubicBezTo>
                  <a:pt x="626" y="399"/>
                  <a:pt x="399" y="626"/>
                  <a:pt x="241" y="900"/>
                </a:cubicBezTo>
                <a:cubicBezTo>
                  <a:pt x="83" y="1174"/>
                  <a:pt x="0" y="1484"/>
                  <a:pt x="0" y="1800"/>
                </a:cubicBezTo>
                <a:lnTo>
                  <a:pt x="0" y="9000"/>
                </a:lnTo>
                <a:lnTo>
                  <a:pt x="0" y="9001"/>
                </a:lnTo>
                <a:cubicBezTo>
                  <a:pt x="0" y="9317"/>
                  <a:pt x="83" y="9627"/>
                  <a:pt x="241" y="9901"/>
                </a:cubicBezTo>
                <a:cubicBezTo>
                  <a:pt x="399" y="10175"/>
                  <a:pt x="626" y="10402"/>
                  <a:pt x="900" y="10560"/>
                </a:cubicBezTo>
                <a:cubicBezTo>
                  <a:pt x="1174" y="10718"/>
                  <a:pt x="1484" y="10801"/>
                  <a:pt x="1800" y="10801"/>
                </a:cubicBezTo>
                <a:lnTo>
                  <a:pt x="10600" y="10801"/>
                </a:lnTo>
                <a:lnTo>
                  <a:pt x="10601" y="10801"/>
                </a:lnTo>
                <a:cubicBezTo>
                  <a:pt x="10917" y="10801"/>
                  <a:pt x="11227" y="10718"/>
                  <a:pt x="11501" y="10560"/>
                </a:cubicBezTo>
                <a:cubicBezTo>
                  <a:pt x="11775" y="10402"/>
                  <a:pt x="12002" y="10175"/>
                  <a:pt x="12160" y="9901"/>
                </a:cubicBezTo>
                <a:cubicBezTo>
                  <a:pt x="12318" y="9627"/>
                  <a:pt x="12401" y="9317"/>
                  <a:pt x="12401" y="9001"/>
                </a:cubicBezTo>
                <a:lnTo>
                  <a:pt x="12400" y="1800"/>
                </a:lnTo>
                <a:lnTo>
                  <a:pt x="12401" y="1800"/>
                </a:lnTo>
                <a:lnTo>
                  <a:pt x="12401" y="1800"/>
                </a:lnTo>
                <a:cubicBezTo>
                  <a:pt x="12401" y="1484"/>
                  <a:pt x="12318" y="1174"/>
                  <a:pt x="12160" y="900"/>
                </a:cubicBezTo>
                <a:cubicBezTo>
                  <a:pt x="12002" y="626"/>
                  <a:pt x="11775" y="399"/>
                  <a:pt x="11501" y="241"/>
                </a:cubicBezTo>
                <a:cubicBezTo>
                  <a:pt x="11227" y="83"/>
                  <a:pt x="10917" y="0"/>
                  <a:pt x="10601" y="0"/>
                </a:cubicBezTo>
                <a:lnTo>
                  <a:pt x="1800" y="0"/>
                </a:lnTo>
              </a:path>
            </a:pathLst>
          </a:custGeom>
          <a:solidFill>
            <a:srgbClr val="DEE6E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80" name="CustomShape 7"/>
          <p:cNvSpPr/>
          <p:nvPr/>
        </p:nvSpPr>
        <p:spPr>
          <a:xfrm>
            <a:off x="1152000" y="1381680"/>
            <a:ext cx="223020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Inteligencia Artificial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81" name="CustomShape 8"/>
          <p:cNvSpPr/>
          <p:nvPr/>
        </p:nvSpPr>
        <p:spPr>
          <a:xfrm>
            <a:off x="792000" y="2304000"/>
            <a:ext cx="4174200" cy="2590200"/>
          </a:xfrm>
          <a:custGeom>
            <a:avLst/>
            <a:gdLst/>
            <a:ahLst/>
            <a:cxnLst/>
            <a:rect l="l" t="t" r="r" b="b"/>
            <a:pathLst>
              <a:path w="11602" h="7202">
                <a:moveTo>
                  <a:pt x="1200" y="0"/>
                </a:moveTo>
                <a:lnTo>
                  <a:pt x="1200" y="0"/>
                </a:lnTo>
                <a:cubicBezTo>
                  <a:pt x="989" y="0"/>
                  <a:pt x="783" y="55"/>
                  <a:pt x="600" y="161"/>
                </a:cubicBezTo>
                <a:cubicBezTo>
                  <a:pt x="418" y="266"/>
                  <a:pt x="266" y="418"/>
                  <a:pt x="161" y="600"/>
                </a:cubicBezTo>
                <a:cubicBezTo>
                  <a:pt x="55" y="783"/>
                  <a:pt x="0" y="989"/>
                  <a:pt x="0" y="1200"/>
                </a:cubicBezTo>
                <a:lnTo>
                  <a:pt x="0" y="6000"/>
                </a:lnTo>
                <a:lnTo>
                  <a:pt x="0" y="6001"/>
                </a:lnTo>
                <a:cubicBezTo>
                  <a:pt x="0" y="6212"/>
                  <a:pt x="55" y="6418"/>
                  <a:pt x="161" y="6601"/>
                </a:cubicBezTo>
                <a:cubicBezTo>
                  <a:pt x="266" y="6783"/>
                  <a:pt x="418" y="6935"/>
                  <a:pt x="600" y="7040"/>
                </a:cubicBezTo>
                <a:cubicBezTo>
                  <a:pt x="783" y="7146"/>
                  <a:pt x="989" y="7201"/>
                  <a:pt x="1200" y="7201"/>
                </a:cubicBezTo>
                <a:lnTo>
                  <a:pt x="10400" y="7201"/>
                </a:lnTo>
                <a:lnTo>
                  <a:pt x="10401" y="7201"/>
                </a:lnTo>
                <a:cubicBezTo>
                  <a:pt x="10612" y="7201"/>
                  <a:pt x="10818" y="7146"/>
                  <a:pt x="11001" y="7040"/>
                </a:cubicBezTo>
                <a:cubicBezTo>
                  <a:pt x="11183" y="6935"/>
                  <a:pt x="11335" y="6783"/>
                  <a:pt x="11440" y="6601"/>
                </a:cubicBezTo>
                <a:cubicBezTo>
                  <a:pt x="11546" y="6418"/>
                  <a:pt x="11601" y="6212"/>
                  <a:pt x="11601" y="6001"/>
                </a:cubicBezTo>
                <a:lnTo>
                  <a:pt x="11601" y="1200"/>
                </a:lnTo>
                <a:lnTo>
                  <a:pt x="11601" y="1200"/>
                </a:lnTo>
                <a:lnTo>
                  <a:pt x="11601" y="1200"/>
                </a:lnTo>
                <a:cubicBezTo>
                  <a:pt x="11601" y="989"/>
                  <a:pt x="11546" y="783"/>
                  <a:pt x="11440" y="600"/>
                </a:cubicBezTo>
                <a:cubicBezTo>
                  <a:pt x="11335" y="418"/>
                  <a:pt x="11183" y="266"/>
                  <a:pt x="11001" y="161"/>
                </a:cubicBezTo>
                <a:cubicBezTo>
                  <a:pt x="10818" y="55"/>
                  <a:pt x="10612" y="0"/>
                  <a:pt x="10401" y="0"/>
                </a:cubicBezTo>
                <a:lnTo>
                  <a:pt x="1200" y="0"/>
                </a:lnTo>
              </a:path>
            </a:pathLst>
          </a:cu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82" name="CustomShape 9"/>
          <p:cNvSpPr/>
          <p:nvPr/>
        </p:nvSpPr>
        <p:spPr>
          <a:xfrm>
            <a:off x="1152000" y="238968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Automático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(Machine Learning)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83" name="CustomShape 10"/>
          <p:cNvSpPr/>
          <p:nvPr/>
        </p:nvSpPr>
        <p:spPr>
          <a:xfrm>
            <a:off x="936000" y="3240000"/>
            <a:ext cx="3886200" cy="1510200"/>
          </a:xfrm>
          <a:custGeom>
            <a:avLst/>
            <a:gdLst/>
            <a:ahLst/>
            <a:cxnLst/>
            <a:rect l="l" t="t" r="r" b="b"/>
            <a:pathLst>
              <a:path w="10802" h="4202">
                <a:moveTo>
                  <a:pt x="700" y="0"/>
                </a:moveTo>
                <a:lnTo>
                  <a:pt x="700" y="0"/>
                </a:lnTo>
                <a:cubicBezTo>
                  <a:pt x="577" y="0"/>
                  <a:pt x="457" y="32"/>
                  <a:pt x="350" y="94"/>
                </a:cubicBezTo>
                <a:cubicBezTo>
                  <a:pt x="244" y="155"/>
                  <a:pt x="155" y="244"/>
                  <a:pt x="94" y="350"/>
                </a:cubicBezTo>
                <a:cubicBezTo>
                  <a:pt x="32" y="457"/>
                  <a:pt x="0" y="577"/>
                  <a:pt x="0" y="700"/>
                </a:cubicBezTo>
                <a:lnTo>
                  <a:pt x="0" y="3500"/>
                </a:lnTo>
                <a:lnTo>
                  <a:pt x="0" y="3501"/>
                </a:lnTo>
                <a:cubicBezTo>
                  <a:pt x="0" y="3624"/>
                  <a:pt x="32" y="3744"/>
                  <a:pt x="94" y="3851"/>
                </a:cubicBezTo>
                <a:cubicBezTo>
                  <a:pt x="155" y="3957"/>
                  <a:pt x="244" y="4046"/>
                  <a:pt x="350" y="4107"/>
                </a:cubicBezTo>
                <a:cubicBezTo>
                  <a:pt x="457" y="4169"/>
                  <a:pt x="577" y="4201"/>
                  <a:pt x="700" y="4201"/>
                </a:cubicBezTo>
                <a:lnTo>
                  <a:pt x="10100" y="4201"/>
                </a:lnTo>
                <a:lnTo>
                  <a:pt x="10101" y="4201"/>
                </a:lnTo>
                <a:cubicBezTo>
                  <a:pt x="10224" y="4201"/>
                  <a:pt x="10344" y="4169"/>
                  <a:pt x="10451" y="4107"/>
                </a:cubicBezTo>
                <a:cubicBezTo>
                  <a:pt x="10557" y="4046"/>
                  <a:pt x="10646" y="3957"/>
                  <a:pt x="10707" y="3851"/>
                </a:cubicBezTo>
                <a:cubicBezTo>
                  <a:pt x="10769" y="3744"/>
                  <a:pt x="10801" y="3624"/>
                  <a:pt x="10801" y="3501"/>
                </a:cubicBezTo>
                <a:lnTo>
                  <a:pt x="10801" y="700"/>
                </a:lnTo>
                <a:lnTo>
                  <a:pt x="10801" y="700"/>
                </a:lnTo>
                <a:lnTo>
                  <a:pt x="10801" y="700"/>
                </a:lnTo>
                <a:cubicBezTo>
                  <a:pt x="10801" y="577"/>
                  <a:pt x="10769" y="457"/>
                  <a:pt x="10707" y="350"/>
                </a:cubicBezTo>
                <a:cubicBezTo>
                  <a:pt x="10646" y="244"/>
                  <a:pt x="10557" y="155"/>
                  <a:pt x="10451" y="94"/>
                </a:cubicBezTo>
                <a:cubicBezTo>
                  <a:pt x="10344" y="32"/>
                  <a:pt x="10224" y="0"/>
                  <a:pt x="10101" y="0"/>
                </a:cubicBezTo>
                <a:lnTo>
                  <a:pt x="7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84" name="CustomShape 11"/>
          <p:cNvSpPr/>
          <p:nvPr/>
        </p:nvSpPr>
        <p:spPr>
          <a:xfrm>
            <a:off x="1152000" y="336204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Profundo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(Deep Learning)</a:t>
            </a:r>
            <a:endParaRPr lang="es-ES" sz="1800" b="0" strike="noStrike" spc="-1">
              <a:latin typeface="Arial"/>
            </a:endParaRP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91BE0A82-92F8-DE9B-9033-98792400434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27" name="CustomShape 4">
              <a:extLst>
                <a:ext uri="{FF2B5EF4-FFF2-40B4-BE49-F238E27FC236}">
                  <a16:creationId xmlns:a16="http://schemas.microsoft.com/office/drawing/2014/main" id="{5781266E-BAFC-0734-6150-4BE25F94E3C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8" name="CustomShape 5">
              <a:extLst>
                <a:ext uri="{FF2B5EF4-FFF2-40B4-BE49-F238E27FC236}">
                  <a16:creationId xmlns:a16="http://schemas.microsoft.com/office/drawing/2014/main" id="{D5C5F812-0C1A-1E3A-9B56-A1B06AAD467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9" name="CustomShape 6">
              <a:extLst>
                <a:ext uri="{FF2B5EF4-FFF2-40B4-BE49-F238E27FC236}">
                  <a16:creationId xmlns:a16="http://schemas.microsoft.com/office/drawing/2014/main" id="{CAC46825-3FFE-6BF0-D73E-4CCF992ACDFD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6426695A-E7E5-C55E-A084-66F446CB95F0}"/>
              </a:ext>
            </a:extLst>
          </p:cNvPr>
          <p:cNvSpPr/>
          <p:nvPr/>
        </p:nvSpPr>
        <p:spPr>
          <a:xfrm>
            <a:off x="5614200" y="179999"/>
            <a:ext cx="4203359" cy="22096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IA “sin apellidos”</a:t>
            </a:r>
          </a:p>
          <a:p>
            <a:r>
              <a:rPr lang="es-ES" dirty="0"/>
              <a:t>No requieren gran cantidad de datos.</a:t>
            </a:r>
          </a:p>
          <a:p>
            <a:r>
              <a:rPr lang="es-ES" dirty="0"/>
              <a:t>Problemas de optimización: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Búsquedas en un espacio de soluciones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Algoritmos genéticos</a:t>
            </a:r>
          </a:p>
        </p:txBody>
      </p:sp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475CEAEE-2F77-697C-CE4F-9F3B85B70DBB}"/>
              </a:ext>
            </a:extLst>
          </p:cNvPr>
          <p:cNvSpPr/>
          <p:nvPr/>
        </p:nvSpPr>
        <p:spPr>
          <a:xfrm rot="15229118">
            <a:off x="5241500" y="934779"/>
            <a:ext cx="231285" cy="44208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Picture 2" descr="ACTIVIDAD DE FUNCIONES EJECUTIVAS: LA TORRE DE HANOI – Blog de Educación  Permanente">
            <a:extLst>
              <a:ext uri="{FF2B5EF4-FFF2-40B4-BE49-F238E27FC236}">
                <a16:creationId xmlns:a16="http://schemas.microsoft.com/office/drawing/2014/main" id="{63492981-38C1-AF70-0A3A-5798ADC38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251" y="2609305"/>
            <a:ext cx="1141093" cy="108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B9BB3636-01BB-ED04-A9EE-69976F817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870" y="4020144"/>
            <a:ext cx="1027857" cy="89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Travelling Salesman Problem in Java - Javatpoint">
            <a:extLst>
              <a:ext uri="{FF2B5EF4-FFF2-40B4-BE49-F238E27FC236}">
                <a16:creationId xmlns:a16="http://schemas.microsoft.com/office/drawing/2014/main" id="{3806D818-A7DF-7A4A-22CF-D8BCA1974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866" y="2531821"/>
            <a:ext cx="1141093" cy="96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8ACA471-1919-8E7E-4317-7279DC824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406" y="3672656"/>
            <a:ext cx="1027857" cy="15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4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Imagen 670"/>
          <p:cNvPicPr/>
          <p:nvPr/>
        </p:nvPicPr>
        <p:blipFill>
          <a:blip r:embed="rId2"/>
          <a:stretch/>
        </p:blipFill>
        <p:spPr>
          <a:xfrm>
            <a:off x="2700000" y="2901240"/>
            <a:ext cx="4626720" cy="1702800"/>
          </a:xfrm>
          <a:prstGeom prst="rect">
            <a:avLst/>
          </a:prstGeom>
          <a:ln>
            <a:noFill/>
          </a:ln>
        </p:spPr>
      </p:pic>
      <p:sp>
        <p:nvSpPr>
          <p:cNvPr id="672" name="CustomShape 1"/>
          <p:cNvSpPr/>
          <p:nvPr/>
        </p:nvSpPr>
        <p:spPr>
          <a:xfrm>
            <a:off x="2088000" y="4680360"/>
            <a:ext cx="6980040" cy="42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  <a:ea typeface="DejaVu Sans"/>
              </a:rPr>
              <a:t>Fuente: </a:t>
            </a:r>
            <a:r>
              <a:rPr lang="es-ES" sz="12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https://nbviewer.org/url/cayetanoguerra.github.io/ia/nbpy/redneuronal1.ipynb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>
              <a:latin typeface="Arial"/>
            </a:endParaRPr>
          </a:p>
        </p:txBody>
      </p:sp>
      <p:sp>
        <p:nvSpPr>
          <p:cNvPr id="673" name="CustomShape 2"/>
          <p:cNvSpPr/>
          <p:nvPr/>
        </p:nvSpPr>
        <p:spPr>
          <a:xfrm>
            <a:off x="576000" y="1131120"/>
            <a:ext cx="8276040" cy="127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Inspiración en neuronas naturales: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Las neuronas transmiten información a través de procesos electroquímicos.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Cuando recibe estímulo por encima de un umbral determinado en sus dendritas, se envía descarga por medio del axón a otras neuronas (Conexión sináptica)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678" name="CustomShape 7"/>
          <p:cNvSpPr/>
          <p:nvPr/>
        </p:nvSpPr>
        <p:spPr>
          <a:xfrm>
            <a:off x="533520" y="2332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Redes neuronales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9EAC73F-3D09-E2A0-33C5-6F5E9FA0ACE6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8DB00C67-4C45-5D72-3332-D8B732841977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5747C745-0F05-EB34-758A-277933B92FC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2B1D528D-BA07-37A1-A73B-E19521EC84E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598994" y="1086840"/>
            <a:ext cx="8276040" cy="151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Emula el funcionamiento de una neurona artificial: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Recibe diferentes señales de entrada (dendritas). 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Cada una de estas entradas se pondera por un “peso”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w</a:t>
            </a:r>
            <a:r>
              <a:rPr lang="es-ES" sz="1800" b="0" strike="noStrike" spc="-1" baseline="-33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n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, y se realiza una suma de todos los valores ponderados.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Si la suma ponderada supera un umbral se activa la neurona (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sinápsis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)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680" name="Imagen 679"/>
          <p:cNvPicPr/>
          <p:nvPr/>
        </p:nvPicPr>
        <p:blipFill>
          <a:blip r:embed="rId2"/>
          <a:stretch/>
        </p:blipFill>
        <p:spPr>
          <a:xfrm>
            <a:off x="3151508" y="2724270"/>
            <a:ext cx="3043800" cy="1621990"/>
          </a:xfrm>
          <a:prstGeom prst="rect">
            <a:avLst/>
          </a:prstGeom>
          <a:ln>
            <a:noFill/>
          </a:ln>
        </p:spPr>
      </p:pic>
      <p:sp>
        <p:nvSpPr>
          <p:cNvPr id="685" name="CustomShape 6"/>
          <p:cNvSpPr/>
          <p:nvPr/>
        </p:nvSpPr>
        <p:spPr>
          <a:xfrm>
            <a:off x="533520" y="23328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Redes neuronales. El perceptrón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217A59BA-73DC-4B7C-1450-6301CAA960B3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1CECB672-045B-1277-3ACE-FE3AFC289298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22BE738F-B4E6-9683-6EC0-29EB0E627239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FAFBF4DC-6370-48C9-BDF9-DC5A307649D8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71A4A651-813D-4C21-2E25-140F7AEBD98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964426" y="4346260"/>
            <a:ext cx="3561735" cy="112808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CustomShape 1"/>
          <p:cNvSpPr/>
          <p:nvPr/>
        </p:nvSpPr>
        <p:spPr>
          <a:xfrm>
            <a:off x="576000" y="1212120"/>
            <a:ext cx="8276040" cy="85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"Las 'leyes del pensamiento' no solo dependen de las propiedades de las células cerebrales, sino del modo en que están conectadas"</a:t>
            </a:r>
            <a:endParaRPr lang="es-E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Marvin Minsky en La sociedad de la mente (1987).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El funcionamiento de los sistemas naturales, requieren la interconexión de un importante número de neuronas.</a:t>
            </a:r>
            <a:endParaRPr lang="es-ES" sz="1800" b="0" strike="noStrike" spc="-1" dirty="0">
              <a:latin typeface="Arial"/>
            </a:endParaRPr>
          </a:p>
        </p:txBody>
      </p:sp>
      <p:pic>
        <p:nvPicPr>
          <p:cNvPr id="687" name="Imagen 686"/>
          <p:cNvPicPr/>
          <p:nvPr/>
        </p:nvPicPr>
        <p:blipFill>
          <a:blip r:embed="rId2"/>
          <a:stretch/>
        </p:blipFill>
        <p:spPr>
          <a:xfrm>
            <a:off x="3918857" y="2885399"/>
            <a:ext cx="2199343" cy="2197239"/>
          </a:xfrm>
          <a:prstGeom prst="rect">
            <a:avLst/>
          </a:prstGeom>
          <a:ln>
            <a:noFill/>
          </a:ln>
        </p:spPr>
      </p:pic>
      <p:sp>
        <p:nvSpPr>
          <p:cNvPr id="692" name="CustomShape 6"/>
          <p:cNvSpPr/>
          <p:nvPr/>
        </p:nvSpPr>
        <p:spPr>
          <a:xfrm>
            <a:off x="533520" y="23436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Redes neuronales.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89551A47-275C-EAD0-A0DD-1EBCCA5FFAD9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32D7DA86-D6DF-2C67-6C70-9E48DBF8E193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9698A399-07DE-FCB9-4687-6552628956EC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D96DB020-F51E-7C15-186E-840EBD33DE4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472757" y="1184039"/>
            <a:ext cx="9062640" cy="24379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  <a:tabLst>
                <a:tab pos="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Estructura.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Input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Layer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:  Tantas neuronas como variables tiene el problema.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Output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layer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: Tantas neuronas como clases existan. </a:t>
            </a: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Hidden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layers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: El número de capas ocultas y neuronas por capas son parámetros de la red. No existe un método para definir estos parámetros. Prueba y error.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699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Tipos de Redes Neuronales.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Feed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Forward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Netwok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BCAC95C-F138-B542-1F14-9680B3D7C6F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98BF936F-15A7-E31C-DE8D-55EF9C65F00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1A6ED7BD-1333-8801-C334-784CFCE2BE9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ECD21E2-0C0F-4D55-1EBA-CF1297CDD434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2050" name="Picture 2" descr="Simple Feed Forward Neural Network, HD Png Download , Transparent Png Image  - PNGitem">
            <a:extLst>
              <a:ext uri="{FF2B5EF4-FFF2-40B4-BE49-F238E27FC236}">
                <a16:creationId xmlns:a16="http://schemas.microsoft.com/office/drawing/2014/main" id="{BF02D05A-5B9A-419F-7729-F464A5645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276" y="3313969"/>
            <a:ext cx="3646424" cy="216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775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502919" y="114696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Ejemplo.</a:t>
            </a: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Red neuronal para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dataset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Iris</a:t>
            </a: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Red neuronal préstamos (binaria).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699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Tipos de Redes Neuronales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.</a:t>
            </a:r>
            <a:endParaRPr lang="es-ES" sz="18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BCAC95C-F138-B542-1F14-9680B3D7C6F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98BF936F-15A7-E31C-DE8D-55EF9C65F00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1A6ED7BD-1333-8801-C334-784CFCE2BE9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ECD21E2-0C0F-4D55-1EBA-CF1297CDD434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1028" name="Picture 4" descr="IRIS Data Classification Using Neural Net - Gadictos">
            <a:extLst>
              <a:ext uri="{FF2B5EF4-FFF2-40B4-BE49-F238E27FC236}">
                <a16:creationId xmlns:a16="http://schemas.microsoft.com/office/drawing/2014/main" id="{690CCED8-D796-7E61-0017-2647B3F9A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908" y="523540"/>
            <a:ext cx="3812877" cy="26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ansfer learning en la clasificación binaria de imágenes térmicas">
            <a:extLst>
              <a:ext uri="{FF2B5EF4-FFF2-40B4-BE49-F238E27FC236}">
                <a16:creationId xmlns:a16="http://schemas.microsoft.com/office/drawing/2014/main" id="{0070828A-B3C9-D004-5AB0-A83830CF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971" y="3313759"/>
            <a:ext cx="3595149" cy="18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stomShape 7">
            <a:extLst>
              <a:ext uri="{FF2B5EF4-FFF2-40B4-BE49-F238E27FC236}">
                <a16:creationId xmlns:a16="http://schemas.microsoft.com/office/drawing/2014/main" id="{A2C8F642-C0C9-59F0-8646-3C34522C3028}"/>
              </a:ext>
            </a:extLst>
          </p:cNvPr>
          <p:cNvSpPr/>
          <p:nvPr/>
        </p:nvSpPr>
        <p:spPr>
          <a:xfrm>
            <a:off x="392516" y="4494991"/>
            <a:ext cx="5396226" cy="85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i="1" strike="noStrike" spc="-1" dirty="0">
                <a:solidFill>
                  <a:srgbClr val="B2B2B2"/>
                </a:solidFill>
                <a:latin typeface="Arial"/>
                <a:ea typeface="DejaVu Sans"/>
              </a:rPr>
              <a:t>Ver: </a:t>
            </a:r>
            <a:r>
              <a:rPr lang="es-ES" sz="1400" b="0" i="1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https://playground.tensorflow.org/</a:t>
            </a:r>
            <a:endParaRPr lang="es-ES" sz="1400" b="0" i="1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i="1" strike="noStrike" spc="-1" dirty="0">
                <a:solidFill>
                  <a:srgbClr val="B2B2B2"/>
                </a:solidFill>
                <a:latin typeface="Arial"/>
                <a:ea typeface="DejaVu Sans"/>
              </a:rPr>
              <a:t>Ejemplo Red Neuronal Sencilla: </a:t>
            </a:r>
            <a:r>
              <a:rPr lang="es-ES" sz="1400" spc="-1" dirty="0">
                <a:latin typeface="Arial"/>
                <a:hlinkClick r:id="rId5"/>
              </a:rPr>
              <a:t>https://github.com/davrodrod/FundamentosIA_2025_1/blob/main/RedNeuronalSencilla/classification_tensorflow.ipynb</a:t>
            </a:r>
            <a:endParaRPr lang="es-ES" sz="1400" spc="-1" dirty="0">
              <a:latin typeface="Arial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400" b="0" strike="noStrike" spc="-1" dirty="0">
              <a:latin typeface="Arial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400" b="0" i="1" u="sng" strike="noStrike" spc="-1" dirty="0">
              <a:solidFill>
                <a:srgbClr val="0000FF"/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ES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1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s-E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8945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502920" y="1184040"/>
            <a:ext cx="9062640" cy="1278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1000" lnSpcReduction="20000"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  <a:tabLst>
                <a:tab pos="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Imágenes.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Convolutional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Neural Networks (CNN).</a:t>
            </a:r>
            <a:endParaRPr lang="es-ES" sz="1800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89200" lvl="2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2"/>
              </a:rPr>
              <a:t>https://developers.google.com/machine-learning/practica/image-classification/convolutional-neural-networks</a:t>
            </a: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673920" lvl="2">
              <a:spcBef>
                <a:spcPts val="1417"/>
              </a:spcBef>
              <a:buClr>
                <a:srgbClr val="000000"/>
              </a:buClr>
              <a:buSzPct val="45000"/>
              <a:tabLst>
                <a:tab pos="0" algn="l"/>
              </a:tabLst>
            </a:pPr>
            <a:endParaRPr lang="es-ES" sz="1800" spc="-1" dirty="0">
              <a:solidFill>
                <a:srgbClr val="B2B2B2"/>
              </a:solidFill>
              <a:latin typeface="Arial"/>
              <a:ea typeface="DejaVu Sans"/>
            </a:endParaRPr>
          </a:p>
          <a:p>
            <a:pPr marL="889200" lvl="2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endParaRPr lang="es-ES" b="0" strike="noStrike" spc="-1" dirty="0">
              <a:solidFill>
                <a:srgbClr val="B2B2B2"/>
              </a:solidFill>
              <a:latin typeface="Arial"/>
              <a:ea typeface="DejaVu Sans"/>
            </a:endParaRPr>
          </a:p>
        </p:txBody>
      </p:sp>
      <p:sp>
        <p:nvSpPr>
          <p:cNvPr id="699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Tipos de Redes Neuronales. Redes convolucionales</a:t>
            </a:r>
            <a:r>
              <a:rPr lang="es-ES" spc="-1" dirty="0">
                <a:solidFill>
                  <a:srgbClr val="B2B2B2"/>
                </a:solidFill>
                <a:latin typeface="Arial"/>
                <a:ea typeface="DejaVu Sans"/>
              </a:rPr>
              <a:t>.</a:t>
            </a:r>
            <a:endParaRPr lang="es-ES" sz="18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BCAC95C-F138-B542-1F14-9680B3D7C6F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98BF936F-15A7-E31C-DE8D-55EF9C65F00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1A6ED7BD-1333-8801-C334-784CFCE2BE9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ECD21E2-0C0F-4D55-1EBA-CF1297CDD434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3074" name="Picture 2" descr="A Comprehensive Guide to Convolutional Neural Networks — the ELI5 way | by  Sumit Saha | Towards Data Science">
            <a:extLst>
              <a:ext uri="{FF2B5EF4-FFF2-40B4-BE49-F238E27FC236}">
                <a16:creationId xmlns:a16="http://schemas.microsoft.com/office/drawing/2014/main" id="{154CBDD8-332A-E2E3-1DBB-619B68E4B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240" y="2525999"/>
            <a:ext cx="5517715" cy="172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A2D9A3D-67E8-F49B-9B45-9B33DB8CD19F}"/>
              </a:ext>
            </a:extLst>
          </p:cNvPr>
          <p:cNvSpPr txBox="1"/>
          <p:nvPr/>
        </p:nvSpPr>
        <p:spPr>
          <a:xfrm>
            <a:off x="-8284" y="4100148"/>
            <a:ext cx="7809272" cy="128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200" lvl="2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Demo</a:t>
            </a:r>
            <a:r>
              <a:rPr lang="es-ES" sz="18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:</a:t>
            </a:r>
          </a:p>
          <a:p>
            <a:pPr marL="1346400" lvl="3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4"/>
              </a:rPr>
              <a:t>https://adamharley.com/nn_vis/cnn/3d.html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</a:p>
          <a:p>
            <a:pPr marL="1346400" lvl="3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pc="-1" dirty="0">
                <a:solidFill>
                  <a:srgbClr val="B2B2B2"/>
                </a:solidFill>
                <a:latin typeface="Arial"/>
                <a:ea typeface="DejaVu Sans"/>
                <a:hlinkClick r:id="rId5"/>
              </a:rPr>
              <a:t>https://poloclub.github.io/cnn-explainer/#article-input</a:t>
            </a:r>
            <a:endParaRPr lang="es-ES" spc="-1" dirty="0">
              <a:solidFill>
                <a:srgbClr val="B2B2B2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1C9C5-DCB1-285B-7056-8FED3C7AA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CustomShape 6">
            <a:extLst>
              <a:ext uri="{FF2B5EF4-FFF2-40B4-BE49-F238E27FC236}">
                <a16:creationId xmlns:a16="http://schemas.microsoft.com/office/drawing/2014/main" id="{15253838-3D5E-925E-F894-5632D38CCD41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Tipos de Redes Neuronales. Redes convolucionales.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86F23420-954B-4E5D-6486-679349833156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62688B5F-6AED-B924-1602-A19EB274C2E7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B7A3D3E-6858-9D0F-4E05-0E9723A8699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2A53DD25-1461-0E98-8233-890EAF6F7E1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3074" name="Picture 2" descr="Transfer learning. Transfer learning is process of taking pretrained model (usually trained on large dataset, such as ImageNet) and &quot;fine-tuning&quot; model with new dataset. Fully connected layers, with or without parts of kernels of convolutional layers of pre-trained model are replaced with new set and are trained with dataset of new task.">
            <a:extLst>
              <a:ext uri="{FF2B5EF4-FFF2-40B4-BE49-F238E27FC236}">
                <a16:creationId xmlns:a16="http://schemas.microsoft.com/office/drawing/2014/main" id="{050B0619-0B68-EDC9-8AC8-393DA846C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459" y="2727462"/>
            <a:ext cx="3937687" cy="271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I Starter- Build your first Convolution neural network in Keras from  scratch to perform multi-class classification | by Pallawi | Medium">
            <a:extLst>
              <a:ext uri="{FF2B5EF4-FFF2-40B4-BE49-F238E27FC236}">
                <a16:creationId xmlns:a16="http://schemas.microsoft.com/office/drawing/2014/main" id="{002DCAA0-E1A7-1074-2145-882A795E5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91" y="1090073"/>
            <a:ext cx="7281672" cy="168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18E0474A-632F-E913-1E2C-C0DD45A10C79}"/>
              </a:ext>
            </a:extLst>
          </p:cNvPr>
          <p:cNvSpPr/>
          <p:nvPr/>
        </p:nvSpPr>
        <p:spPr>
          <a:xfrm>
            <a:off x="634891" y="3133380"/>
            <a:ext cx="4027725" cy="23063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  <a:tabLst>
                <a:tab pos="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Transfer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Learning</a:t>
            </a:r>
            <a:endParaRPr lang="es-ES" sz="2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889200" lvl="2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Utilizar modelo ya entrenado.</a:t>
            </a:r>
          </a:p>
          <a:p>
            <a:pPr marL="889200" lvl="2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Reentrenar sólo las últimas capas.</a:t>
            </a:r>
          </a:p>
          <a:p>
            <a:pPr marL="889200" lvl="2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Green AI</a:t>
            </a:r>
          </a:p>
          <a:p>
            <a:pPr marL="11448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tabLst>
                <a:tab pos="0" algn="l"/>
              </a:tabLst>
            </a:pPr>
            <a:endParaRPr lang="es-ES" sz="2200" spc="-1" dirty="0">
              <a:latin typeface="Arial"/>
            </a:endParaRPr>
          </a:p>
          <a:p>
            <a:pPr marL="559620" lvl="1" indent="-342900">
              <a:spcBef>
                <a:spcPts val="1417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  <a:tabLst>
                <a:tab pos="0" algn="l"/>
              </a:tabLst>
            </a:pPr>
            <a:endParaRPr lang="es-ES" sz="2200" spc="-1" dirty="0">
              <a:latin typeface="Arial"/>
            </a:endParaRPr>
          </a:p>
          <a:p>
            <a:pPr marL="1016820" lvl="2" indent="-342900">
              <a:spcBef>
                <a:spcPts val="1417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  <a:tabLst>
                <a:tab pos="0" algn="l"/>
              </a:tabLst>
            </a:pPr>
            <a:endParaRPr lang="es-ES" sz="2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1588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502920" y="1399940"/>
            <a:ext cx="9062640" cy="23063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1000" lnSpcReduction="20000"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  <a:tabLst>
                <a:tab pos="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Redes Neuronales para trabajo con Secuencias. </a:t>
            </a:r>
            <a:r>
              <a:rPr lang="es-ES" sz="2200" spc="-1" dirty="0" err="1">
                <a:solidFill>
                  <a:srgbClr val="000000"/>
                </a:solidFill>
                <a:latin typeface="Arial"/>
                <a:ea typeface="DejaVu Sans"/>
              </a:rPr>
              <a:t>P.e</a:t>
            </a:r>
            <a:r>
              <a:rPr lang="es-ES" sz="2200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series temporales, PLN,…</a:t>
            </a:r>
            <a:endParaRPr lang="es-ES" sz="2200" b="0" strike="noStrike" spc="-1" dirty="0">
              <a:latin typeface="Arial"/>
            </a:endParaRPr>
          </a:p>
          <a:p>
            <a:pPr marL="889200" lvl="2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Recurrent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Neural Networks (RNN).</a:t>
            </a:r>
          </a:p>
          <a:p>
            <a:pPr marL="1346400" lvl="3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LSTM (Long Short-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Term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Memory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)</a:t>
            </a:r>
          </a:p>
          <a:p>
            <a:pPr marL="1346400" lvl="3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GRU.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Gated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Recurrent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Unit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889200" lvl="2" indent="-2152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</a:tabLst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Transformers. Red que actualmente está ofreciendo mejores resultados.</a:t>
            </a:r>
          </a:p>
          <a:p>
            <a:pPr marL="559620" lvl="1" indent="-342900">
              <a:spcBef>
                <a:spcPts val="1417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  <a:tabLst>
                <a:tab pos="0" algn="l"/>
              </a:tabLst>
            </a:pPr>
            <a:r>
              <a:rPr lang="es-ES" sz="2200" spc="-1" dirty="0">
                <a:latin typeface="Arial"/>
              </a:rPr>
              <a:t>Tienen memoria interna que les permite ir almacenando información sobre la secuencia que ha ido recibiendo.</a:t>
            </a:r>
          </a:p>
          <a:p>
            <a:pPr marL="1016820" lvl="2" indent="-342900">
              <a:spcBef>
                <a:spcPts val="1417"/>
              </a:spcBef>
              <a:buClr>
                <a:schemeClr val="accent1"/>
              </a:buClr>
              <a:buSzPct val="160000"/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s-ES" b="0" strike="noStrike" spc="-1" dirty="0">
                <a:latin typeface="Arial"/>
                <a:ea typeface="DejaVu Sans"/>
              </a:rPr>
              <a:t>Ejemplo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: Predicción precio acciones</a:t>
            </a:r>
          </a:p>
          <a:p>
            <a:pPr marL="673920" lvl="2">
              <a:spcBef>
                <a:spcPts val="1417"/>
              </a:spcBef>
              <a:buClr>
                <a:schemeClr val="accent1"/>
              </a:buClr>
              <a:buSzPct val="160000"/>
              <a:tabLst>
                <a:tab pos="0" algn="l"/>
              </a:tabLst>
            </a:pPr>
            <a:endParaRPr lang="es-ES" sz="2200" spc="-1" dirty="0">
              <a:latin typeface="Arial"/>
            </a:endParaRPr>
          </a:p>
          <a:p>
            <a:pPr marL="559620" lvl="1" indent="-342900">
              <a:spcBef>
                <a:spcPts val="1417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  <a:tabLst>
                <a:tab pos="0" algn="l"/>
              </a:tabLst>
            </a:pPr>
            <a:endParaRPr lang="es-ES" sz="2200" spc="-1" dirty="0">
              <a:latin typeface="Arial"/>
            </a:endParaRPr>
          </a:p>
          <a:p>
            <a:pPr marL="1016820" lvl="2" indent="-342900">
              <a:spcBef>
                <a:spcPts val="1417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  <a:tabLst>
                <a:tab pos="0" algn="l"/>
              </a:tabLst>
            </a:pPr>
            <a:endParaRPr lang="es-ES" sz="2200" b="0" strike="noStrike" spc="-1" dirty="0">
              <a:latin typeface="Arial"/>
            </a:endParaRPr>
          </a:p>
        </p:txBody>
      </p:sp>
      <p:sp>
        <p:nvSpPr>
          <p:cNvPr id="699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Tipos de Redes Neuronales. Trabajo con Secuencias.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BCAC95C-F138-B542-1F14-9680B3D7C6F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98BF936F-15A7-E31C-DE8D-55EF9C65F00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1A6ED7BD-1333-8801-C334-784CFCE2BE9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ECD21E2-0C0F-4D55-1EBA-CF1297CDD434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863860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CustomShape 1"/>
          <p:cNvSpPr/>
          <p:nvPr/>
        </p:nvSpPr>
        <p:spPr>
          <a:xfrm>
            <a:off x="502920" y="1184040"/>
            <a:ext cx="9062640" cy="262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432000" indent="-317520">
              <a:lnSpc>
                <a:spcPct val="100000"/>
              </a:lnSpc>
              <a:spcBef>
                <a:spcPts val="1417"/>
              </a:spcBef>
              <a:buClr>
                <a:srgbClr val="0098CD"/>
              </a:buClr>
              <a:buFont typeface="Wingdings" charset="2"/>
              <a:buChar char=""/>
              <a:tabLst>
                <a:tab pos="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Diferentes configuraciones posibles.</a:t>
            </a: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One</a:t>
            </a: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to</a:t>
            </a: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one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s-ES" sz="16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One</a:t>
            </a: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6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to</a:t>
            </a: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6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many</a:t>
            </a: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. </a:t>
            </a:r>
            <a:r>
              <a:rPr lang="es-ES" sz="16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P.e</a:t>
            </a: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. Recibe imagen y devuelve descripción</a:t>
            </a: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Many</a:t>
            </a: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to</a:t>
            </a: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one</a:t>
            </a: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. </a:t>
            </a:r>
            <a:r>
              <a:rPr lang="es-ES" sz="16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P.e</a:t>
            </a:r>
            <a:r>
              <a:rPr lang="es-ES" sz="16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. Recibe frase y devuelve sentimiento.</a:t>
            </a:r>
          </a:p>
          <a:p>
            <a:pPr marL="889200" lvl="1" indent="-317520">
              <a:spcBef>
                <a:spcPts val="1417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s-ES" sz="16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Many</a:t>
            </a: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6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to</a:t>
            </a: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</a:t>
            </a:r>
            <a:r>
              <a:rPr lang="es-ES" sz="16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many</a:t>
            </a: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. </a:t>
            </a:r>
            <a:r>
              <a:rPr lang="es-ES" sz="16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P.e</a:t>
            </a:r>
            <a:r>
              <a:rPr lang="es-E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. Traducción automática. Recibe frase en un idioma y la devuelve en otro.</a:t>
            </a:r>
            <a:endParaRPr lang="es-ES" sz="16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699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Tipos de Redes Neuronales. Trabajo con secuencias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ABCAC95C-F138-B542-1F14-9680B3D7C6F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98BF936F-15A7-E31C-DE8D-55EF9C65F00A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1A6ED7BD-1333-8801-C334-784CFCE2BE92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ECD21E2-0C0F-4D55-1EBA-CF1297CDD434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6146" name="Picture 2" descr="Vanilla Recurrent Neural Network - Machine Learning Notebook">
            <a:extLst>
              <a:ext uri="{FF2B5EF4-FFF2-40B4-BE49-F238E27FC236}">
                <a16:creationId xmlns:a16="http://schemas.microsoft.com/office/drawing/2014/main" id="{8F4D8CB0-8B83-C505-A3F2-FA88F3496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546" y="3391385"/>
            <a:ext cx="6129054" cy="199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232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504000" y="888120"/>
            <a:ext cx="8276040" cy="357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Aprendizaje profundo es aprendizaje automático.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Todo lo indicado en aprendizaje automático aplica aquí.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Principalmente, es aprendizaje supervisado (clasificación y regresión)</a:t>
            </a: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“Deep” hace referencia a la utilización de Redes Neuronales complejas: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Compuestas por un elevado número de capas ocultas.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Con un elevado número de neuronas por capa.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Bioinspiración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 Emula al alto número de neuronas en el ser humano.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Ver: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https://moodle.cornellcollege.edu/pluginfile.php/195933/mod_forum/attachment/49071/ML%20cheatsheets_compressed.pdf?forcedownload=1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705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>
                <a:solidFill>
                  <a:srgbClr val="0098CD"/>
                </a:solidFill>
                <a:latin typeface="Arial"/>
                <a:ea typeface="DejaVu Sans"/>
              </a:rPr>
              <a:t>Aprendizaje Profundo (Deep Learning)</a:t>
            </a:r>
            <a:endParaRPr lang="es-ES" sz="2600" b="0" strike="noStrike" spc="-1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9D423E0B-5F1A-BC02-0DCA-FC538A37CD2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0C7424D3-4328-589A-D795-63A88593B8A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525BEF8D-DA46-0233-04A5-376C0958040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55FF68CF-C645-8135-73E0-C4109545BDE4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6"/>
          <p:cNvSpPr/>
          <p:nvPr/>
        </p:nvSpPr>
        <p:spPr>
          <a:xfrm>
            <a:off x="648000" y="1224000"/>
            <a:ext cx="4462200" cy="3886200"/>
          </a:xfrm>
          <a:custGeom>
            <a:avLst/>
            <a:gdLst/>
            <a:ahLst/>
            <a:cxnLst/>
            <a:rect l="l" t="t" r="r" b="b"/>
            <a:pathLst>
              <a:path w="12402" h="10802">
                <a:moveTo>
                  <a:pt x="1800" y="0"/>
                </a:moveTo>
                <a:lnTo>
                  <a:pt x="1800" y="0"/>
                </a:lnTo>
                <a:cubicBezTo>
                  <a:pt x="1484" y="0"/>
                  <a:pt x="1174" y="83"/>
                  <a:pt x="900" y="241"/>
                </a:cubicBezTo>
                <a:cubicBezTo>
                  <a:pt x="626" y="399"/>
                  <a:pt x="399" y="626"/>
                  <a:pt x="241" y="900"/>
                </a:cubicBezTo>
                <a:cubicBezTo>
                  <a:pt x="83" y="1174"/>
                  <a:pt x="0" y="1484"/>
                  <a:pt x="0" y="1800"/>
                </a:cubicBezTo>
                <a:lnTo>
                  <a:pt x="0" y="9000"/>
                </a:lnTo>
                <a:lnTo>
                  <a:pt x="0" y="9001"/>
                </a:lnTo>
                <a:cubicBezTo>
                  <a:pt x="0" y="9317"/>
                  <a:pt x="83" y="9627"/>
                  <a:pt x="241" y="9901"/>
                </a:cubicBezTo>
                <a:cubicBezTo>
                  <a:pt x="399" y="10175"/>
                  <a:pt x="626" y="10402"/>
                  <a:pt x="900" y="10560"/>
                </a:cubicBezTo>
                <a:cubicBezTo>
                  <a:pt x="1174" y="10718"/>
                  <a:pt x="1484" y="10801"/>
                  <a:pt x="1800" y="10801"/>
                </a:cubicBezTo>
                <a:lnTo>
                  <a:pt x="10600" y="10801"/>
                </a:lnTo>
                <a:lnTo>
                  <a:pt x="10601" y="10801"/>
                </a:lnTo>
                <a:cubicBezTo>
                  <a:pt x="10917" y="10801"/>
                  <a:pt x="11227" y="10718"/>
                  <a:pt x="11501" y="10560"/>
                </a:cubicBezTo>
                <a:cubicBezTo>
                  <a:pt x="11775" y="10402"/>
                  <a:pt x="12002" y="10175"/>
                  <a:pt x="12160" y="9901"/>
                </a:cubicBezTo>
                <a:cubicBezTo>
                  <a:pt x="12318" y="9627"/>
                  <a:pt x="12401" y="9317"/>
                  <a:pt x="12401" y="9001"/>
                </a:cubicBezTo>
                <a:lnTo>
                  <a:pt x="12400" y="1800"/>
                </a:lnTo>
                <a:lnTo>
                  <a:pt x="12401" y="1800"/>
                </a:lnTo>
                <a:lnTo>
                  <a:pt x="12401" y="1800"/>
                </a:lnTo>
                <a:cubicBezTo>
                  <a:pt x="12401" y="1484"/>
                  <a:pt x="12318" y="1174"/>
                  <a:pt x="12160" y="900"/>
                </a:cubicBezTo>
                <a:cubicBezTo>
                  <a:pt x="12002" y="626"/>
                  <a:pt x="11775" y="399"/>
                  <a:pt x="11501" y="241"/>
                </a:cubicBezTo>
                <a:cubicBezTo>
                  <a:pt x="11227" y="83"/>
                  <a:pt x="10917" y="0"/>
                  <a:pt x="10601" y="0"/>
                </a:cubicBezTo>
                <a:lnTo>
                  <a:pt x="1800" y="0"/>
                </a:lnTo>
              </a:path>
            </a:pathLst>
          </a:custGeom>
          <a:solidFill>
            <a:srgbClr val="DEE6E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80" name="CustomShape 7"/>
          <p:cNvSpPr/>
          <p:nvPr/>
        </p:nvSpPr>
        <p:spPr>
          <a:xfrm>
            <a:off x="1152000" y="1381680"/>
            <a:ext cx="2230200" cy="344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Inteligencia Artificial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81" name="CustomShape 8"/>
          <p:cNvSpPr/>
          <p:nvPr/>
        </p:nvSpPr>
        <p:spPr>
          <a:xfrm>
            <a:off x="792000" y="2304000"/>
            <a:ext cx="4174200" cy="2590200"/>
          </a:xfrm>
          <a:custGeom>
            <a:avLst/>
            <a:gdLst/>
            <a:ahLst/>
            <a:cxnLst/>
            <a:rect l="l" t="t" r="r" b="b"/>
            <a:pathLst>
              <a:path w="11602" h="7202">
                <a:moveTo>
                  <a:pt x="1200" y="0"/>
                </a:moveTo>
                <a:lnTo>
                  <a:pt x="1200" y="0"/>
                </a:lnTo>
                <a:cubicBezTo>
                  <a:pt x="989" y="0"/>
                  <a:pt x="783" y="55"/>
                  <a:pt x="600" y="161"/>
                </a:cubicBezTo>
                <a:cubicBezTo>
                  <a:pt x="418" y="266"/>
                  <a:pt x="266" y="418"/>
                  <a:pt x="161" y="600"/>
                </a:cubicBezTo>
                <a:cubicBezTo>
                  <a:pt x="55" y="783"/>
                  <a:pt x="0" y="989"/>
                  <a:pt x="0" y="1200"/>
                </a:cubicBezTo>
                <a:lnTo>
                  <a:pt x="0" y="6000"/>
                </a:lnTo>
                <a:lnTo>
                  <a:pt x="0" y="6001"/>
                </a:lnTo>
                <a:cubicBezTo>
                  <a:pt x="0" y="6212"/>
                  <a:pt x="55" y="6418"/>
                  <a:pt x="161" y="6601"/>
                </a:cubicBezTo>
                <a:cubicBezTo>
                  <a:pt x="266" y="6783"/>
                  <a:pt x="418" y="6935"/>
                  <a:pt x="600" y="7040"/>
                </a:cubicBezTo>
                <a:cubicBezTo>
                  <a:pt x="783" y="7146"/>
                  <a:pt x="989" y="7201"/>
                  <a:pt x="1200" y="7201"/>
                </a:cubicBezTo>
                <a:lnTo>
                  <a:pt x="10400" y="7201"/>
                </a:lnTo>
                <a:lnTo>
                  <a:pt x="10401" y="7201"/>
                </a:lnTo>
                <a:cubicBezTo>
                  <a:pt x="10612" y="7201"/>
                  <a:pt x="10818" y="7146"/>
                  <a:pt x="11001" y="7040"/>
                </a:cubicBezTo>
                <a:cubicBezTo>
                  <a:pt x="11183" y="6935"/>
                  <a:pt x="11335" y="6783"/>
                  <a:pt x="11440" y="6601"/>
                </a:cubicBezTo>
                <a:cubicBezTo>
                  <a:pt x="11546" y="6418"/>
                  <a:pt x="11601" y="6212"/>
                  <a:pt x="11601" y="6001"/>
                </a:cubicBezTo>
                <a:lnTo>
                  <a:pt x="11601" y="1200"/>
                </a:lnTo>
                <a:lnTo>
                  <a:pt x="11601" y="1200"/>
                </a:lnTo>
                <a:lnTo>
                  <a:pt x="11601" y="1200"/>
                </a:lnTo>
                <a:cubicBezTo>
                  <a:pt x="11601" y="989"/>
                  <a:pt x="11546" y="783"/>
                  <a:pt x="11440" y="600"/>
                </a:cubicBezTo>
                <a:cubicBezTo>
                  <a:pt x="11335" y="418"/>
                  <a:pt x="11183" y="266"/>
                  <a:pt x="11001" y="161"/>
                </a:cubicBezTo>
                <a:cubicBezTo>
                  <a:pt x="10818" y="55"/>
                  <a:pt x="10612" y="0"/>
                  <a:pt x="10401" y="0"/>
                </a:cubicBezTo>
                <a:lnTo>
                  <a:pt x="1200" y="0"/>
                </a:lnTo>
              </a:path>
            </a:pathLst>
          </a:custGeom>
          <a:solidFill>
            <a:srgbClr val="B4C7DC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82" name="CustomShape 9"/>
          <p:cNvSpPr/>
          <p:nvPr/>
        </p:nvSpPr>
        <p:spPr>
          <a:xfrm>
            <a:off x="1152000" y="238968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Automático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(Machine Learning)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283" name="CustomShape 10"/>
          <p:cNvSpPr/>
          <p:nvPr/>
        </p:nvSpPr>
        <p:spPr>
          <a:xfrm>
            <a:off x="936000" y="3240000"/>
            <a:ext cx="3886200" cy="1510200"/>
          </a:xfrm>
          <a:custGeom>
            <a:avLst/>
            <a:gdLst/>
            <a:ahLst/>
            <a:cxnLst/>
            <a:rect l="l" t="t" r="r" b="b"/>
            <a:pathLst>
              <a:path w="10802" h="4202">
                <a:moveTo>
                  <a:pt x="700" y="0"/>
                </a:moveTo>
                <a:lnTo>
                  <a:pt x="700" y="0"/>
                </a:lnTo>
                <a:cubicBezTo>
                  <a:pt x="577" y="0"/>
                  <a:pt x="457" y="32"/>
                  <a:pt x="350" y="94"/>
                </a:cubicBezTo>
                <a:cubicBezTo>
                  <a:pt x="244" y="155"/>
                  <a:pt x="155" y="244"/>
                  <a:pt x="94" y="350"/>
                </a:cubicBezTo>
                <a:cubicBezTo>
                  <a:pt x="32" y="457"/>
                  <a:pt x="0" y="577"/>
                  <a:pt x="0" y="700"/>
                </a:cubicBezTo>
                <a:lnTo>
                  <a:pt x="0" y="3500"/>
                </a:lnTo>
                <a:lnTo>
                  <a:pt x="0" y="3501"/>
                </a:lnTo>
                <a:cubicBezTo>
                  <a:pt x="0" y="3624"/>
                  <a:pt x="32" y="3744"/>
                  <a:pt x="94" y="3851"/>
                </a:cubicBezTo>
                <a:cubicBezTo>
                  <a:pt x="155" y="3957"/>
                  <a:pt x="244" y="4046"/>
                  <a:pt x="350" y="4107"/>
                </a:cubicBezTo>
                <a:cubicBezTo>
                  <a:pt x="457" y="4169"/>
                  <a:pt x="577" y="4201"/>
                  <a:pt x="700" y="4201"/>
                </a:cubicBezTo>
                <a:lnTo>
                  <a:pt x="10100" y="4201"/>
                </a:lnTo>
                <a:lnTo>
                  <a:pt x="10101" y="4201"/>
                </a:lnTo>
                <a:cubicBezTo>
                  <a:pt x="10224" y="4201"/>
                  <a:pt x="10344" y="4169"/>
                  <a:pt x="10451" y="4107"/>
                </a:cubicBezTo>
                <a:cubicBezTo>
                  <a:pt x="10557" y="4046"/>
                  <a:pt x="10646" y="3957"/>
                  <a:pt x="10707" y="3851"/>
                </a:cubicBezTo>
                <a:cubicBezTo>
                  <a:pt x="10769" y="3744"/>
                  <a:pt x="10801" y="3624"/>
                  <a:pt x="10801" y="3501"/>
                </a:cubicBezTo>
                <a:lnTo>
                  <a:pt x="10801" y="700"/>
                </a:lnTo>
                <a:lnTo>
                  <a:pt x="10801" y="700"/>
                </a:lnTo>
                <a:lnTo>
                  <a:pt x="10801" y="700"/>
                </a:lnTo>
                <a:cubicBezTo>
                  <a:pt x="10801" y="577"/>
                  <a:pt x="10769" y="457"/>
                  <a:pt x="10707" y="350"/>
                </a:cubicBezTo>
                <a:cubicBezTo>
                  <a:pt x="10646" y="244"/>
                  <a:pt x="10557" y="155"/>
                  <a:pt x="10451" y="94"/>
                </a:cubicBezTo>
                <a:cubicBezTo>
                  <a:pt x="10344" y="32"/>
                  <a:pt x="10224" y="0"/>
                  <a:pt x="10101" y="0"/>
                </a:cubicBezTo>
                <a:lnTo>
                  <a:pt x="7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284" name="CustomShape 11"/>
          <p:cNvSpPr/>
          <p:nvPr/>
        </p:nvSpPr>
        <p:spPr>
          <a:xfrm>
            <a:off x="1152000" y="3362040"/>
            <a:ext cx="3022200" cy="60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Aprendizaje Profundo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(Deep Learning)</a:t>
            </a:r>
            <a:endParaRPr lang="es-ES" sz="1800" b="0" strike="noStrike" spc="-1">
              <a:latin typeface="Arial"/>
            </a:endParaRP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91BE0A82-92F8-DE9B-9033-987924004343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27" name="CustomShape 4">
              <a:extLst>
                <a:ext uri="{FF2B5EF4-FFF2-40B4-BE49-F238E27FC236}">
                  <a16:creationId xmlns:a16="http://schemas.microsoft.com/office/drawing/2014/main" id="{5781266E-BAFC-0734-6150-4BE25F94E3C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8" name="CustomShape 5">
              <a:extLst>
                <a:ext uri="{FF2B5EF4-FFF2-40B4-BE49-F238E27FC236}">
                  <a16:creationId xmlns:a16="http://schemas.microsoft.com/office/drawing/2014/main" id="{D5C5F812-0C1A-1E3A-9B56-A1B06AAD467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29" name="CustomShape 6">
              <a:extLst>
                <a:ext uri="{FF2B5EF4-FFF2-40B4-BE49-F238E27FC236}">
                  <a16:creationId xmlns:a16="http://schemas.microsoft.com/office/drawing/2014/main" id="{CAC46825-3FFE-6BF0-D73E-4CCF992ACDFD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B1F28D64-A94B-9850-732D-7F9178F446B0}"/>
              </a:ext>
            </a:extLst>
          </p:cNvPr>
          <p:cNvSpPr/>
          <p:nvPr/>
        </p:nvSpPr>
        <p:spPr>
          <a:xfrm>
            <a:off x="6050395" y="1587500"/>
            <a:ext cx="3836261" cy="15113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Gran diferencia: APRENDIZAJE</a:t>
            </a:r>
          </a:p>
          <a:p>
            <a:endParaRPr lang="es-ES" dirty="0"/>
          </a:p>
          <a:p>
            <a:r>
              <a:rPr lang="es-ES" dirty="0"/>
              <a:t>El sistema aprende y mejora sus resultados con la experiencia, los datos.</a:t>
            </a:r>
          </a:p>
        </p:txBody>
      </p:sp>
      <p:sp>
        <p:nvSpPr>
          <p:cNvPr id="25" name="Flecha: hacia abajo 24">
            <a:extLst>
              <a:ext uri="{FF2B5EF4-FFF2-40B4-BE49-F238E27FC236}">
                <a16:creationId xmlns:a16="http://schemas.microsoft.com/office/drawing/2014/main" id="{55DEEECB-A938-F625-098E-E573AE776F49}"/>
              </a:ext>
            </a:extLst>
          </p:cNvPr>
          <p:cNvSpPr/>
          <p:nvPr/>
        </p:nvSpPr>
        <p:spPr>
          <a:xfrm rot="15345314">
            <a:off x="5434328" y="1993209"/>
            <a:ext cx="268120" cy="84835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stomShape 5">
            <a:extLst>
              <a:ext uri="{FF2B5EF4-FFF2-40B4-BE49-F238E27FC236}">
                <a16:creationId xmlns:a16="http://schemas.microsoft.com/office/drawing/2014/main" id="{5CE45AEB-0072-6611-671C-BE248D0923EA}"/>
              </a:ext>
            </a:extLst>
          </p:cNvPr>
          <p:cNvSpPr/>
          <p:nvPr/>
        </p:nvSpPr>
        <p:spPr>
          <a:xfrm>
            <a:off x="610920" y="215625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Repaso	</a:t>
            </a:r>
            <a:endParaRPr lang="es-ES" sz="2600" b="0" strike="noStrike" spc="-1" dirty="0">
              <a:latin typeface="Arial"/>
            </a:endParaRPr>
          </a:p>
          <a:p>
            <a:pPr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Tipos de IA</a:t>
            </a:r>
            <a:endParaRPr lang="es-ES" spc="-1" dirty="0"/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532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CustomShape 1"/>
          <p:cNvSpPr/>
          <p:nvPr/>
        </p:nvSpPr>
        <p:spPr>
          <a:xfrm>
            <a:off x="575999" y="1212120"/>
            <a:ext cx="4531459" cy="42660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volución hacia sistemas cada vez más profundos y complejos.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Swtich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-C: 1.6 trillones de parámetros!</a:t>
            </a: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Resultados cada vez más sorprendentes.</a:t>
            </a: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Limitado a grandes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players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: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OpenAI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, Google, NVIDIA, Facebook, Microsoft, …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pc="-1" dirty="0">
              <a:solidFill>
                <a:srgbClr val="000000"/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…Seguro?? …</a:t>
            </a:r>
            <a:endParaRPr lang="es-ES" sz="1800" b="0" strike="noStrike" spc="-1" dirty="0">
              <a:latin typeface="Arial"/>
              <a:hlinkClick r:id="rId2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latin typeface="Arial"/>
                <a:hlinkClick r:id="rId3"/>
              </a:rPr>
              <a:t>https://www.youtube.com/shorts/b3cHhmaDOpA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 dirty="0">
                <a:latin typeface="Arial"/>
                <a:hlinkClick r:id="rId4"/>
              </a:rPr>
              <a:t>https://www.youtube.com/shorts/CPhYtWxFOBA</a:t>
            </a:r>
            <a:endParaRPr lang="es-ES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pic>
        <p:nvPicPr>
          <p:cNvPr id="707" name="Imagen 706"/>
          <p:cNvPicPr/>
          <p:nvPr/>
        </p:nvPicPr>
        <p:blipFill>
          <a:blip r:embed="rId5"/>
          <a:stretch/>
        </p:blipFill>
        <p:spPr>
          <a:xfrm>
            <a:off x="5620586" y="929218"/>
            <a:ext cx="3258280" cy="2044641"/>
          </a:xfrm>
          <a:prstGeom prst="rect">
            <a:avLst/>
          </a:prstGeom>
          <a:ln>
            <a:noFill/>
          </a:ln>
        </p:spPr>
      </p:pic>
      <p:sp>
        <p:nvSpPr>
          <p:cNvPr id="712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Profundo (Deep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Tendencia a sistemas cada vez mas grandes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AB9E5899-FABC-00C9-6F60-7F8277E5818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FF52E6CE-2125-EAC7-537A-DCFFDD4E93D6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C71A5561-92A6-962A-88FD-3E35189B85F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354B86AB-62E8-8BE5-6807-B31C658AE94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501D7A5C-A1B3-7E24-079A-9C299BFEC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4281" y="3077388"/>
            <a:ext cx="3942326" cy="178180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28F8F70-CBC4-5E17-38EE-0988460F65CB}"/>
              </a:ext>
            </a:extLst>
          </p:cNvPr>
          <p:cNvSpPr/>
          <p:nvPr/>
        </p:nvSpPr>
        <p:spPr>
          <a:xfrm>
            <a:off x="5145525" y="1816828"/>
            <a:ext cx="2800350" cy="1845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91F1C42-1BE6-2204-FB8B-DD2410FDAF50}"/>
              </a:ext>
            </a:extLst>
          </p:cNvPr>
          <p:cNvSpPr/>
          <p:nvPr/>
        </p:nvSpPr>
        <p:spPr>
          <a:xfrm>
            <a:off x="1768233" y="1836964"/>
            <a:ext cx="2800350" cy="1845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3" name="CustomShape 1"/>
          <p:cNvSpPr/>
          <p:nvPr/>
        </p:nvSpPr>
        <p:spPr>
          <a:xfrm>
            <a:off x="2517516" y="2451605"/>
            <a:ext cx="1301785" cy="4548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buClr>
                <a:srgbClr val="0098CD"/>
              </a:buClr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Imagen</a:t>
            </a:r>
            <a:endParaRPr lang="es-ES" sz="12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718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209CAF38-55E8-77E1-8F57-D48E78D76124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F739F95D-C9DD-78FE-EC25-DF8F33B6F3C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AE213D19-3AA0-E470-BCA7-2BD0AE8D1C2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F35D35C-BAA8-AD17-23EE-3962521E3AE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1">
            <a:extLst>
              <a:ext uri="{FF2B5EF4-FFF2-40B4-BE49-F238E27FC236}">
                <a16:creationId xmlns:a16="http://schemas.microsoft.com/office/drawing/2014/main" id="{6928E2D3-C505-FBB2-2470-5B9E9C74B0B9}"/>
              </a:ext>
            </a:extLst>
          </p:cNvPr>
          <p:cNvSpPr/>
          <p:nvPr/>
        </p:nvSpPr>
        <p:spPr>
          <a:xfrm>
            <a:off x="6152422" y="2451605"/>
            <a:ext cx="1301785" cy="4548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720">
              <a:lnSpc>
                <a:spcPct val="100000"/>
              </a:lnSpc>
              <a:buClr>
                <a:srgbClr val="0098CD"/>
              </a:buClr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Texto</a:t>
            </a:r>
            <a:endParaRPr lang="es-ES" sz="12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CustomShape 1"/>
          <p:cNvSpPr/>
          <p:nvPr/>
        </p:nvSpPr>
        <p:spPr>
          <a:xfrm>
            <a:off x="576000" y="1212120"/>
            <a:ext cx="8924040" cy="30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Clasificación</a:t>
            </a:r>
            <a:endParaRPr lang="es-ES" sz="2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Segmentación de imagen.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https://catalog.ngc.nvidia.com/orgs/nvidia/collections/imagesegmentation</a:t>
            </a:r>
            <a:endParaRPr lang="es-ES" sz="12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Demo: </a:t>
            </a:r>
            <a:r>
              <a:rPr lang="es-ES" sz="1200" u="sng" spc="-1" dirty="0">
                <a:solidFill>
                  <a:srgbClr val="0000FF"/>
                </a:solidFill>
                <a:latin typeface="Arial"/>
                <a:hlinkClick r:id="rId3"/>
              </a:rPr>
              <a:t>https://segment-anything.com/demo#</a:t>
            </a:r>
            <a:endParaRPr lang="es-ES" sz="1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Detección de objetos (YOLOv8)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  <a:r>
              <a:rPr lang="es-ES" sz="1200" b="0" strike="noStrike" spc="-1" dirty="0">
                <a:solidFill>
                  <a:srgbClr val="B2B2B2"/>
                </a:solidFill>
                <a:latin typeface="Arial"/>
                <a:ea typeface="DejaVu Sans"/>
                <a:hlinkClick r:id="rId4"/>
              </a:rPr>
              <a:t>https://www.youtube.com/watch?v=zi-62z-3c4U&amp;t=45s</a:t>
            </a:r>
            <a:endParaRPr lang="es-ES" sz="1200" b="0" strike="noStrike" spc="-1" dirty="0">
              <a:latin typeface="Arial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2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718" name="CustomShape 6"/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Imagen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209CAF38-55E8-77E1-8F57-D48E78D76124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F739F95D-C9DD-78FE-EC25-DF8F33B6F3C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AE213D19-3AA0-E470-BCA7-2BD0AE8D1C2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F35D35C-BAA8-AD17-23EE-3962521E3AE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0427326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4FDE0308-E01E-4B5A-47F9-F6019EDC87DF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729E44B0-8E52-E5FF-1905-082C589555A9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3148E2B8-F6A7-9A0D-EA28-58CD16900DC8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3D3FC463-6211-4045-E31E-4B91C7DC32AA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14803966-63F4-1BBA-296C-562A1827F3A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750320" y="1834115"/>
            <a:ext cx="6716880" cy="3211920"/>
          </a:xfrm>
          <a:prstGeom prst="rect">
            <a:avLst/>
          </a:prstGeom>
          <a:ln>
            <a:noFill/>
          </a:ln>
        </p:spPr>
      </p:pic>
      <p:sp>
        <p:nvSpPr>
          <p:cNvPr id="14" name="CustomShape 6">
            <a:extLst>
              <a:ext uri="{FF2B5EF4-FFF2-40B4-BE49-F238E27FC236}">
                <a16:creationId xmlns:a16="http://schemas.microsoft.com/office/drawing/2014/main" id="{6C14F5F2-13D3-01E9-638E-28E209AA9D48}"/>
              </a:ext>
            </a:extLst>
          </p:cNvPr>
          <p:cNvSpPr/>
          <p:nvPr/>
        </p:nvSpPr>
        <p:spPr>
          <a:xfrm>
            <a:off x="1011890" y="4750235"/>
            <a:ext cx="7913520" cy="22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Fuente: https://torres.ai/generative-adversarial-networks/</a:t>
            </a:r>
            <a:endParaRPr lang="es-ES" sz="1000" b="0" strike="noStrike" spc="-1" dirty="0">
              <a:latin typeface="Arial"/>
            </a:endParaRPr>
          </a:p>
        </p:txBody>
      </p:sp>
      <p:sp>
        <p:nvSpPr>
          <p:cNvPr id="15" name="CustomShape 1">
            <a:extLst>
              <a:ext uri="{FF2B5EF4-FFF2-40B4-BE49-F238E27FC236}">
                <a16:creationId xmlns:a16="http://schemas.microsoft.com/office/drawing/2014/main" id="{A6F0112B-8951-A33D-FF4A-F6965725A16F}"/>
              </a:ext>
            </a:extLst>
          </p:cNvPr>
          <p:cNvSpPr/>
          <p:nvPr/>
        </p:nvSpPr>
        <p:spPr>
          <a:xfrm>
            <a:off x="577080" y="1177320"/>
            <a:ext cx="8924040" cy="307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latin typeface="Arial"/>
                <a:ea typeface="DejaVu Sans"/>
              </a:rPr>
              <a:t>GAN - Generative Adversarial Networks</a:t>
            </a: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Relevancia: Creatividad.  Crea nuevas imágenes.</a:t>
            </a:r>
            <a:endParaRPr lang="es-ES" sz="2200" b="0" strike="noStrike" spc="-1" dirty="0">
              <a:latin typeface="Arial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2" name="CustomShape 6">
            <a:extLst>
              <a:ext uri="{FF2B5EF4-FFF2-40B4-BE49-F238E27FC236}">
                <a16:creationId xmlns:a16="http://schemas.microsoft.com/office/drawing/2014/main" id="{CE5E03DB-6BB8-6149-EE33-66C28A9C4B63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Imagen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CustomShape 1"/>
          <p:cNvSpPr/>
          <p:nvPr/>
        </p:nvSpPr>
        <p:spPr>
          <a:xfrm>
            <a:off x="504000" y="1284120"/>
            <a:ext cx="8636040" cy="21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GAN. Algunos ejemplos.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Generación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:</a:t>
            </a:r>
            <a:r>
              <a:rPr lang="es-ES" sz="14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  <a:r>
              <a:rPr lang="es-ES" sz="1400" b="0" strike="noStrike" spc="-1" dirty="0">
                <a:solidFill>
                  <a:srgbClr val="B2B2B2"/>
                </a:solidFill>
                <a:latin typeface="Arial"/>
                <a:ea typeface="DejaVu Sans"/>
                <a:hlinkClick r:id="rId2"/>
              </a:rPr>
              <a:t>https://thispersondoesnotexist.com/</a:t>
            </a:r>
            <a:r>
              <a:rPr lang="es-ES" sz="14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, </a:t>
            </a:r>
            <a:r>
              <a:rPr lang="es-ES" sz="1400" b="0" strike="noStrike" spc="-1" dirty="0">
                <a:solidFill>
                  <a:srgbClr val="B2B2B2"/>
                </a:solidFill>
                <a:latin typeface="Arial"/>
                <a:ea typeface="DejaVu Sans"/>
                <a:hlinkClick r:id="rId3"/>
              </a:rPr>
              <a:t>https://thesecatsdonotexist.com/</a:t>
            </a:r>
            <a:endParaRPr lang="es-ES" sz="14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Inpainting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: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https://github.com/researchmm/AOT-GAN-for-Inpainting</a:t>
            </a:r>
            <a:endParaRPr lang="es-ES" sz="14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Super resolución: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https://github.com/thunil/TecoGAN</a:t>
            </a:r>
            <a:endParaRPr lang="es-ES" sz="14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ES" sz="1400" u="sng" spc="-1" dirty="0">
              <a:solidFill>
                <a:srgbClr val="0000FF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Deep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Fake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en videos: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https://www.youtube.com/watch?v=rM0IDeyD0EA</a:t>
            </a:r>
            <a:endParaRPr lang="es-ES" sz="1200" b="0" strike="noStrike" spc="-1" dirty="0">
              <a:latin typeface="Arial"/>
            </a:endParaRPr>
          </a:p>
          <a:p>
            <a:pPr marL="216720" lvl="1">
              <a:buClr>
                <a:srgbClr val="000000"/>
              </a:buClr>
              <a:buSzPct val="45000"/>
            </a:pPr>
            <a:endParaRPr lang="es-ES" sz="14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216720" lvl="1">
              <a:buClr>
                <a:srgbClr val="000000"/>
              </a:buClr>
              <a:buSzPct val="45000"/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F08340F-4C5A-C2EF-22A5-ED2877F61FDC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1A498188-2E5E-C78F-8243-3BA1F05985AF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13F63380-C1F2-F7DA-F961-3266A9D61E7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9BB940E5-287F-8D78-9D7F-CE6939DFE7DE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43E896FD-60E7-D1F3-C183-245EDB057D9C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Imagen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33125-00DE-3918-8CE6-B4DBBDDCA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CustomShape 1">
            <a:extLst>
              <a:ext uri="{FF2B5EF4-FFF2-40B4-BE49-F238E27FC236}">
                <a16:creationId xmlns:a16="http://schemas.microsoft.com/office/drawing/2014/main" id="{0694021A-4B86-0B39-F535-A1F0D1177722}"/>
              </a:ext>
            </a:extLst>
          </p:cNvPr>
          <p:cNvSpPr/>
          <p:nvPr/>
        </p:nvSpPr>
        <p:spPr>
          <a:xfrm>
            <a:off x="504000" y="1284119"/>
            <a:ext cx="8636040" cy="363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¿Qué es la IA Generativa?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Tipo de IA que puede crear contenido nuevo y original a partir de datos con los que ha sido entrenada.</a:t>
            </a: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 diferencia de la IA tradicional que se enfoca en analizar o clasificar datos existentes, la IA Generativa puede producir contenido completamente nuevo.</a:t>
            </a: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720" lvl="1">
              <a:buClr>
                <a:srgbClr val="000000"/>
              </a:buClr>
              <a:buSzPct val="45000"/>
            </a:pPr>
            <a:endParaRPr lang="es-ES" sz="14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216720" lvl="1">
              <a:buClr>
                <a:srgbClr val="000000"/>
              </a:buClr>
              <a:buSzPct val="45000"/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2794142-D327-4D35-1681-7CDD06FA2ACC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B6DD5812-8A58-A380-08CA-ED569AFCF7A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BB4E93FC-595C-35CD-A34F-5A7751D3E29D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95968E5B-6F02-1B3E-EB09-C4541946F344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6ADD4776-63CD-E3ED-EDD3-8EA1023F4C76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IA Generativa. Sistemas multimodales texto - imagen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732" name="CustomShape 1"/>
          <p:cNvSpPr/>
          <p:nvPr/>
        </p:nvSpPr>
        <p:spPr>
          <a:xfrm>
            <a:off x="540000" y="2783908"/>
            <a:ext cx="8636040" cy="21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4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 imágenes a partir de descripciones textuales.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u="sng" spc="-1" dirty="0" err="1">
                <a:solidFill>
                  <a:schemeClr val="bg1">
                    <a:lumMod val="65000"/>
                  </a:schemeClr>
                </a:solidFill>
                <a:latin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Copilot</a:t>
            </a:r>
            <a:r>
              <a:rPr lang="es-ES" sz="1400" u="sng" spc="-1" dirty="0">
                <a:solidFill>
                  <a:schemeClr val="bg1">
                    <a:lumMod val="65000"/>
                  </a:schemeClr>
                </a:solidFill>
                <a:latin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Microsoft: </a:t>
            </a:r>
            <a:r>
              <a:rPr lang="es-ES" sz="1400" u="sng" spc="-1" dirty="0">
                <a:solidFill>
                  <a:srgbClr val="0000FF"/>
                </a:solidFill>
                <a:latin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https://copilot.microsoft.com/</a:t>
            </a: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u="sng" spc="-1" dirty="0" err="1">
                <a:solidFill>
                  <a:schemeClr val="bg1">
                    <a:lumMod val="65000"/>
                  </a:schemeClr>
                </a:solidFill>
                <a:latin typeface="Arial"/>
              </a:rPr>
              <a:t>Midjourney</a:t>
            </a:r>
            <a:r>
              <a:rPr lang="es-ES" sz="1400" u="sng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: </a:t>
            </a:r>
            <a:r>
              <a:rPr lang="es-ES" sz="1400" spc="-1" dirty="0">
                <a:latin typeface="Arial"/>
                <a:hlinkClick r:id="rId3"/>
              </a:rPr>
              <a:t>https://www.midjourney.com/app/</a:t>
            </a:r>
            <a:endParaRPr lang="es-ES" sz="1400" spc="-1" dirty="0">
              <a:latin typeface="Arial"/>
            </a:endParaRPr>
          </a:p>
          <a:p>
            <a:pPr marL="432000" lvl="1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u="sng" spc="-1" dirty="0" err="1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Stable</a:t>
            </a:r>
            <a:r>
              <a:rPr lang="es-ES" sz="1400" u="sng" spc="-1" dirty="0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sz="1400" u="sng" spc="-1" dirty="0" err="1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Difussion</a:t>
            </a:r>
            <a:r>
              <a:rPr lang="es-ES" sz="1400" u="sng" spc="-1" dirty="0">
                <a:solidFill>
                  <a:schemeClr val="bg1">
                    <a:lumMod val="65000"/>
                  </a:schemeClr>
                </a:solidFill>
                <a:latin typeface="Arial"/>
                <a:ea typeface="DejaVu Sans"/>
              </a:rPr>
              <a:t>: </a:t>
            </a:r>
            <a:r>
              <a:rPr lang="es-ES" sz="1400" u="sng" spc="-1" dirty="0">
                <a:solidFill>
                  <a:srgbClr val="0000FF"/>
                </a:solidFill>
                <a:latin typeface="Arial"/>
                <a:hlinkClick r:id="rId4"/>
              </a:rPr>
              <a:t>https://stablediffusionweb.com/#demo</a:t>
            </a:r>
            <a:endParaRPr lang="es-ES" sz="1400" u="sng" spc="-1" dirty="0">
              <a:solidFill>
                <a:srgbClr val="0000FF"/>
              </a:solidFill>
              <a:latin typeface="Arial"/>
            </a:endParaRPr>
          </a:p>
          <a:p>
            <a:pPr marL="432000" lvl="1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400" u="sng" spc="-1" dirty="0" err="1">
                <a:solidFill>
                  <a:schemeClr val="bg1">
                    <a:lumMod val="65000"/>
                  </a:schemeClr>
                </a:solidFill>
                <a:latin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DreamStudio</a:t>
            </a:r>
            <a:r>
              <a:rPr lang="es-ES" sz="1400" u="sng" spc="-1" dirty="0">
                <a:solidFill>
                  <a:schemeClr val="bg1">
                    <a:lumMod val="65000"/>
                  </a:schemeClr>
                </a:solidFill>
                <a:latin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s-ES" sz="1400" b="0" strike="noStrike" spc="-1" dirty="0">
                <a:latin typeface="Arial"/>
                <a:hlinkClick r:id="rId5"/>
              </a:rPr>
              <a:t>https://dreamstudio.ai/generate</a:t>
            </a:r>
            <a:endParaRPr lang="es-ES" sz="1400" spc="-1" dirty="0">
              <a:solidFill>
                <a:schemeClr val="bg1">
                  <a:lumMod val="65000"/>
                </a:schemeClr>
              </a:solidFill>
              <a:latin typeface="Arial"/>
              <a:ea typeface="DejaVu Sans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400" spc="-1" dirty="0">
              <a:latin typeface="Arial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400" b="0" strike="noStrike" spc="-1" dirty="0">
              <a:latin typeface="Arial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30840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576000" y="1212120"/>
            <a:ext cx="8636040" cy="29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lnSpc>
                <a:spcPct val="100000"/>
              </a:lnSpc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NLP: Natural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Lenguage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Processing</a:t>
            </a:r>
            <a:endParaRPr lang="es-ES" sz="2200" spc="-1" dirty="0">
              <a:latin typeface="Arial"/>
            </a:endParaRPr>
          </a:p>
          <a:p>
            <a:pPr marL="800100" lvl="1" indent="-342900">
              <a:buSzPct val="100000"/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Campo de investigación en auge.</a:t>
            </a:r>
          </a:p>
          <a:p>
            <a:pPr marL="800100" lvl="1" indent="-342900">
              <a:buSzPct val="100000"/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Requiere grandes cantidades de texto.</a:t>
            </a:r>
          </a:p>
          <a:p>
            <a:pPr marL="800100" lvl="1" indent="-342900">
              <a:buSzPct val="100000"/>
              <a:buFont typeface="Wingdings" panose="05000000000000000000" pitchFamily="2" charset="2"/>
              <a:buChar char="Ø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Predominio idioma inglés.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pic>
        <p:nvPicPr>
          <p:cNvPr id="739" name="Imagen 738"/>
          <p:cNvPicPr/>
          <p:nvPr/>
        </p:nvPicPr>
        <p:blipFill>
          <a:blip r:embed="rId2"/>
          <a:stretch/>
        </p:blipFill>
        <p:spPr>
          <a:xfrm>
            <a:off x="4100940" y="2999408"/>
            <a:ext cx="2444760" cy="1934280"/>
          </a:xfrm>
          <a:prstGeom prst="rect">
            <a:avLst/>
          </a:prstGeom>
          <a:ln>
            <a:noFill/>
          </a:ln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7203533A-D85D-CC94-AE36-FFBC0177C4CB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ADC045D5-C655-B887-4A86-853AF7AEC89E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7C31C8A2-527A-157E-64E0-D4FFAE750EFB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2518148A-0BF0-1090-A9CF-B502974EEAA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6C9541D0-CE25-4748-DCB4-50EC65D1BB29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Procesado de Lenguaje Natural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576000" y="1212120"/>
            <a:ext cx="8636040" cy="29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2900">
              <a:lnSpc>
                <a:spcPct val="100000"/>
              </a:lnSpc>
              <a:buClr>
                <a:schemeClr val="accent1"/>
              </a:buClr>
              <a:buSzPct val="160000"/>
              <a:buFont typeface="Arial" panose="020B0604020202020204" pitchFamily="34" charset="0"/>
              <a:buChar char="■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Las redes neuronales trabajan con números o vectores</a:t>
            </a:r>
            <a:endParaRPr lang="es-ES" sz="2200" spc="-1" dirty="0">
              <a:latin typeface="Arial"/>
            </a:endParaRPr>
          </a:p>
          <a:p>
            <a:pPr marL="800100" lvl="1" indent="-342900"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Inicialmente: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One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hot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encoding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00100" lvl="1" indent="-342900">
              <a:buSzPct val="100000"/>
              <a:buFont typeface="Wingdings" panose="05000000000000000000" pitchFamily="2" charset="2"/>
              <a:buChar char="Ø"/>
            </a:pPr>
            <a:endParaRPr lang="es-ES" sz="1800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1257300" lvl="2" indent="-342900">
              <a:buSzPct val="100000"/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Por ejemplo. Diccionario con 3 palabras: silla, mesa y armario</a:t>
            </a:r>
          </a:p>
          <a:p>
            <a:pPr marL="1714500" lvl="3" indent="-342900"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Silla (1,0,0)</a:t>
            </a:r>
          </a:p>
          <a:p>
            <a:pPr marL="1714500" lvl="3" indent="-342900">
              <a:buSzPct val="100000"/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Mesa (0,1,0)</a:t>
            </a:r>
          </a:p>
          <a:p>
            <a:pPr marL="1714500" lvl="3" indent="-342900"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Armario (0,0,1)</a:t>
            </a:r>
          </a:p>
          <a:p>
            <a:pPr marL="1257300" lvl="2" indent="-342900"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Cada palabra se representa con un vector con la longitud del vocabulario empleado.</a:t>
            </a:r>
          </a:p>
          <a:p>
            <a:pPr marL="1257300" lvl="2" indent="-342900">
              <a:buSzPct val="100000"/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El vector no recoge ningún valor semánt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ico.</a:t>
            </a:r>
          </a:p>
          <a:p>
            <a:pPr marL="1714500" lvl="3" indent="-342900">
              <a:buSzPct val="100000"/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Por ejemplo, las palabras “hotel” y “motel” están tan alejadas entre si como cualquier otro par de palabras.</a:t>
            </a: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203533A-D85D-CC94-AE36-FFBC0177C4CB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ADC045D5-C655-B887-4A86-853AF7AEC89E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7C31C8A2-527A-157E-64E0-D4FFAE750EFB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2518148A-0BF0-1090-A9CF-B502974EEAA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93E41B56-1446-F9BF-22E6-3537135CB00E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Procesado de Lenguaje Natural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98661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576000" y="1212120"/>
            <a:ext cx="8636040" cy="21485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800100" lvl="1" indent="-342900">
              <a:buSzPct val="100000"/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Actualmente: Word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embeddings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, Word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vectors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(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Mikolov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2013)</a:t>
            </a:r>
          </a:p>
          <a:p>
            <a:pPr marL="1257300" lvl="2" indent="-342900"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Se reduce en gran medida la longitud de los vectores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1257300" lvl="2" indent="-342900">
              <a:buSzPct val="100000"/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Vectores densos: Silla (0.2, 0.4, 0.6)</a:t>
            </a:r>
          </a:p>
          <a:p>
            <a:pPr marL="1257300" lvl="2" indent="-342900"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El vector recoge la semántica de la palabra!!!</a:t>
            </a:r>
          </a:p>
          <a:p>
            <a:pPr marL="800100" lvl="1" indent="-342900">
              <a:buSzPct val="100000"/>
              <a:buFont typeface="Wingdings" panose="05000000000000000000" pitchFamily="2" charset="2"/>
              <a:buChar char="Ø"/>
            </a:pP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  <a:hlinkClick r:id="rId2"/>
              </a:rPr>
              <a:t>https://github.com/davrodrod/FundamentosIA_2025_1/blob/main/word_embeddings/word2vec.ipynb</a:t>
            </a: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lvl="1">
              <a:buSzPct val="100000"/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203533A-D85D-CC94-AE36-FFBC0177C4CB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ADC045D5-C655-B887-4A86-853AF7AEC89E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7C31C8A2-527A-157E-64E0-D4FFAE750EFB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2518148A-0BF0-1090-A9CF-B502974EEAAC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0CE509E4-0A9B-1603-6723-4E5BCA74F7B1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Procesado de Lenguaje Natural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52313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CustomShape 1"/>
          <p:cNvSpPr/>
          <p:nvPr/>
        </p:nvSpPr>
        <p:spPr>
          <a:xfrm>
            <a:off x="576720" y="1166400"/>
            <a:ext cx="8636040" cy="13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Large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Language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Models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LLMs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s-ES" sz="2200" b="0" strike="noStrike" spc="-1" dirty="0">
              <a:latin typeface="Arial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IA 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Generativa</a:t>
            </a:r>
            <a:endParaRPr lang="en-US" sz="1400" b="0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Subconjunto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de 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modelos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“deep learning”.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111111"/>
                </a:solidFill>
                <a:latin typeface="Open Sans" panose="020B0606030504020204" pitchFamily="34" charset="0"/>
              </a:rPr>
              <a:t>Entrenados</a:t>
            </a:r>
            <a:r>
              <a:rPr lang="en-US" sz="1400" dirty="0">
                <a:solidFill>
                  <a:srgbClr val="111111"/>
                </a:solidFill>
                <a:latin typeface="Open Sans" panose="020B0606030504020204" pitchFamily="34" charset="0"/>
              </a:rPr>
              <a:t> con </a:t>
            </a:r>
            <a:r>
              <a:rPr lang="en-US" sz="1400" dirty="0" err="1">
                <a:solidFill>
                  <a:srgbClr val="111111"/>
                </a:solidFill>
                <a:latin typeface="Open Sans" panose="020B0606030504020204" pitchFamily="34" charset="0"/>
              </a:rPr>
              <a:t>grandes</a:t>
            </a:r>
            <a:r>
              <a:rPr lang="en-US" sz="1400" dirty="0">
                <a:solidFill>
                  <a:srgbClr val="111111"/>
                </a:solidFill>
                <a:latin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rgbClr val="111111"/>
                </a:solidFill>
                <a:latin typeface="Open Sans" panose="020B0606030504020204" pitchFamily="34" charset="0"/>
              </a:rPr>
              <a:t>cantidades</a:t>
            </a:r>
            <a:r>
              <a:rPr lang="en-US" sz="1400" dirty="0">
                <a:solidFill>
                  <a:srgbClr val="111111"/>
                </a:solidFill>
                <a:latin typeface="Open Sans" panose="020B0606030504020204" pitchFamily="34" charset="0"/>
              </a:rPr>
              <a:t> de </a:t>
            </a:r>
            <a:r>
              <a:rPr lang="en-US" sz="1400" dirty="0" err="1">
                <a:solidFill>
                  <a:srgbClr val="111111"/>
                </a:solidFill>
                <a:latin typeface="Open Sans" panose="020B0606030504020204" pitchFamily="34" charset="0"/>
              </a:rPr>
              <a:t>texto</a:t>
            </a:r>
            <a:r>
              <a:rPr lang="en-US" sz="1400" dirty="0">
                <a:solidFill>
                  <a:srgbClr val="111111"/>
                </a:solidFill>
                <a:latin typeface="Open Sans" panose="020B0606030504020204" pitchFamily="34" charset="0"/>
              </a:rPr>
              <a:t> (corpus)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111111"/>
                </a:solidFill>
                <a:latin typeface="Open Sans" panose="020B0606030504020204" pitchFamily="34" charset="0"/>
              </a:rPr>
              <a:t>Modelos</a:t>
            </a:r>
            <a:r>
              <a:rPr lang="en-US" sz="1400" dirty="0">
                <a:solidFill>
                  <a:srgbClr val="111111"/>
                </a:solidFill>
                <a:latin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rgbClr val="111111"/>
                </a:solidFill>
                <a:latin typeface="Open Sans" panose="020B0606030504020204" pitchFamily="34" charset="0"/>
              </a:rPr>
              <a:t>muy</a:t>
            </a:r>
            <a:r>
              <a:rPr lang="en-US" sz="1400" dirty="0">
                <a:solidFill>
                  <a:srgbClr val="111111"/>
                </a:solidFill>
                <a:latin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rgbClr val="111111"/>
                </a:solidFill>
                <a:latin typeface="Open Sans" panose="020B0606030504020204" pitchFamily="34" charset="0"/>
              </a:rPr>
              <a:t>grandes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decenas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de </a:t>
            </a:r>
            <a:r>
              <a:rPr lang="en-US" sz="1400" b="0" i="0" dirty="0" err="1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billones</a:t>
            </a:r>
            <a:r>
              <a:rPr lang="en-US" sz="1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de parameters)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111111"/>
                </a:solidFill>
                <a:latin typeface="Open Sans" panose="020B0606030504020204" pitchFamily="34" charset="0"/>
              </a:rPr>
              <a:t>Tienen un gran </a:t>
            </a:r>
            <a:r>
              <a:rPr lang="en-US" sz="1400" dirty="0" err="1">
                <a:solidFill>
                  <a:srgbClr val="111111"/>
                </a:solidFill>
                <a:latin typeface="Open Sans" panose="020B0606030504020204" pitchFamily="34" charset="0"/>
              </a:rPr>
              <a:t>rendimiento</a:t>
            </a:r>
            <a:r>
              <a:rPr lang="en-US" sz="1400" dirty="0">
                <a:solidFill>
                  <a:srgbClr val="111111"/>
                </a:solidFill>
                <a:latin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rgbClr val="111111"/>
                </a:solidFill>
                <a:latin typeface="Open Sans" panose="020B0606030504020204" pitchFamily="34" charset="0"/>
              </a:rPr>
              <a:t>en</a:t>
            </a:r>
            <a:r>
              <a:rPr lang="en-US" sz="1400" dirty="0">
                <a:solidFill>
                  <a:srgbClr val="111111"/>
                </a:solidFill>
                <a:latin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rgbClr val="111111"/>
                </a:solidFill>
                <a:latin typeface="Open Sans" panose="020B0606030504020204" pitchFamily="34" charset="0"/>
              </a:rPr>
              <a:t>tareas</a:t>
            </a:r>
            <a:r>
              <a:rPr lang="en-US" sz="1400" dirty="0">
                <a:solidFill>
                  <a:srgbClr val="111111"/>
                </a:solidFill>
                <a:latin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rgbClr val="111111"/>
                </a:solidFill>
                <a:latin typeface="Open Sans" panose="020B0606030504020204" pitchFamily="34" charset="0"/>
              </a:rPr>
              <a:t>relacionadas</a:t>
            </a:r>
            <a:r>
              <a:rPr lang="en-US" sz="1400" dirty="0">
                <a:solidFill>
                  <a:srgbClr val="111111"/>
                </a:solidFill>
                <a:latin typeface="Open Sans" panose="020B0606030504020204" pitchFamily="34" charset="0"/>
              </a:rPr>
              <a:t> con </a:t>
            </a:r>
            <a:r>
              <a:rPr lang="en-US" sz="1400" dirty="0" err="1">
                <a:solidFill>
                  <a:srgbClr val="111111"/>
                </a:solidFill>
                <a:latin typeface="Open Sans" panose="020B0606030504020204" pitchFamily="34" charset="0"/>
              </a:rPr>
              <a:t>lenguaje</a:t>
            </a:r>
            <a:r>
              <a:rPr lang="en-US" sz="1400" dirty="0">
                <a:solidFill>
                  <a:srgbClr val="111111"/>
                </a:solidFill>
                <a:latin typeface="Open Sans" panose="020B0606030504020204" pitchFamily="34" charset="0"/>
              </a:rPr>
              <a:t> natural.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b="0" strike="noStrike" spc="-1" dirty="0" err="1">
                <a:solidFill>
                  <a:srgbClr val="111111"/>
                </a:solidFill>
                <a:latin typeface="Open Sans" panose="020B0606030504020204" pitchFamily="34" charset="0"/>
              </a:rPr>
              <a:t>Normalmente</a:t>
            </a:r>
            <a:r>
              <a:rPr lang="en-US" sz="1400" b="0" strike="noStrike" spc="-1" dirty="0">
                <a:solidFill>
                  <a:srgbClr val="111111"/>
                </a:solidFill>
                <a:latin typeface="Open Sans" panose="020B0606030504020204" pitchFamily="34" charset="0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Open Sans" panose="020B0606030504020204" pitchFamily="34" charset="0"/>
              </a:rPr>
              <a:t>basados</a:t>
            </a:r>
            <a:r>
              <a:rPr lang="en-US" sz="1400" b="0" strike="noStrike" spc="-1" dirty="0">
                <a:solidFill>
                  <a:srgbClr val="111111"/>
                </a:solidFill>
                <a:latin typeface="Open Sans" panose="020B0606030504020204" pitchFamily="34" charset="0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Open Sans" panose="020B0606030504020204" pitchFamily="34" charset="0"/>
              </a:rPr>
              <a:t>en</a:t>
            </a:r>
            <a:r>
              <a:rPr lang="en-US" sz="1400" b="0" strike="noStrike" spc="-1" dirty="0">
                <a:solidFill>
                  <a:srgbClr val="111111"/>
                </a:solidFill>
                <a:latin typeface="Open Sans" panose="020B0606030504020204" pitchFamily="34" charset="0"/>
              </a:rPr>
              <a:t> </a:t>
            </a:r>
            <a:r>
              <a:rPr lang="en-US" sz="1400" b="0" strike="noStrike" spc="-1" dirty="0" err="1">
                <a:solidFill>
                  <a:srgbClr val="111111"/>
                </a:solidFill>
                <a:latin typeface="Open Sans" panose="020B0606030504020204" pitchFamily="34" charset="0"/>
              </a:rPr>
              <a:t>arquitecturas</a:t>
            </a:r>
            <a:r>
              <a:rPr lang="en-US" sz="1400" b="0" strike="noStrike" spc="-1" dirty="0">
                <a:solidFill>
                  <a:srgbClr val="111111"/>
                </a:solidFill>
                <a:latin typeface="Open Sans" panose="020B0606030504020204" pitchFamily="34" charset="0"/>
              </a:rPr>
              <a:t> “transformer”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ES" sz="14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 err="1">
                <a:latin typeface="Arial"/>
              </a:rPr>
              <a:t>Preentrenados</a:t>
            </a:r>
            <a:r>
              <a:rPr lang="es-ES" spc="-1" dirty="0">
                <a:latin typeface="Arial"/>
              </a:rPr>
              <a:t> en tareas generales, </a:t>
            </a:r>
            <a:r>
              <a:rPr lang="es-ES" sz="1400" spc="-1" dirty="0">
                <a:latin typeface="Arial"/>
              </a:rPr>
              <a:t>con el objetivo de aprender los patrones de lenguaje, gramática y contexto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348CF6FA-0BFE-E556-724C-AD0A6F028FE1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92261520-7377-BF97-DF86-EC28E2A6960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3C007D08-9006-779B-55EC-CE98F7AE5A9D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37BC6460-CB83-E9EF-5808-990E18585EF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C33FBC74-F61D-13AB-D030-8B4BCBFF3806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IA Generativa. Procesado de Lenguaje Natural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136F1DA-EE58-D8F7-29A9-F73E3D07F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70" y="3331689"/>
            <a:ext cx="6158323" cy="18681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Imagen 585"/>
          <p:cNvPicPr/>
          <p:nvPr/>
        </p:nvPicPr>
        <p:blipFill>
          <a:blip r:embed="rId2"/>
          <a:stretch/>
        </p:blipFill>
        <p:spPr>
          <a:xfrm>
            <a:off x="516783" y="1115300"/>
            <a:ext cx="3906000" cy="3902930"/>
          </a:xfrm>
          <a:prstGeom prst="rect">
            <a:avLst/>
          </a:prstGeom>
          <a:ln>
            <a:noFill/>
          </a:ln>
        </p:spPr>
      </p:pic>
      <p:sp>
        <p:nvSpPr>
          <p:cNvPr id="587" name="CustomShape 1"/>
          <p:cNvSpPr/>
          <p:nvPr/>
        </p:nvSpPr>
        <p:spPr>
          <a:xfrm>
            <a:off x="362400" y="5018230"/>
            <a:ext cx="5110920" cy="42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Ver: </a:t>
            </a:r>
            <a:r>
              <a:rPr lang="es-ES" sz="14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https://chart-studio.plotly.com/create/?fid=SolClover:53</a:t>
            </a:r>
            <a:endParaRPr lang="es-E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 dirty="0">
              <a:latin typeface="Arial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7CEB818-95E9-660D-4CE2-FDC29CEACFF1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0" name="CustomShape 4">
              <a:extLst>
                <a:ext uri="{FF2B5EF4-FFF2-40B4-BE49-F238E27FC236}">
                  <a16:creationId xmlns:a16="http://schemas.microsoft.com/office/drawing/2014/main" id="{108483A2-77AF-01A8-B8A8-3E2ED6480C44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5">
              <a:extLst>
                <a:ext uri="{FF2B5EF4-FFF2-40B4-BE49-F238E27FC236}">
                  <a16:creationId xmlns:a16="http://schemas.microsoft.com/office/drawing/2014/main" id="{F150AA77-A583-9A88-D52A-A49EE1DBD46F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6">
              <a:extLst>
                <a:ext uri="{FF2B5EF4-FFF2-40B4-BE49-F238E27FC236}">
                  <a16:creationId xmlns:a16="http://schemas.microsoft.com/office/drawing/2014/main" id="{B92BE566-0055-3248-285D-DED49823CB36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02A7639F-1EAB-3A0A-4B1E-4EC5392204E7}"/>
              </a:ext>
            </a:extLst>
          </p:cNvPr>
          <p:cNvGrpSpPr/>
          <p:nvPr/>
        </p:nvGrpSpPr>
        <p:grpSpPr>
          <a:xfrm>
            <a:off x="2613259" y="1084320"/>
            <a:ext cx="6672241" cy="3335880"/>
            <a:chOff x="2613259" y="1084320"/>
            <a:chExt cx="6672241" cy="3335880"/>
          </a:xfrm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1A7E82F7-F498-CE2E-AD3D-AE14AD1CEABD}"/>
                </a:ext>
              </a:extLst>
            </p:cNvPr>
            <p:cNvSpPr/>
            <p:nvPr/>
          </p:nvSpPr>
          <p:spPr>
            <a:xfrm>
              <a:off x="5449239" y="1084320"/>
              <a:ext cx="3836261" cy="333588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dirty="0"/>
                <a:t>Supervisado: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/>
                <a:t>Requiere gran cantidad de datos.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/>
                <a:t>Datos etiquetados.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/>
                <a:t>2 fases diferenciadas: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dirty="0"/>
                <a:t>Entrenamiento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dirty="0"/>
                <a:t>Inferencia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/>
                <a:t>División datos: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dirty="0"/>
                <a:t>Entrenamiento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dirty="0"/>
                <a:t>Test</a:t>
              </a:r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E07926FD-87B7-1FD2-90FA-A28BAE115B89}"/>
                </a:ext>
              </a:extLst>
            </p:cNvPr>
            <p:cNvGrpSpPr/>
            <p:nvPr/>
          </p:nvGrpSpPr>
          <p:grpSpPr>
            <a:xfrm>
              <a:off x="2613259" y="1711892"/>
              <a:ext cx="2697470" cy="1057739"/>
              <a:chOff x="2613259" y="1711892"/>
              <a:chExt cx="2697470" cy="1057739"/>
            </a:xfrm>
          </p:grpSpPr>
          <p:sp>
            <p:nvSpPr>
              <p:cNvPr id="14" name="Flecha: hacia abajo 13">
                <a:extLst>
                  <a:ext uri="{FF2B5EF4-FFF2-40B4-BE49-F238E27FC236}">
                    <a16:creationId xmlns:a16="http://schemas.microsoft.com/office/drawing/2014/main" id="{258C8243-C8CE-10F7-30A9-EC1C598E85F1}"/>
                  </a:ext>
                </a:extLst>
              </p:cNvPr>
              <p:cNvSpPr/>
              <p:nvPr/>
            </p:nvSpPr>
            <p:spPr>
              <a:xfrm rot="15171256">
                <a:off x="4153644" y="845423"/>
                <a:ext cx="290616" cy="2023554"/>
              </a:xfrm>
              <a:prstGeom prst="downArrow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35E8B0D5-9A15-D0EB-CF4A-195AADF3E8FF}"/>
                  </a:ext>
                </a:extLst>
              </p:cNvPr>
              <p:cNvSpPr/>
              <p:nvPr/>
            </p:nvSpPr>
            <p:spPr>
              <a:xfrm rot="18111962">
                <a:off x="2568782" y="2026708"/>
                <a:ext cx="787400" cy="698445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sp>
        <p:nvSpPr>
          <p:cNvPr id="15" name="CustomShape 5">
            <a:extLst>
              <a:ext uri="{FF2B5EF4-FFF2-40B4-BE49-F238E27FC236}">
                <a16:creationId xmlns:a16="http://schemas.microsoft.com/office/drawing/2014/main" id="{55CAE334-E636-BA1A-8E1D-5D9E00A71A76}"/>
              </a:ext>
            </a:extLst>
          </p:cNvPr>
          <p:cNvSpPr/>
          <p:nvPr/>
        </p:nvSpPr>
        <p:spPr>
          <a:xfrm>
            <a:off x="610920" y="227500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Repaso	</a:t>
            </a:r>
            <a:endParaRPr lang="es-ES" sz="2600" b="0" strike="noStrike" spc="-1" dirty="0">
              <a:latin typeface="Arial"/>
            </a:endParaRPr>
          </a:p>
          <a:p>
            <a:pPr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Aprendizaje automático. Supervisado.</a:t>
            </a:r>
            <a:endParaRPr lang="es-ES" spc="-1" dirty="0"/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CustomShape 1"/>
          <p:cNvSpPr/>
          <p:nvPr/>
        </p:nvSpPr>
        <p:spPr>
          <a:xfrm>
            <a:off x="576720" y="1166400"/>
            <a:ext cx="8636040" cy="135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Generacíón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 texto</a:t>
            </a:r>
            <a:endParaRPr lang="es-ES" sz="1200" b="0" strike="noStrike" spc="-1" dirty="0">
              <a:latin typeface="Arial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348CF6FA-0BFE-E556-724C-AD0A6F028FE1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92261520-7377-BF97-DF86-EC28E2A6960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3C007D08-9006-779B-55EC-CE98F7AE5A9D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37BC6460-CB83-E9EF-5808-990E18585EF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C33FBC74-F61D-13AB-D030-8B4BCBFF3806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IA Generativa. Procesado de Lenguaje Natural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EBF4C78-22C7-8987-5159-46B8C5BA4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62" y="1842840"/>
            <a:ext cx="81438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999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CustomShape 1"/>
          <p:cNvSpPr/>
          <p:nvPr/>
        </p:nvSpPr>
        <p:spPr>
          <a:xfrm>
            <a:off x="504000" y="1068120"/>
            <a:ext cx="8636040" cy="29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Resulta tener más funcionalidades que las inicialmente previstas:</a:t>
            </a: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Cómo completaría las siguientes frases: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suma de los números 3 y 5 es …</a:t>
            </a:r>
            <a:endParaRPr lang="es-ES" sz="1200" b="0" strike="noStrike" spc="-1" dirty="0">
              <a:latin typeface="Arial"/>
            </a:endParaRPr>
          </a:p>
          <a:p>
            <a:pPr marL="648000" lvl="2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La palabra “automóvil” se traduce al inglés como …</a:t>
            </a:r>
            <a:endParaRPr lang="es-ES" sz="1200" b="0" strike="noStrike" spc="-1" dirty="0">
              <a:latin typeface="Arial"/>
            </a:endParaRPr>
          </a:p>
          <a:p>
            <a:pPr marL="889920" lvl="3">
              <a:buClr>
                <a:srgbClr val="000000"/>
              </a:buClr>
              <a:buSzPct val="45000"/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Juan: Buenos días, quería una barra de pan.</a:t>
            </a:r>
            <a:endParaRPr lang="es-ES" sz="1200" b="0" strike="noStrike" spc="-1" dirty="0">
              <a:latin typeface="Arial"/>
            </a:endParaRPr>
          </a:p>
          <a:p>
            <a:pPr marL="432720" lvl="2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Dependiente: ¿De qué tipo la quiere?</a:t>
            </a:r>
            <a:endParaRPr lang="es-ES" sz="1200" b="0" strike="noStrike" spc="-1" dirty="0">
              <a:latin typeface="Arial"/>
            </a:endParaRPr>
          </a:p>
          <a:p>
            <a:pPr marL="432720" lvl="2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…</a:t>
            </a:r>
            <a:endParaRPr lang="es-ES" sz="12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 : </a:t>
            </a: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https://www.youtube.com/watch?v=otvqkWFvUZU&amp;t=346s</a:t>
            </a:r>
            <a:endParaRPr lang="es-ES" sz="12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200" b="0" strike="noStrike" spc="-1" dirty="0">
              <a:latin typeface="Arial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2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Ejemplos de Modelos de lenguaje</a:t>
            </a: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ChatGPT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, Claude,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Deepseek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, Llama, Gemini, …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D0E39BB-F02C-A30E-7F7D-DB16A9CD8623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632C7241-FB7C-CE40-BFBE-96B5345AEDBF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D507AFC0-9E7C-C55B-C0B2-179D72874C2F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0CA08999-0317-4A45-0356-4D0094F70342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24FFE898-5143-4375-074C-41481952C2C1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IA Generativa. Procesado de Lenguaje Natural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CustomShape 1"/>
          <p:cNvSpPr/>
          <p:nvPr/>
        </p:nvSpPr>
        <p:spPr>
          <a:xfrm>
            <a:off x="576000" y="1212120"/>
            <a:ext cx="8636040" cy="29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Generación de código a partir de lenguaje natural: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Open AI: </a:t>
            </a:r>
            <a:r>
              <a:rPr lang="es-ES" sz="1800" b="0" strike="noStrike" spc="-1" dirty="0" err="1">
                <a:solidFill>
                  <a:srgbClr val="B2B2B2"/>
                </a:solidFill>
                <a:latin typeface="Arial"/>
                <a:ea typeface="DejaVu Sans"/>
              </a:rPr>
              <a:t>Github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</a:t>
            </a:r>
            <a:r>
              <a:rPr lang="es-ES" sz="1800" b="0" strike="noStrike" spc="-1" dirty="0" err="1">
                <a:solidFill>
                  <a:srgbClr val="B2B2B2"/>
                </a:solidFill>
                <a:latin typeface="Arial"/>
                <a:ea typeface="DejaVu Sans"/>
              </a:rPr>
              <a:t>copilot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 y Codex (Basados en GPT-3)</a:t>
            </a: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rgbClr val="B2B2B2"/>
                </a:solidFill>
                <a:latin typeface="Arial"/>
              </a:rPr>
              <a:t>Fuente de datos: </a:t>
            </a:r>
            <a:r>
              <a:rPr lang="es-ES" b="0" strike="noStrike" spc="-1" dirty="0" err="1">
                <a:solidFill>
                  <a:srgbClr val="B2B2B2"/>
                </a:solidFill>
                <a:latin typeface="Arial"/>
              </a:rPr>
              <a:t>Github</a:t>
            </a:r>
            <a:r>
              <a:rPr lang="es-ES" b="0" strike="noStrike" spc="-1" dirty="0">
                <a:solidFill>
                  <a:srgbClr val="B2B2B2"/>
                </a:solidFill>
                <a:latin typeface="Arial"/>
              </a:rPr>
              <a:t>. El mayor repositorio de código del mundo</a:t>
            </a:r>
            <a:endParaRPr lang="es-ES" b="0" strike="noStrike" spc="-1" dirty="0">
              <a:latin typeface="Arial"/>
            </a:endParaRPr>
          </a:p>
          <a:p>
            <a:pPr marL="889200" lvl="2" indent="-212760"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s-ES" sz="13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https://copilot.github.com/</a:t>
            </a:r>
            <a:endParaRPr lang="es-ES" sz="1300" b="0" strike="noStrike" spc="-1" dirty="0">
              <a:latin typeface="Arial"/>
            </a:endParaRPr>
          </a:p>
          <a:p>
            <a:pPr marL="889200" lvl="2" indent="-212760"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https://openai.com/blog/openai-codex/</a:t>
            </a:r>
            <a:endParaRPr lang="es-ES" sz="1200" b="0" strike="noStrike" spc="-1" dirty="0">
              <a:latin typeface="Arial"/>
            </a:endParaRPr>
          </a:p>
          <a:p>
            <a:pPr marL="432000" lvl="1" indent="-2127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Alpha </a:t>
            </a:r>
            <a:r>
              <a:rPr lang="es-ES" sz="1800" b="0" strike="noStrike" spc="-1" dirty="0" err="1">
                <a:solidFill>
                  <a:srgbClr val="B2B2B2"/>
                </a:solidFill>
                <a:latin typeface="Arial"/>
                <a:ea typeface="DejaVu Sans"/>
              </a:rPr>
              <a:t>Code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(Deep </a:t>
            </a:r>
            <a:r>
              <a:rPr lang="es-ES" sz="1800" b="0" strike="noStrike" spc="-1" dirty="0" err="1">
                <a:solidFill>
                  <a:srgbClr val="B2B2B2"/>
                </a:solidFill>
                <a:latin typeface="Arial"/>
                <a:ea typeface="DejaVu Sans"/>
              </a:rPr>
              <a:t>Mind</a:t>
            </a:r>
            <a:r>
              <a:rPr lang="es-ES" sz="1800" b="0" strike="noStrike" spc="-1" dirty="0">
                <a:solidFill>
                  <a:srgbClr val="B2B2B2"/>
                </a:solidFill>
                <a:latin typeface="Arial"/>
                <a:ea typeface="DejaVu Sans"/>
              </a:rPr>
              <a:t> – Google).Programación competitiva.</a:t>
            </a:r>
            <a:endParaRPr lang="es-ES" sz="1800" b="0" strike="noStrike" spc="-1" dirty="0">
              <a:latin typeface="Arial"/>
            </a:endParaRPr>
          </a:p>
          <a:p>
            <a:pPr marL="889200" lvl="2" indent="-212760"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s-ES" sz="1200" b="0" u="sng" strike="noStrike" spc="-1" dirty="0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https://www.unocero.com/noticias/alphacode-deepmind-google-ia-programa-como-desarrollador-humano/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 marL="432000" lvl="1" indent="-212760">
              <a:buClr>
                <a:srgbClr val="000000"/>
              </a:buClr>
              <a:buSzPct val="45000"/>
              <a:buFont typeface="Symbol"/>
              <a:buChar char=""/>
            </a:pPr>
            <a:r>
              <a:rPr lang="es-E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Demo </a:t>
            </a:r>
            <a:r>
              <a:rPr lang="es-ES" spc="-1" dirty="0">
                <a:solidFill>
                  <a:srgbClr val="000000"/>
                </a:solidFill>
                <a:latin typeface="Arial"/>
                <a:ea typeface="DejaVu Sans"/>
              </a:rPr>
              <a:t>Claude.ai </a:t>
            </a:r>
            <a:r>
              <a:rPr lang="es-ES" sz="1300" u="sng" spc="-1" dirty="0">
                <a:solidFill>
                  <a:srgbClr val="0000FF"/>
                </a:solidFill>
                <a:latin typeface="Arial"/>
                <a:hlinkClick r:id="rId5"/>
              </a:rPr>
              <a:t>https://claude.ai</a:t>
            </a:r>
            <a:endParaRPr lang="es-ES" sz="1300" u="sng" spc="-1" dirty="0">
              <a:solidFill>
                <a:srgbClr val="0000FF"/>
              </a:solidFill>
              <a:latin typeface="Arial"/>
            </a:endParaRPr>
          </a:p>
          <a:p>
            <a:pPr marL="219240" lvl="1">
              <a:buClr>
                <a:srgbClr val="000000"/>
              </a:buClr>
              <a:buSzPct val="45000"/>
            </a:pPr>
            <a:endParaRPr lang="es-ES" sz="1300" u="sng" spc="-1" dirty="0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4C2F5D1D-A571-CDD9-019B-478A4A7CF88A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F927E73B-1481-2C34-94B3-A5F03862FA36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0B75AA7C-5466-7A7F-05B3-E7689D88E1F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90A4933F-383F-1D78-0B9D-DAA1C58C4CC9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DCAC055C-993D-DEDB-F014-70E1FEFED897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IA Generativa. Generación de código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CustomShape 1"/>
          <p:cNvSpPr/>
          <p:nvPr/>
        </p:nvSpPr>
        <p:spPr>
          <a:xfrm>
            <a:off x="504000" y="1248120"/>
            <a:ext cx="8636040" cy="29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Otras aplicaciones NLP: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Traducción automática multilenguaje.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Question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Aswering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Respuesta a preguntas sobre un texto.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Summarization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Resúmenes de documentos.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Text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Classification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Análisis de sentimientos, clasificación por temas.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POS (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Part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Speech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 Análisis morfológico de una oración.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NER. Etiquetado de entidades  ( persona, localización, organización)</a:t>
            </a: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</a:rPr>
              <a:t>Extracción de información de un texto.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072250FE-C70C-F063-BD55-FD6A85CDAC93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1C52BDA5-09C6-2314-18EF-031A815C192E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AC903430-BB39-472B-6D31-77CEAE89C357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03839E2C-0383-2592-0F85-B2DD15B91470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C0BC7FBC-C097-407A-437A-A378ECC037B1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Procesado de Lenguaje Natural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C1E60-A25F-683F-9150-C02DBA238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84C7085D-77A9-470F-42F0-1ED9E161A9A3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6CC650DC-6873-B335-D70A-65EAB53AF92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F86EEDE-AE79-C214-79C7-BA432AD64675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DD3E97A4-CCF0-F9E4-F623-7477A6ECAAAE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6">
            <a:extLst>
              <a:ext uri="{FF2B5EF4-FFF2-40B4-BE49-F238E27FC236}">
                <a16:creationId xmlns:a16="http://schemas.microsoft.com/office/drawing/2014/main" id="{D6FB3342-0632-BF56-E297-6A4E80BD9251}"/>
              </a:ext>
            </a:extLst>
          </p:cNvPr>
          <p:cNvSpPr/>
          <p:nvPr/>
        </p:nvSpPr>
        <p:spPr>
          <a:xfrm>
            <a:off x="540000" y="288000"/>
            <a:ext cx="5849280" cy="7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Principales campos de investigación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IA 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Generativa. Evolución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C4D3F76D-95E8-2559-3B8A-6934D33E4205}"/>
              </a:ext>
            </a:extLst>
          </p:cNvPr>
          <p:cNvSpPr/>
          <p:nvPr/>
        </p:nvSpPr>
        <p:spPr>
          <a:xfrm>
            <a:off x="504000" y="1248120"/>
            <a:ext cx="8636040" cy="29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Campos de evolución: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Razonamiento. </a:t>
            </a:r>
            <a:r>
              <a:rPr lang="es-ES" spc="-1" dirty="0">
                <a:solidFill>
                  <a:srgbClr val="000000"/>
                </a:solidFill>
                <a:latin typeface="Arial"/>
                <a:ea typeface="DejaVu Sans"/>
              </a:rPr>
              <a:t>Ej. </a:t>
            </a:r>
            <a:r>
              <a:rPr lang="es-ES" spc="-1" dirty="0" err="1">
                <a:solidFill>
                  <a:srgbClr val="000000"/>
                </a:solidFill>
                <a:latin typeface="Arial"/>
                <a:ea typeface="DejaVu Sans"/>
              </a:rPr>
              <a:t>Deepseek</a:t>
            </a:r>
            <a:endParaRPr lang="es-ES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</a:rPr>
              <a:t>Agentes. </a:t>
            </a:r>
            <a:r>
              <a:rPr lang="es-ES" spc="-1" dirty="0">
                <a:solidFill>
                  <a:srgbClr val="000000"/>
                </a:solidFill>
                <a:latin typeface="Arial"/>
              </a:rPr>
              <a:t>Ej. </a:t>
            </a:r>
            <a:r>
              <a:rPr lang="es-ES" spc="-1" dirty="0" err="1">
                <a:solidFill>
                  <a:srgbClr val="000000"/>
                </a:solidFill>
                <a:latin typeface="Arial"/>
              </a:rPr>
              <a:t>ChatGPT</a:t>
            </a:r>
            <a:r>
              <a:rPr lang="es-ES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" spc="-1" dirty="0" err="1">
                <a:solidFill>
                  <a:srgbClr val="000000"/>
                </a:solidFill>
                <a:latin typeface="Arial"/>
              </a:rPr>
              <a:t>Operator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F8BA92E-E6FC-AAB1-287F-45F5AC1F5475}"/>
              </a:ext>
            </a:extLst>
          </p:cNvPr>
          <p:cNvGrpSpPr/>
          <p:nvPr/>
        </p:nvGrpSpPr>
        <p:grpSpPr>
          <a:xfrm>
            <a:off x="2850292" y="2166551"/>
            <a:ext cx="5348389" cy="3226460"/>
            <a:chOff x="2034331" y="1012299"/>
            <a:chExt cx="6319163" cy="4236712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18400A3A-84CC-C86E-35AA-F15047B44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4331" y="1012299"/>
              <a:ext cx="6319163" cy="4236712"/>
            </a:xfrm>
            <a:prstGeom prst="rect">
              <a:avLst/>
            </a:prstGeom>
          </p:spPr>
        </p:pic>
        <p:pic>
          <p:nvPicPr>
            <p:cNvPr id="13" name="Picture 2" descr="Imagen: Nvidia ">
              <a:extLst>
                <a:ext uri="{FF2B5EF4-FFF2-40B4-BE49-F238E27FC236}">
                  <a16:creationId xmlns:a16="http://schemas.microsoft.com/office/drawing/2014/main" id="{C5DF8056-A2F2-605D-C0DF-17DB020C1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957" y="1729945"/>
              <a:ext cx="1904957" cy="19049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723025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3D97B77A-24ED-B4B9-84D9-B43A3A310A57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13410816-7DDC-A52B-6818-8F26DF817DA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7F94F59-121F-F291-9CAB-90B8B702AB2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BE52D48-6FBB-BD16-C34E-6E506FBA70C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CAC1AD41-3710-FB3B-A071-82D4AA2942D3}"/>
              </a:ext>
            </a:extLst>
          </p:cNvPr>
          <p:cNvSpPr txBox="1"/>
          <p:nvPr/>
        </p:nvSpPr>
        <p:spPr>
          <a:xfrm>
            <a:off x="775317" y="1093458"/>
            <a:ext cx="8344337" cy="41960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5280">
              <a:lnSpc>
                <a:spcPct val="150000"/>
              </a:lnSpc>
              <a:buClr>
                <a:srgbClr val="0098CD"/>
              </a:buClr>
              <a:buSzPct val="150000"/>
              <a:buFont typeface="Wingdings" charset="2"/>
              <a:buChar char=""/>
            </a:pPr>
            <a:r>
              <a:rPr lang="es-ES" spc="-1" dirty="0">
                <a:solidFill>
                  <a:srgbClr val="000000"/>
                </a:solidFill>
                <a:latin typeface="Arial"/>
                <a:hlinkClick r:id="rId2"/>
              </a:rPr>
              <a:t>Anteproyecto Ley Simplificación administrativa</a:t>
            </a:r>
            <a:endParaRPr lang="es-ES" spc="-1" dirty="0">
              <a:solidFill>
                <a:srgbClr val="000000"/>
              </a:solidFill>
              <a:latin typeface="Arial"/>
            </a:endParaRPr>
          </a:p>
          <a:p>
            <a:pPr marL="742950" lvl="1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Art 4. f) Uso de IA para agilizar tramitación administrativa.</a:t>
            </a:r>
          </a:p>
          <a:p>
            <a:pPr marL="742950" lvl="1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Art 39.3. Sistema multicanal de interacción que incluye 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chatbots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.</a:t>
            </a:r>
            <a:endParaRPr lang="en-U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742950" lvl="1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Cap. 4 Dedicado a la IA</a:t>
            </a:r>
          </a:p>
          <a:p>
            <a:pPr marL="1200150" lvl="2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Art 45. Uso de la IA. Ver puntos 2 y 3</a:t>
            </a:r>
          </a:p>
          <a:p>
            <a:pPr marL="1200150" lvl="2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Art 46. Base jurídica.</a:t>
            </a:r>
          </a:p>
          <a:p>
            <a:pPr marL="742950" lvl="1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Cap. 5 Espacio ciudadano</a:t>
            </a:r>
          </a:p>
          <a:p>
            <a:pPr marL="1200150" lvl="2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Art 55. d) y e) Propuesta de servicios y asistente conversacional</a:t>
            </a:r>
          </a:p>
          <a:p>
            <a:pPr marL="1200150" lvl="2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Art 56. Servicios proactivos (Sistemas 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recomendadores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)</a:t>
            </a:r>
          </a:p>
          <a:p>
            <a:pPr marL="285750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s-ES" sz="14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Ejemplo: </a:t>
            </a:r>
            <a:r>
              <a:rPr lang="es-ES" sz="14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hlinkClick r:id="rId3"/>
              </a:rPr>
              <a:t>https://www.youtube.com/watch?v=0S1eu7HpIS0&amp;t=2338s</a:t>
            </a:r>
            <a:endParaRPr lang="es-ES" sz="1400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4" name="CustomShape 6">
            <a:extLst>
              <a:ext uri="{FF2B5EF4-FFF2-40B4-BE49-F238E27FC236}">
                <a16:creationId xmlns:a16="http://schemas.microsoft.com/office/drawing/2014/main" id="{9FCF5B8B-41E4-F8F8-BBC4-FB1C9482B29D}"/>
              </a:ext>
            </a:extLst>
          </p:cNvPr>
          <p:cNvSpPr/>
          <p:nvPr/>
        </p:nvSpPr>
        <p:spPr>
          <a:xfrm>
            <a:off x="540000" y="288000"/>
            <a:ext cx="80272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IA en las Administraciones </a:t>
            </a:r>
            <a:r>
              <a:rPr lang="es-ES" sz="2600" spc="-1" dirty="0">
                <a:solidFill>
                  <a:srgbClr val="0098CD"/>
                </a:solidFill>
                <a:latin typeface="Arial"/>
                <a:ea typeface="DejaVu Sans"/>
              </a:rPr>
              <a:t>Públicas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JCCM</a:t>
            </a:r>
          </a:p>
        </p:txBody>
      </p:sp>
    </p:spTree>
    <p:extLst>
      <p:ext uri="{BB962C8B-B14F-4D97-AF65-F5344CB8AC3E}">
        <p14:creationId xmlns:p14="http://schemas.microsoft.com/office/powerpoint/2010/main" val="42860054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CustomShape 6"/>
          <p:cNvSpPr/>
          <p:nvPr/>
        </p:nvSpPr>
        <p:spPr>
          <a:xfrm>
            <a:off x="540000" y="288000"/>
            <a:ext cx="80272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IA en las Administraciones </a:t>
            </a:r>
            <a:r>
              <a:rPr lang="es-ES" sz="2600" spc="-1" dirty="0">
                <a:solidFill>
                  <a:srgbClr val="0098CD"/>
                </a:solidFill>
                <a:latin typeface="Arial"/>
                <a:ea typeface="DejaVu Sans"/>
              </a:rPr>
              <a:t>Públicas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JCCM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D97B77A-24ED-B4B9-84D9-B43A3A310A57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13410816-7DDC-A52B-6818-8F26DF817DA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7F94F59-121F-F291-9CAB-90B8B702AB2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BE52D48-6FBB-BD16-C34E-6E506FBA70C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1">
            <a:extLst>
              <a:ext uri="{FF2B5EF4-FFF2-40B4-BE49-F238E27FC236}">
                <a16:creationId xmlns:a16="http://schemas.microsoft.com/office/drawing/2014/main" id="{AFDAE22D-6F30-0C0F-1057-91F57C5714D1}"/>
              </a:ext>
            </a:extLst>
          </p:cNvPr>
          <p:cNvSpPr/>
          <p:nvPr/>
        </p:nvSpPr>
        <p:spPr>
          <a:xfrm>
            <a:off x="540000" y="1258560"/>
            <a:ext cx="7916760" cy="29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Servicios Proactivos:</a:t>
            </a:r>
            <a:endParaRPr lang="es-ES" sz="1800" b="0" strike="noStrike" spc="-1" dirty="0">
              <a:latin typeface="Arial"/>
            </a:endParaRPr>
          </a:p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Espacio Ciudadano</a:t>
            </a: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Recomendador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de trámites.</a:t>
            </a: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Recomendador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de activi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dades. Orientado a jóvenes de Castilla La Mancha.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Además del sistema 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recomendador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, utiliza NLP para clasificar noticias</a:t>
            </a: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Recomendador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de ciclos For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mativos FP.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66988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CustomShape 6"/>
          <p:cNvSpPr/>
          <p:nvPr/>
        </p:nvSpPr>
        <p:spPr>
          <a:xfrm>
            <a:off x="540000" y="288000"/>
            <a:ext cx="80272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IA en las Administraciones </a:t>
            </a:r>
            <a:r>
              <a:rPr lang="es-ES" sz="2600" spc="-1" dirty="0">
                <a:solidFill>
                  <a:srgbClr val="0098CD"/>
                </a:solidFill>
                <a:latin typeface="Arial"/>
                <a:ea typeface="DejaVu Sans"/>
              </a:rPr>
              <a:t>Públicas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JCCM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D97B77A-24ED-B4B9-84D9-B43A3A310A57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13410816-7DDC-A52B-6818-8F26DF817DA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7F94F59-121F-F291-9CAB-90B8B702AB2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BE52D48-6FBB-BD16-C34E-6E506FBA70C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1">
            <a:extLst>
              <a:ext uri="{FF2B5EF4-FFF2-40B4-BE49-F238E27FC236}">
                <a16:creationId xmlns:a16="http://schemas.microsoft.com/office/drawing/2014/main" id="{AFDAE22D-6F30-0C0F-1057-91F57C5714D1}"/>
              </a:ext>
            </a:extLst>
          </p:cNvPr>
          <p:cNvSpPr/>
          <p:nvPr/>
        </p:nvSpPr>
        <p:spPr>
          <a:xfrm>
            <a:off x="540000" y="1140120"/>
            <a:ext cx="7916760" cy="3881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Gemelo Digital (Espacio Ciudadano)</a:t>
            </a: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Recolecta información de diferentes ámbitos: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Energético.</a:t>
            </a: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In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dustrial.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Turístico.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Cambio climático.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Reto demog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ráfico.</a:t>
            </a: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Permite visualizar esta 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información de manera georreferenciada.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Escenario seguro de experimentación para plantear simulaciones y predicciones a futuro.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7DA65AB3-4336-9224-22DF-B51D2FD1AB29}"/>
              </a:ext>
            </a:extLst>
          </p:cNvPr>
          <p:cNvSpPr/>
          <p:nvPr/>
        </p:nvSpPr>
        <p:spPr>
          <a:xfrm>
            <a:off x="758768" y="2698955"/>
            <a:ext cx="7916760" cy="15588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14057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CustomShape 6"/>
          <p:cNvSpPr/>
          <p:nvPr/>
        </p:nvSpPr>
        <p:spPr>
          <a:xfrm>
            <a:off x="540000" y="288000"/>
            <a:ext cx="80272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IA en las Administraciones </a:t>
            </a:r>
            <a:r>
              <a:rPr lang="es-ES" sz="2600" spc="-1" dirty="0">
                <a:solidFill>
                  <a:srgbClr val="0098CD"/>
                </a:solidFill>
                <a:latin typeface="Arial"/>
                <a:ea typeface="DejaVu Sans"/>
              </a:rPr>
              <a:t>Públicas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JCCM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D97B77A-24ED-B4B9-84D9-B43A3A310A57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13410816-7DDC-A52B-6818-8F26DF817DA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7F94F59-121F-F291-9CAB-90B8B702AB2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BE52D48-6FBB-BD16-C34E-6E506FBA70C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1">
            <a:extLst>
              <a:ext uri="{FF2B5EF4-FFF2-40B4-BE49-F238E27FC236}">
                <a16:creationId xmlns:a16="http://schemas.microsoft.com/office/drawing/2014/main" id="{AFDAE22D-6F30-0C0F-1057-91F57C5714D1}"/>
              </a:ext>
            </a:extLst>
          </p:cNvPr>
          <p:cNvSpPr/>
          <p:nvPr/>
        </p:nvSpPr>
        <p:spPr>
          <a:xfrm>
            <a:off x="540000" y="1140120"/>
            <a:ext cx="7916760" cy="3881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Empleabilidad. </a:t>
            </a: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Enmarcado en proyecto más amplio de mejora de la empleabilidad en la región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Utilización de sistemas novedosos de IA para exprimir el valor del dato.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Evaluación individual de demandantes de empleo.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Detección de necesidades formativas.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Prescripción.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Anticipación. Predecir evolución de mercado laboral.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Scoring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de ofertas de empleo y propuestas de mej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ora de ofertas.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Búsqueda intelige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nte para demandantes y empresas.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lertas sobre condiciones de una oferta.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Ex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tracción de información estructurada de CV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7DA65AB3-4336-9224-22DF-B51D2FD1AB29}"/>
              </a:ext>
            </a:extLst>
          </p:cNvPr>
          <p:cNvSpPr/>
          <p:nvPr/>
        </p:nvSpPr>
        <p:spPr>
          <a:xfrm>
            <a:off x="758768" y="2698955"/>
            <a:ext cx="7916760" cy="15588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55455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BCF27-A7CA-0CA8-45F3-598A00132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CustomShape 6">
            <a:extLst>
              <a:ext uri="{FF2B5EF4-FFF2-40B4-BE49-F238E27FC236}">
                <a16:creationId xmlns:a16="http://schemas.microsoft.com/office/drawing/2014/main" id="{6C8D8025-9D1F-63EA-C2E2-696BC3BB7A6F}"/>
              </a:ext>
            </a:extLst>
          </p:cNvPr>
          <p:cNvSpPr/>
          <p:nvPr/>
        </p:nvSpPr>
        <p:spPr>
          <a:xfrm>
            <a:off x="540000" y="288000"/>
            <a:ext cx="80272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IA en las Administraciones </a:t>
            </a:r>
            <a:r>
              <a:rPr lang="es-ES" sz="2600" spc="-1" dirty="0">
                <a:solidFill>
                  <a:srgbClr val="0098CD"/>
                </a:solidFill>
                <a:latin typeface="Arial"/>
                <a:ea typeface="DejaVu Sans"/>
              </a:rPr>
              <a:t>Públicas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JCCM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203629C-5F04-F35E-08E0-7CDDA71910D2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C015D25F-091A-6ADC-68F0-5D0687DBB2D7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F26EA710-1C07-2723-D260-332E67C476A0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81BFA66F-828B-A6D1-A43F-31A838458FFB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1">
            <a:extLst>
              <a:ext uri="{FF2B5EF4-FFF2-40B4-BE49-F238E27FC236}">
                <a16:creationId xmlns:a16="http://schemas.microsoft.com/office/drawing/2014/main" id="{117C6989-FD69-FD54-AA86-EB53BB496201}"/>
              </a:ext>
            </a:extLst>
          </p:cNvPr>
          <p:cNvSpPr/>
          <p:nvPr/>
        </p:nvSpPr>
        <p:spPr>
          <a:xfrm>
            <a:off x="540000" y="1140120"/>
            <a:ext cx="7916760" cy="38817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lvl="1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IA Generativa para la evaluación de memorias de impacto Ambiental. </a:t>
            </a: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Uso de un sistema RAG con funcionalidad Q&amp;A sobre documentos de gran tamaño: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Chat. Consulta directa al documento.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Análisis. Extracción de información de interés del documento</a:t>
            </a:r>
          </a:p>
          <a:p>
            <a:pPr marL="1346400" lvl="3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720" lvl="1">
              <a:lnSpc>
                <a:spcPct val="100000"/>
              </a:lnSpc>
              <a:buClr>
                <a:srgbClr val="000000"/>
              </a:buClr>
              <a:buSzPct val="45000"/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13B1EBF2-1850-6F2A-2440-F4C673494F86}"/>
              </a:ext>
            </a:extLst>
          </p:cNvPr>
          <p:cNvSpPr/>
          <p:nvPr/>
        </p:nvSpPr>
        <p:spPr>
          <a:xfrm>
            <a:off x="758768" y="2698955"/>
            <a:ext cx="7916760" cy="15588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010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CustomShape 1"/>
          <p:cNvSpPr/>
          <p:nvPr/>
        </p:nvSpPr>
        <p:spPr>
          <a:xfrm>
            <a:off x="574920" y="1944000"/>
            <a:ext cx="1436400" cy="68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Fase de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entrenamiento</a:t>
            </a:r>
            <a:endParaRPr lang="es-ES" sz="1400" b="0" strike="noStrike" spc="-1">
              <a:latin typeface="Arial"/>
            </a:endParaRPr>
          </a:p>
        </p:txBody>
      </p:sp>
      <p:pic>
        <p:nvPicPr>
          <p:cNvPr id="594" name="Imagen 593"/>
          <p:cNvPicPr/>
          <p:nvPr/>
        </p:nvPicPr>
        <p:blipFill>
          <a:blip r:embed="rId2"/>
          <a:stretch/>
        </p:blipFill>
        <p:spPr>
          <a:xfrm>
            <a:off x="2820240" y="1310760"/>
            <a:ext cx="4483080" cy="2212560"/>
          </a:xfrm>
          <a:prstGeom prst="rect">
            <a:avLst/>
          </a:prstGeom>
          <a:ln>
            <a:noFill/>
          </a:ln>
        </p:spPr>
      </p:pic>
      <p:sp>
        <p:nvSpPr>
          <p:cNvPr id="595" name="CustomShape 2"/>
          <p:cNvSpPr/>
          <p:nvPr/>
        </p:nvSpPr>
        <p:spPr>
          <a:xfrm>
            <a:off x="503640" y="4119840"/>
            <a:ext cx="1507680" cy="108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Fase de 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Utilización del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Modelo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(Inferencia)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strike="noStrike" spc="-1">
              <a:latin typeface="Arial"/>
            </a:endParaRPr>
          </a:p>
        </p:txBody>
      </p:sp>
      <p:sp>
        <p:nvSpPr>
          <p:cNvPr id="596" name="CustomShape 3"/>
          <p:cNvSpPr/>
          <p:nvPr/>
        </p:nvSpPr>
        <p:spPr>
          <a:xfrm>
            <a:off x="2160000" y="1260000"/>
            <a:ext cx="67320" cy="2299320"/>
          </a:xfrm>
          <a:custGeom>
            <a:avLst/>
            <a:gdLst/>
            <a:ahLst/>
            <a:cxnLst/>
            <a:rect l="l" t="t" r="r" b="b"/>
            <a:pathLst>
              <a:path w="201" h="6402">
                <a:moveTo>
                  <a:pt x="200" y="0"/>
                </a:moveTo>
                <a:cubicBezTo>
                  <a:pt x="150" y="0"/>
                  <a:pt x="100" y="266"/>
                  <a:pt x="100" y="533"/>
                </a:cubicBezTo>
                <a:lnTo>
                  <a:pt x="100" y="2667"/>
                </a:lnTo>
                <a:cubicBezTo>
                  <a:pt x="100" y="2933"/>
                  <a:pt x="50" y="3200"/>
                  <a:pt x="0" y="3200"/>
                </a:cubicBezTo>
                <a:cubicBezTo>
                  <a:pt x="50" y="3200"/>
                  <a:pt x="100" y="3467"/>
                  <a:pt x="100" y="3733"/>
                </a:cubicBezTo>
                <a:lnTo>
                  <a:pt x="100" y="5867"/>
                </a:lnTo>
                <a:cubicBezTo>
                  <a:pt x="100" y="6134"/>
                  <a:pt x="150" y="6401"/>
                  <a:pt x="200" y="64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pic>
        <p:nvPicPr>
          <p:cNvPr id="597" name="Imagen 596"/>
          <p:cNvPicPr/>
          <p:nvPr/>
        </p:nvPicPr>
        <p:blipFill>
          <a:blip r:embed="rId3"/>
          <a:stretch/>
        </p:blipFill>
        <p:spPr>
          <a:xfrm>
            <a:off x="2736000" y="3872880"/>
            <a:ext cx="3561120" cy="1450440"/>
          </a:xfrm>
          <a:prstGeom prst="rect">
            <a:avLst/>
          </a:prstGeom>
          <a:ln>
            <a:noFill/>
          </a:ln>
        </p:spPr>
      </p:pic>
      <p:sp>
        <p:nvSpPr>
          <p:cNvPr id="598" name="CustomShape 4"/>
          <p:cNvSpPr/>
          <p:nvPr/>
        </p:nvSpPr>
        <p:spPr>
          <a:xfrm>
            <a:off x="2160000" y="3888000"/>
            <a:ext cx="67320" cy="1471680"/>
          </a:xfrm>
          <a:custGeom>
            <a:avLst/>
            <a:gdLst/>
            <a:ahLst/>
            <a:cxnLst/>
            <a:rect l="l" t="t" r="r" b="b"/>
            <a:pathLst>
              <a:path w="201" h="4103">
                <a:moveTo>
                  <a:pt x="200" y="0"/>
                </a:moveTo>
                <a:cubicBezTo>
                  <a:pt x="150" y="0"/>
                  <a:pt x="100" y="170"/>
                  <a:pt x="100" y="341"/>
                </a:cubicBezTo>
                <a:lnTo>
                  <a:pt x="100" y="1709"/>
                </a:lnTo>
                <a:cubicBezTo>
                  <a:pt x="100" y="1880"/>
                  <a:pt x="50" y="2051"/>
                  <a:pt x="0" y="2051"/>
                </a:cubicBezTo>
                <a:cubicBezTo>
                  <a:pt x="50" y="2051"/>
                  <a:pt x="100" y="2221"/>
                  <a:pt x="100" y="2392"/>
                </a:cubicBezTo>
                <a:lnTo>
                  <a:pt x="100" y="3760"/>
                </a:lnTo>
                <a:cubicBezTo>
                  <a:pt x="100" y="3931"/>
                  <a:pt x="150" y="4102"/>
                  <a:pt x="200" y="4102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9C6B933-3835-D091-76CE-A0F1F5A824E7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4" name="CustomShape 4">
              <a:extLst>
                <a:ext uri="{FF2B5EF4-FFF2-40B4-BE49-F238E27FC236}">
                  <a16:creationId xmlns:a16="http://schemas.microsoft.com/office/drawing/2014/main" id="{C84CA2A9-1341-7DB9-7EE3-57F7D89B5197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CustomShape 5">
              <a:extLst>
                <a:ext uri="{FF2B5EF4-FFF2-40B4-BE49-F238E27FC236}">
                  <a16:creationId xmlns:a16="http://schemas.microsoft.com/office/drawing/2014/main" id="{53578440-E77D-9D2E-7538-9AC1F035400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CustomShape 6">
              <a:extLst>
                <a:ext uri="{FF2B5EF4-FFF2-40B4-BE49-F238E27FC236}">
                  <a16:creationId xmlns:a16="http://schemas.microsoft.com/office/drawing/2014/main" id="{7388725A-6842-02FC-0388-A29048F30D3F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7" name="CustomShape 5">
            <a:extLst>
              <a:ext uri="{FF2B5EF4-FFF2-40B4-BE49-F238E27FC236}">
                <a16:creationId xmlns:a16="http://schemas.microsoft.com/office/drawing/2014/main" id="{CF25989B-D5AB-6E0A-8453-6378CE6FD3F8}"/>
              </a:ext>
            </a:extLst>
          </p:cNvPr>
          <p:cNvSpPr/>
          <p:nvPr/>
        </p:nvSpPr>
        <p:spPr>
          <a:xfrm>
            <a:off x="610920" y="286876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Repaso	</a:t>
            </a:r>
            <a:endParaRPr lang="es-ES" sz="2600" b="0" strike="noStrike" spc="-1" dirty="0">
              <a:latin typeface="Arial"/>
            </a:endParaRPr>
          </a:p>
          <a:p>
            <a:pPr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Aprendizaje automático. Supervisado.</a:t>
            </a:r>
            <a:endParaRPr lang="es-ES" spc="-1" dirty="0"/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CustomShape 6"/>
          <p:cNvSpPr/>
          <p:nvPr/>
        </p:nvSpPr>
        <p:spPr>
          <a:xfrm>
            <a:off x="540000" y="288000"/>
            <a:ext cx="80272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IA en las Administraciones </a:t>
            </a:r>
            <a:r>
              <a:rPr lang="es-ES" sz="2600" spc="-1" dirty="0">
                <a:solidFill>
                  <a:srgbClr val="0098CD"/>
                </a:solidFill>
                <a:latin typeface="Arial"/>
                <a:ea typeface="DejaVu Sans"/>
              </a:rPr>
              <a:t>Públicas</a:t>
            </a:r>
          </a:p>
          <a:p>
            <a:pPr>
              <a:lnSpc>
                <a:spcPct val="100000"/>
              </a:lnSpc>
            </a:pPr>
            <a:r>
              <a:rPr lang="es-ES" b="0" strike="noStrike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Otros ejemplo</a:t>
            </a:r>
            <a:r>
              <a:rPr lang="es-ES" spc="-1" dirty="0">
                <a:solidFill>
                  <a:schemeClr val="bg1">
                    <a:lumMod val="65000"/>
                  </a:schemeClr>
                </a:solidFill>
                <a:latin typeface="Arial"/>
              </a:rPr>
              <a:t>s de uso</a:t>
            </a:r>
            <a:endParaRPr lang="es-ES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D97B77A-24ED-B4B9-84D9-B43A3A310A57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13410816-7DDC-A52B-6818-8F26DF817DAC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7F94F59-121F-F291-9CAB-90B8B702AB2A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EBE52D48-6FBB-BD16-C34E-6E506FBA70C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CustomShape 1">
            <a:extLst>
              <a:ext uri="{FF2B5EF4-FFF2-40B4-BE49-F238E27FC236}">
                <a16:creationId xmlns:a16="http://schemas.microsoft.com/office/drawing/2014/main" id="{AFDAE22D-6F30-0C0F-1057-91F57C5714D1}"/>
              </a:ext>
            </a:extLst>
          </p:cNvPr>
          <p:cNvSpPr/>
          <p:nvPr/>
        </p:nvSpPr>
        <p:spPr>
          <a:xfrm>
            <a:off x="540000" y="1140120"/>
            <a:ext cx="7916760" cy="29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28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AI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Watch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(EU):</a:t>
            </a:r>
            <a:endParaRPr lang="es-ES" sz="1800" b="0" strike="noStrike" spc="-1" dirty="0">
              <a:latin typeface="Arial"/>
            </a:endParaRP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US" sz="1200" dirty="0">
                <a:hlinkClick r:id="rId2"/>
              </a:rPr>
              <a:t>Public Sector Tech Watch | Interoperable Europe Portal</a:t>
            </a:r>
            <a:endParaRPr lang="en-US" sz="1200" dirty="0"/>
          </a:p>
          <a:p>
            <a:pPr marL="673920" lvl="2">
              <a:buClr>
                <a:srgbClr val="000000"/>
              </a:buClr>
              <a:buSzPct val="45000"/>
            </a:pPr>
            <a:endParaRPr lang="es-ES" sz="1200" b="0" strike="noStrike" spc="-1" dirty="0">
              <a:latin typeface="Arial"/>
            </a:endParaRPr>
          </a:p>
          <a:p>
            <a:pPr marL="889200" lvl="2" indent="-215280"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1391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CustomShape 2"/>
          <p:cNvSpPr/>
          <p:nvPr/>
        </p:nvSpPr>
        <p:spPr>
          <a:xfrm>
            <a:off x="502920" y="1327320"/>
            <a:ext cx="4061706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rmAutofit fontScale="25000" lnSpcReduction="20000"/>
          </a:bodyPr>
          <a:lstStyle/>
          <a:p>
            <a:pPr marL="342720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55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Para empezar: </a:t>
            </a: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4300" b="0" strike="noStrike" spc="-1" dirty="0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https://www.elementsofai.com/es/</a:t>
            </a:r>
            <a:endParaRPr lang="es-ES" sz="43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342720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55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Comunidad de aprendizaje:</a:t>
            </a: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4300" spc="-1" dirty="0">
                <a:latin typeface="Arial"/>
                <a:hlinkClick r:id="rId3"/>
              </a:rPr>
              <a:t>https://www.kaggle.com/</a:t>
            </a:r>
            <a:endParaRPr lang="es-ES" sz="4300" spc="-1" dirty="0">
              <a:latin typeface="Arial"/>
            </a:endParaRP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4300" spc="-1" dirty="0">
                <a:latin typeface="Arial"/>
                <a:hlinkClick r:id="rId4"/>
              </a:rPr>
              <a:t>https://paperswithcode.com/</a:t>
            </a:r>
            <a:endParaRPr lang="es-ES" sz="4300" spc="-1" dirty="0">
              <a:latin typeface="Arial"/>
            </a:endParaRP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4300" spc="-1" dirty="0">
                <a:latin typeface="Arial"/>
                <a:hlinkClick r:id="rId5"/>
              </a:rPr>
              <a:t>https://huggingface.co/</a:t>
            </a:r>
            <a:r>
              <a:rPr lang="es-ES" sz="4300" spc="-1" dirty="0">
                <a:latin typeface="Arial"/>
              </a:rPr>
              <a:t> </a:t>
            </a:r>
            <a:r>
              <a:rPr lang="es-ES" sz="43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(Para NLP)</a:t>
            </a:r>
          </a:p>
          <a:p>
            <a:pPr marL="342720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55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Canales </a:t>
            </a:r>
            <a:r>
              <a:rPr lang="es-ES" sz="55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youtube</a:t>
            </a:r>
            <a:r>
              <a:rPr lang="es-ES" sz="55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:</a:t>
            </a: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4300" spc="-1" dirty="0">
                <a:latin typeface="Arial"/>
                <a:hlinkClick r:id="rId6"/>
              </a:rPr>
              <a:t>https://www.youtube.com/c/DotCSV</a:t>
            </a:r>
            <a:endParaRPr lang="es-ES" sz="4300" spc="-1" dirty="0">
              <a:latin typeface="Arial"/>
            </a:endParaRP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4300" spc="-1" dirty="0">
                <a:latin typeface="Arial"/>
                <a:hlinkClick r:id="rId7"/>
              </a:rPr>
              <a:t>https://www.youtube.com/c/notcsv</a:t>
            </a:r>
            <a:endParaRPr lang="es-ES" sz="4300" spc="-1" dirty="0">
              <a:latin typeface="Arial"/>
            </a:endParaRP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4300" spc="-1">
                <a:latin typeface="Arial"/>
                <a:hlinkClick r:id="rId8"/>
              </a:rPr>
              <a:t>https</a:t>
            </a:r>
            <a:r>
              <a:rPr lang="es-ES" sz="4300" spc="-1" dirty="0">
                <a:latin typeface="Arial"/>
                <a:hlinkClick r:id="rId8"/>
              </a:rPr>
              <a:t>://www.youtube.com/@TwoMinutePapers</a:t>
            </a:r>
            <a:endParaRPr lang="es-ES" sz="4300" spc="-1" dirty="0">
              <a:latin typeface="Arial"/>
            </a:endParaRP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4300" spc="-1" dirty="0">
                <a:latin typeface="Arial"/>
                <a:hlinkClick r:id="rId9"/>
              </a:rPr>
              <a:t>https://www.youtube.com/@codificandobits</a:t>
            </a:r>
            <a:endParaRPr lang="es-ES" sz="4300" spc="-1" dirty="0">
              <a:latin typeface="Arial"/>
            </a:endParaRP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endParaRPr lang="es-ES" sz="4300" spc="-1" dirty="0">
              <a:latin typeface="Arial"/>
            </a:endParaRP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endParaRPr lang="es-ES" sz="4300" spc="-1" dirty="0">
              <a:latin typeface="Arial"/>
            </a:endParaRPr>
          </a:p>
          <a:p>
            <a:pPr marL="342720" indent="-335880">
              <a:spcBef>
                <a:spcPts val="1423"/>
              </a:spcBef>
              <a:tabLst>
                <a:tab pos="0" algn="l"/>
              </a:tabLst>
            </a:pPr>
            <a:endParaRPr lang="es-ES" sz="5500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C9A83C2-C642-9A7E-1448-ABE207BF171D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88F267F7-DEAE-2FC4-479E-E606847FE8B2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7309CB1B-ADBC-263B-A95F-0F02F1B52847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F900F165-FA03-CB28-09E3-E144D6F4B611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3" name="CustomShape 6">
            <a:extLst>
              <a:ext uri="{FF2B5EF4-FFF2-40B4-BE49-F238E27FC236}">
                <a16:creationId xmlns:a16="http://schemas.microsoft.com/office/drawing/2014/main" id="{C01DC049-529D-104A-BD0A-85916753AB27}"/>
              </a:ext>
            </a:extLst>
          </p:cNvPr>
          <p:cNvSpPr/>
          <p:nvPr/>
        </p:nvSpPr>
        <p:spPr>
          <a:xfrm>
            <a:off x="540000" y="288000"/>
            <a:ext cx="802728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Algunos recursos interesantes</a:t>
            </a:r>
            <a:endParaRPr lang="es-ES" sz="26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FE14E61A-605D-4356-532D-CD093DE265C5}"/>
              </a:ext>
            </a:extLst>
          </p:cNvPr>
          <p:cNvSpPr/>
          <p:nvPr/>
        </p:nvSpPr>
        <p:spPr>
          <a:xfrm>
            <a:off x="4895482" y="1327320"/>
            <a:ext cx="4061706" cy="23081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>
            <a:normAutofit fontScale="77500" lnSpcReduction="20000"/>
          </a:bodyPr>
          <a:lstStyle/>
          <a:p>
            <a:pPr marL="342720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20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Blogs</a:t>
            </a:r>
            <a:r>
              <a:rPr lang="es-ES" sz="20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: </a:t>
            </a:r>
          </a:p>
          <a:p>
            <a:pPr marL="342720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20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	 </a:t>
            </a:r>
            <a:r>
              <a:rPr lang="es-ES" sz="20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hlinkClick r:id="rId10"/>
              </a:rPr>
              <a:t>https://towardsdatascience.com/</a:t>
            </a:r>
            <a:endParaRPr lang="es-ES" sz="2000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342720" indent="-335880">
              <a:spcBef>
                <a:spcPts val="1423"/>
              </a:spcBef>
              <a:tabLst>
                <a:tab pos="0" algn="l"/>
              </a:tabLst>
            </a:pPr>
            <a:endParaRPr lang="es-ES" sz="20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342720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20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Podcast:</a:t>
            </a:r>
            <a:endParaRPr lang="es-ES" sz="20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799920" lvl="1" indent="-335880">
              <a:spcBef>
                <a:spcPts val="1423"/>
              </a:spcBef>
              <a:tabLst>
                <a:tab pos="0" algn="l"/>
              </a:tabLst>
            </a:pPr>
            <a:r>
              <a:rPr lang="es-ES" sz="20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Software 2.0: </a:t>
            </a:r>
            <a:r>
              <a:rPr lang="es-ES" sz="2000" b="0" strike="noStrike" spc="-1" dirty="0">
                <a:latin typeface="Arial"/>
                <a:hlinkClick r:id="rId11"/>
              </a:rPr>
              <a:t>https://www.ivoox.com/podcast-software-2-0_sq_f1807016_1.html</a:t>
            </a:r>
            <a:endParaRPr lang="es-ES" sz="2000" b="0" strike="noStrike" spc="-1" dirty="0">
              <a:latin typeface="Arial"/>
            </a:endParaRPr>
          </a:p>
          <a:p>
            <a:pPr marL="342720" indent="-335880">
              <a:spcBef>
                <a:spcPts val="1423"/>
              </a:spcBef>
              <a:tabLst>
                <a:tab pos="0" algn="l"/>
              </a:tabLst>
            </a:pPr>
            <a:endParaRPr lang="es-ES" sz="69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CustomShape 1"/>
          <p:cNvSpPr/>
          <p:nvPr/>
        </p:nvSpPr>
        <p:spPr>
          <a:xfrm>
            <a:off x="2808000" y="1621800"/>
            <a:ext cx="4463640" cy="111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3600" b="0" strike="noStrike" spc="-1">
                <a:latin typeface="Arial"/>
              </a:rPr>
              <a:t>¡Gracias por vuestra Atención!</a:t>
            </a:r>
          </a:p>
        </p:txBody>
      </p:sp>
      <p:grpSp>
        <p:nvGrpSpPr>
          <p:cNvPr id="799" name="Group 2"/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800" name="CustomShape 3"/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801" name="CustomShape 4"/>
            <p:cNvSpPr/>
            <p:nvPr/>
          </p:nvSpPr>
          <p:spPr>
            <a:xfrm>
              <a:off x="6696000" y="5400000"/>
              <a:ext cx="3382200" cy="14148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802" name="CustomShape 5"/>
            <p:cNvSpPr/>
            <p:nvPr/>
          </p:nvSpPr>
          <p:spPr>
            <a:xfrm flipH="1">
              <a:off x="6549120" y="5400000"/>
              <a:ext cx="141480" cy="141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504000" y="1121760"/>
            <a:ext cx="9006840" cy="3521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Principales aplicaciones:</a:t>
            </a: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8011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Clasificación. Predicción de la categoría de un objeto.</a:t>
            </a:r>
          </a:p>
          <a:p>
            <a:pPr marL="1258380" lvl="2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Binaria. </a:t>
            </a: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P.e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 perro/gato, riesgo cardiovascular/no riesgo.</a:t>
            </a:r>
            <a:endParaRPr lang="es-ES" sz="1400" b="0" u="sng" strike="noStrike" spc="-1" dirty="0">
              <a:solidFill>
                <a:srgbClr val="0000FF"/>
              </a:solidFill>
              <a:uFillTx/>
              <a:latin typeface="Arial"/>
              <a:ea typeface="DejaVu Sans"/>
            </a:endParaRPr>
          </a:p>
          <a:p>
            <a:pPr marL="1258380" lvl="2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Multiclase.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P.e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 Iris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setosa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,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versicular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 o </a:t>
            </a:r>
            <a:r>
              <a:rPr lang="es-ES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virgínica</a:t>
            </a: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</a:t>
            </a:r>
          </a:p>
          <a:p>
            <a:pPr marL="915480" lvl="2">
              <a:buClr>
                <a:schemeClr val="tx1">
                  <a:lumMod val="50000"/>
                  <a:lumOff val="50000"/>
                </a:schemeClr>
              </a:buClr>
            </a:pPr>
            <a:endParaRPr lang="es-ES" sz="12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Regresión. Predicción numérica.</a:t>
            </a:r>
          </a:p>
          <a:p>
            <a:pPr marL="801180" lvl="1" indent="-3429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P.e</a:t>
            </a: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 precio de casas</a:t>
            </a:r>
          </a:p>
          <a:p>
            <a:pPr marL="458280" lvl="1">
              <a:buClr>
                <a:schemeClr val="tx1">
                  <a:lumMod val="50000"/>
                  <a:lumOff val="50000"/>
                </a:schemeClr>
              </a:buClr>
            </a:pPr>
            <a:endParaRPr lang="es-ES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216000" indent="-2149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</a:rPr>
              <a:t> Vimos algunos algoritmos:</a:t>
            </a:r>
          </a:p>
          <a:p>
            <a:pPr marL="7440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Árbol de decisión</a:t>
            </a:r>
          </a:p>
          <a:p>
            <a:pPr marL="744030" lvl="1" indent="-28575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KNN. K vecinos cercanos</a:t>
            </a: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E6F78E0E-A41A-BA71-0C44-D09FB5933F9A}"/>
              </a:ext>
            </a:extLst>
          </p:cNvPr>
          <p:cNvGrpSpPr/>
          <p:nvPr/>
        </p:nvGrpSpPr>
        <p:grpSpPr>
          <a:xfrm>
            <a:off x="0" y="540000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07B50B54-3F34-F66B-7884-3EF46EAC3DE2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49E8F999-1A07-6D70-460A-FC14A106C2E6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85FE4D9D-F941-EEA5-2D15-9237723FD027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12" name="CustomShape 5">
            <a:extLst>
              <a:ext uri="{FF2B5EF4-FFF2-40B4-BE49-F238E27FC236}">
                <a16:creationId xmlns:a16="http://schemas.microsoft.com/office/drawing/2014/main" id="{CF0B4E1D-FF04-393E-6630-993F2B2AA0F6}"/>
              </a:ext>
            </a:extLst>
          </p:cNvPr>
          <p:cNvSpPr/>
          <p:nvPr/>
        </p:nvSpPr>
        <p:spPr>
          <a:xfrm>
            <a:off x="610920" y="282225"/>
            <a:ext cx="9062640" cy="80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Repaso	</a:t>
            </a:r>
            <a:endParaRPr lang="es-ES" sz="2600" b="0" strike="noStrike" spc="-1" dirty="0">
              <a:latin typeface="Arial"/>
            </a:endParaRPr>
          </a:p>
          <a:p>
            <a:pPr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r>
              <a:rPr lang="es-ES" spc="-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Aprendizaje automático. Supervisado.</a:t>
            </a:r>
            <a:endParaRPr lang="es-ES" spc="-1" dirty="0"/>
          </a:p>
          <a:p>
            <a:pPr>
              <a:lnSpc>
                <a:spcPct val="100000"/>
              </a:lnSpc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</a:tabLst>
            </a:pPr>
            <a:endParaRPr lang="es-ES" sz="2600" b="0" strike="noStrike" spc="-1" dirty="0">
              <a:latin typeface="Arial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9366BBC-F2B7-F850-0CE0-6124FB2C987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517485" y="2947658"/>
            <a:ext cx="2370203" cy="2658442"/>
          </a:xfrm>
          <a:prstGeom prst="rect">
            <a:avLst/>
          </a:prstGeom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1733D32-31E6-AC4B-E5D8-ECDE08FBF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363" y="3496068"/>
            <a:ext cx="1533739" cy="16956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828000" y="1183987"/>
            <a:ext cx="8632080" cy="388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 anchor="ctr">
            <a:noAutofit/>
          </a:bodyPr>
          <a:lstStyle/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Learning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</a:t>
            </a:r>
            <a:r>
              <a:rPr lang="es-ES" sz="1800" b="0" strike="noStrike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semi-supervisado</a:t>
            </a: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por refuerzo.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Aprendizaje profundo (Deep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Learning</a:t>
            </a: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es-ES" sz="2200" b="0" strike="noStrike" spc="-1" dirty="0">
              <a:latin typeface="Arial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Principales campos de investigación.</a:t>
            </a:r>
            <a:endParaRPr lang="es-ES" sz="2200" b="0" strike="noStrike" spc="-1" dirty="0"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Trabajo con imágenes.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  <a:p>
            <a:pPr marL="432000" lvl="1" indent="-21528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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Procesamiento de Lenguaje Natural (PLN).</a:t>
            </a:r>
            <a:endParaRPr lang="es-ES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  <a:p>
            <a:pPr marL="216000" indent="-213480">
              <a:lnSpc>
                <a:spcPct val="150000"/>
              </a:lnSpc>
              <a:buClr>
                <a:srgbClr val="0098CD"/>
              </a:buClr>
              <a:buFont typeface="Wingdings" charset="2"/>
              <a:buChar char="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r>
              <a:rPr lang="es-E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IA en las Administraciones Públicas.</a:t>
            </a:r>
            <a:endParaRPr lang="es-ES" sz="2200" b="0" strike="noStrike" spc="-1" dirty="0">
              <a:latin typeface="Arial"/>
            </a:endParaRPr>
          </a:p>
          <a:p>
            <a:pPr marL="216720" lvl="1">
              <a:lnSpc>
                <a:spcPct val="150000"/>
              </a:lnSpc>
              <a:buClr>
                <a:srgbClr val="000000"/>
              </a:buClr>
              <a:buSzPct val="45000"/>
              <a:tabLst>
                <a:tab pos="0" algn="l"/>
                <a:tab pos="448920" algn="l"/>
                <a:tab pos="898200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60" algn="l"/>
                <a:tab pos="4492440" algn="l"/>
                <a:tab pos="4941720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80" algn="l"/>
                <a:tab pos="8535960" algn="l"/>
                <a:tab pos="8985240" algn="l"/>
                <a:tab pos="9434160" algn="l"/>
                <a:tab pos="9883440" algn="l"/>
                <a:tab pos="10332720" algn="l"/>
                <a:tab pos="10782000" algn="l"/>
              </a:tabLst>
            </a:pP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DejaVu Sans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828000" y="421623"/>
            <a:ext cx="3777480" cy="573480"/>
          </a:xfrm>
          <a:custGeom>
            <a:avLst/>
            <a:gdLst/>
            <a:ahLst/>
            <a:cxnLst/>
            <a:rect l="l" t="t" r="r" b="b"/>
            <a:pathLst>
              <a:path w="10502" h="1601">
                <a:moveTo>
                  <a:pt x="0" y="0"/>
                </a:moveTo>
                <a:lnTo>
                  <a:pt x="9535" y="0"/>
                </a:lnTo>
                <a:lnTo>
                  <a:pt x="10501" y="800"/>
                </a:lnTo>
                <a:lnTo>
                  <a:pt x="9535" y="1600"/>
                </a:lnTo>
                <a:lnTo>
                  <a:pt x="0" y="1600"/>
                </a:lnTo>
                <a:lnTo>
                  <a:pt x="0" y="0"/>
                </a:lnTo>
              </a:path>
            </a:pathLst>
          </a:custGeom>
          <a:solidFill>
            <a:srgbClr val="729FCF"/>
          </a:solidFill>
          <a:ln>
            <a:solidFill>
              <a:srgbClr val="729FC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lang="es-ES" sz="2200" b="1" strike="noStrike" spc="-1">
                <a:solidFill>
                  <a:srgbClr val="FFFFFF"/>
                </a:solidFill>
                <a:latin typeface="arial"/>
                <a:ea typeface="DejaVu Sans"/>
              </a:rPr>
              <a:t>¿Qué vamos a ver hoy?</a:t>
            </a:r>
            <a:endParaRPr lang="es-ES" sz="2200" b="0" strike="noStrike" spc="-1">
              <a:latin typeface="Arial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F6110156-60CB-A703-6AAF-11450C598798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94323013-F772-E1B2-431C-CD547A928D4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0998BF8D-0964-6D3D-2AC0-258B96BFBB74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56A8B69C-E0FD-BEC0-9214-8310636DEDBF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CustomShape 1"/>
          <p:cNvSpPr/>
          <p:nvPr/>
        </p:nvSpPr>
        <p:spPr>
          <a:xfrm>
            <a:off x="502920" y="1327320"/>
            <a:ext cx="9062640" cy="32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611" name="CustomShape 7"/>
          <p:cNvSpPr/>
          <p:nvPr/>
        </p:nvSpPr>
        <p:spPr>
          <a:xfrm>
            <a:off x="533520" y="230040"/>
            <a:ext cx="8825400" cy="71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Aprendizaje Automático (Machine </a:t>
            </a:r>
            <a:r>
              <a:rPr lang="es-ES" sz="2600" b="0" strike="noStrike" spc="-1" dirty="0" err="1">
                <a:solidFill>
                  <a:srgbClr val="0098CD"/>
                </a:solidFill>
                <a:latin typeface="Arial"/>
                <a:ea typeface="DejaVu Sans"/>
              </a:rPr>
              <a:t>Learning</a:t>
            </a:r>
            <a:r>
              <a:rPr lang="es-ES" sz="2600" b="0" strike="noStrike" spc="-1" dirty="0">
                <a:solidFill>
                  <a:srgbClr val="0098CD"/>
                </a:solidFill>
                <a:latin typeface="Arial"/>
                <a:ea typeface="DejaVu Sans"/>
              </a:rPr>
              <a:t> - ML)</a:t>
            </a:r>
            <a:endParaRPr lang="es-E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DejaVu Sans"/>
              </a:rPr>
              <a:t>Aprendizaje No Supervisado.</a:t>
            </a:r>
            <a:endParaRPr lang="es-ES" sz="18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7382667-424B-F714-B361-C04CBDE58BCB}"/>
              </a:ext>
            </a:extLst>
          </p:cNvPr>
          <p:cNvGrpSpPr/>
          <p:nvPr/>
        </p:nvGrpSpPr>
        <p:grpSpPr>
          <a:xfrm>
            <a:off x="0" y="5402350"/>
            <a:ext cx="10078200" cy="268200"/>
            <a:chOff x="0" y="5400000"/>
            <a:chExt cx="10078200" cy="26820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3AF6749E-FE23-F090-8943-ED4F9E99C355}"/>
                </a:ext>
              </a:extLst>
            </p:cNvPr>
            <p:cNvSpPr/>
            <p:nvPr/>
          </p:nvSpPr>
          <p:spPr>
            <a:xfrm>
              <a:off x="0" y="5544000"/>
              <a:ext cx="10078200" cy="124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3F09BC1A-E4B6-8226-47F6-931B922F870C}"/>
                </a:ext>
              </a:extLst>
            </p:cNvPr>
            <p:cNvSpPr/>
            <p:nvPr/>
          </p:nvSpPr>
          <p:spPr>
            <a:xfrm>
              <a:off x="6696000" y="5400000"/>
              <a:ext cx="3382200" cy="26820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7F99B4D0-F4EA-1153-A0DC-8D4DE0C78E69}"/>
                </a:ext>
              </a:extLst>
            </p:cNvPr>
            <p:cNvSpPr/>
            <p:nvPr/>
          </p:nvSpPr>
          <p:spPr>
            <a:xfrm flipH="1">
              <a:off x="6400800" y="5400000"/>
              <a:ext cx="289800" cy="268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29FCF"/>
            </a:solidFill>
            <a:ln>
              <a:solidFill>
                <a:srgbClr val="729FC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5824E26D-73CE-1AB6-9377-FF9471FEC03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441401" y="1578723"/>
            <a:ext cx="2273400" cy="1804680"/>
          </a:xfrm>
          <a:prstGeom prst="rect">
            <a:avLst/>
          </a:prstGeom>
          <a:ln>
            <a:noFill/>
          </a:ln>
        </p:spPr>
      </p:pic>
      <p:sp>
        <p:nvSpPr>
          <p:cNvPr id="2" name="Signo de multiplicación 1">
            <a:extLst>
              <a:ext uri="{FF2B5EF4-FFF2-40B4-BE49-F238E27FC236}">
                <a16:creationId xmlns:a16="http://schemas.microsoft.com/office/drawing/2014/main" id="{9AA0E913-57CB-6D31-CE0A-256D8F35C07C}"/>
              </a:ext>
            </a:extLst>
          </p:cNvPr>
          <p:cNvSpPr/>
          <p:nvPr/>
        </p:nvSpPr>
        <p:spPr>
          <a:xfrm>
            <a:off x="1441401" y="1468936"/>
            <a:ext cx="2273400" cy="1804679"/>
          </a:xfrm>
          <a:prstGeom prst="mathMultiply">
            <a:avLst>
              <a:gd name="adj1" fmla="val 128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E56F908-29D6-C397-1296-82B14B07C980}"/>
              </a:ext>
            </a:extLst>
          </p:cNvPr>
          <p:cNvGrpSpPr/>
          <p:nvPr/>
        </p:nvGrpSpPr>
        <p:grpSpPr>
          <a:xfrm>
            <a:off x="4021564" y="1235033"/>
            <a:ext cx="4065140" cy="2417898"/>
            <a:chOff x="4021564" y="1235033"/>
            <a:chExt cx="4065140" cy="2417898"/>
          </a:xfrm>
        </p:grpSpPr>
        <p:pic>
          <p:nvPicPr>
            <p:cNvPr id="605" name="Imagen 604"/>
            <p:cNvPicPr/>
            <p:nvPr/>
          </p:nvPicPr>
          <p:blipFill>
            <a:blip r:embed="rId3"/>
            <a:stretch/>
          </p:blipFill>
          <p:spPr>
            <a:xfrm>
              <a:off x="5338104" y="1235033"/>
              <a:ext cx="2748600" cy="2417898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CustomShape 1">
              <a:extLst>
                <a:ext uri="{FF2B5EF4-FFF2-40B4-BE49-F238E27FC236}">
                  <a16:creationId xmlns:a16="http://schemas.microsoft.com/office/drawing/2014/main" id="{BE736D56-53F6-715C-44AC-D0531D4442FF}"/>
                </a:ext>
              </a:extLst>
            </p:cNvPr>
            <p:cNvSpPr/>
            <p:nvPr/>
          </p:nvSpPr>
          <p:spPr>
            <a:xfrm>
              <a:off x="4021564" y="2193435"/>
              <a:ext cx="1009776" cy="355680"/>
            </a:xfrm>
            <a:custGeom>
              <a:avLst/>
              <a:gdLst/>
              <a:ahLst/>
              <a:cxnLst/>
              <a:rect l="l" t="t" r="r" b="b"/>
              <a:pathLst>
                <a:path w="2402" h="1002">
                  <a:moveTo>
                    <a:pt x="0" y="250"/>
                  </a:moveTo>
                  <a:lnTo>
                    <a:pt x="1800" y="250"/>
                  </a:lnTo>
                  <a:lnTo>
                    <a:pt x="1800" y="0"/>
                  </a:lnTo>
                  <a:lnTo>
                    <a:pt x="2401" y="500"/>
                  </a:lnTo>
                  <a:lnTo>
                    <a:pt x="1800" y="1001"/>
                  </a:lnTo>
                  <a:lnTo>
                    <a:pt x="1800" y="750"/>
                  </a:lnTo>
                  <a:lnTo>
                    <a:pt x="0" y="750"/>
                  </a:lnTo>
                  <a:lnTo>
                    <a:pt x="300" y="500"/>
                  </a:lnTo>
                  <a:lnTo>
                    <a:pt x="0" y="250"/>
                  </a:lnTo>
                </a:path>
              </a:pathLst>
            </a:cu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16" name="Imagen 15">
            <a:extLst>
              <a:ext uri="{FF2B5EF4-FFF2-40B4-BE49-F238E27FC236}">
                <a16:creationId xmlns:a16="http://schemas.microsoft.com/office/drawing/2014/main" id="{EB0E783D-3755-C07E-338F-B3DA498E4078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038144" y="3273615"/>
            <a:ext cx="1299960" cy="1299960"/>
          </a:xfrm>
          <a:prstGeom prst="rect">
            <a:avLst/>
          </a:prstGeom>
          <a:ln>
            <a:noFill/>
          </a:ln>
        </p:spPr>
      </p:pic>
      <p:sp>
        <p:nvSpPr>
          <p:cNvPr id="17" name="CustomShape 2">
            <a:extLst>
              <a:ext uri="{FF2B5EF4-FFF2-40B4-BE49-F238E27FC236}">
                <a16:creationId xmlns:a16="http://schemas.microsoft.com/office/drawing/2014/main" id="{46887FD5-807A-95FD-6A38-F20C3319B2FF}"/>
              </a:ext>
            </a:extLst>
          </p:cNvPr>
          <p:cNvSpPr/>
          <p:nvPr/>
        </p:nvSpPr>
        <p:spPr>
          <a:xfrm>
            <a:off x="694464" y="4601567"/>
            <a:ext cx="7987320" cy="7415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1320">
              <a:lnSpc>
                <a:spcPct val="100000"/>
              </a:lnSpc>
              <a:buClr>
                <a:srgbClr val="0098CD"/>
              </a:buClr>
              <a:buFont typeface="Wingdings" charset="2"/>
              <a:buChar char=""/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El objetivo ahora no es realizar una predicción sino extraer información de la estructura de los datos.</a:t>
            </a:r>
            <a:endParaRPr lang="es-E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4924</TotalTime>
  <Words>3457</Words>
  <Application>Microsoft Office PowerPoint</Application>
  <PresentationFormat>Personalizado</PresentationFormat>
  <Paragraphs>588</Paragraphs>
  <Slides>62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62</vt:i4>
      </vt:variant>
    </vt:vector>
  </HeadingPairs>
  <TitlesOfParts>
    <vt:vector size="71" baseType="lpstr">
      <vt:lpstr>Arial</vt:lpstr>
      <vt:lpstr>Arial</vt:lpstr>
      <vt:lpstr>Open Sans</vt:lpstr>
      <vt:lpstr>Symbol</vt:lpstr>
      <vt:lpstr>Times New Roman</vt:lpstr>
      <vt:lpstr>Wingdings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Diego Rodríguez</dc:creator>
  <dc:description/>
  <cp:lastModifiedBy>David Rodriguez Rodrigo</cp:lastModifiedBy>
  <cp:revision>256</cp:revision>
  <dcterms:created xsi:type="dcterms:W3CDTF">2022-03-21T11:45:16Z</dcterms:created>
  <dcterms:modified xsi:type="dcterms:W3CDTF">2025-03-30T21:34:06Z</dcterms:modified>
  <dc:language>es-ES</dc:language>
</cp:coreProperties>
</file>