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90" r:id="rId30"/>
    <p:sldId id="283" r:id="rId31"/>
    <p:sldId id="288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1A08B-A3B3-4C10-97F9-6B0251C97B13}">
  <a:tblStyle styleId="{CDC1A08B-A3B3-4C10-97F9-6B0251C97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62" y="221"/>
      </p:cViewPr>
      <p:guideLst/>
    </p:cSldViewPr>
  </p:slideViewPr>
  <p:outlineViewPr>
    <p:cViewPr>
      <p:scale>
        <a:sx n="33" d="100"/>
        <a:sy n="33" d="100"/>
      </p:scale>
      <p:origin x="0" y="-237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он считает линии и закидывает все данные в вектор. потом мы берем все линии с вектора и определяем координации x1,y1 , 2. frame разделяем на две части чтобы определить линии с двух сторон, если нету точек с правой стороны он идет вправо.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obstacle-&gt; справа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скорость постоянная скорость при forward (90,70)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скорость при поворотах: меняется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парковка: </a:t>
            </a:r>
            <a:r>
              <a:rPr lang="ru" sz="1400">
                <a:solidFill>
                  <a:schemeClr val="dk1"/>
                </a:solidFill>
              </a:rPr>
              <a:t>- delay() заходит и поворачивает налево задом(левыми колесами) и дает назад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/>
              <a:t>Проблема: Камера определять две линии одновременно. Данные принимаются один за другим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/>
              <a:t>Решение: Берем угол от полученной линии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Написать distance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Написать distance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.stackexchange.com/" TargetMode="External"/><Relationship Id="rId3" Type="http://schemas.openxmlformats.org/officeDocument/2006/relationships/hyperlink" Target="https://docs.opencv.org/" TargetMode="External"/><Relationship Id="rId7" Type="http://schemas.openxmlformats.org/officeDocument/2006/relationships/hyperlink" Target="https://gist.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nswers.opencv.org/" TargetMode="External"/><Relationship Id="rId5" Type="http://schemas.openxmlformats.org/officeDocument/2006/relationships/hyperlink" Target="https://kr.mathworks.com/help/matlab/" TargetMode="External"/><Relationship Id="rId10" Type="http://schemas.openxmlformats.org/officeDocument/2006/relationships/hyperlink" Target="http://opencvexamples.blogspot.com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opencv-srf.blogspot.kr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5500" y="411300"/>
            <a:ext cx="8520600" cy="1878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4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Smart Car using Raspberry Pi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41850"/>
            <a:ext cx="8520600" cy="13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Davron Rakhmatullaev 12174079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Saidakmal Madjidkhodjaev 12174121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Rano Sobirova 12174085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Natalya Tsoy 12174071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0" y="3656750"/>
            <a:ext cx="9144000" cy="8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2400">
                <a:latin typeface="Georgia"/>
                <a:ea typeface="Georgia"/>
                <a:cs typeface="Georgia"/>
                <a:sym typeface="Georgia"/>
              </a:rPr>
              <a:t>INHA University</a:t>
            </a:r>
          </a:p>
        </p:txBody>
      </p:sp>
      <p:sp>
        <p:nvSpPr>
          <p:cNvPr id="57" name="Shape 5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10</a:t>
            </a:fld>
            <a:endParaRPr lang="ru"/>
          </a:p>
        </p:txBody>
      </p:sp>
      <p:sp>
        <p:nvSpPr>
          <p:cNvPr id="259" name="Shape 259"/>
          <p:cNvSpPr txBox="1"/>
          <p:nvPr/>
        </p:nvSpPr>
        <p:spPr>
          <a:xfrm>
            <a:off x="1048400" y="248050"/>
            <a:ext cx="83706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Evaluation </a:t>
            </a:r>
          </a:p>
        </p:txBody>
      </p:sp>
      <p:cxnSp>
        <p:nvCxnSpPr>
          <p:cNvPr id="260" name="Shape 260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61" name="Shape 261"/>
          <p:cNvGraphicFramePr/>
          <p:nvPr>
            <p:extLst>
              <p:ext uri="{D42A27DB-BD31-4B8C-83A1-F6EECF244321}">
                <p14:modId xmlns:p14="http://schemas.microsoft.com/office/powerpoint/2010/main" val="701309038"/>
              </p:ext>
            </p:extLst>
          </p:nvPr>
        </p:nvGraphicFramePr>
        <p:xfrm>
          <a:off x="808250" y="1392950"/>
          <a:ext cx="7728300" cy="2377320"/>
        </p:xfrm>
        <a:graphic>
          <a:graphicData uri="http://schemas.openxmlformats.org/drawingml/2006/table">
            <a:tbl>
              <a:tblPr>
                <a:noFill/>
                <a:tableStyleId>{CDC1A08B-A3B3-4C10-97F9-6B0251C97B13}</a:tableStyleId>
              </a:tblPr>
              <a:tblGrid>
                <a:gridCol w="15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Obstacle Detection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Obstacle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Obstacle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Obstacle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Obstacle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Avoidance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Obstacle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11</a:t>
            </a:fld>
            <a:endParaRPr lang="ru"/>
          </a:p>
        </p:txBody>
      </p:sp>
      <p:sp>
        <p:nvSpPr>
          <p:cNvPr id="268" name="Shape 268"/>
          <p:cNvSpPr txBox="1"/>
          <p:nvPr/>
        </p:nvSpPr>
        <p:spPr>
          <a:xfrm>
            <a:off x="1048400" y="248050"/>
            <a:ext cx="60777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Traffic Light Detection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70" name="Shape 270"/>
          <p:cNvGraphicFramePr/>
          <p:nvPr>
            <p:extLst>
              <p:ext uri="{D42A27DB-BD31-4B8C-83A1-F6EECF244321}">
                <p14:modId xmlns:p14="http://schemas.microsoft.com/office/powerpoint/2010/main" val="3858743254"/>
              </p:ext>
            </p:extLst>
          </p:nvPr>
        </p:nvGraphicFramePr>
        <p:xfrm>
          <a:off x="1104900" y="1695450"/>
          <a:ext cx="7239000" cy="1371510"/>
        </p:xfrm>
        <a:graphic>
          <a:graphicData uri="http://schemas.openxmlformats.org/drawingml/2006/table">
            <a:tbl>
              <a:tblPr>
                <a:noFill/>
                <a:tableStyleId>{CDC1A08B-A3B3-4C10-97F9-6B0251C97B13}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lang="ru"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12</a:t>
            </a:fld>
            <a:endParaRPr lang="ru"/>
          </a:p>
        </p:txBody>
      </p:sp>
      <p:sp>
        <p:nvSpPr>
          <p:cNvPr id="277" name="Shape 277"/>
          <p:cNvSpPr txBox="1"/>
          <p:nvPr/>
        </p:nvSpPr>
        <p:spPr>
          <a:xfrm>
            <a:off x="1048400" y="248050"/>
            <a:ext cx="60777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Traffic Sign Detection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79" name="Shape 279"/>
          <p:cNvGraphicFramePr/>
          <p:nvPr>
            <p:extLst>
              <p:ext uri="{D42A27DB-BD31-4B8C-83A1-F6EECF244321}">
                <p14:modId xmlns:p14="http://schemas.microsoft.com/office/powerpoint/2010/main" val="3785848265"/>
              </p:ext>
            </p:extLst>
          </p:nvPr>
        </p:nvGraphicFramePr>
        <p:xfrm>
          <a:off x="1028700" y="1771650"/>
          <a:ext cx="7239000" cy="914340"/>
        </p:xfrm>
        <a:graphic>
          <a:graphicData uri="http://schemas.openxmlformats.org/drawingml/2006/table">
            <a:tbl>
              <a:tblPr>
                <a:noFill/>
                <a:tableStyleId>{CDC1A08B-A3B3-4C10-97F9-6B0251C97B13}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8times</a:t>
                      </a:r>
                      <a:endParaRPr lang="ru"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13</a:t>
            </a:fld>
            <a:endParaRPr lang="ru"/>
          </a:p>
        </p:txBody>
      </p:sp>
      <p:sp>
        <p:nvSpPr>
          <p:cNvPr id="286" name="Shape 286"/>
          <p:cNvSpPr txBox="1"/>
          <p:nvPr/>
        </p:nvSpPr>
        <p:spPr>
          <a:xfrm>
            <a:off x="1048400" y="248050"/>
            <a:ext cx="60777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Test Condition (Video)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50" y="1795695"/>
            <a:ext cx="2702426" cy="2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14</a:t>
            </a:fld>
            <a:endParaRPr lang="ru"/>
          </a:p>
        </p:txBody>
      </p:sp>
      <p:sp>
        <p:nvSpPr>
          <p:cNvPr id="295" name="Shape 295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Working Process</a:t>
            </a:r>
          </a:p>
        </p:txBody>
      </p:sp>
      <p:cxnSp>
        <p:nvCxnSpPr>
          <p:cNvPr id="296" name="Shape 296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845025" y="1307475"/>
            <a:ext cx="6054000" cy="3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l="10265" t="13247"/>
          <a:stretch/>
        </p:blipFill>
        <p:spPr>
          <a:xfrm>
            <a:off x="689319" y="933350"/>
            <a:ext cx="5665830" cy="410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t="25656"/>
          <a:stretch/>
        </p:blipFill>
        <p:spPr>
          <a:xfrm>
            <a:off x="5371726" y="933350"/>
            <a:ext cx="3267074" cy="323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t="8493" b="23340"/>
          <a:stretch/>
        </p:blipFill>
        <p:spPr>
          <a:xfrm>
            <a:off x="4965125" y="3164953"/>
            <a:ext cx="3675824" cy="18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15</a:t>
            </a:fld>
            <a:endParaRPr lang="ru"/>
          </a:p>
        </p:txBody>
      </p:sp>
      <p:sp>
        <p:nvSpPr>
          <p:cNvPr id="308" name="Shape 308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III. </a:t>
            </a:r>
            <a:r>
              <a:rPr lang="ru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 Configuration</a:t>
            </a:r>
          </a:p>
        </p:txBody>
      </p:sp>
      <p:sp>
        <p:nvSpPr>
          <p:cNvPr id="309" name="Shape 309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16</a:t>
            </a:fld>
            <a:endParaRPr lang="ru"/>
          </a:p>
        </p:txBody>
      </p:sp>
      <p:sp>
        <p:nvSpPr>
          <p:cNvPr id="316" name="Shape 316"/>
          <p:cNvSpPr txBox="1"/>
          <p:nvPr/>
        </p:nvSpPr>
        <p:spPr>
          <a:xfrm>
            <a:off x="954825" y="1282725"/>
            <a:ext cx="24000" cy="3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441650" y="590575"/>
            <a:ext cx="22080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3000">
                <a:solidFill>
                  <a:srgbClr val="20B1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22" y="1170973"/>
            <a:ext cx="1091900" cy="8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225" y="2261300"/>
            <a:ext cx="548700" cy="113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828" y="3634000"/>
            <a:ext cx="756583" cy="85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393650" y="542825"/>
            <a:ext cx="2208000" cy="43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3354475" y="304150"/>
            <a:ext cx="13128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3000">
                <a:solidFill>
                  <a:srgbClr val="20B1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</p:txBody>
      </p:sp>
      <p:sp>
        <p:nvSpPr>
          <p:cNvPr id="323" name="Shape 323"/>
          <p:cNvSpPr/>
          <p:nvPr/>
        </p:nvSpPr>
        <p:spPr>
          <a:xfrm>
            <a:off x="3401275" y="1170975"/>
            <a:ext cx="1515600" cy="1193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3655525" y="1101550"/>
            <a:ext cx="99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354475" y="1564575"/>
            <a:ext cx="15156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Raspi camera</a:t>
            </a:r>
          </a:p>
        </p:txBody>
      </p:sp>
      <p:sp>
        <p:nvSpPr>
          <p:cNvPr id="326" name="Shape 326"/>
          <p:cNvSpPr/>
          <p:nvPr/>
        </p:nvSpPr>
        <p:spPr>
          <a:xfrm>
            <a:off x="3642463" y="1640775"/>
            <a:ext cx="1092000" cy="66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622900" y="638300"/>
            <a:ext cx="3148800" cy="179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5608034" y="590575"/>
            <a:ext cx="3247200" cy="80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&amp; Recognition</a:t>
            </a:r>
          </a:p>
        </p:txBody>
      </p:sp>
      <p:sp>
        <p:nvSpPr>
          <p:cNvPr id="329" name="Shape 329"/>
          <p:cNvSpPr/>
          <p:nvPr/>
        </p:nvSpPr>
        <p:spPr>
          <a:xfrm>
            <a:off x="5823850" y="1119675"/>
            <a:ext cx="2807100" cy="11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5885250" y="1043463"/>
            <a:ext cx="2624100" cy="80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Line Detection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Color Detection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Sign Detection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ru" sz="1800"/>
              <a:t>Object Recognition</a:t>
            </a:r>
          </a:p>
        </p:txBody>
      </p:sp>
      <p:sp>
        <p:nvSpPr>
          <p:cNvPr id="331" name="Shape 331"/>
          <p:cNvSpPr/>
          <p:nvPr/>
        </p:nvSpPr>
        <p:spPr>
          <a:xfrm>
            <a:off x="6662100" y="2763500"/>
            <a:ext cx="2208000" cy="113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7330675" y="2656100"/>
            <a:ext cx="9987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</a:t>
            </a:r>
          </a:p>
        </p:txBody>
      </p:sp>
      <p:sp>
        <p:nvSpPr>
          <p:cNvPr id="333" name="Shape 333"/>
          <p:cNvSpPr/>
          <p:nvPr/>
        </p:nvSpPr>
        <p:spPr>
          <a:xfrm>
            <a:off x="6874025" y="3092150"/>
            <a:ext cx="1756800" cy="66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is closer than 30 cm</a:t>
            </a:r>
          </a:p>
        </p:txBody>
      </p:sp>
      <p:sp>
        <p:nvSpPr>
          <p:cNvPr id="334" name="Shape 334"/>
          <p:cNvSpPr/>
          <p:nvPr/>
        </p:nvSpPr>
        <p:spPr>
          <a:xfrm>
            <a:off x="4176975" y="2823350"/>
            <a:ext cx="2160300" cy="101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4532025" y="2763500"/>
            <a:ext cx="17568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Avoidance</a:t>
            </a:r>
          </a:p>
        </p:txBody>
      </p:sp>
      <p:sp>
        <p:nvSpPr>
          <p:cNvPr id="336" name="Shape 336"/>
          <p:cNvSpPr/>
          <p:nvPr/>
        </p:nvSpPr>
        <p:spPr>
          <a:xfrm>
            <a:off x="4427600" y="3252800"/>
            <a:ext cx="1670700" cy="48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4457450" y="3252800"/>
            <a:ext cx="16110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Static Obstacle</a:t>
            </a:r>
          </a:p>
        </p:txBody>
      </p:sp>
      <p:sp>
        <p:nvSpPr>
          <p:cNvPr id="338" name="Shape 338"/>
          <p:cNvSpPr/>
          <p:nvPr/>
        </p:nvSpPr>
        <p:spPr>
          <a:xfrm>
            <a:off x="5260200" y="4061525"/>
            <a:ext cx="2070600" cy="85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5683950" y="3897500"/>
            <a:ext cx="1312800" cy="6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534850" y="4324100"/>
            <a:ext cx="1611000" cy="4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</a:p>
        </p:txBody>
      </p:sp>
      <p:sp>
        <p:nvSpPr>
          <p:cNvPr id="341" name="Shape 341"/>
          <p:cNvSpPr/>
          <p:nvPr/>
        </p:nvSpPr>
        <p:spPr>
          <a:xfrm>
            <a:off x="5394225" y="4419800"/>
            <a:ext cx="1811400" cy="39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>
            <a:stCxn id="321" idx="3"/>
            <a:endCxn id="321" idx="3"/>
          </p:cNvCxnSpPr>
          <p:nvPr/>
        </p:nvCxnSpPr>
        <p:spPr>
          <a:xfrm>
            <a:off x="2601650" y="27280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3" name="Shape 343"/>
          <p:cNvCxnSpPr/>
          <p:nvPr/>
        </p:nvCxnSpPr>
        <p:spPr>
          <a:xfrm rot="10800000" flipH="1">
            <a:off x="2601700" y="1640825"/>
            <a:ext cx="883200" cy="525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4" name="Shape 344"/>
          <p:cNvCxnSpPr/>
          <p:nvPr/>
        </p:nvCxnSpPr>
        <p:spPr>
          <a:xfrm>
            <a:off x="4940750" y="1652675"/>
            <a:ext cx="680100" cy="120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5" name="Shape 345"/>
          <p:cNvCxnSpPr/>
          <p:nvPr/>
        </p:nvCxnSpPr>
        <p:spPr>
          <a:xfrm>
            <a:off x="5990925" y="2428375"/>
            <a:ext cx="0" cy="4416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6" name="Shape 346"/>
          <p:cNvCxnSpPr/>
          <p:nvPr/>
        </p:nvCxnSpPr>
        <p:spPr>
          <a:xfrm>
            <a:off x="7897625" y="2324163"/>
            <a:ext cx="0" cy="4416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7" name="Shape 347"/>
          <p:cNvCxnSpPr/>
          <p:nvPr/>
        </p:nvCxnSpPr>
        <p:spPr>
          <a:xfrm rot="-5400000" flipH="1">
            <a:off x="6044725" y="3603775"/>
            <a:ext cx="739800" cy="179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3216320" y="151100"/>
            <a:ext cx="5805000" cy="490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17</a:t>
            </a:fld>
            <a:endParaRPr lang="ru"/>
          </a:p>
        </p:txBody>
      </p:sp>
      <p:sp>
        <p:nvSpPr>
          <p:cNvPr id="355" name="Shape 355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Algorithm Explanation</a:t>
            </a:r>
          </a:p>
        </p:txBody>
      </p:sp>
      <p:cxnSp>
        <p:nvCxnSpPr>
          <p:cNvPr id="356" name="Shape 356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7702950" y="2936813"/>
            <a:ext cx="8256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n=0</a:t>
            </a:r>
          </a:p>
        </p:txBody>
      </p:sp>
      <p:sp>
        <p:nvSpPr>
          <p:cNvPr id="358" name="Shape 358"/>
          <p:cNvSpPr/>
          <p:nvPr/>
        </p:nvSpPr>
        <p:spPr>
          <a:xfrm>
            <a:off x="1322950" y="947050"/>
            <a:ext cx="12699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</a:p>
        </p:txBody>
      </p:sp>
      <p:sp>
        <p:nvSpPr>
          <p:cNvPr id="359" name="Shape 359"/>
          <p:cNvSpPr/>
          <p:nvPr/>
        </p:nvSpPr>
        <p:spPr>
          <a:xfrm>
            <a:off x="1375875" y="1867800"/>
            <a:ext cx="12699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Traffic Light</a:t>
            </a:r>
          </a:p>
        </p:txBody>
      </p:sp>
      <p:sp>
        <p:nvSpPr>
          <p:cNvPr id="360" name="Shape 360"/>
          <p:cNvSpPr/>
          <p:nvPr/>
        </p:nvSpPr>
        <p:spPr>
          <a:xfrm>
            <a:off x="1270000" y="2788550"/>
            <a:ext cx="1270000" cy="690125"/>
          </a:xfrm>
          <a:prstGeom prst="flowChartDecision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</a:p>
        </p:txBody>
      </p:sp>
      <p:sp>
        <p:nvSpPr>
          <p:cNvPr id="361" name="Shape 361"/>
          <p:cNvSpPr/>
          <p:nvPr/>
        </p:nvSpPr>
        <p:spPr>
          <a:xfrm>
            <a:off x="353500" y="3586500"/>
            <a:ext cx="9165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</a:p>
        </p:txBody>
      </p:sp>
      <p:sp>
        <p:nvSpPr>
          <p:cNvPr id="362" name="Shape 362"/>
          <p:cNvSpPr/>
          <p:nvPr/>
        </p:nvSpPr>
        <p:spPr>
          <a:xfrm>
            <a:off x="2603550" y="3586500"/>
            <a:ext cx="13758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go Forward</a:t>
            </a:r>
          </a:p>
        </p:txBody>
      </p:sp>
      <p:sp>
        <p:nvSpPr>
          <p:cNvPr id="363" name="Shape 363"/>
          <p:cNvSpPr/>
          <p:nvPr/>
        </p:nvSpPr>
        <p:spPr>
          <a:xfrm>
            <a:off x="2582400" y="4507200"/>
            <a:ext cx="14181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Lane Detection</a:t>
            </a:r>
          </a:p>
        </p:txBody>
      </p:sp>
      <p:cxnSp>
        <p:nvCxnSpPr>
          <p:cNvPr id="364" name="Shape 364"/>
          <p:cNvCxnSpPr/>
          <p:nvPr/>
        </p:nvCxnSpPr>
        <p:spPr>
          <a:xfrm>
            <a:off x="1905000" y="1465738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>
            <a:off x="1905000" y="2379900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>
            <a:off x="3291450" y="4105200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60" idx="3"/>
            <a:endCxn id="362" idx="0"/>
          </p:cNvCxnSpPr>
          <p:nvPr/>
        </p:nvCxnSpPr>
        <p:spPr>
          <a:xfrm>
            <a:off x="2540000" y="3133613"/>
            <a:ext cx="751500" cy="453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stCxn id="360" idx="1"/>
            <a:endCxn id="361" idx="0"/>
          </p:cNvCxnSpPr>
          <p:nvPr/>
        </p:nvCxnSpPr>
        <p:spPr>
          <a:xfrm flipH="1">
            <a:off x="811900" y="3133613"/>
            <a:ext cx="458100" cy="453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/>
          <p:nvPr/>
        </p:nvSpPr>
        <p:spPr>
          <a:xfrm>
            <a:off x="6089650" y="999975"/>
            <a:ext cx="14181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Ultrasonic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6773300" y="1518663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1" name="Shape 371"/>
          <p:cNvSpPr/>
          <p:nvPr/>
        </p:nvSpPr>
        <p:spPr>
          <a:xfrm>
            <a:off x="6156350" y="1921700"/>
            <a:ext cx="13758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Obstacle Detection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6844250" y="2494375"/>
            <a:ext cx="0" cy="40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/>
          <p:nvPr/>
        </p:nvSpPr>
        <p:spPr>
          <a:xfrm>
            <a:off x="5920325" y="2896375"/>
            <a:ext cx="1847875" cy="876425"/>
          </a:xfrm>
          <a:prstGeom prst="flowChartDecision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Obstacle</a:t>
            </a:r>
          </a:p>
        </p:txBody>
      </p:sp>
      <p:sp>
        <p:nvSpPr>
          <p:cNvPr id="374" name="Shape 374"/>
          <p:cNvSpPr/>
          <p:nvPr/>
        </p:nvSpPr>
        <p:spPr>
          <a:xfrm>
            <a:off x="4633900" y="4126375"/>
            <a:ext cx="1612500" cy="76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Stop and wait until pedestrian cross the road</a:t>
            </a:r>
          </a:p>
        </p:txBody>
      </p:sp>
      <p:sp>
        <p:nvSpPr>
          <p:cNvPr id="375" name="Shape 375"/>
          <p:cNvSpPr/>
          <p:nvPr/>
        </p:nvSpPr>
        <p:spPr>
          <a:xfrm>
            <a:off x="7532150" y="4058575"/>
            <a:ext cx="1418100" cy="8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Obstacle avoidance by right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11900" y="2746225"/>
            <a:ext cx="751500" cy="40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2645775" y="2746225"/>
            <a:ext cx="645600" cy="3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338150" y="2936802"/>
            <a:ext cx="7515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n=1</a:t>
            </a:r>
          </a:p>
        </p:txBody>
      </p:sp>
      <p:cxnSp>
        <p:nvCxnSpPr>
          <p:cNvPr id="379" name="Shape 379"/>
          <p:cNvCxnSpPr>
            <a:stCxn id="373" idx="1"/>
          </p:cNvCxnSpPr>
          <p:nvPr/>
        </p:nvCxnSpPr>
        <p:spPr>
          <a:xfrm flipH="1">
            <a:off x="5288225" y="3334588"/>
            <a:ext cx="632100" cy="798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0" name="Shape 380"/>
          <p:cNvCxnSpPr>
            <a:stCxn id="373" idx="3"/>
          </p:cNvCxnSpPr>
          <p:nvPr/>
        </p:nvCxnSpPr>
        <p:spPr>
          <a:xfrm>
            <a:off x="7768200" y="3334588"/>
            <a:ext cx="695100" cy="7662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18</a:t>
            </a:fld>
            <a:endParaRPr lang="ru"/>
          </a:p>
        </p:txBody>
      </p:sp>
      <p:cxnSp>
        <p:nvCxnSpPr>
          <p:cNvPr id="387" name="Shape 387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8" name="Shape 388"/>
          <p:cNvSpPr txBox="1"/>
          <p:nvPr/>
        </p:nvSpPr>
        <p:spPr>
          <a:xfrm>
            <a:off x="899625" y="140575"/>
            <a:ext cx="77412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H/W Architecture and Communication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00" y="930175"/>
            <a:ext cx="4366121" cy="39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l="67178" t="11507" b="16436"/>
          <a:stretch/>
        </p:blipFill>
        <p:spPr>
          <a:xfrm rot="-948817">
            <a:off x="3817499" y="2967836"/>
            <a:ext cx="1203650" cy="76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5">
            <a:alphaModFix/>
          </a:blip>
          <a:srcRect l="80807" t="12231" r="4640" b="56684"/>
          <a:stretch/>
        </p:blipFill>
        <p:spPr>
          <a:xfrm rot="-4600582">
            <a:off x="1675856" y="3648264"/>
            <a:ext cx="454236" cy="64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 l="80807" t="12231" r="4640" b="56684"/>
          <a:stretch/>
        </p:blipFill>
        <p:spPr>
          <a:xfrm rot="-4600582">
            <a:off x="2723306" y="3924514"/>
            <a:ext cx="454236" cy="64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Shape 393"/>
          <p:cNvCxnSpPr/>
          <p:nvPr/>
        </p:nvCxnSpPr>
        <p:spPr>
          <a:xfrm flipH="1">
            <a:off x="1843884" y="4193117"/>
            <a:ext cx="4500" cy="4275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4" name="Shape 394"/>
          <p:cNvCxnSpPr>
            <a:stCxn id="392" idx="1"/>
          </p:cNvCxnSpPr>
          <p:nvPr/>
        </p:nvCxnSpPr>
        <p:spPr>
          <a:xfrm flipH="1">
            <a:off x="2187684" y="4469267"/>
            <a:ext cx="710400" cy="286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5" name="Shape 395"/>
          <p:cNvSpPr txBox="1"/>
          <p:nvPr/>
        </p:nvSpPr>
        <p:spPr>
          <a:xfrm>
            <a:off x="1162425" y="4620625"/>
            <a:ext cx="1367400" cy="47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/>
              <a:t>DC motors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6">
            <a:alphaModFix/>
          </a:blip>
          <a:srcRect t="19616" r="90161" b="33375"/>
          <a:stretch/>
        </p:blipFill>
        <p:spPr>
          <a:xfrm rot="5400000">
            <a:off x="2268525" y="1845438"/>
            <a:ext cx="548700" cy="1113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Shape 397"/>
          <p:cNvCxnSpPr/>
          <p:nvPr/>
        </p:nvCxnSpPr>
        <p:spPr>
          <a:xfrm rot="10800000" flipH="1">
            <a:off x="2270359" y="1688417"/>
            <a:ext cx="2507100" cy="4395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8" name="Shape 398"/>
          <p:cNvSpPr txBox="1"/>
          <p:nvPr/>
        </p:nvSpPr>
        <p:spPr>
          <a:xfrm>
            <a:off x="4777450" y="1461725"/>
            <a:ext cx="18384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/>
              <a:t>Power Supply</a:t>
            </a:r>
          </a:p>
        </p:txBody>
      </p:sp>
      <p:cxnSp>
        <p:nvCxnSpPr>
          <p:cNvPr id="399" name="Shape 399"/>
          <p:cNvCxnSpPr>
            <a:stCxn id="390" idx="3"/>
          </p:cNvCxnSpPr>
          <p:nvPr/>
        </p:nvCxnSpPr>
        <p:spPr>
          <a:xfrm rot="10800000" flipH="1">
            <a:off x="4998372" y="2919073"/>
            <a:ext cx="1374000" cy="2685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0" name="Shape 400"/>
          <p:cNvSpPr txBox="1"/>
          <p:nvPr/>
        </p:nvSpPr>
        <p:spPr>
          <a:xfrm>
            <a:off x="6320500" y="2666650"/>
            <a:ext cx="20379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/>
              <a:t>Ultrasonic sensor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331302">
            <a:off x="3614169" y="1030250"/>
            <a:ext cx="670937" cy="718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Shape 402"/>
          <p:cNvCxnSpPr>
            <a:stCxn id="401" idx="3"/>
          </p:cNvCxnSpPr>
          <p:nvPr/>
        </p:nvCxnSpPr>
        <p:spPr>
          <a:xfrm rot="10800000" flipH="1">
            <a:off x="4260264" y="1184396"/>
            <a:ext cx="1329300" cy="78600"/>
          </a:xfrm>
          <a:prstGeom prst="straightConnector1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3" name="Shape 403"/>
          <p:cNvSpPr txBox="1"/>
          <p:nvPr/>
        </p:nvSpPr>
        <p:spPr>
          <a:xfrm>
            <a:off x="5589575" y="966750"/>
            <a:ext cx="18384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/>
              <a:t>RasPi Cam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19</a:t>
            </a:fld>
            <a:endParaRPr lang="ru"/>
          </a:p>
        </p:txBody>
      </p:sp>
      <p:sp>
        <p:nvSpPr>
          <p:cNvPr id="410" name="Shape 410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System Configuration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r="6305"/>
          <a:stretch/>
        </p:blipFill>
        <p:spPr>
          <a:xfrm>
            <a:off x="5714950" y="1274550"/>
            <a:ext cx="955975" cy="94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250" y="2792513"/>
            <a:ext cx="1082575" cy="8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 r="5749"/>
          <a:stretch/>
        </p:blipFill>
        <p:spPr>
          <a:xfrm>
            <a:off x="5463629" y="4283825"/>
            <a:ext cx="1153825" cy="6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6">
            <a:alphaModFix/>
          </a:blip>
          <a:srcRect b="20760"/>
          <a:stretch/>
        </p:blipFill>
        <p:spPr>
          <a:xfrm rot="10800000">
            <a:off x="447900" y="1384150"/>
            <a:ext cx="4245175" cy="274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>
            <a:stCxn id="412" idx="1"/>
          </p:cNvCxnSpPr>
          <p:nvPr/>
        </p:nvCxnSpPr>
        <p:spPr>
          <a:xfrm flipH="1">
            <a:off x="4838350" y="1746003"/>
            <a:ext cx="876600" cy="1962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7" name="Shape 417"/>
          <p:cNvCxnSpPr>
            <a:stCxn id="413" idx="1"/>
          </p:cNvCxnSpPr>
          <p:nvPr/>
        </p:nvCxnSpPr>
        <p:spPr>
          <a:xfrm flipH="1">
            <a:off x="4780150" y="3238270"/>
            <a:ext cx="719100" cy="11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418" name="Shape 4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9863" y="2343913"/>
            <a:ext cx="1082575" cy="91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150" y="3633400"/>
            <a:ext cx="1082574" cy="10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3675" y="1274550"/>
            <a:ext cx="1082575" cy="76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Shape 421"/>
          <p:cNvCxnSpPr>
            <a:endCxn id="412" idx="3"/>
          </p:cNvCxnSpPr>
          <p:nvPr/>
        </p:nvCxnSpPr>
        <p:spPr>
          <a:xfrm rot="10800000">
            <a:off x="6670925" y="1746003"/>
            <a:ext cx="724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>
            <a:stCxn id="418" idx="1"/>
            <a:endCxn id="413" idx="3"/>
          </p:cNvCxnSpPr>
          <p:nvPr/>
        </p:nvCxnSpPr>
        <p:spPr>
          <a:xfrm flipH="1">
            <a:off x="6581963" y="2803423"/>
            <a:ext cx="807900" cy="434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3" name="Shape 423"/>
          <p:cNvCxnSpPr>
            <a:stCxn id="419" idx="1"/>
          </p:cNvCxnSpPr>
          <p:nvPr/>
        </p:nvCxnSpPr>
        <p:spPr>
          <a:xfrm rot="10800000">
            <a:off x="6551750" y="3347287"/>
            <a:ext cx="1079400" cy="827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>
            <a:stCxn id="414" idx="0"/>
            <a:endCxn id="413" idx="2"/>
          </p:cNvCxnSpPr>
          <p:nvPr/>
        </p:nvCxnSpPr>
        <p:spPr>
          <a:xfrm rot="10800000">
            <a:off x="6040542" y="3684125"/>
            <a:ext cx="0" cy="599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</a:t>
            </a:fld>
            <a:endParaRPr lang="ru"/>
          </a:p>
        </p:txBody>
      </p:sp>
      <p:sp>
        <p:nvSpPr>
          <p:cNvPr id="64" name="Shape 64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latin typeface="Georgia"/>
                <a:ea typeface="Georgia"/>
                <a:cs typeface="Georgia"/>
                <a:sym typeface="Georgia"/>
              </a:rPr>
              <a:t>Content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808250" y="941725"/>
            <a:ext cx="7832700" cy="25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Outline……………………………………………………………….. 3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Video &amp; Evaluation…………………………………………………... 8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Configuration………………………………………………………. 15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Progress…………………………………………………………….. 21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Discussion…………………………………………………………………... 23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Contribution………………………………………………………….. 28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AutoNum type="romanU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References………………………………………………………………......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20</a:t>
            </a:fld>
            <a:endParaRPr lang="ru"/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314738"/>
            <a:ext cx="8543701" cy="30225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899625" y="140575"/>
            <a:ext cx="77412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I/O devices</a:t>
            </a:r>
          </a:p>
        </p:txBody>
      </p:sp>
      <p:cxnSp>
        <p:nvCxnSpPr>
          <p:cNvPr id="433" name="Shape 43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21</a:t>
            </a:fld>
            <a:endParaRPr lang="ru"/>
          </a:p>
        </p:txBody>
      </p:sp>
      <p:sp>
        <p:nvSpPr>
          <p:cNvPr id="441" name="Shape 441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IV. Project Progress</a:t>
            </a:r>
          </a:p>
        </p:txBody>
      </p:sp>
      <p:sp>
        <p:nvSpPr>
          <p:cNvPr id="442" name="Shape 442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22</a:t>
            </a:fld>
            <a:endParaRPr lang="ru"/>
          </a:p>
        </p:txBody>
      </p:sp>
      <p:sp>
        <p:nvSpPr>
          <p:cNvPr id="449" name="Shape 449"/>
          <p:cNvSpPr txBox="1"/>
          <p:nvPr/>
        </p:nvSpPr>
        <p:spPr>
          <a:xfrm>
            <a:off x="899625" y="140575"/>
            <a:ext cx="77412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Timeline</a:t>
            </a:r>
          </a:p>
        </p:txBody>
      </p:sp>
      <p:cxnSp>
        <p:nvCxnSpPr>
          <p:cNvPr id="450" name="Shape 450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l="4020" t="11972" r="3983" b="42537"/>
          <a:stretch/>
        </p:blipFill>
        <p:spPr>
          <a:xfrm>
            <a:off x="561150" y="1065375"/>
            <a:ext cx="8383800" cy="233395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7730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BRAINSTORMING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>
              <a:spcBef>
                <a:spcPts val="0"/>
              </a:spcBef>
              <a:buNone/>
            </a:pPr>
            <a:r>
              <a:rPr lang="ru" b="1"/>
              <a:t>Week 1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2970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ASSEMBLING RC CAR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2 - 3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8972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IMPLEMENTING</a:t>
            </a:r>
            <a:r>
              <a:rPr lang="ru" sz="1200" b="1"/>
              <a:t> 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4 - 9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455" name="Shape 455"/>
          <p:cNvSpPr txBox="1"/>
          <p:nvPr/>
        </p:nvSpPr>
        <p:spPr>
          <a:xfrm>
            <a:off x="54974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TESTING &amp; CODE REVIEW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10 - 15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7097600" y="3384400"/>
            <a:ext cx="1486500" cy="16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200" b="1">
                <a:solidFill>
                  <a:srgbClr val="351C75"/>
                </a:solidFill>
              </a:rPr>
              <a:t>FINAL PRESENTATION &amp; RACE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ru" b="1"/>
              <a:t>Week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23</a:t>
            </a:fld>
            <a:endParaRPr lang="ru"/>
          </a:p>
        </p:txBody>
      </p:sp>
      <p:sp>
        <p:nvSpPr>
          <p:cNvPr id="464" name="Shape 464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V. Discussion</a:t>
            </a:r>
          </a:p>
        </p:txBody>
      </p:sp>
      <p:sp>
        <p:nvSpPr>
          <p:cNvPr id="465" name="Shape 465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24</a:t>
            </a:fld>
            <a:endParaRPr lang="ru"/>
          </a:p>
        </p:txBody>
      </p:sp>
      <p:sp>
        <p:nvSpPr>
          <p:cNvPr id="472" name="Shape 472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Line Trace</a:t>
            </a:r>
          </a:p>
        </p:txBody>
      </p:sp>
      <p:cxnSp>
        <p:nvCxnSpPr>
          <p:cNvPr id="473" name="Shape 47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4" name="Shape 474"/>
          <p:cNvSpPr txBox="1"/>
          <p:nvPr/>
        </p:nvSpPr>
        <p:spPr>
          <a:xfrm>
            <a:off x="808250" y="1062400"/>
            <a:ext cx="7832700" cy="350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&lt;Problem&gt;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smart car could not catch the signal on time due to the speed and other additional functions.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When the black line is between two IRs, none of them does not detect it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Two right wheels are rotating slower than two left ones.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It goes a bit out of direction, when go forward command applied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the speed of wheels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25</a:t>
            </a:fld>
            <a:endParaRPr lang="ru"/>
          </a:p>
        </p:txBody>
      </p:sp>
      <p:sp>
        <p:nvSpPr>
          <p:cNvPr id="481" name="Shape 481"/>
          <p:cNvSpPr txBox="1"/>
          <p:nvPr/>
        </p:nvSpPr>
        <p:spPr>
          <a:xfrm>
            <a:off x="1048400" y="248050"/>
            <a:ext cx="40422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Wire Connection  </a:t>
            </a:r>
          </a:p>
        </p:txBody>
      </p:sp>
      <p:cxnSp>
        <p:nvCxnSpPr>
          <p:cNvPr id="482" name="Shape 482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3" name="Shape 483"/>
          <p:cNvSpPr txBox="1"/>
          <p:nvPr/>
        </p:nvSpPr>
        <p:spPr>
          <a:xfrm>
            <a:off x="808238" y="851875"/>
            <a:ext cx="7832700" cy="350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&lt;Problem&gt;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power supply chain between sensors and DC motors started to work in inappropriate way.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Power supply of the DC motors and the power supply of raspberry board, one of the supply turned off.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Burned wire was found and changed to the new one.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7" name="Picture 4" descr="https://snootlab.com/20-62-large/kit-10-hq-wires-6-m-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00" y="2414706"/>
            <a:ext cx="1636699" cy="111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26</a:t>
            </a:fld>
            <a:endParaRPr lang="ru"/>
          </a:p>
        </p:txBody>
      </p:sp>
      <p:sp>
        <p:nvSpPr>
          <p:cNvPr id="490" name="Shape 490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Camera Connection  </a:t>
            </a:r>
          </a:p>
        </p:txBody>
      </p:sp>
      <p:cxnSp>
        <p:nvCxnSpPr>
          <p:cNvPr id="491" name="Shape 491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808250" y="1062400"/>
            <a:ext cx="7832700" cy="350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&lt;Problem&gt;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Opencv started to refuse connection, giving errors of execution.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Modifying the design of the camera holder.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55" y="2056488"/>
            <a:ext cx="1790380" cy="1048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27</a:t>
            </a:fld>
            <a:endParaRPr lang="ru"/>
          </a:p>
        </p:txBody>
      </p:sp>
      <p:sp>
        <p:nvSpPr>
          <p:cNvPr id="499" name="Shape 499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Lane Detection  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1" name="Shape 501"/>
          <p:cNvSpPr txBox="1"/>
          <p:nvPr/>
        </p:nvSpPr>
        <p:spPr>
          <a:xfrm>
            <a:off x="685358" y="739900"/>
            <a:ext cx="8335800" cy="4171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&lt;Problem&gt;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Camera cannot define the two lines simultaneously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ru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&lt;Solution&gt;</a:t>
            </a:r>
          </a:p>
          <a:p>
            <a:pPr lvl="0"/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receives data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sequentially and analyzes one-by-one(unsuccessful)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detect the lane according to the color.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the best solution)</a:t>
            </a:r>
          </a:p>
          <a:p>
            <a:pPr lvl="0"/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detect the lane according to the 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line’s vector values according to </a:t>
            </a:r>
            <a:r>
              <a:rPr lang="en-US" sz="16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HoughP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exact and best solution)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69850">
              <a:buClr>
                <a:schemeClr val="dk1"/>
              </a:buClr>
              <a:buSzPts val="1100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instability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charge of the DC motor power supply is not stable,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Setted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Speed of the movement velocity is not constant. Main reason of the movement bugs.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change the max speed(not a perfect solution)</a:t>
            </a:r>
          </a:p>
          <a:p>
            <a:pPr marL="0" lvl="0" indent="0">
              <a:spcBef>
                <a:spcPts val="0"/>
              </a:spcBef>
              <a:buNone/>
            </a:pPr>
            <a:endParaRPr lang="ru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918" y="155795"/>
            <a:ext cx="8520600" cy="841800"/>
          </a:xfrm>
        </p:spPr>
        <p:txBody>
          <a:bodyPr/>
          <a:lstStyle/>
          <a:p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detect the lane according to the </a:t>
            </a:r>
            <a: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line’s vector values according to </a:t>
            </a:r>
            <a:r>
              <a:rPr lang="en-US" sz="18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HoughP</a:t>
            </a:r>
            <a: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most exact and best solution)</a:t>
            </a:r>
            <a:b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28</a:t>
            </a:fld>
            <a:endParaRPr lang="ru"/>
          </a:p>
        </p:txBody>
      </p:sp>
      <p:sp>
        <p:nvSpPr>
          <p:cNvPr id="4" name="TextBox 3"/>
          <p:cNvSpPr txBox="1"/>
          <p:nvPr/>
        </p:nvSpPr>
        <p:spPr>
          <a:xfrm>
            <a:off x="416161" y="1045009"/>
            <a:ext cx="82701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std</a:t>
            </a:r>
            <a:r>
              <a:rPr lang="en-US" sz="1200" dirty="0"/>
              <a:t>::vector&lt;Vec4i&gt; li= </a:t>
            </a:r>
            <a:r>
              <a:rPr lang="en-US" sz="1200" dirty="0" err="1"/>
              <a:t>ld.findLines</a:t>
            </a:r>
            <a:r>
              <a:rPr lang="en-US" sz="1200" dirty="0"/>
              <a:t>(contours</a:t>
            </a:r>
            <a:r>
              <a:rPr lang="en-US" sz="1200" dirty="0" smtClean="0"/>
              <a:t>);                    </a:t>
            </a:r>
            <a:r>
              <a:rPr lang="en-US" sz="1200" b="1" dirty="0" smtClean="0">
                <a:solidFill>
                  <a:srgbClr val="00B050"/>
                </a:solidFill>
              </a:rPr>
              <a:t>//Vec4i gives 4 values (X1,Y1,X2,Y2) endpoints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dirty="0"/>
              <a:t> </a:t>
            </a:r>
            <a:r>
              <a:rPr lang="en-US" sz="1200" dirty="0" err="1" smtClean="0"/>
              <a:t>cout</a:t>
            </a:r>
            <a:r>
              <a:rPr lang="en-US" sz="1200" dirty="0"/>
              <a:t>&lt;&lt;"\</a:t>
            </a:r>
            <a:r>
              <a:rPr lang="en-US" sz="1200" dirty="0" err="1"/>
              <a:t>nNumber</a:t>
            </a:r>
            <a:r>
              <a:rPr lang="en-US" sz="1200" dirty="0"/>
              <a:t> of Lines:  "&lt;&lt;</a:t>
            </a:r>
            <a:r>
              <a:rPr lang="en-US" sz="1200" dirty="0" err="1"/>
              <a:t>li.size</a:t>
            </a:r>
            <a:r>
              <a:rPr lang="en-US" sz="1200" dirty="0"/>
              <a:t>()&lt;&lt;"\n"&lt;&lt;</a:t>
            </a:r>
            <a:r>
              <a:rPr lang="en-US" sz="1200" dirty="0" err="1"/>
              <a:t>endl</a:t>
            </a:r>
            <a:r>
              <a:rPr lang="en-US" sz="1200" dirty="0" smtClean="0"/>
              <a:t>;         </a:t>
            </a:r>
            <a:r>
              <a:rPr lang="en-US" sz="1200" b="1" dirty="0" smtClean="0">
                <a:solidFill>
                  <a:srgbClr val="00B050"/>
                </a:solidFill>
              </a:rPr>
              <a:t>// </a:t>
            </a:r>
            <a:r>
              <a:rPr lang="en-US" sz="1200" b="1" dirty="0" err="1" smtClean="0">
                <a:solidFill>
                  <a:srgbClr val="00B050"/>
                </a:solidFill>
              </a:rPr>
              <a:t>li.size</a:t>
            </a:r>
            <a:r>
              <a:rPr lang="en-US" sz="1200" b="1" dirty="0" smtClean="0">
                <a:solidFill>
                  <a:srgbClr val="00B050"/>
                </a:solidFill>
              </a:rPr>
              <a:t>() returns the number of detected lines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endParaRPr lang="en-US" sz="1000" dirty="0"/>
          </a:p>
          <a:p>
            <a:r>
              <a:rPr lang="en-US" sz="800" dirty="0"/>
              <a:t>for 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li.size</a:t>
            </a:r>
            <a:r>
              <a:rPr lang="en-US" sz="800" dirty="0"/>
              <a:t>();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{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smtClean="0"/>
              <a:t>input </a:t>
            </a:r>
            <a:r>
              <a:rPr lang="en-US" sz="800" dirty="0"/>
              <a:t>= li[</a:t>
            </a:r>
            <a:r>
              <a:rPr lang="en-US" sz="800" dirty="0" err="1"/>
              <a:t>i</a:t>
            </a:r>
            <a:r>
              <a:rPr lang="en-US" sz="800" dirty="0"/>
              <a:t>][0];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if(input&lt;160</a:t>
            </a:r>
            <a:r>
              <a:rPr lang="en-US" sz="900" b="1" dirty="0" smtClean="0">
                <a:solidFill>
                  <a:schemeClr val="tx1"/>
                </a:solidFill>
              </a:rPr>
              <a:t>){</a:t>
            </a:r>
            <a:r>
              <a:rPr lang="en-US" sz="900" b="1" dirty="0" smtClean="0">
                <a:solidFill>
                  <a:srgbClr val="00B050"/>
                </a:solidFill>
              </a:rPr>
              <a:t>               // calculates the number of end points on the left and right side of the display by dividing the display with pixels</a:t>
            </a:r>
            <a:endParaRPr lang="en-US" sz="900" b="1" dirty="0">
              <a:solidFill>
                <a:srgbClr val="00B050"/>
              </a:solidFill>
            </a:endParaRPr>
          </a:p>
          <a:p>
            <a:r>
              <a:rPr lang="en-US" sz="800" dirty="0"/>
              <a:t>	</a:t>
            </a:r>
            <a:r>
              <a:rPr lang="en-US" sz="800" dirty="0" err="1" smtClean="0"/>
              <a:t>totalLeft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totalLeft</a:t>
            </a:r>
            <a:r>
              <a:rPr lang="en-US" sz="800" dirty="0"/>
              <a:t> + input</a:t>
            </a:r>
            <a:r>
              <a:rPr lang="en-US" sz="800" b="1" dirty="0" smtClean="0">
                <a:solidFill>
                  <a:srgbClr val="00B050"/>
                </a:solidFill>
              </a:rPr>
              <a:t>;                   //X1 left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dirty="0"/>
              <a:t>	</a:t>
            </a:r>
            <a:r>
              <a:rPr lang="en-US" sz="800" dirty="0" err="1" smtClean="0"/>
              <a:t>CounterLeft</a:t>
            </a:r>
            <a:r>
              <a:rPr lang="en-US" sz="800" dirty="0"/>
              <a:t>++;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smtClean="0"/>
              <a:t>else{</a:t>
            </a:r>
            <a:r>
              <a:rPr lang="en-US" sz="800" dirty="0" err="1" smtClean="0"/>
              <a:t>totalRight</a:t>
            </a:r>
            <a:r>
              <a:rPr lang="en-US" sz="800" dirty="0" smtClean="0"/>
              <a:t>=</a:t>
            </a:r>
            <a:r>
              <a:rPr lang="en-US" sz="800" dirty="0" err="1" smtClean="0"/>
              <a:t>totalRight</a:t>
            </a:r>
            <a:r>
              <a:rPr lang="en-US" sz="800" dirty="0" smtClean="0"/>
              <a:t> </a:t>
            </a:r>
            <a:r>
              <a:rPr lang="en-US" sz="800" dirty="0"/>
              <a:t>+ input</a:t>
            </a:r>
            <a:r>
              <a:rPr lang="en-US" sz="800" dirty="0" smtClean="0"/>
              <a:t>;               </a:t>
            </a:r>
            <a:r>
              <a:rPr lang="en-US" sz="800" b="1" dirty="0" smtClean="0">
                <a:solidFill>
                  <a:srgbClr val="00B050"/>
                </a:solidFill>
              </a:rPr>
              <a:t>//X1 right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dirty="0"/>
              <a:t>	</a:t>
            </a:r>
            <a:r>
              <a:rPr lang="en-US" sz="800" dirty="0" err="1" smtClean="0"/>
              <a:t>CounterRight</a:t>
            </a:r>
            <a:r>
              <a:rPr lang="en-US" sz="800" dirty="0"/>
              <a:t>++;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smtClean="0"/>
              <a:t>input2 </a:t>
            </a:r>
            <a:r>
              <a:rPr lang="en-US" sz="800" dirty="0"/>
              <a:t>= li[</a:t>
            </a:r>
            <a:r>
              <a:rPr lang="en-US" sz="800" dirty="0" err="1"/>
              <a:t>i</a:t>
            </a:r>
            <a:r>
              <a:rPr lang="en-US" sz="800" dirty="0"/>
              <a:t>][2];</a:t>
            </a:r>
          </a:p>
          <a:p>
            <a:r>
              <a:rPr lang="en-US" sz="800" dirty="0" smtClean="0"/>
              <a:t>	if(input2&lt;160){                            </a:t>
            </a:r>
            <a:r>
              <a:rPr lang="en-US" sz="800" b="1" dirty="0" smtClean="0">
                <a:solidFill>
                  <a:srgbClr val="00B050"/>
                </a:solidFill>
              </a:rPr>
              <a:t>// </a:t>
            </a:r>
            <a:r>
              <a:rPr lang="en-US" sz="800" b="1" dirty="0">
                <a:solidFill>
                  <a:srgbClr val="00B050"/>
                </a:solidFill>
              </a:rPr>
              <a:t>calculates the number of end points on the left and right side of the display by dividing the display with </a:t>
            </a:r>
            <a:r>
              <a:rPr lang="en-US" sz="800" b="1" dirty="0" smtClean="0">
                <a:solidFill>
                  <a:srgbClr val="00B050"/>
                </a:solidFill>
              </a:rPr>
              <a:t>pixels</a:t>
            </a:r>
            <a:endParaRPr lang="en-US" sz="800" dirty="0" smtClean="0"/>
          </a:p>
          <a:p>
            <a:r>
              <a:rPr lang="en-US" sz="800" dirty="0"/>
              <a:t>	</a:t>
            </a:r>
            <a:r>
              <a:rPr lang="en-US" sz="800" dirty="0" smtClean="0"/>
              <a:t>totalLeft2 </a:t>
            </a:r>
            <a:r>
              <a:rPr lang="en-US" sz="800" dirty="0"/>
              <a:t>= totalLeft2 + input2</a:t>
            </a:r>
            <a:r>
              <a:rPr lang="en-US" sz="800" dirty="0" smtClean="0"/>
              <a:t>;                      </a:t>
            </a:r>
            <a:r>
              <a:rPr lang="en-US" sz="800" b="1" dirty="0" smtClean="0">
                <a:solidFill>
                  <a:srgbClr val="00B050"/>
                </a:solidFill>
              </a:rPr>
              <a:t>//X2 left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dirty="0"/>
              <a:t>	</a:t>
            </a:r>
            <a:r>
              <a:rPr lang="en-US" sz="800" dirty="0" smtClean="0"/>
              <a:t>CounterLeft2</a:t>
            </a:r>
            <a:r>
              <a:rPr lang="en-US" sz="800" dirty="0"/>
              <a:t>++;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smtClean="0"/>
              <a:t>else{totalRight2=totalRight2 </a:t>
            </a:r>
            <a:r>
              <a:rPr lang="en-US" sz="800" dirty="0"/>
              <a:t>+ input2</a:t>
            </a:r>
            <a:r>
              <a:rPr lang="en-US" sz="800" dirty="0" smtClean="0"/>
              <a:t>;              </a:t>
            </a:r>
            <a:r>
              <a:rPr lang="en-US" sz="800" b="1" dirty="0" smtClean="0">
                <a:solidFill>
                  <a:srgbClr val="00B050"/>
                </a:solidFill>
              </a:rPr>
              <a:t>//X2 right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dirty="0"/>
              <a:t>	</a:t>
            </a:r>
            <a:r>
              <a:rPr lang="en-US" sz="800" dirty="0" smtClean="0"/>
              <a:t>CounterRight2</a:t>
            </a:r>
            <a:r>
              <a:rPr lang="en-US" sz="800" dirty="0"/>
              <a:t>++;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smtClean="0"/>
              <a:t>}</a:t>
            </a:r>
            <a:endParaRPr lang="en-US" sz="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11" y="3637434"/>
            <a:ext cx="2310883" cy="1222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703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927" y="200130"/>
            <a:ext cx="8520600" cy="841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Color Detection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29</a:t>
            </a:fld>
            <a:endParaRPr lang="ru"/>
          </a:p>
        </p:txBody>
      </p:sp>
      <p:sp>
        <p:nvSpPr>
          <p:cNvPr id="4" name="TextBox 3"/>
          <p:cNvSpPr txBox="1"/>
          <p:nvPr/>
        </p:nvSpPr>
        <p:spPr>
          <a:xfrm>
            <a:off x="541867" y="1024851"/>
            <a:ext cx="5436104" cy="330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Mat3b </a:t>
            </a:r>
            <a:r>
              <a:rPr lang="en-US" sz="900" dirty="0" err="1"/>
              <a:t>hsv</a:t>
            </a:r>
            <a:r>
              <a:rPr lang="en-US" sz="900" dirty="0"/>
              <a:t>;</a:t>
            </a:r>
          </a:p>
          <a:p>
            <a:pPr lvl="1"/>
            <a:r>
              <a:rPr lang="en-US" sz="900" dirty="0" err="1" smtClean="0"/>
              <a:t>cvtColor</a:t>
            </a:r>
            <a:r>
              <a:rPr lang="en-US" sz="900" dirty="0" smtClean="0"/>
              <a:t>(resized</a:t>
            </a:r>
            <a:r>
              <a:rPr lang="en-US" sz="900" dirty="0"/>
              <a:t>, </a:t>
            </a:r>
            <a:r>
              <a:rPr lang="en-US" sz="900" dirty="0" err="1"/>
              <a:t>hsv</a:t>
            </a:r>
            <a:r>
              <a:rPr lang="en-US" sz="900" dirty="0"/>
              <a:t>, COLOR_BGR2HSV</a:t>
            </a:r>
            <a:r>
              <a:rPr lang="en-US" sz="900" dirty="0" smtClean="0"/>
              <a:t>);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 smtClean="0"/>
              <a:t>Mat1b mask1;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 err="1" smtClean="0"/>
              <a:t>inRange</a:t>
            </a:r>
            <a:r>
              <a:rPr lang="en-US" sz="900" dirty="0" smtClean="0"/>
              <a:t>(</a:t>
            </a:r>
            <a:r>
              <a:rPr lang="en-US" sz="900" dirty="0" err="1" smtClean="0"/>
              <a:t>hsv</a:t>
            </a:r>
            <a:r>
              <a:rPr lang="en-US" sz="900" dirty="0"/>
              <a:t>, Scalar(173, 70, 50), Scalar(210, 255, 255), mask1);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 smtClean="0"/>
              <a:t> </a:t>
            </a:r>
            <a:r>
              <a:rPr lang="en-US" sz="900" dirty="0"/>
              <a:t>vector&lt;vector&lt;Point&gt; &gt; </a:t>
            </a:r>
            <a:r>
              <a:rPr lang="en-US" sz="900" dirty="0" err="1"/>
              <a:t>reddd</a:t>
            </a:r>
            <a:r>
              <a:rPr lang="en-US" sz="900" dirty="0"/>
              <a:t>;</a:t>
            </a:r>
          </a:p>
          <a:p>
            <a:pPr lvl="1"/>
            <a:r>
              <a:rPr lang="en-US" sz="900" dirty="0" smtClean="0"/>
              <a:t>vector&lt;Vec4i</a:t>
            </a:r>
            <a:r>
              <a:rPr lang="en-US" sz="900" dirty="0"/>
              <a:t>&gt; hierarchy;</a:t>
            </a:r>
          </a:p>
          <a:p>
            <a:pPr lvl="1"/>
            <a:r>
              <a:rPr lang="en-US" sz="900" dirty="0" err="1" smtClean="0"/>
              <a:t>findContours</a:t>
            </a:r>
            <a:r>
              <a:rPr lang="en-US" sz="900" dirty="0"/>
              <a:t>( mask1, </a:t>
            </a:r>
            <a:r>
              <a:rPr lang="en-US" sz="900" dirty="0" err="1"/>
              <a:t>reddd</a:t>
            </a:r>
            <a:r>
              <a:rPr lang="en-US" sz="900" dirty="0"/>
              <a:t>, hierarchy, CV_RETR_TREE, CV_CHAIN_APPROX_SIMPLE, Point(0,0</a:t>
            </a:r>
            <a:r>
              <a:rPr lang="en-US" sz="900" dirty="0" smtClean="0"/>
              <a:t>));</a:t>
            </a:r>
          </a:p>
          <a:p>
            <a:pPr lvl="1"/>
            <a:endParaRPr lang="en-US" sz="900" dirty="0"/>
          </a:p>
          <a:p>
            <a:pPr lvl="1"/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 err="1"/>
              <a:t>CountRed</a:t>
            </a:r>
            <a:r>
              <a:rPr lang="en-US" sz="900" dirty="0"/>
              <a:t>=0</a:t>
            </a:r>
            <a:r>
              <a:rPr lang="en-US" sz="900" dirty="0" smtClean="0"/>
              <a:t>;</a:t>
            </a:r>
          </a:p>
          <a:p>
            <a:pPr lvl="1"/>
            <a:endParaRPr lang="en-US" sz="900" dirty="0"/>
          </a:p>
          <a:p>
            <a:pPr lvl="1"/>
            <a:r>
              <a:rPr lang="en-US" sz="1050" dirty="0" smtClean="0"/>
              <a:t>for(unsigned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=0;i&lt;</a:t>
            </a:r>
            <a:r>
              <a:rPr lang="en-US" sz="1050" dirty="0" err="1"/>
              <a:t>reddd.size</a:t>
            </a:r>
            <a:r>
              <a:rPr lang="en-US" sz="1050" dirty="0"/>
              <a:t>();</a:t>
            </a:r>
            <a:r>
              <a:rPr lang="en-US" sz="1050" dirty="0" err="1"/>
              <a:t>i</a:t>
            </a:r>
            <a:r>
              <a:rPr lang="en-US" sz="1050" dirty="0"/>
              <a:t>++){</a:t>
            </a:r>
          </a:p>
          <a:p>
            <a:pPr lvl="3"/>
            <a:r>
              <a:rPr lang="en-US" sz="1050" dirty="0" smtClean="0"/>
              <a:t>	for(unsigned </a:t>
            </a:r>
            <a:r>
              <a:rPr lang="en-US" sz="1050" dirty="0" err="1" smtClean="0"/>
              <a:t>int</a:t>
            </a:r>
            <a:r>
              <a:rPr lang="en-US" sz="1050" dirty="0" smtClean="0"/>
              <a:t> j=0;j&lt;</a:t>
            </a:r>
            <a:r>
              <a:rPr lang="en-US" sz="1050" dirty="0" err="1" smtClean="0"/>
              <a:t>reddd</a:t>
            </a:r>
            <a:r>
              <a:rPr lang="en-US" sz="1050" dirty="0" smtClean="0"/>
              <a:t>[</a:t>
            </a:r>
            <a:r>
              <a:rPr lang="en-US" sz="1050" dirty="0" err="1" smtClean="0"/>
              <a:t>i</a:t>
            </a:r>
            <a:r>
              <a:rPr lang="en-US" sz="1050" dirty="0" smtClean="0"/>
              <a:t>].size();</a:t>
            </a:r>
            <a:r>
              <a:rPr lang="en-US" sz="1050" dirty="0" err="1" smtClean="0"/>
              <a:t>j++</a:t>
            </a:r>
            <a:r>
              <a:rPr lang="en-US" sz="1050" dirty="0" smtClean="0"/>
              <a:t>)</a:t>
            </a:r>
          </a:p>
          <a:p>
            <a:pPr lvl="3"/>
            <a:r>
              <a:rPr lang="en-US" sz="1050" dirty="0" smtClean="0"/>
              <a:t>	{</a:t>
            </a:r>
          </a:p>
          <a:p>
            <a:pPr lvl="3"/>
            <a:r>
              <a:rPr lang="en-US" sz="1050" dirty="0" smtClean="0"/>
              <a:t> 	//</a:t>
            </a:r>
            <a:r>
              <a:rPr lang="en-US" sz="1050" dirty="0" err="1" smtClean="0"/>
              <a:t>cout</a:t>
            </a:r>
            <a:r>
              <a:rPr lang="en-US" sz="1050" dirty="0" smtClean="0"/>
              <a:t>&lt;&lt; "Point(</a:t>
            </a:r>
            <a:r>
              <a:rPr lang="en-US" sz="1050" dirty="0" err="1" smtClean="0"/>
              <a:t>x,y</a:t>
            </a:r>
            <a:r>
              <a:rPr lang="en-US" sz="1050" dirty="0" smtClean="0"/>
              <a:t>)="&lt;&lt; </a:t>
            </a:r>
            <a:r>
              <a:rPr lang="en-US" sz="1050" dirty="0" err="1" smtClean="0"/>
              <a:t>reddd</a:t>
            </a:r>
            <a:r>
              <a:rPr lang="en-US" sz="1050" dirty="0" smtClean="0"/>
              <a:t>[</a:t>
            </a:r>
            <a:r>
              <a:rPr lang="en-US" sz="1050" dirty="0" err="1" smtClean="0"/>
              <a:t>i</a:t>
            </a:r>
            <a:r>
              <a:rPr lang="en-US" sz="1050" dirty="0" smtClean="0"/>
              <a:t>][j] &lt;&lt; </a:t>
            </a:r>
            <a:r>
              <a:rPr lang="en-US" sz="1050" dirty="0" err="1" smtClean="0"/>
              <a:t>endl</a:t>
            </a:r>
            <a:r>
              <a:rPr lang="en-US" sz="1050" dirty="0" smtClean="0"/>
              <a:t>;</a:t>
            </a:r>
          </a:p>
          <a:p>
            <a:pPr lvl="3"/>
            <a:r>
              <a:rPr lang="en-US" sz="1050" dirty="0" smtClean="0"/>
              <a:t> 	</a:t>
            </a:r>
            <a:r>
              <a:rPr lang="en-US" sz="1050" dirty="0" err="1" smtClean="0"/>
              <a:t>CountRed</a:t>
            </a:r>
            <a:r>
              <a:rPr lang="en-US" sz="1050" dirty="0" smtClean="0"/>
              <a:t>++;</a:t>
            </a:r>
          </a:p>
          <a:p>
            <a:pPr lvl="3"/>
            <a:r>
              <a:rPr lang="en-US" sz="1050" dirty="0" smtClean="0"/>
              <a:t> 	}</a:t>
            </a:r>
          </a:p>
          <a:p>
            <a:pPr lvl="1"/>
            <a:r>
              <a:rPr lang="en-US" sz="1050" dirty="0" smtClean="0"/>
              <a:t>}</a:t>
            </a:r>
            <a:r>
              <a:rPr lang="en-US" sz="1050" dirty="0"/>
              <a:t>	</a:t>
            </a:r>
          </a:p>
          <a:p>
            <a:pPr lvl="1"/>
            <a:r>
              <a:rPr lang="en-US" sz="900" dirty="0" err="1" smtClean="0"/>
              <a:t>imshow</a:t>
            </a:r>
            <a:r>
              <a:rPr lang="en-US" sz="900" dirty="0"/>
              <a:t>("RED", mask1);	</a:t>
            </a:r>
          </a:p>
          <a:p>
            <a:pPr lvl="1"/>
            <a:r>
              <a:rPr lang="en-US" sz="900" dirty="0" err="1" smtClean="0"/>
              <a:t>cout</a:t>
            </a:r>
            <a:r>
              <a:rPr lang="en-US" sz="900" dirty="0"/>
              <a:t>&lt;&lt;"</a:t>
            </a:r>
            <a:r>
              <a:rPr lang="en-US" sz="900" dirty="0" err="1"/>
              <a:t>CountRed</a:t>
            </a:r>
            <a:r>
              <a:rPr lang="en-US" sz="900" dirty="0"/>
              <a:t>:   "&lt;&lt;</a:t>
            </a:r>
            <a:r>
              <a:rPr lang="en-US" sz="900" dirty="0" err="1"/>
              <a:t>CountRed</a:t>
            </a:r>
            <a:r>
              <a:rPr lang="en-US" sz="900" dirty="0"/>
              <a:t>&lt;&lt;</a:t>
            </a:r>
            <a:r>
              <a:rPr lang="en-US" sz="900" dirty="0" err="1"/>
              <a:t>endl</a:t>
            </a:r>
            <a:r>
              <a:rPr lang="en-US" sz="9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6141" y="1137921"/>
            <a:ext cx="2370667" cy="328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Color detection first should be given range of color through </a:t>
            </a:r>
            <a:r>
              <a:rPr lang="en-US" b="1" dirty="0" err="1" smtClean="0">
                <a:solidFill>
                  <a:srgbClr val="C00000"/>
                </a:solidFill>
              </a:rPr>
              <a:t>inRange</a:t>
            </a:r>
            <a:r>
              <a:rPr lang="en-US" dirty="0" smtClean="0"/>
              <a:t> Function and in this given </a:t>
            </a:r>
            <a:r>
              <a:rPr lang="en-US" b="1" dirty="0" smtClean="0">
                <a:solidFill>
                  <a:srgbClr val="C00000"/>
                </a:solidFill>
              </a:rPr>
              <a:t>range of </a:t>
            </a:r>
            <a:r>
              <a:rPr lang="en-US" b="1" dirty="0" err="1" smtClean="0">
                <a:solidFill>
                  <a:srgbClr val="C00000"/>
                </a:solidFill>
              </a:rPr>
              <a:t>hsv</a:t>
            </a:r>
            <a:r>
              <a:rPr lang="en-US" b="1" dirty="0" smtClean="0">
                <a:solidFill>
                  <a:srgbClr val="C00000"/>
                </a:solidFill>
              </a:rPr>
              <a:t> color</a:t>
            </a:r>
            <a:r>
              <a:rPr lang="en-US" dirty="0" smtClean="0"/>
              <a:t> camera detects colored range of pixels with using </a:t>
            </a:r>
            <a:r>
              <a:rPr lang="en-US" b="1" dirty="0" smtClean="0">
                <a:solidFill>
                  <a:srgbClr val="002060"/>
                </a:solidFill>
              </a:rPr>
              <a:t>point vector</a:t>
            </a:r>
            <a:r>
              <a:rPr lang="en-US" dirty="0" smtClean="0"/>
              <a:t>, after output the position and the value of the each colored point.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55" y="3650480"/>
            <a:ext cx="1829901" cy="1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2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3</a:t>
            </a:fld>
            <a:endParaRPr lang="ru"/>
          </a:p>
        </p:txBody>
      </p:sp>
      <p:sp>
        <p:nvSpPr>
          <p:cNvPr id="74" name="Shape 74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ctr">
              <a:spcBef>
                <a:spcPts val="0"/>
              </a:spcBef>
              <a:buSzPts val="3600"/>
              <a:buFont typeface="Georgia"/>
              <a:buAutoNum type="romanUcPeriod"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Project Outline</a:t>
            </a:r>
          </a:p>
        </p:txBody>
      </p:sp>
      <p:sp>
        <p:nvSpPr>
          <p:cNvPr id="75" name="Shape 75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30</a:t>
            </a:fld>
            <a:endParaRPr lang="ru"/>
          </a:p>
        </p:txBody>
      </p:sp>
      <p:sp>
        <p:nvSpPr>
          <p:cNvPr id="509" name="Shape 509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VI. Team Contribution</a:t>
            </a:r>
          </a:p>
        </p:txBody>
      </p:sp>
      <p:sp>
        <p:nvSpPr>
          <p:cNvPr id="510" name="Shape 510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55156" y="20269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31</a:t>
            </a:fld>
            <a:endParaRPr lang="ru" dirty="0"/>
          </a:p>
        </p:txBody>
      </p:sp>
      <p:sp>
        <p:nvSpPr>
          <p:cNvPr id="222" name="Shape 222"/>
          <p:cNvSpPr txBox="1"/>
          <p:nvPr/>
        </p:nvSpPr>
        <p:spPr>
          <a:xfrm>
            <a:off x="1048400" y="202693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Team Participation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645970" y="1349595"/>
            <a:ext cx="73906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Sobirova</a:t>
            </a:r>
            <a:r>
              <a:rPr lang="en-US" b="1" i="1" dirty="0"/>
              <a:t> </a:t>
            </a:r>
            <a:r>
              <a:rPr lang="en-US" b="1" i="1" dirty="0" err="1" smtClean="0"/>
              <a:t>Rano</a:t>
            </a:r>
            <a:r>
              <a:rPr lang="en-US" b="1" i="1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err="1" smtClean="0"/>
              <a:t>Tsoy</a:t>
            </a:r>
            <a:r>
              <a:rPr lang="en-US" b="1" i="1" dirty="0" smtClean="0"/>
              <a:t> </a:t>
            </a:r>
            <a:r>
              <a:rPr lang="en-US" b="1" i="1" dirty="0"/>
              <a:t>Natalya 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Rakhmatullaev</a:t>
            </a:r>
            <a:r>
              <a:rPr lang="en-US" b="1" dirty="0" smtClean="0"/>
              <a:t> </a:t>
            </a:r>
            <a:r>
              <a:rPr lang="en-US" b="1" dirty="0" err="1" smtClean="0"/>
              <a:t>Davron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Madjidkhodjaev</a:t>
            </a:r>
            <a:r>
              <a:rPr lang="en-US" b="1" dirty="0" smtClean="0"/>
              <a:t> Saidakmal</a:t>
            </a: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015581" y="1473928"/>
            <a:ext cx="614723" cy="70786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40186" y="851875"/>
            <a:ext cx="5163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Researcher, </a:t>
            </a:r>
            <a:r>
              <a:rPr lang="en-US" dirty="0" smtClean="0"/>
              <a:t>reporter, coder.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Construction </a:t>
            </a:r>
            <a:r>
              <a:rPr lang="en-US" sz="1300" dirty="0"/>
              <a:t>of hardware part, </a:t>
            </a:r>
            <a:endParaRPr lang="en-US" sz="13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Adjustment </a:t>
            </a:r>
            <a:r>
              <a:rPr lang="en-US" sz="1300" dirty="0"/>
              <a:t>of Ultrasonic and IR sensors</a:t>
            </a:r>
            <a:r>
              <a:rPr lang="en-US" sz="13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Detecting and avoiding obstacles.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Color detection algorithm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Getting the capture of the image, getting frames.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Promotion and media staffs of the team.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DC motors Function and direction settings,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rotation and forward movements.</a:t>
            </a:r>
            <a:endParaRPr lang="en-US" sz="1300" dirty="0"/>
          </a:p>
          <a:p>
            <a:endParaRPr lang="ru-RU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3090750" y="3358975"/>
            <a:ext cx="614723" cy="70786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40186" y="2945745"/>
            <a:ext cx="4800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Coder, </a:t>
            </a:r>
            <a:r>
              <a:rPr lang="en-US" dirty="0" err="1" smtClean="0"/>
              <a:t>analyst,tester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Establishment of wireless connection(using VNC server)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Creation and implementation of lane detection using </a:t>
            </a:r>
            <a:r>
              <a:rPr lang="en-US" sz="1300" dirty="0" err="1" smtClean="0"/>
              <a:t>HoughP</a:t>
            </a:r>
            <a:r>
              <a:rPr lang="en-US" sz="1300" dirty="0" smtClean="0"/>
              <a:t>, and tracking</a:t>
            </a:r>
            <a:r>
              <a:rPr lang="en-US" sz="1300" dirty="0"/>
              <a:t> of smart car</a:t>
            </a:r>
            <a:r>
              <a:rPr lang="en-US" sz="1300" dirty="0" smtClean="0"/>
              <a:t> according to vector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Adjustment of movement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Taking and acting based on detected colors.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 smtClean="0"/>
              <a:t> Image processing, setting the size and needed region of interest(ROI) of the frame. </a:t>
            </a:r>
            <a:endParaRPr lang="ru-RU" sz="13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97198" y="863512"/>
            <a:ext cx="4730088" cy="19288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97198" y="2901566"/>
            <a:ext cx="4730088" cy="20219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32</a:t>
            </a:fld>
            <a:endParaRPr lang="ru"/>
          </a:p>
        </p:txBody>
      </p:sp>
      <p:sp>
        <p:nvSpPr>
          <p:cNvPr id="526" name="Shape 526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VII. References</a:t>
            </a:r>
          </a:p>
        </p:txBody>
      </p:sp>
      <p:sp>
        <p:nvSpPr>
          <p:cNvPr id="527" name="Shape 527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33</a:t>
            </a:fld>
            <a:endParaRPr lang="ru"/>
          </a:p>
        </p:txBody>
      </p:sp>
      <p:cxnSp>
        <p:nvCxnSpPr>
          <p:cNvPr id="534" name="Shape 534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5" name="Shape 535"/>
          <p:cNvSpPr txBox="1"/>
          <p:nvPr/>
        </p:nvSpPr>
        <p:spPr>
          <a:xfrm>
            <a:off x="1048400" y="248050"/>
            <a:ext cx="5724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latin typeface="Georgia"/>
                <a:ea typeface="Georgia"/>
                <a:cs typeface="Georgia"/>
                <a:sym typeface="Georgia"/>
              </a:rPr>
              <a:t>References  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808250" y="1062400"/>
            <a:ext cx="7832700" cy="3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[1]. HyonChol Sin, Driverless Delivery Car, INHA University, 2014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[2].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https://docs.opencv.org/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[3].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https://stackoverflow.com/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[4].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https://kr.mathworks.com/help/matlab/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[5].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http://answers.opencv.org/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[6].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https://gist.github.com/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[7].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https://robotics.stackexchange.com/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[8].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https://opencv-srf.blogspot.kr/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[9]. </a:t>
            </a:r>
            <a:r>
              <a:rPr lang="ru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http://opencvexamples.blogspot.com/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34</a:t>
            </a:fld>
            <a:endParaRPr lang="ru"/>
          </a:p>
        </p:txBody>
      </p:sp>
      <p:sp>
        <p:nvSpPr>
          <p:cNvPr id="544" name="Shape 544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4800">
                <a:latin typeface="Georgia"/>
                <a:ea typeface="Georgia"/>
                <a:cs typeface="Georgia"/>
                <a:sym typeface="Georgia"/>
              </a:rPr>
              <a:t>Thank You</a:t>
            </a:r>
          </a:p>
        </p:txBody>
      </p:sp>
      <p:sp>
        <p:nvSpPr>
          <p:cNvPr id="545" name="Shape 545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4</a:t>
            </a:fld>
            <a:endParaRPr lang="ru"/>
          </a:p>
        </p:txBody>
      </p:sp>
      <p:sp>
        <p:nvSpPr>
          <p:cNvPr id="82" name="Shape 82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" name="Shape 84"/>
          <p:cNvSpPr txBox="1"/>
          <p:nvPr/>
        </p:nvSpPr>
        <p:spPr>
          <a:xfrm>
            <a:off x="845025" y="1307475"/>
            <a:ext cx="7832700" cy="6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To drive autonomously with lane detection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5" name="Shape 85"/>
          <p:cNvSpPr/>
          <p:nvPr/>
        </p:nvSpPr>
        <p:spPr>
          <a:xfrm rot="-5400000">
            <a:off x="2734612" y="4150481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-5400000">
            <a:off x="2734612" y="3990264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734612" y="3826533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2734612" y="3666316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2734612" y="3501489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2734612" y="3341272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2734612" y="3177541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2734612" y="3017324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2734612" y="2846463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2734612" y="2686246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2734612" y="2522515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2734612" y="2362298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-5400000">
            <a:off x="2734612" y="2186621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2734612" y="2026404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2734612" y="4314226"/>
            <a:ext cx="227400" cy="212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324600" y="1920909"/>
            <a:ext cx="78600" cy="277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243764" y="1920909"/>
            <a:ext cx="78600" cy="277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727151" y="2008566"/>
            <a:ext cx="1263633" cy="2665444"/>
          </a:xfrm>
          <a:custGeom>
            <a:avLst/>
            <a:gdLst/>
            <a:ahLst/>
            <a:cxnLst/>
            <a:rect l="0" t="0" r="0" b="0"/>
            <a:pathLst>
              <a:path w="67313" h="125610" extrusionOk="0">
                <a:moveTo>
                  <a:pt x="642" y="125610"/>
                </a:moveTo>
                <a:cubicBezTo>
                  <a:pt x="642" y="121459"/>
                  <a:pt x="-801" y="108104"/>
                  <a:pt x="642" y="100705"/>
                </a:cubicBezTo>
                <a:cubicBezTo>
                  <a:pt x="2085" y="93305"/>
                  <a:pt x="5154" y="86266"/>
                  <a:pt x="9305" y="81213"/>
                </a:cubicBezTo>
                <a:cubicBezTo>
                  <a:pt x="13455" y="76159"/>
                  <a:pt x="18328" y="72911"/>
                  <a:pt x="25547" y="70385"/>
                </a:cubicBezTo>
                <a:cubicBezTo>
                  <a:pt x="32765" y="67858"/>
                  <a:pt x="45940" y="68761"/>
                  <a:pt x="52618" y="66054"/>
                </a:cubicBezTo>
                <a:cubicBezTo>
                  <a:pt x="59295" y="63346"/>
                  <a:pt x="63265" y="59195"/>
                  <a:pt x="65612" y="54142"/>
                </a:cubicBezTo>
                <a:cubicBezTo>
                  <a:pt x="67958" y="49088"/>
                  <a:pt x="67416" y="41689"/>
                  <a:pt x="66695" y="35734"/>
                </a:cubicBezTo>
                <a:cubicBezTo>
                  <a:pt x="65973" y="29778"/>
                  <a:pt x="64168" y="24364"/>
                  <a:pt x="61281" y="18409"/>
                </a:cubicBezTo>
                <a:cubicBezTo>
                  <a:pt x="58393" y="12453"/>
                  <a:pt x="51355" y="3068"/>
                  <a:pt x="49370" y="0"/>
                </a:cubicBezTo>
              </a:path>
            </a:pathLst>
          </a:custGeom>
          <a:noFill/>
          <a:ln w="114300" cap="flat" cmpd="sng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3" name="Shape 103"/>
          <p:cNvSpPr/>
          <p:nvPr/>
        </p:nvSpPr>
        <p:spPr>
          <a:xfrm>
            <a:off x="5694633" y="1912400"/>
            <a:ext cx="1281167" cy="2784595"/>
          </a:xfrm>
          <a:custGeom>
            <a:avLst/>
            <a:gdLst/>
            <a:ahLst/>
            <a:cxnLst/>
            <a:rect l="0" t="0" r="0" b="0"/>
            <a:pathLst>
              <a:path w="68247" h="131225" extrusionOk="0">
                <a:moveTo>
                  <a:pt x="0" y="131225"/>
                </a:moveTo>
                <a:cubicBezTo>
                  <a:pt x="361" y="129059"/>
                  <a:pt x="361" y="122021"/>
                  <a:pt x="2166" y="118231"/>
                </a:cubicBezTo>
                <a:cubicBezTo>
                  <a:pt x="3970" y="114441"/>
                  <a:pt x="6678" y="110470"/>
                  <a:pt x="10829" y="108485"/>
                </a:cubicBezTo>
                <a:cubicBezTo>
                  <a:pt x="14980" y="106499"/>
                  <a:pt x="22379" y="107040"/>
                  <a:pt x="27072" y="106319"/>
                </a:cubicBezTo>
                <a:cubicBezTo>
                  <a:pt x="31764" y="105597"/>
                  <a:pt x="35554" y="105236"/>
                  <a:pt x="38983" y="104154"/>
                </a:cubicBezTo>
                <a:cubicBezTo>
                  <a:pt x="42412" y="103071"/>
                  <a:pt x="44578" y="101987"/>
                  <a:pt x="47646" y="99822"/>
                </a:cubicBezTo>
                <a:cubicBezTo>
                  <a:pt x="50714" y="97656"/>
                  <a:pt x="54503" y="94589"/>
                  <a:pt x="57391" y="91160"/>
                </a:cubicBezTo>
                <a:cubicBezTo>
                  <a:pt x="60278" y="87731"/>
                  <a:pt x="63166" y="83940"/>
                  <a:pt x="64971" y="79248"/>
                </a:cubicBezTo>
                <a:cubicBezTo>
                  <a:pt x="66775" y="74555"/>
                  <a:pt x="68039" y="70044"/>
                  <a:pt x="68220" y="63006"/>
                </a:cubicBezTo>
                <a:cubicBezTo>
                  <a:pt x="68400" y="55967"/>
                  <a:pt x="67678" y="44777"/>
                  <a:pt x="66054" y="37017"/>
                </a:cubicBezTo>
                <a:cubicBezTo>
                  <a:pt x="64429" y="29256"/>
                  <a:pt x="60385" y="21168"/>
                  <a:pt x="58474" y="16443"/>
                </a:cubicBezTo>
                <a:cubicBezTo>
                  <a:pt x="56562" y="11717"/>
                  <a:pt x="56134" y="11403"/>
                  <a:pt x="54584" y="8663"/>
                </a:cubicBezTo>
                <a:cubicBezTo>
                  <a:pt x="53033" y="5922"/>
                  <a:pt x="50072" y="1443"/>
                  <a:pt x="49170" y="0"/>
                </a:cubicBezTo>
              </a:path>
            </a:pathLst>
          </a:custGeom>
          <a:noFill/>
          <a:ln w="114300" cap="flat" cmpd="sng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4" name="Shape 104"/>
          <p:cNvSpPr/>
          <p:nvPr/>
        </p:nvSpPr>
        <p:spPr>
          <a:xfrm rot="-5004042">
            <a:off x="5148234" y="4477088"/>
            <a:ext cx="227105" cy="212602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-4593276">
            <a:off x="5186759" y="4257215"/>
            <a:ext cx="225788" cy="214104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-4578882">
            <a:off x="5227949" y="4087622"/>
            <a:ext cx="225708" cy="21408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-3774846">
            <a:off x="5308231" y="3912103"/>
            <a:ext cx="221380" cy="218922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-1991189">
            <a:off x="5478345" y="3790950"/>
            <a:ext cx="208270" cy="23238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-1991189">
            <a:off x="5628816" y="3720515"/>
            <a:ext cx="208270" cy="233182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-1014595">
            <a:off x="5803910" y="3647698"/>
            <a:ext cx="203185" cy="237657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-1014595">
            <a:off x="5982170" y="3575161"/>
            <a:ext cx="203185" cy="237657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-1996623">
            <a:off x="6144741" y="3502826"/>
            <a:ext cx="207768" cy="23238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-2918409">
            <a:off x="6283944" y="3401084"/>
            <a:ext cx="213836" cy="22634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3785199">
            <a:off x="6400123" y="3243328"/>
            <a:ext cx="220704" cy="218671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6430923" y="3038520"/>
            <a:ext cx="226800" cy="211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-5404547">
            <a:off x="6400303" y="2835022"/>
            <a:ext cx="226800" cy="211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-6208853">
            <a:off x="6340811" y="2622692"/>
            <a:ext cx="225205" cy="21373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-6213305">
            <a:off x="6277097" y="2430440"/>
            <a:ext cx="225275" cy="21373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-6213305">
            <a:off x="6212210" y="2239806"/>
            <a:ext cx="225275" cy="21373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-6208853">
            <a:off x="6136069" y="2045403"/>
            <a:ext cx="225205" cy="21373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77956">
            <a:off x="4914302" y="3635376"/>
            <a:ext cx="957815" cy="10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">
            <a:off x="2391669" y="3211138"/>
            <a:ext cx="908196" cy="109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5</a:t>
            </a:fld>
            <a:endParaRPr lang="ru"/>
          </a:p>
        </p:txBody>
      </p:sp>
      <p:sp>
        <p:nvSpPr>
          <p:cNvPr id="129" name="Shape 129"/>
          <p:cNvSpPr txBox="1"/>
          <p:nvPr/>
        </p:nvSpPr>
        <p:spPr>
          <a:xfrm>
            <a:off x="1048400" y="248050"/>
            <a:ext cx="6666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1" name="Shape 131"/>
          <p:cNvSpPr/>
          <p:nvPr/>
        </p:nvSpPr>
        <p:spPr>
          <a:xfrm>
            <a:off x="2687607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004328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321048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637769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934071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50791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567511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884232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171366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488087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93556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474900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762034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078755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384224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080688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386157" y="2217299"/>
            <a:ext cx="337800" cy="279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346850" y="1913484"/>
            <a:ext cx="1190700" cy="27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30 cm</a:t>
            </a:r>
          </a:p>
        </p:txBody>
      </p:sp>
      <p:sp>
        <p:nvSpPr>
          <p:cNvPr id="149" name="Shape 149"/>
          <p:cNvSpPr/>
          <p:nvPr/>
        </p:nvSpPr>
        <p:spPr>
          <a:xfrm rot="10800000" flipH="1">
            <a:off x="2939124" y="2260742"/>
            <a:ext cx="1338300" cy="23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78" y="2041482"/>
            <a:ext cx="456128" cy="45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102" y="1834200"/>
            <a:ext cx="1337959" cy="66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993053" y="2486907"/>
            <a:ext cx="2752200" cy="4053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845025" y="1307475"/>
            <a:ext cx="7832700" cy="3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• To detect an obstacle and navigate without collision</a:t>
            </a: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Smart Parking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99955">
            <a:off x="1911620" y="3699679"/>
            <a:ext cx="921180" cy="985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1717501" y="3700625"/>
            <a:ext cx="73200" cy="98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244397" y="3700626"/>
            <a:ext cx="73200" cy="98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5400000">
            <a:off x="2473628" y="2959625"/>
            <a:ext cx="73200" cy="155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6</a:t>
            </a:fld>
            <a:endParaRPr lang="ru"/>
          </a:p>
        </p:txBody>
      </p:sp>
      <p:sp>
        <p:nvSpPr>
          <p:cNvPr id="164" name="Shape 164"/>
          <p:cNvSpPr txBox="1"/>
          <p:nvPr/>
        </p:nvSpPr>
        <p:spPr>
          <a:xfrm>
            <a:off x="1048400" y="248050"/>
            <a:ext cx="66669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68" y="1748825"/>
            <a:ext cx="586513" cy="759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568698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834462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100227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365991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614621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880385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146150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411914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652852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918617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174939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551100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792038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057802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314125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814" y="2239703"/>
            <a:ext cx="1122698" cy="56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415876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672199" y="2561165"/>
            <a:ext cx="283500" cy="2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845025" y="1307475"/>
            <a:ext cx="7832700" cy="80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• To recognize Traffic Light</a:t>
            </a: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To recognize Traffic Sign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627388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888579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149770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410961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655313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916504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77695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438886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675678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36870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188782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7" name="Shape 197"/>
          <p:cNvCxnSpPr>
            <a:stCxn id="186" idx="2"/>
            <a:endCxn id="195" idx="2"/>
          </p:cNvCxnSpPr>
          <p:nvPr/>
        </p:nvCxnSpPr>
        <p:spPr>
          <a:xfrm rot="-5400000" flipH="1">
            <a:off x="3863013" y="3170299"/>
            <a:ext cx="600" cy="23094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/>
          <p:nvPr/>
        </p:nvSpPr>
        <p:spPr>
          <a:xfrm>
            <a:off x="1627300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864092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125283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2377195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817" y="3777466"/>
            <a:ext cx="1103378" cy="5516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5425572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677484" y="4093399"/>
            <a:ext cx="278100" cy="2313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687588" y="4626427"/>
            <a:ext cx="982500" cy="2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30 cm</a:t>
            </a:r>
          </a:p>
        </p:txBody>
      </p:sp>
      <p:sp>
        <p:nvSpPr>
          <p:cNvPr id="206" name="Shape 206"/>
          <p:cNvSpPr/>
          <p:nvPr/>
        </p:nvSpPr>
        <p:spPr>
          <a:xfrm>
            <a:off x="5030167" y="3731860"/>
            <a:ext cx="61500" cy="344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733" y="3388351"/>
            <a:ext cx="376156" cy="37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7</a:t>
            </a:fld>
            <a:endParaRPr lang="ru"/>
          </a:p>
        </p:txBody>
      </p:sp>
      <p:sp>
        <p:nvSpPr>
          <p:cNvPr id="214" name="Shape 214"/>
          <p:cNvSpPr txBox="1"/>
          <p:nvPr/>
        </p:nvSpPr>
        <p:spPr>
          <a:xfrm>
            <a:off x="1048400" y="248050"/>
            <a:ext cx="58002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Smart Car Components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808250" y="1157125"/>
            <a:ext cx="6054000" cy="3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838" r="6034"/>
          <a:stretch/>
        </p:blipFill>
        <p:spPr>
          <a:xfrm>
            <a:off x="1258500" y="1061000"/>
            <a:ext cx="1310725" cy="101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75" y="1122650"/>
            <a:ext cx="1082575" cy="8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213" y="1122650"/>
            <a:ext cx="955987" cy="8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276" y="2963528"/>
            <a:ext cx="1156550" cy="9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7">
            <a:alphaModFix/>
          </a:blip>
          <a:srcRect r="6305"/>
          <a:stretch/>
        </p:blipFill>
        <p:spPr>
          <a:xfrm>
            <a:off x="7158075" y="1129750"/>
            <a:ext cx="955975" cy="94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8">
            <a:alphaModFix/>
          </a:blip>
          <a:srcRect r="5749"/>
          <a:stretch/>
        </p:blipFill>
        <p:spPr>
          <a:xfrm>
            <a:off x="7152926" y="3062400"/>
            <a:ext cx="1082575" cy="89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2951" y="3051313"/>
            <a:ext cx="1082575" cy="9190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434200" y="1257025"/>
            <a:ext cx="1053300" cy="2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271750" y="2012725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329150" y="2012725"/>
            <a:ext cx="1601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Sensor Shield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157950" y="2012725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LED Module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986750" y="2012725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L298N Motor Driver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277401" y="3906175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DC Geared Motor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993576" y="3906175"/>
            <a:ext cx="18678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HC-SR04 Ultrasonic sensor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063451" y="3916688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TCRT5000 Line tracer Module 3EA 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0575" y="2909125"/>
            <a:ext cx="1156538" cy="115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1220001" y="3906175"/>
            <a:ext cx="14379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RasPi Cam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8715175" y="73050"/>
            <a:ext cx="343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8</a:t>
            </a:fld>
            <a:endParaRPr lang="ru"/>
          </a:p>
        </p:txBody>
      </p:sp>
      <p:sp>
        <p:nvSpPr>
          <p:cNvPr id="241" name="Shape 241"/>
          <p:cNvSpPr txBox="1"/>
          <p:nvPr/>
        </p:nvSpPr>
        <p:spPr>
          <a:xfrm>
            <a:off x="295500" y="1912875"/>
            <a:ext cx="81756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ru" sz="3600">
                <a:latin typeface="Georgia"/>
                <a:ea typeface="Georgia"/>
                <a:cs typeface="Georgia"/>
                <a:sym typeface="Georgia"/>
              </a:rPr>
              <a:t>II. </a:t>
            </a:r>
            <a:r>
              <a:rPr lang="ru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 Video &amp; Evaluation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8471100" y="73050"/>
            <a:ext cx="1242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89100" y="73050"/>
            <a:ext cx="206400" cy="501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9</a:t>
            </a:fld>
            <a:endParaRPr lang="ru"/>
          </a:p>
        </p:txBody>
      </p:sp>
      <p:sp>
        <p:nvSpPr>
          <p:cNvPr id="249" name="Shape 249"/>
          <p:cNvSpPr txBox="1"/>
          <p:nvPr/>
        </p:nvSpPr>
        <p:spPr>
          <a:xfrm>
            <a:off x="1048400" y="248050"/>
            <a:ext cx="3506400" cy="98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 sz="300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Smart RC Car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808238" y="851875"/>
            <a:ext cx="78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 txBox="1"/>
          <p:nvPr/>
        </p:nvSpPr>
        <p:spPr>
          <a:xfrm>
            <a:off x="845025" y="1307475"/>
            <a:ext cx="6054000" cy="3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2245890425"/>
              </p:ext>
            </p:extLst>
          </p:nvPr>
        </p:nvGraphicFramePr>
        <p:xfrm>
          <a:off x="1333500" y="1695450"/>
          <a:ext cx="6746800" cy="2224700"/>
        </p:xfrm>
        <a:graphic>
          <a:graphicData uri="http://schemas.openxmlformats.org/drawingml/2006/table">
            <a:tbl>
              <a:tblPr>
                <a:noFill/>
                <a:tableStyleId>{CDC1A08B-A3B3-4C10-97F9-6B0251C97B13}</a:tableStyleId>
              </a:tblPr>
              <a:tblGrid>
                <a:gridCol w="33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1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 Determination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ru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1162</Words>
  <Application>Microsoft Office PowerPoint</Application>
  <PresentationFormat>Экран (16:9)</PresentationFormat>
  <Paragraphs>362</Paragraphs>
  <Slides>34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Georgia</vt:lpstr>
      <vt:lpstr>Times New Roman</vt:lpstr>
      <vt:lpstr>Wingdings</vt:lpstr>
      <vt:lpstr>Simple Light</vt:lpstr>
      <vt:lpstr>Smart Car using Raspberry Pi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Camera detect the lane according to the detected line’s vector values according to HoughP (the most exact and best solution) </vt:lpstr>
      <vt:lpstr>Color Detection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using Raspberry Pi</dc:title>
  <cp:lastModifiedBy>Davron</cp:lastModifiedBy>
  <cp:revision>8</cp:revision>
  <dcterms:modified xsi:type="dcterms:W3CDTF">2017-12-11T14:28:12Z</dcterms:modified>
</cp:coreProperties>
</file>