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27641C-B55F-4745-9E47-23C55B4FAE11}">
  <a:tblStyle styleId="{FC27641C-B55F-4745-9E47-23C55B4FAE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>
        <p:scale>
          <a:sx n="86" d="100"/>
          <a:sy n="86" d="100"/>
        </p:scale>
        <p:origin x="6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924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945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parking</a:t>
            </a:r>
          </a:p>
        </p:txBody>
      </p:sp>
    </p:spTree>
    <p:extLst>
      <p:ext uri="{BB962C8B-B14F-4D97-AF65-F5344CB8AC3E}">
        <p14:creationId xmlns:p14="http://schemas.microsoft.com/office/powerpoint/2010/main" val="22835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28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он считает линии и закидывает все данные в вектор. потом мы берем все линии с вектора и определяем координации x1,y1 , 2. frame разделяем на две части чтобы определить линии с двух сторон, если нету точек с правой стороны он идет вправо.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/>
              <a:t>obstacle-&gt; справа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/>
              <a:t>скорость постоянная скорость при forward (90,70)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/>
              <a:t>скорость при поворотах: меняется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/>
              <a:t>парковка: </a:t>
            </a:r>
            <a:r>
              <a:rPr lang="ru" sz="1400">
                <a:solidFill>
                  <a:schemeClr val="dk1"/>
                </a:solidFill>
              </a:rPr>
              <a:t>- delay() заходит и поворачивает налево задом(левыми колесами) и дает назад</a:t>
            </a:r>
          </a:p>
        </p:txBody>
      </p:sp>
    </p:spTree>
    <p:extLst>
      <p:ext uri="{BB962C8B-B14F-4D97-AF65-F5344CB8AC3E}">
        <p14:creationId xmlns:p14="http://schemas.microsoft.com/office/powerpoint/2010/main" val="2366427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Проблема: Камера определять две линии одновременно. Данные принимаются один за другим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/>
              <a:t>Решение: Берем угол от полученной линии </a:t>
            </a:r>
          </a:p>
        </p:txBody>
      </p:sp>
    </p:spTree>
    <p:extLst>
      <p:ext uri="{BB962C8B-B14F-4D97-AF65-F5344CB8AC3E}">
        <p14:creationId xmlns:p14="http://schemas.microsoft.com/office/powerpoint/2010/main" val="2610002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34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190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003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11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35500" y="335100"/>
            <a:ext cx="8520600" cy="1878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40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Smart Car using Raspberry Pi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341850"/>
            <a:ext cx="8520600" cy="13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Georgia"/>
                <a:ea typeface="Georgia"/>
                <a:cs typeface="Georgia"/>
                <a:sym typeface="Georgia"/>
              </a:rPr>
              <a:t>Davron Rakhmatullaev 12174079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 dirty="0">
                <a:latin typeface="Georgia"/>
                <a:ea typeface="Georgia"/>
                <a:cs typeface="Georgia"/>
                <a:sym typeface="Georgia"/>
              </a:rPr>
              <a:t>Saidakmal Madjidkhodjaev 12174121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 dirty="0">
                <a:latin typeface="Georgia"/>
                <a:ea typeface="Georgia"/>
                <a:cs typeface="Georgia"/>
                <a:sym typeface="Georgia"/>
              </a:rPr>
              <a:t>Rano Sobirova 12174085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 dirty="0">
                <a:latin typeface="Georgia"/>
                <a:ea typeface="Georgia"/>
                <a:cs typeface="Georgia"/>
                <a:sym typeface="Georgia"/>
              </a:rPr>
              <a:t>Natalya Tsoy 12174071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 txBox="1"/>
          <p:nvPr/>
        </p:nvSpPr>
        <p:spPr>
          <a:xfrm>
            <a:off x="0" y="3656750"/>
            <a:ext cx="9144000" cy="87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2400">
                <a:latin typeface="Georgia"/>
                <a:ea typeface="Georgia"/>
                <a:cs typeface="Georgia"/>
                <a:sym typeface="Georgia"/>
              </a:rPr>
              <a:t>INHA University</a:t>
            </a:r>
          </a:p>
        </p:txBody>
      </p:sp>
      <p:sp>
        <p:nvSpPr>
          <p:cNvPr id="57" name="Shape 57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393555" y="140574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10</a:t>
            </a:fld>
            <a:endParaRPr lang="ru" dirty="0"/>
          </a:p>
        </p:txBody>
      </p:sp>
      <p:sp>
        <p:nvSpPr>
          <p:cNvPr id="230" name="Shape 230"/>
          <p:cNvSpPr txBox="1"/>
          <p:nvPr/>
        </p:nvSpPr>
        <p:spPr>
          <a:xfrm>
            <a:off x="899625" y="140575"/>
            <a:ext cx="77412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Timeline</a:t>
            </a:r>
          </a:p>
        </p:txBody>
      </p:sp>
      <p:cxnSp>
        <p:nvCxnSpPr>
          <p:cNvPr id="231" name="Shape 231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l="4020" t="11972" r="3983" b="42537"/>
          <a:stretch/>
        </p:blipFill>
        <p:spPr>
          <a:xfrm>
            <a:off x="561150" y="1065375"/>
            <a:ext cx="8383800" cy="233395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773000" y="3384400"/>
            <a:ext cx="1486500" cy="16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351C75"/>
                </a:solidFill>
              </a:rPr>
              <a:t>BRAINSTORMING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ru" b="1"/>
              <a:t>Week 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297000" y="3384400"/>
            <a:ext cx="1486500" cy="16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351C75"/>
                </a:solidFill>
              </a:rPr>
              <a:t>ASSEMBLING RC CAR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ru" b="1"/>
              <a:t>Week 2 - 3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897200" y="3384400"/>
            <a:ext cx="1486500" cy="16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351C75"/>
                </a:solidFill>
              </a:rPr>
              <a:t>IMPLEMENTING</a:t>
            </a:r>
            <a:r>
              <a:rPr lang="ru" sz="1200" b="1"/>
              <a:t> 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ru" b="1"/>
              <a:t>Week 4 - 9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1200" b="1"/>
          </a:p>
        </p:txBody>
      </p:sp>
      <p:sp>
        <p:nvSpPr>
          <p:cNvPr id="236" name="Shape 236"/>
          <p:cNvSpPr txBox="1"/>
          <p:nvPr/>
        </p:nvSpPr>
        <p:spPr>
          <a:xfrm>
            <a:off x="5497400" y="3384400"/>
            <a:ext cx="1486500" cy="16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351C75"/>
                </a:solidFill>
              </a:rPr>
              <a:t>TESTING &amp; CODE REVIEW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ru" b="1"/>
              <a:t>Week 10 - 15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097600" y="3384400"/>
            <a:ext cx="1486500" cy="16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351C75"/>
                </a:solidFill>
              </a:rPr>
              <a:t>FINAL PRESENTATION &amp; RACE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ru" b="1"/>
              <a:t>Week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2</a:t>
            </a:fld>
            <a:endParaRPr lang="ru"/>
          </a:p>
        </p:txBody>
      </p:sp>
      <p:sp>
        <p:nvSpPr>
          <p:cNvPr id="64" name="Shape 64"/>
          <p:cNvSpPr txBox="1"/>
          <p:nvPr/>
        </p:nvSpPr>
        <p:spPr>
          <a:xfrm>
            <a:off x="1048400" y="248050"/>
            <a:ext cx="35064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Objective</a:t>
            </a:r>
          </a:p>
        </p:txBody>
      </p:sp>
      <p:cxnSp>
        <p:nvCxnSpPr>
          <p:cNvPr id="65" name="Shape 65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" name="Shape 66"/>
          <p:cNvSpPr txBox="1"/>
          <p:nvPr/>
        </p:nvSpPr>
        <p:spPr>
          <a:xfrm>
            <a:off x="845025" y="1078875"/>
            <a:ext cx="7832700" cy="259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</a:t>
            </a: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To drive autonomously with lane detection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 • To detect an obstacle and navigate without collision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 • To recognize Traffic Light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 • To recognize Traffic Sign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Smart Parking</a:t>
            </a:r>
            <a:r>
              <a:rPr lang="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782" y="3677927"/>
            <a:ext cx="402508" cy="40733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3214006" y="4085194"/>
            <a:ext cx="194700" cy="126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396393" y="4085194"/>
            <a:ext cx="194700" cy="126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578780" y="4085194"/>
            <a:ext cx="194700" cy="126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761167" y="4085194"/>
            <a:ext cx="194700" cy="126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931795" y="4085194"/>
            <a:ext cx="194700" cy="126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114182" y="4085194"/>
            <a:ext cx="194700" cy="126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296569" y="4085194"/>
            <a:ext cx="194700" cy="126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478955" y="4085194"/>
            <a:ext cx="194700" cy="126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6" name="Shape 76"/>
          <p:cNvCxnSpPr>
            <a:stCxn id="68" idx="2"/>
            <a:endCxn id="74" idx="2"/>
          </p:cNvCxnSpPr>
          <p:nvPr/>
        </p:nvCxnSpPr>
        <p:spPr>
          <a:xfrm rot="-5400000" flipH="1">
            <a:off x="3820831" y="3670444"/>
            <a:ext cx="600" cy="10827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7" name="Shape 77"/>
          <p:cNvSpPr/>
          <p:nvPr/>
        </p:nvSpPr>
        <p:spPr>
          <a:xfrm>
            <a:off x="2515657" y="4085194"/>
            <a:ext cx="194700" cy="126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681006" y="4085194"/>
            <a:ext cx="194700" cy="126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863393" y="4085194"/>
            <a:ext cx="194700" cy="126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039300" y="4085194"/>
            <a:ext cx="194700" cy="126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303" y="3912716"/>
            <a:ext cx="770474" cy="30118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/>
          <p:nvPr/>
        </p:nvSpPr>
        <p:spPr>
          <a:xfrm>
            <a:off x="722273" y="3296026"/>
            <a:ext cx="839225" cy="1224383"/>
          </a:xfrm>
          <a:custGeom>
            <a:avLst/>
            <a:gdLst/>
            <a:ahLst/>
            <a:cxnLst/>
            <a:rect l="0" t="0" r="0" b="0"/>
            <a:pathLst>
              <a:path w="67313" h="125610" extrusionOk="0">
                <a:moveTo>
                  <a:pt x="642" y="125610"/>
                </a:moveTo>
                <a:cubicBezTo>
                  <a:pt x="642" y="121459"/>
                  <a:pt x="-801" y="108104"/>
                  <a:pt x="642" y="100705"/>
                </a:cubicBezTo>
                <a:cubicBezTo>
                  <a:pt x="2085" y="93305"/>
                  <a:pt x="5154" y="86266"/>
                  <a:pt x="9305" y="81213"/>
                </a:cubicBezTo>
                <a:cubicBezTo>
                  <a:pt x="13455" y="76159"/>
                  <a:pt x="18328" y="72911"/>
                  <a:pt x="25547" y="70385"/>
                </a:cubicBezTo>
                <a:cubicBezTo>
                  <a:pt x="32765" y="67858"/>
                  <a:pt x="45940" y="68761"/>
                  <a:pt x="52618" y="66054"/>
                </a:cubicBezTo>
                <a:cubicBezTo>
                  <a:pt x="59295" y="63346"/>
                  <a:pt x="63265" y="59195"/>
                  <a:pt x="65612" y="54142"/>
                </a:cubicBezTo>
                <a:cubicBezTo>
                  <a:pt x="67958" y="49088"/>
                  <a:pt x="67416" y="41689"/>
                  <a:pt x="66695" y="35734"/>
                </a:cubicBezTo>
                <a:cubicBezTo>
                  <a:pt x="65973" y="29778"/>
                  <a:pt x="64168" y="24364"/>
                  <a:pt x="61281" y="18409"/>
                </a:cubicBezTo>
                <a:cubicBezTo>
                  <a:pt x="58393" y="12453"/>
                  <a:pt x="51355" y="3068"/>
                  <a:pt x="49370" y="0"/>
                </a:cubicBezTo>
              </a:path>
            </a:pathLst>
          </a:custGeom>
          <a:noFill/>
          <a:ln w="114300" cap="flat" cmpd="sng">
            <a:solidFill>
              <a:srgbClr val="FFD966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83" name="Shape 83"/>
          <p:cNvSpPr/>
          <p:nvPr/>
        </p:nvSpPr>
        <p:spPr>
          <a:xfrm>
            <a:off x="1364794" y="3251850"/>
            <a:ext cx="850869" cy="1279116"/>
          </a:xfrm>
          <a:custGeom>
            <a:avLst/>
            <a:gdLst/>
            <a:ahLst/>
            <a:cxnLst/>
            <a:rect l="0" t="0" r="0" b="0"/>
            <a:pathLst>
              <a:path w="68247" h="131225" extrusionOk="0">
                <a:moveTo>
                  <a:pt x="0" y="131225"/>
                </a:moveTo>
                <a:cubicBezTo>
                  <a:pt x="361" y="129059"/>
                  <a:pt x="361" y="122021"/>
                  <a:pt x="2166" y="118231"/>
                </a:cubicBezTo>
                <a:cubicBezTo>
                  <a:pt x="3970" y="114441"/>
                  <a:pt x="6678" y="110470"/>
                  <a:pt x="10829" y="108485"/>
                </a:cubicBezTo>
                <a:cubicBezTo>
                  <a:pt x="14980" y="106499"/>
                  <a:pt x="22379" y="107040"/>
                  <a:pt x="27072" y="106319"/>
                </a:cubicBezTo>
                <a:cubicBezTo>
                  <a:pt x="31764" y="105597"/>
                  <a:pt x="35554" y="105236"/>
                  <a:pt x="38983" y="104154"/>
                </a:cubicBezTo>
                <a:cubicBezTo>
                  <a:pt x="42412" y="103071"/>
                  <a:pt x="44578" y="101987"/>
                  <a:pt x="47646" y="99822"/>
                </a:cubicBezTo>
                <a:cubicBezTo>
                  <a:pt x="50714" y="97656"/>
                  <a:pt x="54503" y="94589"/>
                  <a:pt x="57391" y="91160"/>
                </a:cubicBezTo>
                <a:cubicBezTo>
                  <a:pt x="60278" y="87731"/>
                  <a:pt x="63166" y="83940"/>
                  <a:pt x="64971" y="79248"/>
                </a:cubicBezTo>
                <a:cubicBezTo>
                  <a:pt x="66775" y="74555"/>
                  <a:pt x="68039" y="70044"/>
                  <a:pt x="68220" y="63006"/>
                </a:cubicBezTo>
                <a:cubicBezTo>
                  <a:pt x="68400" y="55967"/>
                  <a:pt x="67678" y="44777"/>
                  <a:pt x="66054" y="37017"/>
                </a:cubicBezTo>
                <a:cubicBezTo>
                  <a:pt x="64429" y="29256"/>
                  <a:pt x="60385" y="21168"/>
                  <a:pt x="58474" y="16443"/>
                </a:cubicBezTo>
                <a:cubicBezTo>
                  <a:pt x="56562" y="11717"/>
                  <a:pt x="56134" y="11403"/>
                  <a:pt x="54584" y="8663"/>
                </a:cubicBezTo>
                <a:cubicBezTo>
                  <a:pt x="53033" y="5922"/>
                  <a:pt x="50072" y="1443"/>
                  <a:pt x="49170" y="0"/>
                </a:cubicBezTo>
              </a:path>
            </a:pathLst>
          </a:custGeom>
          <a:noFill/>
          <a:ln w="114300" cap="flat" cmpd="sng">
            <a:solidFill>
              <a:srgbClr val="FFD966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84" name="Shape 84"/>
          <p:cNvSpPr/>
          <p:nvPr/>
        </p:nvSpPr>
        <p:spPr>
          <a:xfrm rot="-4829039">
            <a:off x="1024661" y="4408507"/>
            <a:ext cx="105248" cy="140211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-4257203">
            <a:off x="1049191" y="4308724"/>
            <a:ext cx="106638" cy="139212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-4226625">
            <a:off x="1076463" y="4231218"/>
            <a:ext cx="106652" cy="138751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 rot="-3213447">
            <a:off x="1125540" y="4153807"/>
            <a:ext cx="112623" cy="133998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-1466637">
            <a:off x="1226782" y="4109004"/>
            <a:ext cx="126872" cy="118203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466637">
            <a:off x="1326713" y="4076655"/>
            <a:ext cx="126872" cy="118445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rot="-710896">
            <a:off x="1438903" y="4047497"/>
            <a:ext cx="131502" cy="111949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-710896">
            <a:off x="1557288" y="4014176"/>
            <a:ext cx="131502" cy="111949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-1470008">
            <a:off x="1669366" y="3976649"/>
            <a:ext cx="126599" cy="118203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-2289919">
            <a:off x="1767477" y="3924467"/>
            <a:ext cx="119431" cy="126508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-3222790">
            <a:off x="1850706" y="3846754"/>
            <a:ext cx="112026" cy="133725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-5400000">
            <a:off x="1876907" y="3747340"/>
            <a:ext cx="104400" cy="140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-5409879">
            <a:off x="1856522" y="3653860"/>
            <a:ext cx="104400" cy="140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 rot="-6545962">
            <a:off x="1815429" y="3558118"/>
            <a:ext cx="106355" cy="138501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-6545962">
            <a:off x="1773239" y="3469805"/>
            <a:ext cx="106355" cy="138501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rot="-6545962">
            <a:off x="1730146" y="3382234"/>
            <a:ext cx="106355" cy="138501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 rot="-6545962">
            <a:off x="1679456" y="3292932"/>
            <a:ext cx="106355" cy="138501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67511">
            <a:off x="887762" y="4001478"/>
            <a:ext cx="553704" cy="56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5621564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772320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923077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6073833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214870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365626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516383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667139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803813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954569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099970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044325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180998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331755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477156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7236642" y="4070076"/>
            <a:ext cx="160800" cy="133200"/>
          </a:xfrm>
          <a:prstGeom prst="chevron">
            <a:avLst>
              <a:gd name="adj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 rot="10800000" flipH="1">
            <a:off x="5741283" y="4090650"/>
            <a:ext cx="636900" cy="11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2297" y="3986389"/>
            <a:ext cx="217113" cy="217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772" y="3887725"/>
            <a:ext cx="636857" cy="3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5766954" y="4198407"/>
            <a:ext cx="1310100" cy="1929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399971">
            <a:off x="7724974" y="3828462"/>
            <a:ext cx="714114" cy="621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7669475" y="3757700"/>
            <a:ext cx="46200" cy="762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631628" y="3757701"/>
            <a:ext cx="46200" cy="762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 rot="5400000">
            <a:off x="8140595" y="3296000"/>
            <a:ext cx="56700" cy="980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3</a:t>
            </a:fld>
            <a:endParaRPr lang="ru"/>
          </a:p>
        </p:txBody>
      </p:sp>
      <p:sp>
        <p:nvSpPr>
          <p:cNvPr id="132" name="Shape 132"/>
          <p:cNvSpPr txBox="1"/>
          <p:nvPr/>
        </p:nvSpPr>
        <p:spPr>
          <a:xfrm>
            <a:off x="1048400" y="248050"/>
            <a:ext cx="57249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System Configuration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r="6305"/>
          <a:stretch/>
        </p:blipFill>
        <p:spPr>
          <a:xfrm>
            <a:off x="5714950" y="1274550"/>
            <a:ext cx="955975" cy="942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250" y="2792513"/>
            <a:ext cx="1082575" cy="89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5">
            <a:alphaModFix/>
          </a:blip>
          <a:srcRect r="5749"/>
          <a:stretch/>
        </p:blipFill>
        <p:spPr>
          <a:xfrm>
            <a:off x="5463629" y="4283825"/>
            <a:ext cx="1153825" cy="6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6">
            <a:alphaModFix/>
          </a:blip>
          <a:srcRect b="20760"/>
          <a:stretch/>
        </p:blipFill>
        <p:spPr>
          <a:xfrm rot="10800000">
            <a:off x="447900" y="1384150"/>
            <a:ext cx="4245175" cy="274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Shape 138"/>
          <p:cNvCxnSpPr>
            <a:stCxn id="134" idx="1"/>
          </p:cNvCxnSpPr>
          <p:nvPr/>
        </p:nvCxnSpPr>
        <p:spPr>
          <a:xfrm flipH="1">
            <a:off x="4838350" y="1746003"/>
            <a:ext cx="876600" cy="196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9" name="Shape 139"/>
          <p:cNvCxnSpPr>
            <a:stCxn id="135" idx="1"/>
          </p:cNvCxnSpPr>
          <p:nvPr/>
        </p:nvCxnSpPr>
        <p:spPr>
          <a:xfrm flipH="1">
            <a:off x="4780150" y="3238270"/>
            <a:ext cx="719100" cy="114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40" name="Shape 1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9863" y="2343913"/>
            <a:ext cx="1082575" cy="919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1150" y="3633400"/>
            <a:ext cx="1082574" cy="10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13675" y="1274550"/>
            <a:ext cx="1082575" cy="76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Shape 143"/>
          <p:cNvCxnSpPr>
            <a:endCxn id="134" idx="3"/>
          </p:cNvCxnSpPr>
          <p:nvPr/>
        </p:nvCxnSpPr>
        <p:spPr>
          <a:xfrm rot="10800000">
            <a:off x="6670925" y="1746003"/>
            <a:ext cx="724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" name="Shape 144"/>
          <p:cNvCxnSpPr>
            <a:stCxn id="140" idx="1"/>
            <a:endCxn id="135" idx="3"/>
          </p:cNvCxnSpPr>
          <p:nvPr/>
        </p:nvCxnSpPr>
        <p:spPr>
          <a:xfrm flipH="1">
            <a:off x="6581963" y="2803423"/>
            <a:ext cx="807900" cy="4347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5" name="Shape 145"/>
          <p:cNvCxnSpPr>
            <a:stCxn id="141" idx="1"/>
          </p:cNvCxnSpPr>
          <p:nvPr/>
        </p:nvCxnSpPr>
        <p:spPr>
          <a:xfrm rot="10800000">
            <a:off x="6551750" y="3347287"/>
            <a:ext cx="1079400" cy="8274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>
            <a:stCxn id="136" idx="0"/>
            <a:endCxn id="135" idx="2"/>
          </p:cNvCxnSpPr>
          <p:nvPr/>
        </p:nvCxnSpPr>
        <p:spPr>
          <a:xfrm rot="10800000">
            <a:off x="6040542" y="3684125"/>
            <a:ext cx="0" cy="5997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675900" y="1526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4</a:t>
            </a:fld>
            <a:endParaRPr lang="ru" dirty="0"/>
          </a:p>
        </p:txBody>
      </p:sp>
      <p:sp>
        <p:nvSpPr>
          <p:cNvPr id="153" name="Shape 153"/>
          <p:cNvSpPr txBox="1"/>
          <p:nvPr/>
        </p:nvSpPr>
        <p:spPr>
          <a:xfrm>
            <a:off x="1048400" y="248050"/>
            <a:ext cx="57249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Algorithm Explanation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5" name="Shape 155"/>
          <p:cNvSpPr txBox="1"/>
          <p:nvPr/>
        </p:nvSpPr>
        <p:spPr>
          <a:xfrm>
            <a:off x="7702950" y="2936813"/>
            <a:ext cx="8256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 b="1" dirty="0" smtClean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n=</a:t>
            </a:r>
            <a:r>
              <a:rPr lang="en-US" sz="1800" b="1" dirty="0" smtClean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lang="ru" sz="1800" b="1" dirty="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322950" y="947050"/>
            <a:ext cx="1269900" cy="5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Camera</a:t>
            </a:r>
          </a:p>
        </p:txBody>
      </p:sp>
      <p:sp>
        <p:nvSpPr>
          <p:cNvPr id="157" name="Shape 157"/>
          <p:cNvSpPr/>
          <p:nvPr/>
        </p:nvSpPr>
        <p:spPr>
          <a:xfrm>
            <a:off x="1375875" y="1867800"/>
            <a:ext cx="1269900" cy="5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Traffic Light</a:t>
            </a:r>
          </a:p>
        </p:txBody>
      </p:sp>
      <p:sp>
        <p:nvSpPr>
          <p:cNvPr id="158" name="Shape 158"/>
          <p:cNvSpPr/>
          <p:nvPr/>
        </p:nvSpPr>
        <p:spPr>
          <a:xfrm>
            <a:off x="1270000" y="2788550"/>
            <a:ext cx="1270000" cy="690125"/>
          </a:xfrm>
          <a:prstGeom prst="flowChartDecision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</a:p>
        </p:txBody>
      </p:sp>
      <p:sp>
        <p:nvSpPr>
          <p:cNvPr id="159" name="Shape 159"/>
          <p:cNvSpPr/>
          <p:nvPr/>
        </p:nvSpPr>
        <p:spPr>
          <a:xfrm>
            <a:off x="353500" y="3586500"/>
            <a:ext cx="916500" cy="5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Stop</a:t>
            </a:r>
          </a:p>
        </p:txBody>
      </p:sp>
      <p:sp>
        <p:nvSpPr>
          <p:cNvPr id="160" name="Shape 160"/>
          <p:cNvSpPr/>
          <p:nvPr/>
        </p:nvSpPr>
        <p:spPr>
          <a:xfrm>
            <a:off x="2603550" y="3586500"/>
            <a:ext cx="1375800" cy="5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go Forward</a:t>
            </a:r>
          </a:p>
        </p:txBody>
      </p:sp>
      <p:sp>
        <p:nvSpPr>
          <p:cNvPr id="161" name="Shape 161"/>
          <p:cNvSpPr/>
          <p:nvPr/>
        </p:nvSpPr>
        <p:spPr>
          <a:xfrm>
            <a:off x="2582400" y="4507200"/>
            <a:ext cx="1418100" cy="5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Lane Detection</a:t>
            </a:r>
          </a:p>
        </p:txBody>
      </p:sp>
      <p:cxnSp>
        <p:nvCxnSpPr>
          <p:cNvPr id="162" name="Shape 162"/>
          <p:cNvCxnSpPr/>
          <p:nvPr/>
        </p:nvCxnSpPr>
        <p:spPr>
          <a:xfrm>
            <a:off x="1905000" y="1465738"/>
            <a:ext cx="0" cy="40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" name="Shape 163"/>
          <p:cNvCxnSpPr/>
          <p:nvPr/>
        </p:nvCxnSpPr>
        <p:spPr>
          <a:xfrm>
            <a:off x="1905000" y="2379900"/>
            <a:ext cx="0" cy="40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3291450" y="4105200"/>
            <a:ext cx="0" cy="40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5" name="Shape 165"/>
          <p:cNvCxnSpPr>
            <a:stCxn id="158" idx="3"/>
            <a:endCxn id="160" idx="0"/>
          </p:cNvCxnSpPr>
          <p:nvPr/>
        </p:nvCxnSpPr>
        <p:spPr>
          <a:xfrm>
            <a:off x="2540000" y="3133613"/>
            <a:ext cx="751500" cy="4530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6" name="Shape 166"/>
          <p:cNvCxnSpPr>
            <a:stCxn id="158" idx="1"/>
            <a:endCxn id="159" idx="0"/>
          </p:cNvCxnSpPr>
          <p:nvPr/>
        </p:nvCxnSpPr>
        <p:spPr>
          <a:xfrm flipH="1">
            <a:off x="811900" y="3133613"/>
            <a:ext cx="458100" cy="4530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7" name="Shape 167"/>
          <p:cNvSpPr/>
          <p:nvPr/>
        </p:nvSpPr>
        <p:spPr>
          <a:xfrm>
            <a:off x="6089650" y="999975"/>
            <a:ext cx="1418100" cy="5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Ultrasonic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6773300" y="1518663"/>
            <a:ext cx="0" cy="40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9" name="Shape 169"/>
          <p:cNvSpPr/>
          <p:nvPr/>
        </p:nvSpPr>
        <p:spPr>
          <a:xfrm>
            <a:off x="6156350" y="1921700"/>
            <a:ext cx="1375800" cy="5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Obstacle Detection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6844250" y="2494375"/>
            <a:ext cx="0" cy="40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1" name="Shape 171"/>
          <p:cNvSpPr/>
          <p:nvPr/>
        </p:nvSpPr>
        <p:spPr>
          <a:xfrm>
            <a:off x="5920325" y="2896375"/>
            <a:ext cx="1847875" cy="876425"/>
          </a:xfrm>
          <a:prstGeom prst="flowChartDecision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Obstacle</a:t>
            </a:r>
          </a:p>
        </p:txBody>
      </p:sp>
      <p:sp>
        <p:nvSpPr>
          <p:cNvPr id="172" name="Shape 172"/>
          <p:cNvSpPr/>
          <p:nvPr/>
        </p:nvSpPr>
        <p:spPr>
          <a:xfrm>
            <a:off x="4633900" y="4126375"/>
            <a:ext cx="1612500" cy="76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Stop and wait until pedestrian cross the road</a:t>
            </a:r>
          </a:p>
        </p:txBody>
      </p:sp>
      <p:sp>
        <p:nvSpPr>
          <p:cNvPr id="173" name="Shape 173"/>
          <p:cNvSpPr/>
          <p:nvPr/>
        </p:nvSpPr>
        <p:spPr>
          <a:xfrm>
            <a:off x="7532150" y="4058575"/>
            <a:ext cx="1418100" cy="82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Obstacle avoidance by right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811900" y="2746225"/>
            <a:ext cx="751500" cy="40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645775" y="2746225"/>
            <a:ext cx="645600" cy="32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338150" y="2936802"/>
            <a:ext cx="7515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 b="1" dirty="0" smtClean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n=</a:t>
            </a:r>
            <a:r>
              <a:rPr lang="en-US" sz="1800" b="1" dirty="0" smtClean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lang="ru" sz="1800" b="1" dirty="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7" name="Shape 177"/>
          <p:cNvCxnSpPr>
            <a:stCxn id="171" idx="1"/>
          </p:cNvCxnSpPr>
          <p:nvPr/>
        </p:nvCxnSpPr>
        <p:spPr>
          <a:xfrm flipH="1">
            <a:off x="5288225" y="3334588"/>
            <a:ext cx="632100" cy="7980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8" name="Shape 178"/>
          <p:cNvCxnSpPr>
            <a:stCxn id="171" idx="3"/>
          </p:cNvCxnSpPr>
          <p:nvPr/>
        </p:nvCxnSpPr>
        <p:spPr>
          <a:xfrm>
            <a:off x="7768200" y="3334588"/>
            <a:ext cx="695100" cy="7662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533930" y="18516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5</a:t>
            </a:fld>
            <a:endParaRPr lang="ru" dirty="0"/>
          </a:p>
        </p:txBody>
      </p:sp>
      <p:sp>
        <p:nvSpPr>
          <p:cNvPr id="195" name="Shape 195"/>
          <p:cNvSpPr txBox="1"/>
          <p:nvPr/>
        </p:nvSpPr>
        <p:spPr>
          <a:xfrm>
            <a:off x="1048400" y="248050"/>
            <a:ext cx="35064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 dirty="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Problems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 dirty="0">
              <a:solidFill>
                <a:srgbClr val="98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7" name="Shape 197"/>
          <p:cNvSpPr txBox="1"/>
          <p:nvPr/>
        </p:nvSpPr>
        <p:spPr>
          <a:xfrm>
            <a:off x="808238" y="1004496"/>
            <a:ext cx="7832700" cy="3506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Line Trace</a:t>
            </a:r>
            <a:endParaRPr lang="ru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smart car could not catch the signal on time due to the speed and other additional functions.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right wheels are rotating slower than two left ones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&lt;Solution&gt;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 the speed of wheels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ower instability </a:t>
            </a:r>
            <a:endParaRPr lang="ru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charge of the DC motor power supply is not stable,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Setted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Speed of the movement velocity is not constant.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 reason of the movement bugs.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change the max speed(not a perfect solution)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518562" y="22499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6</a:t>
            </a:fld>
            <a:endParaRPr lang="ru" dirty="0"/>
          </a:p>
        </p:txBody>
      </p:sp>
      <p:sp>
        <p:nvSpPr>
          <p:cNvPr id="204" name="Shape 204"/>
          <p:cNvSpPr txBox="1"/>
          <p:nvPr/>
        </p:nvSpPr>
        <p:spPr>
          <a:xfrm>
            <a:off x="1048400" y="224998"/>
            <a:ext cx="40422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 dirty="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Problems  </a:t>
            </a:r>
          </a:p>
        </p:txBody>
      </p:sp>
      <p:cxnSp>
        <p:nvCxnSpPr>
          <p:cNvPr id="205" name="Shape 205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6" name="Shape 206"/>
          <p:cNvSpPr txBox="1"/>
          <p:nvPr/>
        </p:nvSpPr>
        <p:spPr>
          <a:xfrm>
            <a:off x="808238" y="881691"/>
            <a:ext cx="7832700" cy="3978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Wire Connection</a:t>
            </a:r>
            <a:endParaRPr lang="ru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power supply chain between sensors and DC motors started to work in inappropriate way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ru" sz="2400" b="1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 sz="2400" b="1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lang="ru" sz="24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8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Burned wire was found and changed to the new one</a:t>
            </a:r>
            <a:r>
              <a:rPr lang="ru" sz="18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1800" dirty="0" smtClean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ru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ru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Camera Connection</a:t>
            </a:r>
            <a:endParaRPr lang="ru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 started to refuse connection, giving errors of execution.</a:t>
            </a:r>
          </a:p>
          <a:p>
            <a:pPr lvl="0"/>
            <a:r>
              <a:rPr lang="ru" sz="2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&lt;Solution&gt;</a:t>
            </a:r>
          </a:p>
          <a:p>
            <a:pPr lvl="0"/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8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Modifying the design of the camera holder.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cxnSp>
        <p:nvCxnSpPr>
          <p:cNvPr id="3" name="Прямая соединительная линия 2"/>
          <p:cNvCxnSpPr>
            <a:stCxn id="206" idx="1"/>
            <a:endCxn id="206" idx="3"/>
          </p:cNvCxnSpPr>
          <p:nvPr/>
        </p:nvCxnSpPr>
        <p:spPr>
          <a:xfrm>
            <a:off x="808238" y="2870854"/>
            <a:ext cx="78327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28" name="Picture 4" descr="https://snootlab.com/20-62-large/kit-10-hq-wires-6-m-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064" y="1728907"/>
            <a:ext cx="1636699" cy="11121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64" y="3742124"/>
            <a:ext cx="1790380" cy="1048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526246" y="2477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7</a:t>
            </a:fld>
            <a:endParaRPr lang="ru" dirty="0"/>
          </a:p>
        </p:txBody>
      </p:sp>
      <p:sp>
        <p:nvSpPr>
          <p:cNvPr id="213" name="Shape 213"/>
          <p:cNvSpPr txBox="1"/>
          <p:nvPr/>
        </p:nvSpPr>
        <p:spPr>
          <a:xfrm>
            <a:off x="1048400" y="248050"/>
            <a:ext cx="57249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Problems  </a:t>
            </a:r>
          </a:p>
        </p:txBody>
      </p:sp>
      <p:cxnSp>
        <p:nvCxnSpPr>
          <p:cNvPr id="214" name="Shape 214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614723" y="1062400"/>
            <a:ext cx="8026227" cy="3506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Lane Detection</a:t>
            </a:r>
            <a:endParaRPr lang="ru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Camera cannot define the two lines simultaneously.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&lt;Solution&gt;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receives data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sequentially and analyzes one-by-one(unsuccessful)</a:t>
            </a:r>
            <a:endParaRPr lang="en-US"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detect the lane according to the color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(Not the best solution)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detect the lane according to the </a:t>
            </a:r>
            <a:r>
              <a:rPr lang="en-US" sz="20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line’s vector values according to </a:t>
            </a:r>
            <a:r>
              <a:rPr lang="en-US" sz="2000" b="1" dirty="0" err="1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HoughP</a:t>
            </a:r>
            <a:r>
              <a:rPr lang="en-US" sz="20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(the most exact and best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solution)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55" y="1087142"/>
            <a:ext cx="2310883" cy="12225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303409" y="2480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8</a:t>
            </a:fld>
            <a:endParaRPr lang="ru" dirty="0"/>
          </a:p>
        </p:txBody>
      </p:sp>
      <p:sp>
        <p:nvSpPr>
          <p:cNvPr id="185" name="Shape 185"/>
          <p:cNvSpPr txBox="1"/>
          <p:nvPr/>
        </p:nvSpPr>
        <p:spPr>
          <a:xfrm>
            <a:off x="1048400" y="248050"/>
            <a:ext cx="60540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Result &amp; Evaluation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845025" y="1307475"/>
            <a:ext cx="6054000" cy="350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8" name="Shape 188"/>
          <p:cNvGraphicFramePr/>
          <p:nvPr>
            <p:extLst>
              <p:ext uri="{D42A27DB-BD31-4B8C-83A1-F6EECF244321}">
                <p14:modId xmlns:p14="http://schemas.microsoft.com/office/powerpoint/2010/main" val="3202955415"/>
              </p:ext>
            </p:extLst>
          </p:nvPr>
        </p:nvGraphicFramePr>
        <p:xfrm>
          <a:off x="631164" y="1004275"/>
          <a:ext cx="8151686" cy="3809300"/>
        </p:xfrm>
        <a:graphic>
          <a:graphicData uri="http://schemas.openxmlformats.org/drawingml/2006/table">
            <a:tbl>
              <a:tblPr>
                <a:noFill/>
                <a:tableStyleId>{FC27641C-B55F-4745-9E47-23C55B4FAE11}</a:tableStyleId>
              </a:tblPr>
              <a:tblGrid>
                <a:gridCol w="1630337"/>
                <a:gridCol w="1627724"/>
                <a:gridCol w="1651123"/>
                <a:gridCol w="1776083"/>
                <a:gridCol w="1466419"/>
              </a:tblGrid>
              <a:tr h="735140"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600" b="1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b="1"/>
                        <a:t>Experience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b="1"/>
                        <a:t>(times)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b="1"/>
                        <a:t>Success 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b="1"/>
                        <a:t>(times)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b="1"/>
                        <a:t>Rate 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b="1"/>
                        <a:t>(%)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</a:tr>
              <a:tr h="467804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ru" sz="1600" b="1">
                          <a:solidFill>
                            <a:schemeClr val="dk1"/>
                          </a:solidFill>
                        </a:rPr>
                        <a:t>Rote Determination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~10</a:t>
                      </a:r>
                      <a:r>
                        <a:rPr lang="ru" sz="1600" dirty="0" smtClean="0"/>
                        <a:t>0</a:t>
                      </a:r>
                      <a:endParaRPr lang="ru" sz="1600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~10</a:t>
                      </a:r>
                      <a:endParaRPr lang="ru" sz="1600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/>
                        <a:t>10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</a:tr>
              <a:tr h="46780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ru" sz="1600" b="1"/>
                        <a:t>Obstacle Recognition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b="1"/>
                        <a:t>Static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dirty="0"/>
                        <a:t>10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10</a:t>
                      </a:r>
                      <a:endParaRPr lang="ru" sz="1600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10</a:t>
                      </a:r>
                      <a:r>
                        <a:rPr lang="ru" sz="1600" dirty="0" smtClean="0"/>
                        <a:t>0</a:t>
                      </a:r>
                      <a:endParaRPr lang="ru" sz="1600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</a:tr>
              <a:tr h="4678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b="1"/>
                        <a:t>Dynamic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dirty="0"/>
                        <a:t>10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10</a:t>
                      </a:r>
                      <a:endParaRPr lang="ru" sz="1600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10</a:t>
                      </a:r>
                      <a:r>
                        <a:rPr lang="ru" sz="1600" dirty="0" smtClean="0"/>
                        <a:t>0</a:t>
                      </a:r>
                      <a:endParaRPr lang="ru" sz="1600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</a:tr>
              <a:tr h="73514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b="1"/>
                        <a:t>Obstacle Avoidance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b="1"/>
                        <a:t>Static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dirty="0"/>
                        <a:t>20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10</a:t>
                      </a:r>
                      <a:endParaRPr lang="ru" sz="1600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5</a:t>
                      </a:r>
                      <a:r>
                        <a:rPr lang="ru" sz="1600" dirty="0" smtClean="0"/>
                        <a:t>0</a:t>
                      </a:r>
                      <a:endParaRPr lang="ru" sz="1600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</a:tr>
              <a:tr h="46780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ru" sz="1600" b="1"/>
                        <a:t>Light detection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b="1"/>
                        <a:t>Red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dirty="0"/>
                        <a:t>50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4</a:t>
                      </a:r>
                      <a:r>
                        <a:rPr lang="ru" sz="1600" dirty="0" smtClean="0"/>
                        <a:t>0</a:t>
                      </a:r>
                      <a:endParaRPr lang="ru" sz="1600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8</a:t>
                      </a:r>
                      <a:r>
                        <a:rPr lang="ru" sz="1600" dirty="0" smtClean="0"/>
                        <a:t>0</a:t>
                      </a:r>
                      <a:endParaRPr lang="ru" sz="1600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</a:tr>
              <a:tr h="4678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b="1"/>
                        <a:t>Green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600" dirty="0"/>
                        <a:t>25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20</a:t>
                      </a:r>
                      <a:endParaRPr lang="ru" sz="1600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80</a:t>
                      </a:r>
                      <a:endParaRPr lang="ru" sz="1600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455156" y="20269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9</a:t>
            </a:fld>
            <a:endParaRPr lang="ru" dirty="0"/>
          </a:p>
        </p:txBody>
      </p:sp>
      <p:sp>
        <p:nvSpPr>
          <p:cNvPr id="222" name="Shape 222"/>
          <p:cNvSpPr txBox="1"/>
          <p:nvPr/>
        </p:nvSpPr>
        <p:spPr>
          <a:xfrm>
            <a:off x="1048400" y="202693"/>
            <a:ext cx="57249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Team Participation</a:t>
            </a:r>
          </a:p>
        </p:txBody>
      </p:sp>
      <p:cxnSp>
        <p:nvCxnSpPr>
          <p:cNvPr id="223" name="Shape 223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645970" y="1349595"/>
            <a:ext cx="73906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Sobirova</a:t>
            </a:r>
            <a:r>
              <a:rPr lang="en-US" b="1" i="1" dirty="0"/>
              <a:t> </a:t>
            </a:r>
            <a:r>
              <a:rPr lang="en-US" b="1" i="1" dirty="0" err="1" smtClean="0"/>
              <a:t>Rano</a:t>
            </a:r>
            <a:r>
              <a:rPr lang="en-US" b="1" i="1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err="1" smtClean="0"/>
              <a:t>Tsoy</a:t>
            </a:r>
            <a:r>
              <a:rPr lang="en-US" b="1" i="1" dirty="0" smtClean="0"/>
              <a:t> </a:t>
            </a:r>
            <a:r>
              <a:rPr lang="en-US" b="1" i="1" dirty="0"/>
              <a:t>Natalya </a:t>
            </a:r>
            <a:endParaRPr lang="en-US" b="1" i="1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Rakhmatullaev</a:t>
            </a:r>
            <a:r>
              <a:rPr lang="en-US" b="1" dirty="0" smtClean="0"/>
              <a:t> </a:t>
            </a:r>
            <a:r>
              <a:rPr lang="en-US" b="1" dirty="0" err="1" smtClean="0"/>
              <a:t>Davron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Madjidkhodjaev</a:t>
            </a:r>
            <a:r>
              <a:rPr lang="en-US" b="1" dirty="0" smtClean="0"/>
              <a:t> Saidakmal</a:t>
            </a: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3015581" y="1473928"/>
            <a:ext cx="614723" cy="70786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840186" y="851875"/>
            <a:ext cx="51636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– Researcher, </a:t>
            </a:r>
            <a:r>
              <a:rPr lang="en-US" dirty="0" smtClean="0"/>
              <a:t>reporter, coder.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Construction </a:t>
            </a:r>
            <a:r>
              <a:rPr lang="en-US" sz="1300" dirty="0"/>
              <a:t>of hardware part, </a:t>
            </a:r>
            <a:endParaRPr lang="en-US" sz="13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Adjustment </a:t>
            </a:r>
            <a:r>
              <a:rPr lang="en-US" sz="1300" dirty="0"/>
              <a:t>of Ultrasonic and IR sensors</a:t>
            </a:r>
            <a:r>
              <a:rPr lang="en-US" sz="13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 Detecting and avoiding obstacles.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Color detection algorithm implementation.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Getting the capture of the image, getting frames.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Promotion and media staffs of the team.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DC motors Function and direction settings,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  rotation and forward movements.</a:t>
            </a:r>
            <a:endParaRPr lang="en-US" sz="1300" dirty="0"/>
          </a:p>
          <a:p>
            <a:endParaRPr lang="ru-RU" dirty="0"/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3090750" y="3358975"/>
            <a:ext cx="614723" cy="70786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40186" y="2945745"/>
            <a:ext cx="480075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Coder, </a:t>
            </a:r>
            <a:r>
              <a:rPr lang="en-US" dirty="0" err="1" smtClean="0"/>
              <a:t>analyst,tester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Establishment of wireless connection(using VNC server)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Creation and implementation of lane detection using </a:t>
            </a:r>
            <a:r>
              <a:rPr lang="en-US" sz="1300" dirty="0" err="1" smtClean="0"/>
              <a:t>HoughP</a:t>
            </a:r>
            <a:r>
              <a:rPr lang="en-US" sz="1300" dirty="0" smtClean="0"/>
              <a:t>, and tracking</a:t>
            </a:r>
            <a:r>
              <a:rPr lang="en-US" sz="1300" dirty="0"/>
              <a:t> of smart car</a:t>
            </a:r>
            <a:r>
              <a:rPr lang="en-US" sz="1300" dirty="0" smtClean="0"/>
              <a:t> according to vector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 Adjustment of movement strategies.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 Taking and acting based on detected colors.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 Image processing, setting the size and needed region of interest(ROI) of the frame. </a:t>
            </a:r>
            <a:endParaRPr lang="ru-RU" sz="13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97198" y="863512"/>
            <a:ext cx="4730088" cy="19288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797198" y="2901566"/>
            <a:ext cx="4730088" cy="20219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639</Words>
  <Application>Microsoft Office PowerPoint</Application>
  <PresentationFormat>Экран (16:9)</PresentationFormat>
  <Paragraphs>180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Georgia</vt:lpstr>
      <vt:lpstr>Times New Roman</vt:lpstr>
      <vt:lpstr>Wingdings</vt:lpstr>
      <vt:lpstr>Simple Light</vt:lpstr>
      <vt:lpstr>Smart Car using Raspberry Pi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using Raspberry Pi</dc:title>
  <dc:creator>Saidakmal</dc:creator>
  <cp:lastModifiedBy>Dell</cp:lastModifiedBy>
  <cp:revision>17</cp:revision>
  <dcterms:modified xsi:type="dcterms:W3CDTF">2017-12-11T07:55:50Z</dcterms:modified>
</cp:coreProperties>
</file>