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7" r:id="rId2"/>
  </p:sldMasterIdLst>
  <p:notesMasterIdLst>
    <p:notesMasterId r:id="rId43"/>
  </p:notesMasterIdLst>
  <p:handoutMasterIdLst>
    <p:handoutMasterId r:id="rId44"/>
  </p:handoutMasterIdLst>
  <p:sldIdLst>
    <p:sldId id="256" r:id="rId3"/>
    <p:sldId id="299" r:id="rId4"/>
    <p:sldId id="275" r:id="rId5"/>
    <p:sldId id="276" r:id="rId6"/>
    <p:sldId id="266" r:id="rId7"/>
    <p:sldId id="291" r:id="rId8"/>
    <p:sldId id="281" r:id="rId9"/>
    <p:sldId id="278" r:id="rId10"/>
    <p:sldId id="290" r:id="rId11"/>
    <p:sldId id="277" r:id="rId12"/>
    <p:sldId id="292" r:id="rId13"/>
    <p:sldId id="262" r:id="rId14"/>
    <p:sldId id="263" r:id="rId15"/>
    <p:sldId id="285" r:id="rId16"/>
    <p:sldId id="264" r:id="rId17"/>
    <p:sldId id="280" r:id="rId18"/>
    <p:sldId id="265" r:id="rId19"/>
    <p:sldId id="282" r:id="rId20"/>
    <p:sldId id="286" r:id="rId21"/>
    <p:sldId id="259" r:id="rId22"/>
    <p:sldId id="283" r:id="rId23"/>
    <p:sldId id="293" r:id="rId24"/>
    <p:sldId id="287" r:id="rId25"/>
    <p:sldId id="260" r:id="rId26"/>
    <p:sldId id="307" r:id="rId27"/>
    <p:sldId id="308" r:id="rId28"/>
    <p:sldId id="306" r:id="rId29"/>
    <p:sldId id="300" r:id="rId30"/>
    <p:sldId id="301" r:id="rId31"/>
    <p:sldId id="304" r:id="rId32"/>
    <p:sldId id="303" r:id="rId33"/>
    <p:sldId id="305" r:id="rId34"/>
    <p:sldId id="284" r:id="rId35"/>
    <p:sldId id="289" r:id="rId36"/>
    <p:sldId id="302" r:id="rId37"/>
    <p:sldId id="309" r:id="rId38"/>
    <p:sldId id="295" r:id="rId39"/>
    <p:sldId id="294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FF"/>
    <a:srgbClr val="DDDD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7" autoAdjust="0"/>
    <p:restoredTop sz="77378" autoAdjust="0"/>
  </p:normalViewPr>
  <p:slideViewPr>
    <p:cSldViewPr snapToGrid="0">
      <p:cViewPr>
        <p:scale>
          <a:sx n="135" d="100"/>
          <a:sy n="135" d="100"/>
        </p:scale>
        <p:origin x="3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8/10/relationships/authors" Target="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43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59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3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83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3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69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98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47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9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13,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5FFF-7394-ADD5-F815-83EF2E71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709196"/>
            <a:ext cx="11833934" cy="7534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EE524-ADF4-AF2B-EABB-91688660D6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0B45-9424-D46F-D7BB-8942BAEC174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January 13,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A33C1-A943-9B80-FA83-2715D436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9E93EA-64E5-EF41-9853-47B1C09F55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9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4" y="5707871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906" y="785004"/>
            <a:ext cx="377597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74349" y="5362263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5" y="785004"/>
            <a:ext cx="3924225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B4F57F-52FF-34C9-CA40-49AC1079742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82071" y="785004"/>
            <a:ext cx="377597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8146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3" y="5202465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BF8737-CB5A-7C1E-4812-922A7A8693CF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13,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676EBE-D970-F04C-B8AE-786E0145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895C056-4336-E247-BCF8-66181629D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9234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13,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2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13,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5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3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13,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6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9845"/>
            <a:ext cx="2788920" cy="4438015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13,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1CB6F5-FD3D-B845-83D7-93F0CEF1FD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1420" y="1299845"/>
            <a:ext cx="703707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07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06"/>
            <a:ext cx="5972148" cy="482312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71710" cy="44380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13,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88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2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13,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48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299845"/>
            <a:ext cx="9883140" cy="4438015"/>
          </a:xfrm>
        </p:spPr>
        <p:txBody>
          <a:bodyPr numCol="3" spcCol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13,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95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8638"/>
            <a:ext cx="5972148" cy="482248"/>
          </a:xfrm>
          <a:prstGeom prst="rect">
            <a:avLst/>
          </a:prstGeom>
          <a:solidFill>
            <a:schemeClr val="tx1"/>
          </a:solidFill>
        </p:spPr>
        <p:txBody>
          <a:bodyPr wrap="none" lIns="822960" rIns="182880" anchor="ctr">
            <a:spAutoFit/>
          </a:bodyPr>
          <a:lstStyle>
            <a:lvl1pPr>
              <a:defRPr sz="2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99845"/>
            <a:ext cx="2800350" cy="4438015"/>
          </a:xfrm>
        </p:spPr>
        <p:txBody>
          <a:bodyPr anchor="ctr"/>
          <a:lstStyle>
            <a:lvl1pPr algn="ctr"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January 13,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1CB6F5-FD3D-B845-83D7-93F0CEF1FD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41420" y="1299845"/>
            <a:ext cx="7037070" cy="44380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820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906A28-4454-E540-980D-B4F783173F2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91213" y="6206761"/>
            <a:ext cx="1375059" cy="226885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E43521-C154-2647-A50F-BD549D3E42CF}"/>
              </a:ext>
            </a:extLst>
          </p:cNvPr>
          <p:cNvSpPr txBox="1">
            <a:spLocks/>
          </p:cNvSpPr>
          <p:nvPr/>
        </p:nvSpPr>
        <p:spPr>
          <a:xfrm>
            <a:off x="828675" y="609917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26F987DD-1124-8242-B9D8-393FDBC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C35C-58BC-0E47-B523-57C381FC1FE6}" type="datetime2">
              <a:rPr lang="en-US"/>
              <a:pPr>
                <a:defRPr/>
              </a:pPr>
              <a:t>Monday, January 13, 2025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5E38263-AA57-F64D-BDCD-EB7CD48D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954C1-B7AD-934C-AE16-E65815E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77A56-679D-1747-9650-200F86485E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076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5931"/>
            <a:ext cx="12192000" cy="1046403"/>
          </a:xfrm>
          <a:prstGeom prst="rect">
            <a:avLst/>
          </a:prstGeom>
          <a:noFill/>
        </p:spPr>
        <p:txBody>
          <a:bodyPr anchor="b"/>
          <a:lstStyle>
            <a:lvl1pPr algn="ctr">
              <a:lnSpc>
                <a:spcPct val="100000"/>
              </a:lnSpc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786997"/>
            <a:ext cx="12192000" cy="2600650"/>
          </a:xfrm>
          <a:noFill/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2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6624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38773" y="5495427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72247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Insert Figure</a:t>
            </a:r>
          </a:p>
        </p:txBody>
      </p:sp>
    </p:spTree>
    <p:extLst>
      <p:ext uri="{BB962C8B-B14F-4D97-AF65-F5344CB8AC3E}">
        <p14:creationId xmlns:p14="http://schemas.microsoft.com/office/powerpoint/2010/main" val="221207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January 13,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703" r:id="rId10"/>
    <p:sldLayoutId id="2147483682" r:id="rId11"/>
    <p:sldLayoutId id="2147483686" r:id="rId12"/>
    <p:sldLayoutId id="2147483685" r:id="rId13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January 13,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hf sldNum="0" hd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/>
              <a:t>Object-oriented programming using Java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9F9A1C-0D77-3676-AB95-8AA92705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Car {</a:t>
            </a:r>
          </a:p>
          <a:p>
            <a:pPr marL="0" indent="0">
              <a:buNone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 year;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latin typeface="Consolas" panose="020B0609020204030204" pitchFamily="49" charset="0"/>
              </a:rPr>
              <a:t> mileage;</a:t>
            </a:r>
            <a:br>
              <a:rPr lang="en-US" sz="1600">
                <a:latin typeface="Consolas" panose="020B0609020204030204" pitchFamily="49" charset="0"/>
              </a:rPr>
            </a:br>
            <a:br>
              <a:rPr lang="en-US" sz="1600">
                <a:latin typeface="Consolas" panose="020B0609020204030204" pitchFamily="49" charset="0"/>
              </a:rPr>
            </a:br>
            <a:r>
              <a:rPr lang="en-US" sz="1600">
                <a:latin typeface="Consolas" panose="020B0609020204030204" pitchFamily="49" charset="0"/>
              </a:rPr>
              <a:t>    public Car(String model, int year, int mileage) {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this.model = model;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this.year = year;</a:t>
            </a:r>
          </a:p>
          <a:p>
            <a:pPr marL="0" indent="0">
              <a:buNone/>
            </a:pPr>
            <a:r>
              <a:rPr lang="en-US" sz="1600">
                <a:latin typeface="Consolas" panose="020B0609020204030204" pitchFamily="49" charset="0"/>
              </a:rPr>
              <a:t>      this.mileage = mileage;</a:t>
            </a:r>
          </a:p>
          <a:p>
            <a:pPr marL="0" indent="0">
              <a:buNone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  <a:b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B455D6-E7A3-8F9F-12CC-49BC60F4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3C641C-26DA-AA2B-C415-B48EDC2BA4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constructor is a special method to create objects</a:t>
            </a:r>
          </a:p>
          <a:p>
            <a:r>
              <a:rPr lang="en-US" dirty="0"/>
              <a:t>Must have same name as the class</a:t>
            </a:r>
          </a:p>
          <a:p>
            <a:r>
              <a:rPr lang="en-US" dirty="0"/>
              <a:t>Must have no return type</a:t>
            </a:r>
          </a:p>
          <a:p>
            <a:r>
              <a:rPr lang="en-US" dirty="0"/>
              <a:t>Can have 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47167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B427D-12DC-4223-522A-0DCF9BE5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 provides a finalize() method</a:t>
            </a:r>
          </a:p>
          <a:p>
            <a:pPr marL="1141413" lvl="1" indent="-457200"/>
            <a:r>
              <a:rPr lang="en-US" dirty="0"/>
              <a:t>Called before an object is garbage collected</a:t>
            </a:r>
          </a:p>
          <a:p>
            <a:pPr marL="1141413" lvl="1" indent="-457200"/>
            <a:r>
              <a:rPr lang="en-US" dirty="0"/>
              <a:t>Largely never used</a:t>
            </a:r>
          </a:p>
          <a:p>
            <a:pPr marL="1598613" lvl="2" indent="-457200"/>
            <a:r>
              <a:rPr lang="en-US" dirty="0"/>
              <a:t>Garbage collection is unreliable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5AC514-FD77-7256-87EC-0286622E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Destructors?</a:t>
            </a:r>
          </a:p>
        </p:txBody>
      </p:sp>
    </p:spTree>
    <p:extLst>
      <p:ext uri="{BB962C8B-B14F-4D97-AF65-F5344CB8AC3E}">
        <p14:creationId xmlns:p14="http://schemas.microsoft.com/office/powerpoint/2010/main" val="193717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B0134-08BC-B800-C16A-BF11B1ED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267" y="785004"/>
            <a:ext cx="7305659" cy="504645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Car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brake() { … }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 class Bicycle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private String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 int year;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brake()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public void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ringBell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  <a:cs typeface="+mn-cs"/>
              </a:rPr>
              <a:t>() { … }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EF271-C053-1020-1224-2986697A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are often related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A577DA7-0078-02DD-C248-43547871938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1EE587AC-F2B5-BD07-E604-11AEF7BD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07" y="1026543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06D4856A-7D4A-354A-263C-FB6B245F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47" y="3044645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B7A62-7546-4251-5907-6F90188952BB}"/>
              </a:ext>
            </a:extLst>
          </p:cNvPr>
          <p:cNvSpPr txBox="1"/>
          <p:nvPr/>
        </p:nvSpPr>
        <p:spPr>
          <a:xfrm>
            <a:off x="8157096" y="2851030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Code duplication!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D07B9-FAA9-26EF-6504-FCEF784FF7C2}"/>
              </a:ext>
            </a:extLst>
          </p:cNvPr>
          <p:cNvSpPr txBox="1"/>
          <p:nvPr/>
        </p:nvSpPr>
        <p:spPr>
          <a:xfrm>
            <a:off x="8081970" y="3747911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What types of code duplication?</a:t>
            </a:r>
          </a:p>
        </p:txBody>
      </p:sp>
    </p:spTree>
    <p:extLst>
      <p:ext uri="{BB962C8B-B14F-4D97-AF65-F5344CB8AC3E}">
        <p14:creationId xmlns:p14="http://schemas.microsoft.com/office/powerpoint/2010/main" val="33367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68D39-23C5-41CE-705E-3134C6A0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 // shared properties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                   // and functions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Bicycle bicycle = new 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bicycle.start();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bicycle.ringBell();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36CA8-B506-F496-FE20-E18DFF2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0E4BF41-09D3-8D2F-7C4C-6217EBB57C2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39139" y="6141049"/>
            <a:ext cx="11470787" cy="43593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6ACB0CA3-1A5B-C732-0267-7D067286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2C348540-2743-D618-E73C-6B38C99E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57A9C0-7C8F-39EE-F4D4-24C3C74C0304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80C15-D7CA-459A-7447-0808BA1E12F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63C6D-EDAE-6E8C-ADC4-1A1C92E1373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8CCD4-74F8-F215-BCA1-A26DA0EBC3D6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9707F-6D5E-2D3E-3071-745D4127E9A6}"/>
              </a:ext>
            </a:extLst>
          </p:cNvPr>
          <p:cNvSpPr txBox="1"/>
          <p:nvPr/>
        </p:nvSpPr>
        <p:spPr>
          <a:xfrm>
            <a:off x="3577362" y="280931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43074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B0ADC7-BC4E-048B-662A-4F7677C3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Object</a:t>
            </a:r>
            <a:r>
              <a:rPr lang="en-US" dirty="0"/>
              <a:t> class is at the top of the class hierarchy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F6548-BD47-B98A-8BD2-3E59C18F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Can extend only one class!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2E0886C-06E7-EF02-7283-1973AA948F6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9B4B9-B62D-3D04-07DE-9ED0BD52351A}"/>
              </a:ext>
            </a:extLst>
          </p:cNvPr>
          <p:cNvSpPr/>
          <p:nvPr/>
        </p:nvSpPr>
        <p:spPr>
          <a:xfrm>
            <a:off x="1478845" y="1128888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C4CFA963-CCA5-00D3-FD88-5DA23184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302" y="3101314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2EE6E-BB66-7A4C-1CBE-3C16EE5AC63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850445" y="2144888"/>
            <a:ext cx="1803361" cy="9564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AC64B-8231-36FB-A400-78FCB5CE8276}"/>
              </a:ext>
            </a:extLst>
          </p:cNvPr>
          <p:cNvSpPr/>
          <p:nvPr/>
        </p:nvSpPr>
        <p:spPr>
          <a:xfrm>
            <a:off x="4794996" y="1128888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6F1C07-09DB-5B9D-198A-5F05D2CC8023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4653806" y="2144888"/>
            <a:ext cx="1512790" cy="9564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56517-BDBF-6573-A5B6-94705C89C9D6}"/>
              </a:ext>
            </a:extLst>
          </p:cNvPr>
          <p:cNvSpPr txBox="1"/>
          <p:nvPr/>
        </p:nvSpPr>
        <p:spPr>
          <a:xfrm>
            <a:off x="2310361" y="24094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AEA8C-849A-90D7-4BE0-F5B8E7AD1FC2}"/>
              </a:ext>
            </a:extLst>
          </p:cNvPr>
          <p:cNvSpPr txBox="1"/>
          <p:nvPr/>
        </p:nvSpPr>
        <p:spPr>
          <a:xfrm>
            <a:off x="5723819" y="2409488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3E6BA53-304A-9314-B758-FEC2E3515DCF}"/>
              </a:ext>
            </a:extLst>
          </p:cNvPr>
          <p:cNvSpPr/>
          <p:nvPr/>
        </p:nvSpPr>
        <p:spPr>
          <a:xfrm>
            <a:off x="4557459" y="2230001"/>
            <a:ext cx="1272862" cy="10195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5FC2305D-E359-1E44-ABFC-F7B0199B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 // shared properties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                   // and functions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Vehicle vehicle = new Vehicle();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1793D1-FFC7-495F-4615-A5AF6602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1BB380C-14AA-C832-6175-219DFB3C245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5846F192-B059-0278-A3E9-90649C3D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5CFDB09D-7204-D19A-AFA2-D5BDE4E8E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3AB532-1DA0-EE55-C4A1-DEEFC347F2DB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680B6-564E-FCE5-73EC-CD8DB76CEC97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F3C35E-B392-67A0-120C-100A4ECAFDE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1CC4A5-6583-F424-76F6-BB3BD5AF0BAE}"/>
              </a:ext>
            </a:extLst>
          </p:cNvPr>
          <p:cNvSpPr txBox="1"/>
          <p:nvPr/>
        </p:nvSpPr>
        <p:spPr>
          <a:xfrm>
            <a:off x="4952531" y="2569227"/>
            <a:ext cx="8544046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What does it mean to create an object of type </a:t>
            </a:r>
            <a:r>
              <a:rPr lang="en-US" sz="2400" b="1" dirty="0"/>
              <a:t>Vehicle</a:t>
            </a:r>
            <a:r>
              <a:rPr lang="en-US" sz="2400" b="1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5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3608-A5BB-6A27-5E13-FE926B7E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8A6037A-3CF5-3FE5-E668-5FACBC467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85004"/>
            <a:ext cx="5713926" cy="504645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abstract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String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model;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private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year;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start() { …}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stop()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accelerate() { …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brake() { …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class Car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private int mileage;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// getter and setter for mileage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Vehicle vehicle = new Vehicle(); // Compiler error!!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D4B47-FF9F-5173-EA67-8F6AF147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abstract classes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29E9C7-B7CB-9A19-7135-EB3E682F1DE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C8653CB5-CD66-DC2D-0C2B-F01C5A5E8DDF}"/>
              </a:ext>
            </a:extLst>
          </p:cNvPr>
          <p:cNvSpPr txBox="1">
            <a:spLocks/>
          </p:cNvSpPr>
          <p:nvPr/>
        </p:nvSpPr>
        <p:spPr>
          <a:xfrm>
            <a:off x="382074" y="785003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abstract class cannot be instantiated</a:t>
            </a:r>
          </a:p>
          <a:p>
            <a:r>
              <a:rPr lang="en-US" dirty="0"/>
              <a:t>Must be extended</a:t>
            </a:r>
          </a:p>
          <a:p>
            <a:r>
              <a:rPr lang="en-US" dirty="0"/>
              <a:t>Can have concrete methods</a:t>
            </a:r>
          </a:p>
        </p:txBody>
      </p:sp>
    </p:spTree>
    <p:extLst>
      <p:ext uri="{BB962C8B-B14F-4D97-AF65-F5344CB8AC3E}">
        <p14:creationId xmlns:p14="http://schemas.microsoft.com/office/powerpoint/2010/main" val="39042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FA17AA-673B-7379-0DE4-012FFB8C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089" y="785004"/>
            <a:ext cx="5905837" cy="504645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Bicycle extends Vehicle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void ringBell() { … }</a:t>
            </a:r>
            <a:b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public class ElectricBicycle extends Bicycle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public void charge() { … 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Bicycle bike = new 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    ElectricBicycle eBike = new ElectricBicycle();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panose="020B0604020202020204" pitchFamily="34" charset="0"/>
              </a:rPr>
              <a:t>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561674-AE57-1EE3-DBB4-11778930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all parent classes are abstract!!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91BC29-AD54-8C84-DEB0-7E3FE30A3D0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8" descr="Roll: Bicycle Company A:1 Adventure Bike">
            <a:extLst>
              <a:ext uri="{FF2B5EF4-FFF2-40B4-BE49-F238E27FC236}">
                <a16:creationId xmlns:a16="http://schemas.microsoft.com/office/drawing/2014/main" id="{D00A4319-D59E-085C-E890-D0338EE59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69" y="1255581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2 Best Electric Bikes of 2024, According to Testing">
            <a:extLst>
              <a:ext uri="{FF2B5EF4-FFF2-40B4-BE49-F238E27FC236}">
                <a16:creationId xmlns:a16="http://schemas.microsoft.com/office/drawing/2014/main" id="{B48E3C78-4A3B-5522-1CF0-2ED4B847B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269" y="3371262"/>
            <a:ext cx="2782006" cy="19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1A0EE0-2492-08DE-F2BF-E0F26A582097}"/>
              </a:ext>
            </a:extLst>
          </p:cNvPr>
          <p:cNvCxnSpPr>
            <a:cxnSpLocks/>
            <a:stCxn id="5" idx="2"/>
            <a:endCxn id="2052" idx="0"/>
          </p:cNvCxnSpPr>
          <p:nvPr/>
        </p:nvCxnSpPr>
        <p:spPr>
          <a:xfrm flipH="1">
            <a:off x="2757272" y="2494585"/>
            <a:ext cx="1" cy="8766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19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3C1394-416A-68F1-97DB-C079E178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6B7280-350D-C6F7-74BD-3FF02D7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F7ACC8B-A33A-8786-DE30-1691EC521B3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29A950E3-AE46-7200-7687-660017BD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55" y="3081716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winkle Twinkle Little Firefly - Humane Gardener">
            <a:extLst>
              <a:ext uri="{FF2B5EF4-FFF2-40B4-BE49-F238E27FC236}">
                <a16:creationId xmlns:a16="http://schemas.microsoft.com/office/drawing/2014/main" id="{66D4BCAF-122E-FB38-0BCC-0A0FE510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95" y="3081716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E16555-21E5-8246-EF77-EB62A9013FE3}"/>
              </a:ext>
            </a:extLst>
          </p:cNvPr>
          <p:cNvSpPr/>
          <p:nvPr/>
        </p:nvSpPr>
        <p:spPr>
          <a:xfrm>
            <a:off x="7789334" y="1189150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ILLUMINATABLE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28C80-562E-127A-07D6-E01DC92173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837425" y="2205150"/>
            <a:ext cx="1323509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82A1E-ACB9-C79A-0EC9-433AA57A55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160934" y="2205150"/>
            <a:ext cx="1547932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CCEC2-529F-F22E-E6A9-06F56CB337C8}"/>
              </a:ext>
            </a:extLst>
          </p:cNvPr>
          <p:cNvSpPr txBox="1"/>
          <p:nvPr/>
        </p:nvSpPr>
        <p:spPr>
          <a:xfrm>
            <a:off x="6340853" y="2314807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E1512-FA58-1FF7-CC47-F527B3336CB4}"/>
              </a:ext>
            </a:extLst>
          </p:cNvPr>
          <p:cNvSpPr txBox="1"/>
          <p:nvPr/>
        </p:nvSpPr>
        <p:spPr>
          <a:xfrm>
            <a:off x="10240621" y="2274671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40417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44F8-E88D-BED5-AEB2-DCB900F8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B6500-F246-F35D-06B3-854075A6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</a:t>
            </a:r>
            <a:r>
              <a:rPr lang="en-US"/>
              <a:t>in interface </a:t>
            </a:r>
            <a:r>
              <a:rPr lang="en-US" dirty="0"/>
              <a:t>are abstract by default</a:t>
            </a:r>
          </a:p>
          <a:p>
            <a:r>
              <a:rPr lang="en-US" dirty="0"/>
              <a:t>Cannot instantiate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FDFD5-0734-8CAB-5F71-B8ABE609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81A1FC8-4EC2-3DA5-0FDA-BEA035A7F88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27EB165-FB17-4B32-D82D-470A4C8E7208}"/>
              </a:ext>
            </a:extLst>
          </p:cNvPr>
          <p:cNvSpPr txBox="1">
            <a:spLocks/>
          </p:cNvSpPr>
          <p:nvPr/>
        </p:nvSpPr>
        <p:spPr>
          <a:xfrm>
            <a:off x="6096000" y="785004"/>
            <a:ext cx="5905837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interface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Lamp implements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(“Lamp emits light!”);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Firefly implements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Illuminatable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emitLight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(“Firefly emits light”);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80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7667A8-F767-3367-9C25-7E8FEDAA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 schedule updated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Homework handouts will have some updates </a:t>
            </a:r>
          </a:p>
          <a:p>
            <a:pPr marL="1141413" lvl="1" indent="-457200"/>
            <a:r>
              <a:rPr lang="en-US" dirty="0"/>
              <a:t>Some additional requirements</a:t>
            </a:r>
          </a:p>
          <a:p>
            <a:pPr marL="1141413" lvl="1" indent="-457200"/>
            <a:r>
              <a:rPr lang="en-US" dirty="0"/>
              <a:t>Each assignment will have 15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discuss HW1 during class on Monday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2F516A-36A1-61C8-883E-782BA2FA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68CCC8F-3818-D92B-278F-BA739997377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10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89A84A-F895-1F8C-5C64-D6E8B444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Compile time polymorphism via method overloading</a:t>
            </a:r>
            <a:br>
              <a:rPr lang="en-US"/>
            </a:br>
            <a:endParaRPr lang="en-US"/>
          </a:p>
          <a:p>
            <a:r>
              <a:rPr lang="en-US"/>
              <a:t>Methods having the same name but differing in </a:t>
            </a:r>
          </a:p>
          <a:p>
            <a:pPr lvl="1"/>
            <a:r>
              <a:rPr lang="en-US"/>
              <a:t>Number of parameters</a:t>
            </a:r>
          </a:p>
          <a:p>
            <a:pPr lvl="1"/>
            <a:r>
              <a:rPr lang="en-US"/>
              <a:t>Type of parameters</a:t>
            </a:r>
          </a:p>
          <a:p>
            <a:pPr lvl="1"/>
            <a:r>
              <a:rPr lang="en-US"/>
              <a:t>Order of parameters</a:t>
            </a:r>
            <a:br>
              <a:rPr lang="en-US"/>
            </a:br>
            <a:endParaRPr lang="en-US"/>
          </a:p>
          <a:p>
            <a:r>
              <a:rPr lang="en-US"/>
              <a:t>The method to be invoked is determined at compile time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CE9FF-D52B-1638-050D-EDB0E1D5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Compile-time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485958-CF41-1D54-4416-66245974CDF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0CE04FE-29A0-BCCF-19EE-2F601D0175C7}"/>
              </a:ext>
            </a:extLst>
          </p:cNvPr>
          <p:cNvSpPr txBox="1">
            <a:spLocks/>
          </p:cNvSpPr>
          <p:nvPr/>
        </p:nvSpPr>
        <p:spPr>
          <a:xfrm>
            <a:off x="6096000" y="7850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BAD24A1-F991-EF2E-9785-C1544152BCC5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Calculator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int add (int a, int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	return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float add (float a, float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	return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Calculator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new Calculator();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S.o.p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calculator.add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(10, 30));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S.o.p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calculator.add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(10.0, 30.0));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7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1561A-32FF-1E46-2BE7-8DD8E1105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/>
              <a:t>A subclass provides a specific implementation of a method that is already defined in the parent class</a:t>
            </a:r>
            <a:br>
              <a:rPr lang="en-US"/>
            </a:br>
            <a:endParaRPr lang="en-US"/>
          </a:p>
          <a:p>
            <a:r>
              <a:rPr lang="en-US"/>
              <a:t>The method to be invoked is determined at runtime, depending on the type of object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5EECD-034B-9443-1931-D3AC20F8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8AB3EB9-9160-F486-50C7-81937CD7C6A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04491AE-6E86-C8FF-63D5-47EF895A4154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5713926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Bicycle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>
                <a:latin typeface="Consolas" panose="020B0609020204030204" pitchFamily="49" charset="0"/>
              </a:rPr>
              <a:t>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(“Bike accelerating.”);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ElectricBicycle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prstClr val="black"/>
                </a:solidFill>
                <a:latin typeface="Consolas" panose="020B0609020204030204" pitchFamily="49" charset="0"/>
              </a:rPr>
              <a:t>extends Bicycle{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public 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(“E-bike accelerating.”);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Bicycle b = new Bicycle();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b.accelerate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prints “Bike accelerating”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b = new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ElectricBike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b.accelerate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prints “E-bike accelerating”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4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B4C14-0B51-06DF-2056-7F463E76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6" y="785004"/>
            <a:ext cx="7106993" cy="5046453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Primitives stored on the stack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box them into wrapper classes to store on the heap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Boxing</a:t>
            </a: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</a:rPr>
              <a:t>Integer </a:t>
            </a:r>
            <a:r>
              <a:rPr lang="en-US" dirty="0" err="1">
                <a:latin typeface="Consolas" panose="020B0609020204030204" pitchFamily="49" charset="0"/>
              </a:rPr>
              <a:t>myInt</a:t>
            </a:r>
            <a:r>
              <a:rPr lang="en-US" dirty="0">
                <a:latin typeface="Consolas" panose="020B0609020204030204" pitchFamily="49" charset="0"/>
              </a:rPr>
              <a:t> = new Integer(20);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Unboxing</a:t>
            </a: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int num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myInt.intValue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Autoboxing</a:t>
            </a: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Integer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20; //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autobox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pPr marL="1141413" lvl="1" indent="-45720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int num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; // auto-unbox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21A9B-378C-C0A0-56A0-4019BEF5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Boxing, unboxing, autoboxing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2D1DBB6-FC4B-081C-CE00-13077956B31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Java - Numbers Class">
            <a:extLst>
              <a:ext uri="{FF2B5EF4-FFF2-40B4-BE49-F238E27FC236}">
                <a16:creationId xmlns:a16="http://schemas.microsoft.com/office/drawing/2014/main" id="{2686DD6A-1C6D-E637-1235-3455D4CC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48" y="1838325"/>
            <a:ext cx="3810000" cy="15906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A947C2-5561-3678-E0E3-E4D242E7F326}"/>
              </a:ext>
            </a:extLst>
          </p:cNvPr>
          <p:cNvGrpSpPr/>
          <p:nvPr/>
        </p:nvGrpSpPr>
        <p:grpSpPr>
          <a:xfrm>
            <a:off x="9441291" y="1264725"/>
            <a:ext cx="923313" cy="573600"/>
            <a:chOff x="9441291" y="1264725"/>
            <a:chExt cx="923313" cy="5736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B9541AF-BAEB-BF38-CDC1-37D913CC2BA4}"/>
                </a:ext>
              </a:extLst>
            </p:cNvPr>
            <p:cNvSpPr/>
            <p:nvPr/>
          </p:nvSpPr>
          <p:spPr>
            <a:xfrm>
              <a:off x="9441291" y="1264725"/>
              <a:ext cx="923313" cy="342386"/>
            </a:xfrm>
            <a:prstGeom prst="roundRect">
              <a:avLst/>
            </a:prstGeom>
            <a:solidFill>
              <a:srgbClr val="B9B9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Object</a:t>
              </a: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38457AE-DCB3-EC62-BA70-E01C2A82BDBD}"/>
                </a:ext>
              </a:extLst>
            </p:cNvPr>
            <p:cNvCxnSpPr>
              <a:stCxn id="6" idx="2"/>
              <a:endCxn id="1026" idx="0"/>
            </p:cNvCxnSpPr>
            <p:nvPr/>
          </p:nvCxnSpPr>
          <p:spPr>
            <a:xfrm>
              <a:off x="9902948" y="1607111"/>
              <a:ext cx="0" cy="23121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367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49717-09F0-EBE7-40BB-06D7C411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Generics allows the programmer to define a “placeholder” for a type.</a:t>
            </a:r>
            <a:br>
              <a:rPr lang="en-US"/>
            </a:br>
            <a:endParaRPr lang="en-US"/>
          </a:p>
          <a:p>
            <a:r>
              <a:rPr lang="en-US"/>
              <a:t>The placeholder gets replaced by the real type when the class is instantiated</a:t>
            </a:r>
            <a:br>
              <a:rPr lang="en-US"/>
            </a:br>
            <a:endParaRPr lang="en-US"/>
          </a:p>
          <a:p>
            <a:r>
              <a:rPr lang="en-US"/>
              <a:t>Facilitates reusability</a:t>
            </a:r>
          </a:p>
          <a:p>
            <a:endParaRPr lang="en-US"/>
          </a:p>
          <a:p>
            <a:r>
              <a:rPr lang="en-US"/>
              <a:t>Wildcard “?”</a:t>
            </a:r>
          </a:p>
          <a:p>
            <a:pPr lvl="1"/>
            <a:r>
              <a:rPr lang="en-US"/>
              <a:t>Used to represent an unknown type</a:t>
            </a:r>
          </a:p>
          <a:p>
            <a:pPr lvl="1"/>
            <a:r>
              <a:rPr lang="en-US"/>
              <a:t>List&lt;?&gt; used to represent a list of any type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51143-AB3A-0BDF-EE17-F712D70C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06A247-EDF3-9CA0-7854-EFEFB51F3D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9369DC-398F-B670-94B0-DA7D76C06217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614680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Container</a:t>
            </a:r>
            <a:r>
              <a:rPr lang="en-US" sz="1600" b="1" dirty="0">
                <a:latin typeface="Consolas" panose="020B0609020204030204" pitchFamily="49" charset="0"/>
              </a:rPr>
              <a:t>&lt;T&gt;</a:t>
            </a:r>
            <a:r>
              <a:rPr lang="en-US" sz="1600" dirty="0">
                <a:latin typeface="Consolas" panose="020B0609020204030204" pitchFamily="49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private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Setter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</a:rPr>
              <a:t>setItem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this.item</a:t>
            </a:r>
            <a:r>
              <a:rPr lang="en-US" sz="1600" dirty="0">
                <a:latin typeface="Consolas" panose="020B0609020204030204" pitchFamily="49" charset="0"/>
              </a:rPr>
              <a:t> =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Getter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getItem</a:t>
            </a:r>
            <a:r>
              <a:rPr lang="en-US" sz="1600" dirty="0">
                <a:latin typeface="Consolas" panose="020B0609020204030204" pitchFamily="49" charset="0"/>
              </a:rPr>
              <a:t>()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return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 c1 = new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c1.setItem(new String(“hello”));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 c2 = new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c2.setItem(new Bike());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15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F5778-CBC3-9C9A-370B-7404277F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785004"/>
            <a:ext cx="6333704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Allows the programmer to restrict the types that can be used in a generic class or method using “bounds”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Enforce constraints while maintaining flexibility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Upper Bound: </a:t>
            </a:r>
            <a:r>
              <a:rPr lang="en-US" dirty="0">
                <a:latin typeface="Consolas" panose="020B0609020204030204" pitchFamily="49" charset="0"/>
              </a:rPr>
              <a:t>T extends 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Lower Bound: </a:t>
            </a:r>
            <a:r>
              <a:rPr lang="en-US" dirty="0">
                <a:latin typeface="Consolas" panose="020B0609020204030204" pitchFamily="49" charset="0"/>
              </a:rPr>
              <a:t>? super 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3CDB2-3F7A-7FFA-1152-D18EDFC1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polymorphism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145744-9150-1FFB-E549-71CBF9C5668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36E84FE-7527-722B-1609-50629C787131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&lt;T extends Number&gt; int sum (T a, 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a.intValue</a:t>
            </a:r>
            <a:r>
              <a:rPr lang="en-US" sz="1600" dirty="0">
                <a:latin typeface="Consolas" panose="020B0609020204030204" pitchFamily="49" charset="0"/>
              </a:rPr>
              <a:t>() + </a:t>
            </a:r>
            <a:r>
              <a:rPr lang="en-US" sz="1600" dirty="0" err="1">
                <a:latin typeface="Consolas" panose="020B0609020204030204" pitchFamily="49" charset="0"/>
              </a:rPr>
              <a:t>b.intValue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// Usage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sum(5, 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sum(5.5, 6.6);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sum(“5”, “7”); </a:t>
            </a:r>
            <a:r>
              <a:rPr lang="en-US" sz="1600" b="1" dirty="0">
                <a:latin typeface="Consolas" panose="020B0609020204030204" pitchFamily="49" charset="0"/>
              </a:rPr>
              <a:t>// COMPILER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CD38B-5FEC-4E6B-154B-9FE5AA7A150F}"/>
              </a:ext>
            </a:extLst>
          </p:cNvPr>
          <p:cNvSpPr txBox="1"/>
          <p:nvPr/>
        </p:nvSpPr>
        <p:spPr>
          <a:xfrm>
            <a:off x="6096000" y="3974122"/>
            <a:ext cx="6222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is the benefit of using generic type</a:t>
            </a:r>
          </a:p>
          <a:p>
            <a:r>
              <a:rPr lang="en-US" sz="2800" b="1" i="1" dirty="0"/>
              <a:t>instead of Number? </a:t>
            </a:r>
          </a:p>
        </p:txBody>
      </p:sp>
    </p:spTree>
    <p:extLst>
      <p:ext uri="{BB962C8B-B14F-4D97-AF65-F5344CB8AC3E}">
        <p14:creationId xmlns:p14="http://schemas.microsoft.com/office/powerpoint/2010/main" val="19695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4818D1-3C81-3947-69EC-35735216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266CEA-97D5-6C26-1F74-4D15C71CC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OO fundamentals in Java (contd.)</a:t>
            </a:r>
          </a:p>
        </p:txBody>
      </p:sp>
    </p:spTree>
    <p:extLst>
      <p:ext uri="{BB962C8B-B14F-4D97-AF65-F5344CB8AC3E}">
        <p14:creationId xmlns:p14="http://schemas.microsoft.com/office/powerpoint/2010/main" val="3776796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D7A926-4552-A367-622B-7EF0A741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Still waiting to hear back about class enrollment expansion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HW1 has been updated (will be discussed today)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Please post any questions on Piazza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193D1F-8A1D-0DBA-D8CD-52AFBEB6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F821A32-84F7-2C28-F707-B35C47900F1F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6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D989D8-30A9-C6FC-7D2F-2F9E01AE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Java provides wrapper classes that are subclasses of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Number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wrap numeric primitives as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Use: Java collections can operate only on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Object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subclasses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List&lt;int&gt;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myIntegers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&lt;&gt;();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B81BCE-C73B-D0ED-D650-4EEF47F5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boxing and unboxing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3680278-642B-0914-C606-BC03B8F86A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5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9E4FC-8F16-0FF7-0D37-05131E34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Generic type parameter must be replaced uniquely</a:t>
            </a:r>
          </a:p>
          <a:p>
            <a:r>
              <a:rPr lang="en-US" dirty="0">
                <a:latin typeface="Consolas" panose="020B0609020204030204" pitchFamily="49" charset="0"/>
              </a:rPr>
              <a:t>Point</a:t>
            </a:r>
            <a:r>
              <a:rPr lang="en-US" dirty="0"/>
              <a:t> class can have X and Y coordinate, both of which must be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, or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, or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, and so 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8268E9-D9EC-180D-E615-BF444822C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example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BDFEEC9-10F2-938F-1778-FC56708564B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F1FCFAB-802D-F358-E6D3-3662EDC16F41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Point&lt;T extends Number&gt;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T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T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public Point(T x, T 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getters and setters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Point&lt;Integer&gt; point1 = new Point&lt;&gt;(10, 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Point&lt;Double&gt; point2 = new Point&lt;&gt;(10.0, 20.0);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Point&lt;Integer&gt; point3 = new Point(10, 20.0);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	// </a:t>
            </a:r>
            <a:r>
              <a:rPr lang="en-US" sz="1600" b="1" dirty="0">
                <a:latin typeface="Consolas" panose="020B0609020204030204" pitchFamily="49" charset="0"/>
              </a:rPr>
              <a:t>COMPILER ERROR</a:t>
            </a:r>
          </a:p>
        </p:txBody>
      </p:sp>
    </p:spTree>
    <p:extLst>
      <p:ext uri="{BB962C8B-B14F-4D97-AF65-F5344CB8AC3E}">
        <p14:creationId xmlns:p14="http://schemas.microsoft.com/office/powerpoint/2010/main" val="3185812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D4FC2-9D8B-A60E-2426-6BF99D941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3ACF1B-A02B-A166-CEAB-B5825DE76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Point</a:t>
            </a:r>
            <a:r>
              <a:rPr lang="en-US" dirty="0"/>
              <a:t> class can have X and Y coordinates of different types as long as both types extend Number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77F49-6F60-93C6-5686-66D47296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generic types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EB3C97-BD67-3AB0-5BAE-C563620DD36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3D79928-1BC9-D10E-D4F7-F4E4EA02877B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Point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Number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Number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public Point(Number x, Number 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getters and setters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 point1 = new Point&lt;&gt;(10, 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 point2 = new Point&lt;&gt;(10.0, 20.0);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 point3 = new Point(10, 20.0);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	// </a:t>
            </a:r>
            <a:r>
              <a:rPr lang="en-US" sz="1600" b="1" dirty="0">
                <a:latin typeface="Consolas" panose="020B0609020204030204" pitchFamily="49" charset="0"/>
              </a:rPr>
              <a:t>NO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64101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F9742-3350-1D65-AB1F-E445C30B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EAE0-FAB3-33AA-DB3C-DDC2394A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22CE88-B1CE-8912-0A76-F5DB3B90476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D0B3A394-D3F6-ACDF-9E4D-40D79040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0" y="159812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Behavioral Changes in Senior Dogs | Dog Aging Project">
            <a:extLst>
              <a:ext uri="{FF2B5EF4-FFF2-40B4-BE49-F238E27FC236}">
                <a16:creationId xmlns:a16="http://schemas.microsoft.com/office/drawing/2014/main" id="{5812A8B1-EF6D-9DC6-4052-4E8A1E1A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7" y="3831255"/>
            <a:ext cx="2575454" cy="1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essional Woman Stock Photos, Images and Backgrounds for Free Download">
            <a:extLst>
              <a:ext uri="{FF2B5EF4-FFF2-40B4-BE49-F238E27FC236}">
                <a16:creationId xmlns:a16="http://schemas.microsoft.com/office/drawing/2014/main" id="{C5D996F2-8637-3CFD-2B62-E4DDFD28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9" y="1357433"/>
            <a:ext cx="2575454" cy="19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ll: Bicycle Company A:1 Adventure Bike">
            <a:extLst>
              <a:ext uri="{FF2B5EF4-FFF2-40B4-BE49-F238E27FC236}">
                <a16:creationId xmlns:a16="http://schemas.microsoft.com/office/drawing/2014/main" id="{A6DEBE71-9A16-E558-68CA-3DBB9959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44" y="3503877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B33B9FBE-636D-877F-1CA6-7513A4E8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2" y="1344072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nkle Twinkle Little Firefly - Humane Gardener">
            <a:extLst>
              <a:ext uri="{FF2B5EF4-FFF2-40B4-BE49-F238E27FC236}">
                <a16:creationId xmlns:a16="http://schemas.microsoft.com/office/drawing/2014/main" id="{DA3A625C-BA86-22D3-9AF0-985AA2A6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79" y="3677531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D8861-F3CF-FD6C-C17C-67AF7AE03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7D01B6-EC60-C281-9FEB-BEC7BADD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Can have any number of type parameters</a:t>
            </a:r>
          </a:p>
          <a:p>
            <a:endParaRPr lang="en-US" dirty="0"/>
          </a:p>
          <a:p>
            <a:r>
              <a:rPr lang="en-US" dirty="0"/>
              <a:t>E.g. allow mismatched coordinate types using generic type parameters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4713FB-4BD8-EC86-D9F7-CF1AC5C1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example with two type parameters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9F478D-5197-6604-99A8-8527E180FA6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A63931-45C8-37D9-E935-A897D23B2591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Point&lt;T extends Number, U extends Number&gt;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T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private U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public Point(T x, U y)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xCoordinate</a:t>
            </a:r>
            <a:r>
              <a:rPr lang="en-US" sz="1600" dirty="0">
                <a:latin typeface="Consolas" panose="020B0609020204030204" pitchFamily="49" charset="0"/>
              </a:rPr>
              <a:t> = 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yCoordinate</a:t>
            </a:r>
            <a:r>
              <a:rPr lang="en-US" sz="1600" dirty="0">
                <a:latin typeface="Consolas" panose="020B0609020204030204" pitchFamily="49" charset="0"/>
              </a:rPr>
              <a:t> = 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getters and setters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Point&lt;Integer, Integer&gt; point1 = new Point&lt;&gt;(10, 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Point&lt;Double, Double&gt; point2 = new Point&lt;&gt;(10.0, 20.0);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Point&lt;Integer, Double&gt; point3 = new Point(10, 20.0);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	// </a:t>
            </a:r>
            <a:r>
              <a:rPr lang="en-US" sz="1600" b="1" dirty="0">
                <a:latin typeface="Consolas" panose="020B0609020204030204" pitchFamily="49" charset="0"/>
              </a:rPr>
              <a:t>NO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2425301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D9ADFF-E941-D963-3F0F-D7363093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Declaring a field static ensures exactly a single copy of that field is created and shared among all instances of that class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D0C1D2-9ED5-9292-842A-38F1CA9C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 members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F14E73-8A78-2DE7-1913-6E7B72241F5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E863309-B2A2-8BEB-E5DE-968C32937003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engine;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static int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static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Car(String name, String engine)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this.name =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this.engine</a:t>
            </a:r>
            <a:r>
              <a:rPr lang="en-US" sz="1600" dirty="0">
                <a:latin typeface="Consolas" panose="020B0609020204030204" pitchFamily="49" charset="0"/>
              </a:rPr>
              <a:t> = engine;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// getters and setters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static void main(..)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Car c1 = new Car(“Jaguar, “V8”);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Car c2 = new Car(“Bugatti”, “W16”);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(“Total number of cars: “ + </a:t>
            </a:r>
            <a:r>
              <a:rPr lang="en-US" sz="1600" dirty="0" err="1">
                <a:latin typeface="Consolas" panose="020B0609020204030204" pitchFamily="49" charset="0"/>
              </a:rPr>
              <a:t>Car.numberOfCars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// Prints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4769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7C375-BC8A-31DC-7B51-D1909986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0038C1-75FC-67BF-8CDA-C0EB0CDB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A static class method does not need an object to invoke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2C6369-A707-D298-0E69-EA81B390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class methods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F17F682-065A-1244-E582-6A7246CA932D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1C439C5-A33F-C902-D807-883D7758C685}"/>
              </a:ext>
            </a:extLst>
          </p:cNvPr>
          <p:cNvSpPr txBox="1">
            <a:spLocks/>
          </p:cNvSpPr>
          <p:nvPr/>
        </p:nvSpPr>
        <p:spPr>
          <a:xfrm>
            <a:off x="6401235" y="785003"/>
            <a:ext cx="5430158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String engine;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private static int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// .. Constructors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static int </a:t>
            </a:r>
            <a:r>
              <a:rPr lang="en-US" sz="1600" dirty="0" err="1">
                <a:latin typeface="Consolas" panose="020B0609020204030204" pitchFamily="49" charset="0"/>
              </a:rPr>
              <a:t>getNumberOfCars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return </a:t>
            </a:r>
            <a:r>
              <a:rPr lang="en-US" sz="1600" dirty="0" err="1">
                <a:latin typeface="Consolas" panose="020B0609020204030204" pitchFamily="49" charset="0"/>
              </a:rPr>
              <a:t>numberOfCars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}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static void main(..)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Car c1 = new Car(“Jaguar, “V8”);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Car c2 = new Car(“Bugatti”, “W16”);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(“Total number of cars: “ + </a:t>
            </a:r>
            <a:r>
              <a:rPr lang="en-US" sz="1600" dirty="0" err="1">
                <a:latin typeface="Consolas" panose="020B0609020204030204" pitchFamily="49" charset="0"/>
              </a:rPr>
              <a:t>Car.getNumberOfCars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// Prints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3988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0EB17E-AD16-4E2D-3A94-D816AF6A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Exception is an event that disrupts the normal flow of a program during runtime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Examples: Division by zero, file not found, invalid input, out of bounds access, null pointer access, and so 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Caught and uncaught exceptions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to do when an exception occurs?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AE9A6-D5EB-49E8-4686-C78B2247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09F5D6-74A6-33EC-8293-54C0D6968F7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57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D71339-16D7-2980-6BDD-0EB00A61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84225"/>
            <a:ext cx="5735637" cy="5046663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Try-catch</a:t>
            </a:r>
            <a:r>
              <a:rPr lang="en-US" dirty="0"/>
              <a:t> block used to catch exceptions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used to perform any clean up operations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A983AA-B98E-ECEB-C130-B293140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 block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FD656D-F04A-335E-0261-D138BA6244D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9F94771-D8D8-A252-CF9D-A9271C16CF2E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// Code that might cause exception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ExceptionType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handle exception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finally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Clean up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334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7C4234-40BC-42E6-DDE8-3CF78CCAD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All exceptions except </a:t>
            </a:r>
            <a:r>
              <a:rPr lang="en-US" dirty="0" err="1">
                <a:latin typeface="Consolas" panose="020B0609020204030204" pitchFamily="49" charset="0"/>
              </a:rPr>
              <a:t>RuntimeExceptions</a:t>
            </a:r>
            <a:r>
              <a:rPr lang="en-US" dirty="0"/>
              <a:t> must be explicitly handled</a:t>
            </a:r>
          </a:p>
          <a:p>
            <a:r>
              <a:rPr lang="en-US" dirty="0"/>
              <a:t>Uncaught exceptions extend </a:t>
            </a:r>
            <a:r>
              <a:rPr lang="en-US" dirty="0" err="1">
                <a:latin typeface="Consolas" panose="020B0609020204030204" pitchFamily="49" charset="0"/>
              </a:rPr>
              <a:t>RuntimeException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Can also catch Errors, but it is generally not useful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4CE7D-2A2C-E242-3F0E-31D4ADC2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exception hierarchy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11BD9F1-2ABE-9E7A-83BA-6B679ADCF049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5E7F13-9CF6-6F77-8BB8-2D7035B48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45" y="785004"/>
            <a:ext cx="4974981" cy="482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144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FD632B-DD79-5CE0-C2EB-CD1774B3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Compiler requires a try-catch block for caught exceptions</a:t>
            </a:r>
          </a:p>
          <a:p>
            <a:pPr marL="1141413" lvl="1" indent="-457200"/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FileNotFoundException</a:t>
            </a:r>
            <a:r>
              <a:rPr lang="en-US" dirty="0"/>
              <a:t>, and so on…</a:t>
            </a:r>
          </a:p>
          <a:p>
            <a:pPr marL="1141413" lvl="1" indent="-457200"/>
            <a:r>
              <a:rPr lang="en-US" dirty="0"/>
              <a:t>A missing try-catch block for a caught exception, </a:t>
            </a:r>
            <a:r>
              <a:rPr lang="en-US" u="sng" dirty="0"/>
              <a:t>the code will not compile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Compiler does not require a try-catch block for uncaught exceptions</a:t>
            </a:r>
          </a:p>
          <a:p>
            <a:pPr marL="1141413" lvl="1" indent="-457200"/>
            <a:r>
              <a:rPr lang="en-US" dirty="0"/>
              <a:t>You still </a:t>
            </a:r>
            <a:r>
              <a:rPr lang="en-US" i="1" dirty="0"/>
              <a:t>may </a:t>
            </a:r>
            <a:r>
              <a:rPr lang="en-US" dirty="0"/>
              <a:t>specify a try-catch block for these exceptions</a:t>
            </a:r>
          </a:p>
          <a:p>
            <a:pPr marL="1141413" lvl="1" indent="-457200"/>
            <a:r>
              <a:rPr lang="en-US" dirty="0" err="1"/>
              <a:t>RuntimeException</a:t>
            </a:r>
            <a:r>
              <a:rPr lang="en-US" dirty="0"/>
              <a:t> or subclass</a:t>
            </a:r>
          </a:p>
          <a:p>
            <a:pPr marL="1141413" lvl="1" indent="-457200"/>
            <a:r>
              <a:rPr lang="en-US" dirty="0"/>
              <a:t>Compiler will not throw a compilation error if you don’t specify a try-catch block</a:t>
            </a:r>
          </a:p>
          <a:p>
            <a:pPr marL="1141413" lvl="1" indent="-457200"/>
            <a:r>
              <a:rPr lang="en-US" dirty="0"/>
              <a:t>If no try-catch specified and the code raises the exception, application will terminate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474EC2-0CF3-A679-C09B-4EAC50E2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Caught and uncaught exceptions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A8C197-8710-E98A-1457-26F2D667F52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98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17002-1F97-2301-2A67-8A5A17B1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3903B-5C71-655A-9097-80B010E2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84225"/>
            <a:ext cx="4598499" cy="5046663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Try-catch</a:t>
            </a:r>
            <a:r>
              <a:rPr lang="en-US" dirty="0"/>
              <a:t> block used to catch exceptions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used to perform any clean up operations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331057-2654-B948-A665-06F593CE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 block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A6CD71B-48D4-E35E-A9FC-A46A8D19F14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C0F2453-D76D-FB33-231C-321B01D9AB04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 = "nonexistentfile.txt";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Attempt to open and read a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 reader = new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</a:rPr>
              <a:t>FileReader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String line;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while ((line = </a:t>
            </a:r>
            <a:r>
              <a:rPr lang="en-US" sz="1600" dirty="0" err="1">
                <a:latin typeface="Consolas" panose="020B0609020204030204" pitchFamily="49" charset="0"/>
              </a:rPr>
              <a:t>reader.readLine</a:t>
            </a:r>
            <a:r>
              <a:rPr lang="en-US" sz="1600" dirty="0">
                <a:latin typeface="Consolas" panose="020B0609020204030204" pitchFamily="49" charset="0"/>
              </a:rPr>
              <a:t>()) !=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(line);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reader.close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FileNotFoundException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("Error: File not found);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("Error: An I/O error.");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37614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80EB9-D5AA-7E34-0518-A53463C04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CDB54A-CA48-2D75-8A93-64CA7067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784225"/>
            <a:ext cx="5735637" cy="504666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Exceptions also have a hierarchy</a:t>
            </a:r>
          </a:p>
          <a:p>
            <a:r>
              <a:rPr lang="en-US" dirty="0"/>
              <a:t>Can’t catch an exception of a superclass type before catching the subclass type exception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DFCC81-709D-DB82-B794-2AB059FB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 block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24202C5-1631-799B-AFFF-CE54D8C3127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42E9661-B141-B9AA-567C-4955D1DB25BA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 = "nonexistentfile.txt";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Attempt to open and read a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 reader = new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</a:rPr>
              <a:t>FileReader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String line;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while ((line = </a:t>
            </a:r>
            <a:r>
              <a:rPr lang="en-US" sz="1600" dirty="0" err="1">
                <a:latin typeface="Consolas" panose="020B0609020204030204" pitchFamily="49" charset="0"/>
              </a:rPr>
              <a:t>reader.readLine</a:t>
            </a:r>
            <a:r>
              <a:rPr lang="en-US" sz="1600" dirty="0">
                <a:latin typeface="Consolas" panose="020B0609020204030204" pitchFamily="49" charset="0"/>
              </a:rPr>
              <a:t>()) !=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(line);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reader.close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b="1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(“IO Exception </a:t>
            </a:r>
            <a:r>
              <a:rPr lang="en-US" sz="1600" dirty="0" err="1">
                <a:latin typeface="Consolas" panose="020B0609020204030204" pitchFamily="49" charset="0"/>
              </a:rPr>
              <a:t>occured</a:t>
            </a:r>
            <a:r>
              <a:rPr lang="en-US" sz="1600" dirty="0">
                <a:latin typeface="Consolas" panose="020B0609020204030204" pitchFamily="49" charset="0"/>
              </a:rPr>
              <a:t>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b="1" dirty="0" err="1">
                <a:latin typeface="Consolas" panose="020B0609020204030204" pitchFamily="49" charset="0"/>
              </a:rPr>
              <a:t>FileNotFoundException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// COMPILER ERROR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System.err.println</a:t>
            </a:r>
            <a:r>
              <a:rPr lang="en-US" sz="1600" dirty="0">
                <a:latin typeface="Consolas" panose="020B0609020204030204" pitchFamily="49" charset="0"/>
              </a:rPr>
              <a:t>(“File not found.");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201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427461-CC4D-4734-0687-59C15FFB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Instead of handling the exception, you can just rethrow it </a:t>
            </a:r>
          </a:p>
          <a:p>
            <a:endParaRPr lang="en-US" dirty="0"/>
          </a:p>
          <a:p>
            <a:r>
              <a:rPr lang="en-US" dirty="0"/>
              <a:t>The encapsulating try-catch block must catch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FD1676-90C5-824A-B8BE-9AE4A063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D738DF-99D3-256F-811A-1D53A1DD68E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42D6875-A04E-1B0C-3633-C8541B2F5AB9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 = "nonexistentfile.txt";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// Attempt to open and read a file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 reader = new </a:t>
            </a:r>
            <a:r>
              <a:rPr lang="en-US" sz="1600" dirty="0" err="1">
                <a:latin typeface="Consolas" panose="020B0609020204030204" pitchFamily="49" charset="0"/>
              </a:rPr>
              <a:t>BufferedReader</a:t>
            </a:r>
            <a:r>
              <a:rPr lang="en-US" sz="1600" dirty="0">
                <a:latin typeface="Consolas" panose="020B0609020204030204" pitchFamily="49" charset="0"/>
              </a:rPr>
              <a:t>(new   </a:t>
            </a:r>
            <a:r>
              <a:rPr lang="en-US" sz="1600" dirty="0" err="1">
                <a:latin typeface="Consolas" panose="020B0609020204030204" pitchFamily="49" charset="0"/>
              </a:rPr>
              <a:t>FileReader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filePath</a:t>
            </a:r>
            <a:r>
              <a:rPr lang="en-US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String line;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while ((line = </a:t>
            </a:r>
            <a:r>
              <a:rPr lang="en-US" sz="1600" dirty="0" err="1">
                <a:latin typeface="Consolas" panose="020B0609020204030204" pitchFamily="49" charset="0"/>
              </a:rPr>
              <a:t>reader.readLine</a:t>
            </a:r>
            <a:r>
              <a:rPr lang="en-US" sz="1600" dirty="0">
                <a:latin typeface="Consolas" panose="020B0609020204030204" pitchFamily="49" charset="0"/>
              </a:rPr>
              <a:t>()) != null)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(line);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reader.close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} catch (</a:t>
            </a:r>
            <a:r>
              <a:rPr lang="en-US" sz="1600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throw 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 catch (</a:t>
            </a:r>
            <a:r>
              <a:rPr lang="en-US" sz="1600" dirty="0" err="1">
                <a:latin typeface="Consolas" panose="020B0609020204030204" pitchFamily="49" charset="0"/>
              </a:rPr>
              <a:t>IOException</a:t>
            </a:r>
            <a:r>
              <a:rPr lang="en-US" sz="1600" dirty="0">
                <a:latin typeface="Consolas" panose="020B0609020204030204" pitchFamily="49" charset="0"/>
              </a:rPr>
              <a:t>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(e); // e handled in outer try-catch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		       // block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78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77C3-67CF-0633-21CB-625B1C0F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5984B-F721-B3A4-8E97-D8018407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836993" cy="504645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4A7A4-07A9-6BEF-72A7-245E38F5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4345FEC-0D94-4E4D-B6C9-FF370B94F75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ADE9F243-887B-37DD-9F81-0C75E776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6" y="2275457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52DDB35-0136-F2B5-6982-F7EB9D9A2907}"/>
              </a:ext>
            </a:extLst>
          </p:cNvPr>
          <p:cNvSpPr txBox="1">
            <a:spLocks/>
          </p:cNvSpPr>
          <p:nvPr/>
        </p:nvSpPr>
        <p:spPr>
          <a:xfrm>
            <a:off x="5768623" y="1258235"/>
            <a:ext cx="5836993" cy="41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Seats, and so on…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Brake, and so on…</a:t>
            </a:r>
          </a:p>
        </p:txBody>
      </p:sp>
    </p:spTree>
    <p:extLst>
      <p:ext uri="{BB962C8B-B14F-4D97-AF65-F5344CB8AC3E}">
        <p14:creationId xmlns:p14="http://schemas.microsoft.com/office/powerpoint/2010/main" val="2405068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FCE7E-B12A-3AC3-B1EB-619D99077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470CB0-6B2A-4D54-FACA-947353B3E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Functions can throw exceptions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no one catches it, then the application terminates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D2DDC-9449-8439-50B0-EE61F08D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throw exceptions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2EC8A5-CC75-6157-2D6B-C16CE64E131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A0D5CE-0C24-2630-CAA5-2B1226F2E6B3}"/>
              </a:ext>
            </a:extLst>
          </p:cNvPr>
          <p:cNvSpPr txBox="1">
            <a:spLocks/>
          </p:cNvSpPr>
          <p:nvPr/>
        </p:nvSpPr>
        <p:spPr>
          <a:xfrm>
            <a:off x="5826369" y="844741"/>
            <a:ext cx="621323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void </a:t>
            </a:r>
            <a:r>
              <a:rPr lang="en-US" sz="1600" dirty="0" err="1">
                <a:latin typeface="Consolas" panose="020B0609020204030204" pitchFamily="49" charset="0"/>
              </a:rPr>
              <a:t>readFile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sz="1600" b="1" dirty="0">
                <a:latin typeface="Consolas" panose="020B0609020204030204" pitchFamily="49" charset="0"/>
              </a:rPr>
              <a:t>throws </a:t>
            </a:r>
            <a:r>
              <a:rPr lang="en-US" sz="1600" b="1" dirty="0" err="1">
                <a:latin typeface="Consolas" panose="020B0609020204030204" pitchFamily="49" charset="0"/>
              </a:rPr>
              <a:t>IOException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…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static void main(String[]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try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readFile</a:t>
            </a:r>
            <a:r>
              <a:rPr lang="en-US" sz="1600" dirty="0">
                <a:latin typeface="Consolas" panose="020B0609020204030204" pitchFamily="49" charset="0"/>
              </a:rPr>
              <a:t>(…);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 catch (Exception 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  // handle 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44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ED2879-EBA8-E55D-08E1-784B8E6B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 is an object-oriented programming language</a:t>
            </a:r>
          </a:p>
          <a:p>
            <a:pPr lvl="1"/>
            <a:r>
              <a:rPr lang="en-US" i="1" dirty="0"/>
              <a:t>Everything </a:t>
            </a:r>
            <a:r>
              <a:rPr lang="en-US" dirty="0"/>
              <a:t>is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is a blueprint for creating objects</a:t>
            </a:r>
          </a:p>
          <a:p>
            <a:pPr lvl="1"/>
            <a:r>
              <a:rPr lang="en-US" dirty="0"/>
              <a:t>Defines properties (fields) and behaviors (methods)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object is an instance of a class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BF28F7-F706-2FB6-90F5-C0BEFF8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Java, an object-oriented language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05DDDF-4963-E234-2DF0-001CC0C3C1D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AC9A1E9-4470-48A9-38E7-93BCE7624011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year;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mileage;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start() { …}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stop()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accelerate()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brake() { …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String[]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3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8E6E29-252C-3419-0F21-F46F1E97E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Local variables (int, float, char) are stored on the stack</a:t>
            </a:r>
          </a:p>
          <a:p>
            <a:pPr lvl="1" indent="0"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Objects are stored on the heap</a:t>
            </a:r>
          </a:p>
          <a:p>
            <a:pPr marL="1141413" lvl="1" indent="-457200"/>
            <a:r>
              <a:rPr lang="en-US" dirty="0"/>
              <a:t>References to the objects are stored on the stack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1668C8-B17C-AF84-45F0-13B2D29F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and heap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8AAC8A2-01D8-6B0D-54AA-33DC41D282D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683CF5-730F-9ACF-6469-03D4ABD4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/>
          <a:lstStyle/>
          <a:p>
            <a:r>
              <a:rPr lang="en-US" dirty="0"/>
              <a:t>References store the address of heap objects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Assigning one reference variable to another copies the reference, not the actual object</a:t>
            </a:r>
          </a:p>
          <a:p>
            <a:r>
              <a:rPr lang="en-US" dirty="0"/>
              <a:t>Objects are garbage collected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6E13B-3ECC-A8C2-CD47-A9E8CB75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references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C4DF93-3236-548C-4412-3481FBC54F1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FF39E26-22A0-9DE1-1585-07FF22DA6CB2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…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String[]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car2 = car;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car.setModel</a:t>
            </a:r>
            <a:r>
              <a:rPr lang="en-US" sz="1600" dirty="0">
                <a:latin typeface="Consolas" panose="020B0609020204030204" pitchFamily="49" charset="0"/>
              </a:rPr>
              <a:t>(“Tesla”);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(car2.getModel());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b="1" dirty="0">
                <a:latin typeface="Consolas" panose="020B0609020204030204" pitchFamily="49" charset="0"/>
              </a:rPr>
              <a:t>// prints “Tesla”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477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34CB96-F0F9-4B0C-68B8-E0A7F8BA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Internal details of a class are hidden from outside world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Access is controlled using public, private, protected access modifiers</a:t>
            </a:r>
          </a:p>
          <a:p>
            <a:pPr lvl="1"/>
            <a:r>
              <a:rPr lang="en-US" dirty="0"/>
              <a:t>Direct access to private fields prevented</a:t>
            </a:r>
          </a:p>
          <a:p>
            <a:pPr lvl="1"/>
            <a:r>
              <a:rPr lang="en-US" dirty="0"/>
              <a:t>Needs getter and setter methods</a:t>
            </a:r>
          </a:p>
          <a:p>
            <a:r>
              <a:rPr lang="en-US" dirty="0"/>
              <a:t>Enables abstraction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2DBCA-30ED-FAF9-ECC0-9CA056C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06EE25-1125-6801-3124-DEC42F0FB9D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E5D8E08-CB85-E3EE-E06E-EB2D39C42965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String </a:t>
            </a:r>
            <a:r>
              <a:rPr lang="en-US" sz="1600" dirty="0" err="1">
                <a:latin typeface="Consolas" panose="020B0609020204030204" pitchFamily="49" charset="0"/>
              </a:rPr>
              <a:t>getModel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return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public void </a:t>
            </a:r>
            <a:r>
              <a:rPr lang="en-US" sz="1600" dirty="0" err="1">
                <a:latin typeface="Consolas" panose="020B0609020204030204" pitchFamily="49" charset="0"/>
              </a:rPr>
              <a:t>setModel</a:t>
            </a:r>
            <a:r>
              <a:rPr lang="en-US" sz="1600" dirty="0">
                <a:latin typeface="Consolas" panose="020B0609020204030204" pitchFamily="49" charset="0"/>
              </a:rPr>
              <a:t>(String model)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this.model</a:t>
            </a:r>
            <a:r>
              <a:rPr lang="en-US" sz="16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// … other fields and methods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Car </a:t>
            </a:r>
            <a:r>
              <a:rPr lang="en-US" sz="1600" dirty="0" err="1">
                <a:latin typeface="Consolas" panose="020B0609020204030204" pitchFamily="49" charset="0"/>
              </a:rPr>
              <a:t>car</a:t>
            </a:r>
            <a:r>
              <a:rPr lang="en-US" sz="16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latin typeface="Consolas" panose="020B0609020204030204" pitchFamily="49" charset="0"/>
              </a:rPr>
              <a:t>car.model</a:t>
            </a:r>
            <a:r>
              <a:rPr lang="en-US" sz="1600" dirty="0">
                <a:latin typeface="Consolas" panose="020B0609020204030204" pitchFamily="49" charset="0"/>
              </a:rPr>
              <a:t> = “Toyota Hybrid”; </a:t>
            </a:r>
            <a:r>
              <a:rPr lang="en-US" sz="1600" b="1" dirty="0">
                <a:latin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COMPILER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06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9D21FE-DADE-9E28-BF9A-442303E7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98" y="2086708"/>
            <a:ext cx="11833934" cy="1375916"/>
          </a:xfrm>
        </p:spPr>
        <p:txBody>
          <a:bodyPr/>
          <a:lstStyle/>
          <a:p>
            <a:r>
              <a:rPr lang="en-US" sz="4000" dirty="0"/>
              <a:t>Should we ever intentionally break encapsulation?</a:t>
            </a:r>
          </a:p>
        </p:txBody>
      </p:sp>
    </p:spTree>
    <p:extLst>
      <p:ext uri="{BB962C8B-B14F-4D97-AF65-F5344CB8AC3E}">
        <p14:creationId xmlns:p14="http://schemas.microsoft.com/office/powerpoint/2010/main" val="15078805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16D4EE00-1070-9C49-AE9F-5731DD0F141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3354</TotalTime>
  <Words>3157</Words>
  <Application>Microsoft Office PowerPoint</Application>
  <PresentationFormat>Widescreen</PresentationFormat>
  <Paragraphs>542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Helvetica</vt:lpstr>
      <vt:lpstr>Preso 2022 Watertower Stats</vt:lpstr>
      <vt:lpstr>1_Office Theme</vt:lpstr>
      <vt:lpstr>PowerPoint Presentation</vt:lpstr>
      <vt:lpstr>Announcements</vt:lpstr>
      <vt:lpstr>What is an object?</vt:lpstr>
      <vt:lpstr>What is an object?</vt:lpstr>
      <vt:lpstr>Java, an object-oriented language</vt:lpstr>
      <vt:lpstr>Stack and heap</vt:lpstr>
      <vt:lpstr>Object references</vt:lpstr>
      <vt:lpstr>Encapsulation</vt:lpstr>
      <vt:lpstr>Should we ever intentionally break encapsulation?</vt:lpstr>
      <vt:lpstr>Constructors</vt:lpstr>
      <vt:lpstr>Destructors?</vt:lpstr>
      <vt:lpstr>Classes are often related</vt:lpstr>
      <vt:lpstr>Inheritance</vt:lpstr>
      <vt:lpstr>Can extend only one class!</vt:lpstr>
      <vt:lpstr>Inheritance</vt:lpstr>
      <vt:lpstr>Abstraction via abstract classes</vt:lpstr>
      <vt:lpstr>Not all parent classes are abstract!!</vt:lpstr>
      <vt:lpstr>Abstraction via interfaces</vt:lpstr>
      <vt:lpstr>Abstraction via interfaces</vt:lpstr>
      <vt:lpstr>Compile-time polymorphism</vt:lpstr>
      <vt:lpstr>Runtime polymorphism</vt:lpstr>
      <vt:lpstr>Boxing, unboxing, autoboxing</vt:lpstr>
      <vt:lpstr>Generics</vt:lpstr>
      <vt:lpstr>Bounded polymorphism</vt:lpstr>
      <vt:lpstr>PowerPoint Presentation</vt:lpstr>
      <vt:lpstr>Announcements</vt:lpstr>
      <vt:lpstr>Uses of boxing and unboxing</vt:lpstr>
      <vt:lpstr>Generics example</vt:lpstr>
      <vt:lpstr>Without generic types</vt:lpstr>
      <vt:lpstr>Generics example with two type parameters</vt:lpstr>
      <vt:lpstr>Static class members</vt:lpstr>
      <vt:lpstr>Static class methods</vt:lpstr>
      <vt:lpstr>Exceptions</vt:lpstr>
      <vt:lpstr>Try-catch block</vt:lpstr>
      <vt:lpstr>Java exception hierarchy</vt:lpstr>
      <vt:lpstr>Caught and uncaught exceptions</vt:lpstr>
      <vt:lpstr>Try-catch block</vt:lpstr>
      <vt:lpstr>Try-catch block</vt:lpstr>
      <vt:lpstr>Throw exception</vt:lpstr>
      <vt:lpstr>Functions that throw exceptions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304</cp:revision>
  <dcterms:created xsi:type="dcterms:W3CDTF">2019-06-30T03:25:06Z</dcterms:created>
  <dcterms:modified xsi:type="dcterms:W3CDTF">2025-01-13T19:22:23Z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