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01"/>
  </p:notesMasterIdLst>
  <p:handoutMasterIdLst>
    <p:handoutMasterId r:id="rId102"/>
  </p:handoutMasterIdLst>
  <p:sldIdLst>
    <p:sldId id="256" r:id="rId2"/>
    <p:sldId id="280" r:id="rId3"/>
    <p:sldId id="281" r:id="rId4"/>
    <p:sldId id="279" r:id="rId5"/>
    <p:sldId id="277" r:id="rId6"/>
    <p:sldId id="278" r:id="rId7"/>
    <p:sldId id="282" r:id="rId8"/>
    <p:sldId id="283" r:id="rId9"/>
    <p:sldId id="291" r:id="rId10"/>
    <p:sldId id="265" r:id="rId11"/>
    <p:sldId id="289" r:id="rId12"/>
    <p:sldId id="266" r:id="rId13"/>
    <p:sldId id="267" r:id="rId14"/>
    <p:sldId id="285" r:id="rId15"/>
    <p:sldId id="287" r:id="rId16"/>
    <p:sldId id="290" r:id="rId17"/>
    <p:sldId id="324" r:id="rId18"/>
    <p:sldId id="325" r:id="rId19"/>
    <p:sldId id="326" r:id="rId20"/>
    <p:sldId id="327" r:id="rId21"/>
    <p:sldId id="341" r:id="rId22"/>
    <p:sldId id="330" r:id="rId23"/>
    <p:sldId id="328" r:id="rId24"/>
    <p:sldId id="331" r:id="rId25"/>
    <p:sldId id="333" r:id="rId26"/>
    <p:sldId id="332" r:id="rId27"/>
    <p:sldId id="334" r:id="rId28"/>
    <p:sldId id="335" r:id="rId29"/>
    <p:sldId id="329" r:id="rId30"/>
    <p:sldId id="336" r:id="rId31"/>
    <p:sldId id="258" r:id="rId32"/>
    <p:sldId id="261" r:id="rId33"/>
    <p:sldId id="259" r:id="rId34"/>
    <p:sldId id="260" r:id="rId35"/>
    <p:sldId id="264" r:id="rId36"/>
    <p:sldId id="321" r:id="rId37"/>
    <p:sldId id="323" r:id="rId38"/>
    <p:sldId id="337" r:id="rId39"/>
    <p:sldId id="338" r:id="rId40"/>
    <p:sldId id="352" r:id="rId41"/>
    <p:sldId id="353" r:id="rId42"/>
    <p:sldId id="357" r:id="rId43"/>
    <p:sldId id="358" r:id="rId44"/>
    <p:sldId id="359" r:id="rId45"/>
    <p:sldId id="360" r:id="rId46"/>
    <p:sldId id="354" r:id="rId47"/>
    <p:sldId id="355" r:id="rId48"/>
    <p:sldId id="294" r:id="rId49"/>
    <p:sldId id="273" r:id="rId50"/>
    <p:sldId id="275" r:id="rId51"/>
    <p:sldId id="274" r:id="rId52"/>
    <p:sldId id="271" r:id="rId53"/>
    <p:sldId id="272" r:id="rId54"/>
    <p:sldId id="340" r:id="rId55"/>
    <p:sldId id="345" r:id="rId56"/>
    <p:sldId id="346" r:id="rId57"/>
    <p:sldId id="344" r:id="rId58"/>
    <p:sldId id="347" r:id="rId59"/>
    <p:sldId id="342" r:id="rId60"/>
    <p:sldId id="343" r:id="rId61"/>
    <p:sldId id="381" r:id="rId62"/>
    <p:sldId id="390" r:id="rId63"/>
    <p:sldId id="382" r:id="rId64"/>
    <p:sldId id="393" r:id="rId65"/>
    <p:sldId id="257" r:id="rId66"/>
    <p:sldId id="391" r:id="rId67"/>
    <p:sldId id="350" r:id="rId68"/>
    <p:sldId id="392" r:id="rId69"/>
    <p:sldId id="394" r:id="rId70"/>
    <p:sldId id="395" r:id="rId71"/>
    <p:sldId id="396" r:id="rId72"/>
    <p:sldId id="397" r:id="rId73"/>
    <p:sldId id="361" r:id="rId74"/>
    <p:sldId id="400" r:id="rId75"/>
    <p:sldId id="349" r:id="rId76"/>
    <p:sldId id="380" r:id="rId77"/>
    <p:sldId id="366" r:id="rId78"/>
    <p:sldId id="402" r:id="rId79"/>
    <p:sldId id="368" r:id="rId80"/>
    <p:sldId id="398" r:id="rId81"/>
    <p:sldId id="399" r:id="rId82"/>
    <p:sldId id="371" r:id="rId83"/>
    <p:sldId id="370" r:id="rId84"/>
    <p:sldId id="372" r:id="rId85"/>
    <p:sldId id="373" r:id="rId86"/>
    <p:sldId id="374" r:id="rId87"/>
    <p:sldId id="375" r:id="rId88"/>
    <p:sldId id="405" r:id="rId89"/>
    <p:sldId id="401" r:id="rId90"/>
    <p:sldId id="378" r:id="rId91"/>
    <p:sldId id="376" r:id="rId92"/>
    <p:sldId id="403" r:id="rId93"/>
    <p:sldId id="404" r:id="rId94"/>
    <p:sldId id="406" r:id="rId95"/>
    <p:sldId id="377" r:id="rId96"/>
    <p:sldId id="348" r:id="rId97"/>
    <p:sldId id="364" r:id="rId98"/>
    <p:sldId id="369" r:id="rId99"/>
    <p:sldId id="365" r:id="rId100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FF"/>
    <a:srgbClr val="B9B9FF"/>
    <a:srgbClr val="0000FF"/>
    <a:srgbClr val="003399"/>
    <a:srgbClr val="E6E0EC"/>
    <a:srgbClr val="FFD5D5"/>
    <a:srgbClr val="00823B"/>
    <a:srgbClr val="FFB3B3"/>
    <a:srgbClr val="FDEADA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77378" autoAdjust="0"/>
  </p:normalViewPr>
  <p:slideViewPr>
    <p:cSldViewPr snapToGrid="0">
      <p:cViewPr varScale="1">
        <p:scale>
          <a:sx n="82" d="100"/>
          <a:sy n="82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microsoft.com/office/2016/11/relationships/changesInfo" Target="changesInfos/changesInfo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108" Type="http://schemas.microsoft.com/office/2015/10/relationships/revisionInfo" Target="revisionInfo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microsoft.com/office/2018/10/relationships/authors" Target="author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C792A-58F9-24D9-E592-5E2DB77FA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65EF49-D134-B397-04BC-2859A95783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9687BA-E7B9-D17B-A8C9-4C63FB1F6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97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5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performance</a:t>
            </a:r>
          </a:p>
        </p:txBody>
      </p:sp>
    </p:spTree>
    <p:extLst>
      <p:ext uri="{BB962C8B-B14F-4D97-AF65-F5344CB8AC3E}">
        <p14:creationId xmlns:p14="http://schemas.microsoft.com/office/powerpoint/2010/main" val="2804649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367BB-878D-BA9E-8480-D2256134D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7C2E8-030E-112E-D028-955831120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47A37D-101B-54B6-171A-0EC99F0F8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performance</a:t>
            </a:r>
          </a:p>
        </p:txBody>
      </p:sp>
    </p:spTree>
    <p:extLst>
      <p:ext uri="{BB962C8B-B14F-4D97-AF65-F5344CB8AC3E}">
        <p14:creationId xmlns:p14="http://schemas.microsoft.com/office/powerpoint/2010/main" val="2765642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Bytecode generation is more of an advanced topic. </a:t>
            </a:r>
          </a:p>
          <a:p>
            <a:pPr marL="171450" indent="-171450">
              <a:buFontTx/>
              <a:buChar char="-"/>
            </a:pPr>
            <a:r>
              <a:rPr lang="en-US" dirty="0"/>
              <a:t>Learn more -&gt; masters program and take ECS 260 with me next year</a:t>
            </a:r>
          </a:p>
        </p:txBody>
      </p:sp>
    </p:spTree>
    <p:extLst>
      <p:ext uri="{BB962C8B-B14F-4D97-AF65-F5344CB8AC3E}">
        <p14:creationId xmlns:p14="http://schemas.microsoft.com/office/powerpoint/2010/main" val="392935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Something to keep in mind</a:t>
            </a:r>
          </a:p>
        </p:txBody>
      </p:sp>
    </p:spTree>
    <p:extLst>
      <p:ext uri="{BB962C8B-B14F-4D97-AF65-F5344CB8AC3E}">
        <p14:creationId xmlns:p14="http://schemas.microsoft.com/office/powerpoint/2010/main" val="1391167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Some problems keep occurring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Reinventing the wheel</a:t>
            </a:r>
          </a:p>
          <a:p>
            <a:pPr marL="171450" indent="-171450">
              <a:buFontTx/>
              <a:buChar char="-"/>
            </a:pPr>
            <a:r>
              <a:rPr lang="en-US" dirty="0"/>
              <a:t>Classes and objects abstract 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DP abstract</a:t>
            </a:r>
          </a:p>
          <a:p>
            <a:pPr marL="171450" indent="-171450">
              <a:buFontTx/>
              <a:buChar char="-"/>
            </a:pPr>
            <a:r>
              <a:rPr lang="en-US" dirty="0"/>
              <a:t>Important not only for designing clean code, but also reading code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When you navigate a large codebase some of the design patterns will keep reoccurring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Trying to understand code, if you see those code patterns you immediately know – oh this is what this code is trying to do</a:t>
            </a:r>
          </a:p>
        </p:txBody>
      </p:sp>
    </p:spTree>
    <p:extLst>
      <p:ext uri="{BB962C8B-B14F-4D97-AF65-F5344CB8AC3E}">
        <p14:creationId xmlns:p14="http://schemas.microsoft.com/office/powerpoint/2010/main" val="3366345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24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Is everything lost?</a:t>
            </a:r>
          </a:p>
          <a:p>
            <a:pPr marL="171450" indent="-171450">
              <a:buFontTx/>
              <a:buChar char="-"/>
            </a:pPr>
            <a:r>
              <a:rPr lang="en-US" dirty="0"/>
              <a:t>No, let’s construct a solution step-by-step</a:t>
            </a:r>
          </a:p>
        </p:txBody>
      </p:sp>
    </p:spTree>
    <p:extLst>
      <p:ext uri="{BB962C8B-B14F-4D97-AF65-F5344CB8AC3E}">
        <p14:creationId xmlns:p14="http://schemas.microsoft.com/office/powerpoint/2010/main" val="4003345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Manual copy</a:t>
            </a:r>
          </a:p>
          <a:p>
            <a:pPr marL="171450" indent="-171450">
              <a:buFontTx/>
              <a:buChar char="-"/>
            </a:pPr>
            <a:r>
              <a:rPr lang="en-US" dirty="0"/>
              <a:t>But this is error prone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 if tomorrow delete field add field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API of Jedis object is between </a:t>
            </a:r>
            <a:r>
              <a:rPr lang="en-US" dirty="0" err="1"/>
              <a:t>libRedis</a:t>
            </a:r>
            <a:r>
              <a:rPr lang="en-US" dirty="0"/>
              <a:t> and </a:t>
            </a:r>
            <a:r>
              <a:rPr lang="en-US" dirty="0" err="1"/>
              <a:t>libA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You don’t really care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You just want everything logged</a:t>
            </a:r>
          </a:p>
          <a:p>
            <a:r>
              <a:rPr lang="en-US" dirty="0"/>
              <a:t>This is where proxy objects come into play</a:t>
            </a:r>
          </a:p>
          <a:p>
            <a:endParaRPr lang="en-US" dirty="0"/>
          </a:p>
          <a:p>
            <a:r>
              <a:rPr lang="en-US" dirty="0"/>
              <a:t>Note: Reflection here is tricky as you’d have to deep clone</a:t>
            </a:r>
          </a:p>
        </p:txBody>
      </p:sp>
    </p:spTree>
    <p:extLst>
      <p:ext uri="{BB962C8B-B14F-4D97-AF65-F5344CB8AC3E}">
        <p14:creationId xmlns:p14="http://schemas.microsoft.com/office/powerpoint/2010/main" val="2166246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95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Just take what was returned by </a:t>
            </a:r>
            <a:r>
              <a:rPr lang="en-US" dirty="0" err="1"/>
              <a:t>libRedis</a:t>
            </a:r>
            <a:r>
              <a:rPr lang="en-US" dirty="0"/>
              <a:t> and wrap it </a:t>
            </a:r>
          </a:p>
        </p:txBody>
      </p:sp>
    </p:spTree>
    <p:extLst>
      <p:ext uri="{BB962C8B-B14F-4D97-AF65-F5344CB8AC3E}">
        <p14:creationId xmlns:p14="http://schemas.microsoft.com/office/powerpoint/2010/main" val="50547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A5951-DB51-4939-C07E-A63104A76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22A89F-2141-1132-6F52-5ACE00FCB7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BCE477-0154-2615-866B-2EA742494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50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Repeatedly doing it</a:t>
            </a:r>
          </a:p>
          <a:p>
            <a:pPr marL="171450" indent="-171450">
              <a:buFontTx/>
              <a:buChar char="-"/>
            </a:pPr>
            <a:r>
              <a:rPr lang="en-US" dirty="0"/>
              <a:t>Done it once, that’s enough</a:t>
            </a:r>
          </a:p>
        </p:txBody>
      </p:sp>
    </p:spTree>
    <p:extLst>
      <p:ext uri="{BB962C8B-B14F-4D97-AF65-F5344CB8AC3E}">
        <p14:creationId xmlns:p14="http://schemas.microsoft.com/office/powerpoint/2010/main" val="36307611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Not fun</a:t>
            </a:r>
          </a:p>
        </p:txBody>
      </p:sp>
    </p:spTree>
    <p:extLst>
      <p:ext uri="{BB962C8B-B14F-4D97-AF65-F5344CB8AC3E}">
        <p14:creationId xmlns:p14="http://schemas.microsoft.com/office/powerpoint/2010/main" val="435436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Creating a class dynamically requires runtime bytecode manipulation capabilities</a:t>
            </a:r>
          </a:p>
        </p:txBody>
      </p:sp>
    </p:spTree>
    <p:extLst>
      <p:ext uri="{BB962C8B-B14F-4D97-AF65-F5344CB8AC3E}">
        <p14:creationId xmlns:p14="http://schemas.microsoft.com/office/powerpoint/2010/main" val="15765439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860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02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94F76-C3B7-22E2-14C5-927A6C938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079E49-91C9-C4A3-81B7-51E92AA48B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05A004-E6F7-AD7D-3CED-615590843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888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BDA34-CD53-3F02-166D-C3767BBB0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FB6DDF-15FC-1FF4-80EB-771D3D5281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B84939-118F-6842-0508-765D6B917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2948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662BD-E036-2E01-1073-E4D74ADE4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B92725-C108-101D-99F6-D2126AD4E1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AFF947-5C65-0C1D-B34C-5937CB140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91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923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B4509-F030-0129-E491-940182440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26899-45CA-C4E2-BECE-47A1AA6F09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8C0DDF-9427-C9C8-37B6-6DC4F74FF6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716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E245F-C93A-B148-8913-8F45FAB6C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516294-9E3B-B8A6-0702-B34AEBC926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FD8DD1-B82C-A4BD-E8E7-D825FDBE4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735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One of few</a:t>
            </a:r>
          </a:p>
        </p:txBody>
      </p:sp>
    </p:spTree>
    <p:extLst>
      <p:ext uri="{BB962C8B-B14F-4D97-AF65-F5344CB8AC3E}">
        <p14:creationId xmlns:p14="http://schemas.microsoft.com/office/powerpoint/2010/main" val="820744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99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99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920241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Class hierarchy models real life relationships. Student is a subtype of Human. No clear parent-child relationship in the real world</a:t>
            </a:r>
          </a:p>
          <a:p>
            <a:pPr marL="171450" indent="-171450">
              <a:buFontTx/>
              <a:buChar char="-"/>
            </a:pPr>
            <a:r>
              <a:rPr lang="en-US" dirty="0"/>
              <a:t>We’d be adding this relationship just to make something </a:t>
            </a:r>
            <a:r>
              <a:rPr lang="en-US" dirty="0" err="1"/>
              <a:t>persistable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16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7446A-9BFF-D1BB-C758-0540A6B3D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09F450-F104-6C88-4B79-4A99AC612F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7EF1E4-9B10-6C62-E3B9-BEDD63B6C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43169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56CB3-9613-CDCA-C322-A120CB326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18C1BB-77CF-7D31-5176-91BCCA42C2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07D9C7-D341-55C1-E5AD-82D634BB8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40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January 28,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January 28,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January 28,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January 28,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Tuesday, January 28,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sec-teaching/reflection_demo/tree/master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annotations/basics.html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reflection, proxies, and annotations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EF92DF-A47F-BE41-A614-583BEC875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Ability of a program to inspect and manipulate its own structure and behavior at runtime</a:t>
            </a:r>
          </a:p>
          <a:p>
            <a:r>
              <a:rPr lang="en-US" dirty="0"/>
              <a:t>Can </a:t>
            </a:r>
            <a:r>
              <a:rPr lang="en-US" b="1" i="1" dirty="0"/>
              <a:t>dynamically </a:t>
            </a:r>
            <a:r>
              <a:rPr lang="en-US" dirty="0"/>
              <a:t>instantiate classes given a class name and invoke methods and constructors on it</a:t>
            </a:r>
          </a:p>
          <a:p>
            <a:r>
              <a:rPr lang="en-US" dirty="0"/>
              <a:t>Purpose</a:t>
            </a:r>
          </a:p>
          <a:p>
            <a:pPr lvl="1"/>
            <a:r>
              <a:rPr lang="en-US" dirty="0"/>
              <a:t>Access and modify classes, methods, fields, and constructors dynamically</a:t>
            </a:r>
          </a:p>
          <a:p>
            <a:pPr lvl="1"/>
            <a:r>
              <a:rPr lang="en-US" dirty="0"/>
              <a:t>Facilitate frameworks, libraries, and tools (e.g., Spring, Hibernate)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149D5D-EE1E-6505-1B2A-2D0368B1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and metaprogramming</a:t>
            </a:r>
          </a:p>
        </p:txBody>
      </p:sp>
    </p:spTree>
    <p:extLst>
      <p:ext uri="{BB962C8B-B14F-4D97-AF65-F5344CB8AC3E}">
        <p14:creationId xmlns:p14="http://schemas.microsoft.com/office/powerpoint/2010/main" val="267492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7BA81C-DBDA-1F80-2061-7A0D4FCDD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APIs to inspect and manipulate the classes, methods, fields, and so on… </a:t>
            </a:r>
          </a:p>
          <a:p>
            <a:r>
              <a:rPr lang="en-US" dirty="0"/>
              <a:t>Note: reflection bypasses all encapsulation</a:t>
            </a:r>
          </a:p>
          <a:p>
            <a:pPr lvl="1"/>
            <a:r>
              <a:rPr lang="en-US" dirty="0"/>
              <a:t>But (hopefully) for greater good!!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A4470-AB66-0F63-FB02-F0365543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reflection</a:t>
            </a:r>
          </a:p>
        </p:txBody>
      </p:sp>
    </p:spTree>
    <p:extLst>
      <p:ext uri="{BB962C8B-B14F-4D97-AF65-F5344CB8AC3E}">
        <p14:creationId xmlns:p14="http://schemas.microsoft.com/office/powerpoint/2010/main" val="184330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98CC07-2214-A609-9EFF-BF118E87D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java.lang.Class</a:t>
            </a:r>
            <a:r>
              <a:rPr lang="en-US" dirty="0"/>
              <a:t>: Represents a class or interface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java.lang.reflect.Method</a:t>
            </a:r>
            <a:r>
              <a:rPr lang="en-US" dirty="0"/>
              <a:t>: Represents a class method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java.lang.reflect.Field</a:t>
            </a:r>
            <a:r>
              <a:rPr lang="en-US" dirty="0"/>
              <a:t>: Represents a class field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java.lang.reflect.Constructor</a:t>
            </a:r>
            <a:r>
              <a:rPr lang="en-US" dirty="0"/>
              <a:t>: Represents a constructor</a:t>
            </a:r>
          </a:p>
          <a:p>
            <a:r>
              <a:rPr lang="en-US" dirty="0"/>
              <a:t>Important</a:t>
            </a:r>
          </a:p>
          <a:p>
            <a:pPr lvl="1"/>
            <a:r>
              <a:rPr lang="en-US" dirty="0"/>
              <a:t>An object of type </a:t>
            </a:r>
            <a:r>
              <a:rPr lang="en-US" dirty="0">
                <a:latin typeface="Consolas" panose="020B0609020204030204" pitchFamily="49" charset="0"/>
              </a:rPr>
              <a:t>Class</a:t>
            </a:r>
            <a:r>
              <a:rPr lang="en-US" dirty="0"/>
              <a:t> would represent each class in your program</a:t>
            </a:r>
          </a:p>
          <a:p>
            <a:pPr lvl="1"/>
            <a:r>
              <a:rPr lang="en-US" dirty="0"/>
              <a:t>An object of type Method would represent each method in a class</a:t>
            </a:r>
          </a:p>
          <a:p>
            <a:pPr lvl="2"/>
            <a:r>
              <a:rPr lang="en-US" dirty="0"/>
              <a:t>… and so on…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i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2C71FA-CE07-C017-0ECB-14AA0B44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classes</a:t>
            </a:r>
          </a:p>
        </p:txBody>
      </p:sp>
    </p:spTree>
    <p:extLst>
      <p:ext uri="{BB962C8B-B14F-4D97-AF65-F5344CB8AC3E}">
        <p14:creationId xmlns:p14="http://schemas.microsoft.com/office/powerpoint/2010/main" val="580055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56E50E-CB93-6475-8AF4-2DA9CF02A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dirty="0"/>
              <a:t>class Car {</a:t>
            </a:r>
          </a:p>
          <a:p>
            <a:r>
              <a:rPr lang="en-US" dirty="0"/>
              <a:t>	private String model;</a:t>
            </a:r>
          </a:p>
          <a:p>
            <a:r>
              <a:rPr lang="en-US" dirty="0"/>
              <a:t>	private int year;</a:t>
            </a:r>
          </a:p>
          <a:p>
            <a:r>
              <a:rPr lang="en-US" dirty="0"/>
              <a:t>	public String </a:t>
            </a:r>
            <a:r>
              <a:rPr lang="en-US" dirty="0" err="1"/>
              <a:t>getModel</a:t>
            </a:r>
            <a:r>
              <a:rPr lang="en-US" dirty="0"/>
              <a:t>() {return model;}</a:t>
            </a:r>
          </a:p>
          <a:p>
            <a:r>
              <a:rPr lang="en-US" dirty="0"/>
              <a:t>	public int </a:t>
            </a:r>
            <a:r>
              <a:rPr lang="en-US" dirty="0" err="1"/>
              <a:t>getYear</a:t>
            </a:r>
            <a:r>
              <a:rPr lang="en-US" dirty="0"/>
              <a:t>() { return year; }</a:t>
            </a:r>
          </a:p>
          <a:p>
            <a:r>
              <a:rPr lang="en-US" dirty="0"/>
              <a:t>	public Car(String model, int year) {...}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Car c = new Car(“Toyota”, 2019);</a:t>
            </a:r>
          </a:p>
          <a:p>
            <a:r>
              <a:rPr lang="en-US" dirty="0"/>
              <a:t>		</a:t>
            </a:r>
            <a:r>
              <a:rPr lang="en-US" b="1" dirty="0"/>
              <a:t>Class&lt;?&gt; </a:t>
            </a:r>
            <a:r>
              <a:rPr lang="en-US" b="1" dirty="0" err="1"/>
              <a:t>clazz</a:t>
            </a:r>
            <a:r>
              <a:rPr lang="en-US" b="1" dirty="0"/>
              <a:t> = </a:t>
            </a:r>
            <a:r>
              <a:rPr lang="en-US" b="1" dirty="0" err="1"/>
              <a:t>c.getClass</a:t>
            </a:r>
            <a:r>
              <a:rPr lang="en-US" b="1" dirty="0"/>
              <a:t>();</a:t>
            </a:r>
          </a:p>
          <a:p>
            <a:r>
              <a:rPr lang="en-US" dirty="0"/>
              <a:t>		for (</a:t>
            </a:r>
            <a:r>
              <a:rPr lang="en-US" b="1" dirty="0"/>
              <a:t>Method m: </a:t>
            </a:r>
            <a:r>
              <a:rPr lang="en-US" b="1" dirty="0" err="1"/>
              <a:t>clazz.getDeclaredMethods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 Object result = </a:t>
            </a:r>
            <a:r>
              <a:rPr lang="en-US" dirty="0" err="1"/>
              <a:t>m.invoke</a:t>
            </a:r>
            <a:r>
              <a:rPr lang="en-US" dirty="0"/>
              <a:t>(c);</a:t>
            </a:r>
          </a:p>
          <a:p>
            <a:r>
              <a:rPr lang="en-US" dirty="0"/>
              <a:t>		    </a:t>
            </a:r>
            <a:r>
              <a:rPr lang="en-US" dirty="0" err="1"/>
              <a:t>S.o.p</a:t>
            </a:r>
            <a:r>
              <a:rPr lang="en-US" dirty="0"/>
              <a:t>(result);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Prints “Toyota” and then “2019”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81CC69-A19A-C8E5-276E-07DD6C73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21A12-8A55-4BA7-588F-84794214392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E.g., using reflection to dynamically invoke all getters in an object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B9E9B7-3F67-22A7-5DA0-BECE80C4C8BB}"/>
              </a:ext>
            </a:extLst>
          </p:cNvPr>
          <p:cNvSpPr/>
          <p:nvPr/>
        </p:nvSpPr>
        <p:spPr>
          <a:xfrm>
            <a:off x="6667500" y="3455670"/>
            <a:ext cx="4632960" cy="33147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BAB271-8D7E-3538-A84D-E5523C784F11}"/>
              </a:ext>
            </a:extLst>
          </p:cNvPr>
          <p:cNvSpPr/>
          <p:nvPr/>
        </p:nvSpPr>
        <p:spPr>
          <a:xfrm>
            <a:off x="6957060" y="3710132"/>
            <a:ext cx="4852866" cy="33147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E3117E-4C22-DA48-E022-3D0EA987A843}"/>
              </a:ext>
            </a:extLst>
          </p:cNvPr>
          <p:cNvSpPr/>
          <p:nvPr/>
        </p:nvSpPr>
        <p:spPr>
          <a:xfrm>
            <a:off x="6957060" y="3964594"/>
            <a:ext cx="4852866" cy="33147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5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656B8-755F-F8EC-A0CD-5295B64A6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F99BB5-D5BD-DFCB-3361-A61D47ED9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private String </a:t>
            </a:r>
            <a:r>
              <a:rPr lang="en-US" dirty="0" err="1"/>
              <a:t>authorName</a:t>
            </a:r>
            <a:r>
              <a:rPr lang="en-US" dirty="0"/>
              <a:t>;</a:t>
            </a:r>
          </a:p>
          <a:p>
            <a:r>
              <a:rPr lang="en-US" dirty="0"/>
              <a:t>	private String content;</a:t>
            </a:r>
          </a:p>
          <a:p>
            <a:r>
              <a:rPr lang="en-US" dirty="0"/>
              <a:t>	private int </a:t>
            </a:r>
            <a:r>
              <a:rPr lang="en-US" dirty="0" err="1"/>
              <a:t>replyCount</a:t>
            </a:r>
            <a:r>
              <a:rPr lang="en-US" dirty="0"/>
              <a:t>;</a:t>
            </a:r>
          </a:p>
          <a:p>
            <a:r>
              <a:rPr lang="en-US" dirty="0"/>
              <a:t>	public int </a:t>
            </a:r>
            <a:r>
              <a:rPr lang="en-US" dirty="0" err="1"/>
              <a:t>getAuthorName</a:t>
            </a:r>
            <a:r>
              <a:rPr lang="en-US" dirty="0"/>
              <a:t>() { return </a:t>
            </a:r>
            <a:r>
              <a:rPr lang="en-US" dirty="0" err="1"/>
              <a:t>authorName</a:t>
            </a:r>
            <a:r>
              <a:rPr lang="en-US" dirty="0"/>
              <a:t>; }</a:t>
            </a:r>
          </a:p>
          <a:p>
            <a:r>
              <a:rPr lang="en-US" dirty="0"/>
              <a:t>	public int </a:t>
            </a:r>
            <a:r>
              <a:rPr lang="en-US" dirty="0" err="1"/>
              <a:t>getContent</a:t>
            </a:r>
            <a:r>
              <a:rPr lang="en-US" dirty="0"/>
              <a:t>() { return content; }</a:t>
            </a:r>
          </a:p>
          <a:p>
            <a:r>
              <a:rPr lang="en-US" dirty="0"/>
              <a:t>	public Integer </a:t>
            </a:r>
            <a:r>
              <a:rPr lang="en-US" dirty="0" err="1"/>
              <a:t>getReplyCount</a:t>
            </a:r>
            <a:r>
              <a:rPr lang="en-US" dirty="0"/>
              <a:t>() { return </a:t>
            </a:r>
            <a:r>
              <a:rPr lang="en-US" dirty="0" err="1"/>
              <a:t>replyCount</a:t>
            </a:r>
            <a:r>
              <a:rPr lang="en-US" dirty="0"/>
              <a:t>; }</a:t>
            </a:r>
          </a:p>
          <a:p>
            <a:r>
              <a:rPr lang="en-US" dirty="0"/>
              <a:t>	public Post(String </a:t>
            </a:r>
            <a:r>
              <a:rPr lang="en-US" dirty="0" err="1"/>
              <a:t>authorName</a:t>
            </a:r>
            <a:r>
              <a:rPr lang="en-US" dirty="0"/>
              <a:t>, String content,</a:t>
            </a:r>
          </a:p>
          <a:p>
            <a:r>
              <a:rPr lang="en-US" dirty="0"/>
              <a:t>		int </a:t>
            </a:r>
            <a:r>
              <a:rPr lang="en-US" dirty="0" err="1"/>
              <a:t>replyCount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this.authorName</a:t>
            </a:r>
            <a:r>
              <a:rPr lang="en-US" dirty="0"/>
              <a:t> = </a:t>
            </a:r>
            <a:r>
              <a:rPr lang="en-US" dirty="0" err="1"/>
              <a:t>authorName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this.content</a:t>
            </a:r>
            <a:r>
              <a:rPr lang="en-US" dirty="0"/>
              <a:t> = content;</a:t>
            </a:r>
          </a:p>
          <a:p>
            <a:r>
              <a:rPr lang="en-US" dirty="0"/>
              <a:t>		</a:t>
            </a:r>
            <a:r>
              <a:rPr lang="en-US" dirty="0" err="1"/>
              <a:t>this.replyCount</a:t>
            </a:r>
            <a:r>
              <a:rPr lang="en-US" dirty="0"/>
              <a:t> = </a:t>
            </a:r>
            <a:r>
              <a:rPr lang="en-US" dirty="0" err="1"/>
              <a:t>replyCount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Post p = new Post(“Tapti”, “Welcome to ECS 160”, 0);</a:t>
            </a:r>
          </a:p>
          <a:p>
            <a:r>
              <a:rPr lang="en-US" dirty="0"/>
              <a:t>		</a:t>
            </a:r>
            <a:r>
              <a:rPr lang="en-US" b="1" dirty="0"/>
              <a:t>Class&lt;?&gt; </a:t>
            </a:r>
            <a:r>
              <a:rPr lang="en-US" b="1" dirty="0" err="1"/>
              <a:t>clazz</a:t>
            </a:r>
            <a:r>
              <a:rPr lang="en-US" b="1" dirty="0"/>
              <a:t> = </a:t>
            </a:r>
            <a:r>
              <a:rPr lang="en-US" b="1" dirty="0" err="1"/>
              <a:t>p.getClass</a:t>
            </a:r>
            <a:r>
              <a:rPr lang="en-US" b="1" dirty="0"/>
              <a:t>();</a:t>
            </a:r>
          </a:p>
          <a:p>
            <a:r>
              <a:rPr lang="en-US" dirty="0"/>
              <a:t>		for (</a:t>
            </a:r>
            <a:r>
              <a:rPr lang="en-US" b="1" dirty="0"/>
              <a:t>Method m: </a:t>
            </a:r>
            <a:r>
              <a:rPr lang="en-US" b="1" dirty="0" err="1"/>
              <a:t>clazz.getDeclaredMethods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 Object result = </a:t>
            </a:r>
            <a:r>
              <a:rPr lang="en-US" dirty="0" err="1"/>
              <a:t>m.invoke</a:t>
            </a:r>
            <a:r>
              <a:rPr lang="en-US" dirty="0"/>
              <a:t>(p);</a:t>
            </a:r>
          </a:p>
          <a:p>
            <a:r>
              <a:rPr lang="en-US" dirty="0"/>
              <a:t>		    </a:t>
            </a:r>
            <a:r>
              <a:rPr lang="en-US" dirty="0" err="1"/>
              <a:t>S.o.p</a:t>
            </a:r>
            <a:r>
              <a:rPr lang="en-US" dirty="0"/>
              <a:t>(result);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Prints “Tapti” and then “Welcome to ECS 160” and then “0”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401F5-757A-0E63-E238-D30A8773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reflection code works on all objects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9D398-47F3-FAB0-5A5F-5D1DB7DF0CF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Using reflection on another object type</a:t>
            </a:r>
          </a:p>
        </p:txBody>
      </p:sp>
    </p:spTree>
    <p:extLst>
      <p:ext uri="{BB962C8B-B14F-4D97-AF65-F5344CB8AC3E}">
        <p14:creationId xmlns:p14="http://schemas.microsoft.com/office/powerpoint/2010/main" val="1946900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E3314F-88D2-0951-FAF6-AEA9F89A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Class.forName</a:t>
            </a:r>
            <a:r>
              <a:rPr lang="en-US" dirty="0">
                <a:latin typeface="Consolas" panose="020B0609020204030204" pitchFamily="49" charset="0"/>
              </a:rPr>
              <a:t>(&lt;</a:t>
            </a:r>
            <a:r>
              <a:rPr lang="en-US" dirty="0" err="1">
                <a:latin typeface="Consolas" panose="020B0609020204030204" pitchFamily="49" charset="0"/>
              </a:rPr>
              <a:t>classname</a:t>
            </a:r>
            <a:r>
              <a:rPr lang="en-US" dirty="0">
                <a:latin typeface="Consolas" panose="020B0609020204030204" pitchFamily="49" charset="0"/>
              </a:rPr>
              <a:t>&gt;) </a:t>
            </a:r>
            <a:r>
              <a:rPr lang="en-US" dirty="0"/>
              <a:t>– loads the Class object provided a fully qualified class name (</a:t>
            </a:r>
            <a:r>
              <a:rPr lang="en-US" dirty="0">
                <a:latin typeface="Consolas" panose="020B0609020204030204" pitchFamily="49" charset="0"/>
              </a:rPr>
              <a:t>com.ecs160.MyClass</a:t>
            </a:r>
            <a:r>
              <a:rPr lang="en-US" dirty="0"/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&lt;obj&gt;.</a:t>
            </a:r>
            <a:r>
              <a:rPr lang="en-US" dirty="0" err="1">
                <a:latin typeface="Consolas" panose="020B0609020204030204" pitchFamily="49" charset="0"/>
              </a:rPr>
              <a:t>getClass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- Gets the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Class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 for the object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obj</a:t>
            </a:r>
          </a:p>
          <a:p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class_obj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&gt;.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getMethods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– Get all method objects of type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Method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for the Class object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class_object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class_obj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&gt;.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getMethod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(&lt;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method_name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&gt;)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- Get the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Method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 for the method having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method_name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5CACB9-253E-5A6C-F685-758DB997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API</a:t>
            </a:r>
          </a:p>
        </p:txBody>
      </p:sp>
    </p:spTree>
    <p:extLst>
      <p:ext uri="{BB962C8B-B14F-4D97-AF65-F5344CB8AC3E}">
        <p14:creationId xmlns:p14="http://schemas.microsoft.com/office/powerpoint/2010/main" val="272008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C78EB0-2EE3-9990-E9DA-7F3560D0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class demos</a:t>
            </a:r>
          </a:p>
          <a:p>
            <a:pPr lvl="1"/>
            <a:r>
              <a:rPr lang="en-US" dirty="0"/>
              <a:t>Demo1: Print all classes and methods in each class in a package</a:t>
            </a:r>
          </a:p>
          <a:p>
            <a:pPr lvl="1"/>
            <a:r>
              <a:rPr lang="en-US" dirty="0"/>
              <a:t>Demo2: Invoke all getters of an object</a:t>
            </a:r>
          </a:p>
          <a:p>
            <a:pPr lvl="1"/>
            <a:r>
              <a:rPr lang="en-US" dirty="0"/>
              <a:t>Demo3: Access private fields </a:t>
            </a:r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5C22AB6-F8E7-973C-B7AC-EEC2C018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demo</a:t>
            </a:r>
          </a:p>
        </p:txBody>
      </p:sp>
    </p:spTree>
    <p:extLst>
      <p:ext uri="{BB962C8B-B14F-4D97-AF65-F5344CB8AC3E}">
        <p14:creationId xmlns:p14="http://schemas.microsoft.com/office/powerpoint/2010/main" val="3267618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989C86-04DB-C101-3102-1C9FD864E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https://github.com/davsec-teaching/reflection_demo/tree/master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D4F05-6B8F-7464-C651-02E7FE0C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demo </a:t>
            </a:r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3973487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82EC0-7B3F-D9A9-43A7-472DAFB4D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Tapti Palit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35606-7EF2-6F65-DDEE-FE87B7FBCB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000" dirty="0"/>
              <a:t>Java reflection, proxies, and annotations</a:t>
            </a:r>
          </a:p>
        </p:txBody>
      </p:sp>
    </p:spTree>
    <p:extLst>
      <p:ext uri="{BB962C8B-B14F-4D97-AF65-F5344CB8AC3E}">
        <p14:creationId xmlns:p14="http://schemas.microsoft.com/office/powerpoint/2010/main" val="669124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12A3CF-210E-2D87-8688-605E834F5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Reflection recap</a:t>
            </a:r>
          </a:p>
          <a:p>
            <a:r>
              <a:rPr lang="en-US" dirty="0"/>
              <a:t>Annotations</a:t>
            </a:r>
          </a:p>
          <a:p>
            <a:r>
              <a:rPr lang="en-US" dirty="0"/>
              <a:t>Annotations demo</a:t>
            </a:r>
          </a:p>
          <a:p>
            <a:r>
              <a:rPr lang="en-US" dirty="0"/>
              <a:t>Reflection use cases (if time permits)</a:t>
            </a:r>
          </a:p>
          <a:p>
            <a:r>
              <a:rPr lang="en-US" dirty="0"/>
              <a:t>Quiz @ 9:30 AM</a:t>
            </a:r>
          </a:p>
          <a:p>
            <a:pPr lvl="1"/>
            <a:r>
              <a:rPr lang="en-US" dirty="0"/>
              <a:t>10 minutes</a:t>
            </a:r>
          </a:p>
          <a:p>
            <a:pPr lvl="1"/>
            <a:r>
              <a:rPr lang="en-US" dirty="0"/>
              <a:t>Approved extensions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63B77-738C-ADF1-116F-7550A5D6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5099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BF276E-57DA-B6BE-EEF4-FC1B34143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Teams sign up is closed</a:t>
            </a:r>
          </a:p>
          <a:p>
            <a:r>
              <a:rPr lang="en-US" dirty="0"/>
              <a:t>Extra office hours this Friday, 3 – 5 PM</a:t>
            </a:r>
          </a:p>
          <a:p>
            <a:r>
              <a:rPr lang="en-US" dirty="0"/>
              <a:t>TA will discuss more about CI/CD and go over topics for the quiz during discussion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ABBC4D-1497-4E19-4DF8-81B15F64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3330779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AFD076-6B66-3B6F-3CC5-D4D5A0962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provides API to inspect class information</a:t>
            </a:r>
          </a:p>
          <a:p>
            <a:r>
              <a:rPr lang="en-US" dirty="0"/>
              <a:t>Facilitates the dynamic selection of which method/field/constructor to invoke or access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0E8E4D-13FE-9100-2526-DFA607A6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recap</a:t>
            </a:r>
          </a:p>
        </p:txBody>
      </p:sp>
    </p:spTree>
    <p:extLst>
      <p:ext uri="{BB962C8B-B14F-4D97-AF65-F5344CB8AC3E}">
        <p14:creationId xmlns:p14="http://schemas.microsoft.com/office/powerpoint/2010/main" val="2385639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4DA52-E94C-CE3C-A25C-A965ADEEB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BC9883-1659-6D45-56C6-FB0F72047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java.lang.reflect.Class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An object of this type encapsulates the class information for a particular class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clazz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Class.forName</a:t>
            </a:r>
            <a:r>
              <a:rPr lang="en-US" dirty="0">
                <a:latin typeface="Consolas" panose="020B0609020204030204" pitchFamily="49" charset="0"/>
              </a:rPr>
              <a:t>(“com.ecs160.MyApp”);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clazz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obj.getClass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java.lang.reflect.Method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java.lang.reflect.Field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Reflection can bypass access modifiers using the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setAccessible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(true)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B108A7-F6D4-361E-9A5A-13801147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recap</a:t>
            </a:r>
          </a:p>
        </p:txBody>
      </p:sp>
    </p:spTree>
    <p:extLst>
      <p:ext uri="{BB962C8B-B14F-4D97-AF65-F5344CB8AC3E}">
        <p14:creationId xmlns:p14="http://schemas.microsoft.com/office/powerpoint/2010/main" val="541099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70023B-E2A4-82F1-B13C-B0917CF3C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1750CC-5AC7-7A50-8631-18826512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EDA01-D3AB-5D32-35F5-CCE6717B32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Java, all classes inherit the Object class implicitly</a:t>
            </a:r>
          </a:p>
          <a:p>
            <a:endParaRPr lang="en-US" dirty="0"/>
          </a:p>
          <a:p>
            <a:r>
              <a:rPr lang="en-US" dirty="0"/>
              <a:t>Every instance method call’s first implicit argument is the object it is being applied to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Student s = new Student();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s.getName</a:t>
            </a:r>
            <a:r>
              <a:rPr lang="en-US" dirty="0">
                <a:latin typeface="Consolas" panose="020B0609020204030204" pitchFamily="49" charset="0"/>
              </a:rPr>
              <a:t>(); // implicit first argument is s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D0F26F-3A64-E066-C287-FF27412B137F}"/>
              </a:ext>
            </a:extLst>
          </p:cNvPr>
          <p:cNvSpPr/>
          <p:nvPr/>
        </p:nvSpPr>
        <p:spPr>
          <a:xfrm>
            <a:off x="8065477" y="1195754"/>
            <a:ext cx="1559169" cy="668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58BF61-B488-EED7-4A27-6076F4EB914C}"/>
              </a:ext>
            </a:extLst>
          </p:cNvPr>
          <p:cNvSpPr/>
          <p:nvPr/>
        </p:nvSpPr>
        <p:spPr>
          <a:xfrm>
            <a:off x="6262983" y="2749504"/>
            <a:ext cx="1559169" cy="668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155673-F7ED-2C40-D076-638308325107}"/>
              </a:ext>
            </a:extLst>
          </p:cNvPr>
          <p:cNvSpPr/>
          <p:nvPr/>
        </p:nvSpPr>
        <p:spPr>
          <a:xfrm>
            <a:off x="8256869" y="2761227"/>
            <a:ext cx="1559169" cy="6682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57225D-CA38-5D51-A5C4-A86C0A50CF77}"/>
              </a:ext>
            </a:extLst>
          </p:cNvPr>
          <p:cNvSpPr/>
          <p:nvPr/>
        </p:nvSpPr>
        <p:spPr>
          <a:xfrm>
            <a:off x="10098837" y="2761227"/>
            <a:ext cx="1559169" cy="6682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27CA24-F5AB-1348-4474-1747C867C206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7042567" y="1863969"/>
            <a:ext cx="1802495" cy="88553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78E4B4-9C45-27CF-8133-C64E65A4729B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8845062" y="1863969"/>
            <a:ext cx="191392" cy="89725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45F780-85F3-EDCE-2A99-C00E671CD295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H="1" flipV="1">
            <a:off x="8845062" y="1863969"/>
            <a:ext cx="2033360" cy="89725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4ED577-7DD2-B518-031D-8B934ECAC5CA}"/>
              </a:ext>
            </a:extLst>
          </p:cNvPr>
          <p:cNvSpPr txBox="1"/>
          <p:nvPr/>
        </p:nvSpPr>
        <p:spPr>
          <a:xfrm>
            <a:off x="6496954" y="1979189"/>
            <a:ext cx="117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extends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FC1A27-4D0C-1027-D179-E1A0B8CADD5D}"/>
              </a:ext>
            </a:extLst>
          </p:cNvPr>
          <p:cNvSpPr txBox="1"/>
          <p:nvPr/>
        </p:nvSpPr>
        <p:spPr>
          <a:xfrm>
            <a:off x="10126700" y="1979189"/>
            <a:ext cx="117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extends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8616C1-6310-50B0-AFE2-B2098B32534D}"/>
              </a:ext>
            </a:extLst>
          </p:cNvPr>
          <p:cNvSpPr txBox="1"/>
          <p:nvPr/>
        </p:nvSpPr>
        <p:spPr>
          <a:xfrm>
            <a:off x="7857644" y="2287839"/>
            <a:ext cx="117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1056274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2222C-E840-C0EA-2634-E9D907CF8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Post { // fields of post}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(Post post)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483960-D1BA-7C9D-6495-2AE9E6CD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reflection?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592B8C-2DE2-E362-5002-80C1394FFA3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Goal: reuse </a:t>
            </a:r>
            <a:r>
              <a:rPr lang="en-US" dirty="0" err="1">
                <a:latin typeface="Consolas" panose="020B0609020204030204" pitchFamily="49" charset="0"/>
              </a:rPr>
              <a:t>persistAll</a:t>
            </a:r>
            <a:r>
              <a:rPr lang="en-US" dirty="0"/>
              <a:t> logic, independent of the object type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06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13721D-2F5F-ABA7-7724-88DCAB41D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about an interface that other classes can implement?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public interface </a:t>
            </a:r>
            <a:r>
              <a:rPr lang="en-US" dirty="0" err="1">
                <a:latin typeface="Consolas" panose="020B0609020204030204" pitchFamily="49" charset="0"/>
              </a:rPr>
              <a:t>RedisPersistable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public persist();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Problem: an interface cannot have implemented methods</a:t>
            </a:r>
          </a:p>
          <a:p>
            <a:pPr lvl="2"/>
            <a:r>
              <a:rPr lang="en-US" dirty="0"/>
              <a:t>The interface cannot </a:t>
            </a:r>
            <a:r>
              <a:rPr lang="en-US" b="1" i="1" dirty="0"/>
              <a:t>contain </a:t>
            </a:r>
            <a:r>
              <a:rPr lang="en-US" dirty="0"/>
              <a:t>persistence logic</a:t>
            </a:r>
          </a:p>
          <a:p>
            <a:pPr lvl="2"/>
            <a:r>
              <a:rPr lang="en-US" dirty="0"/>
              <a:t>It can only specify that the class implementing the interface </a:t>
            </a:r>
          </a:p>
          <a:p>
            <a:pPr lvl="2"/>
            <a:r>
              <a:rPr lang="en-US" dirty="0"/>
              <a:t>An interface can only mandate that a class </a:t>
            </a:r>
            <a:r>
              <a:rPr lang="en-US" i="1" dirty="0"/>
              <a:t>provides </a:t>
            </a:r>
            <a:r>
              <a:rPr lang="en-US" dirty="0"/>
              <a:t>an implementation of </a:t>
            </a:r>
            <a:r>
              <a:rPr lang="en-US" dirty="0">
                <a:latin typeface="Consolas" panose="020B0609020204030204" pitchFamily="49" charset="0"/>
              </a:rPr>
              <a:t>persist</a:t>
            </a:r>
          </a:p>
          <a:p>
            <a:pPr marL="461963" lvl="2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4D8802-7B01-8233-9AA5-274D805F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</p:spTree>
    <p:extLst>
      <p:ext uri="{BB962C8B-B14F-4D97-AF65-F5344CB8AC3E}">
        <p14:creationId xmlns:p14="http://schemas.microsoft.com/office/powerpoint/2010/main" val="254660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89F52-EAD6-D168-A296-EFAA99CB4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E1AA4-0CA3-82E4-BD3C-4B5D86070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Car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model;</a:t>
            </a:r>
            <a:br>
              <a:rPr lang="en-US" dirty="0"/>
            </a:br>
            <a:r>
              <a:rPr lang="en-US" dirty="0"/>
              <a:t> 	private Integer year;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Jedis </a:t>
            </a:r>
            <a:r>
              <a:rPr lang="en-US" dirty="0" err="1"/>
              <a:t>jedis</a:t>
            </a:r>
            <a:r>
              <a:rPr lang="en-US" dirty="0"/>
              <a:t> = new Jedis();</a:t>
            </a:r>
            <a:br>
              <a:rPr lang="en-US" dirty="0"/>
            </a:br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new HashMap();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(“model”, </a:t>
            </a:r>
            <a:r>
              <a:rPr lang="en-US" dirty="0" err="1"/>
              <a:t>this.model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(“year”, </a:t>
            </a:r>
            <a:r>
              <a:rPr lang="en-US" dirty="0" err="1"/>
              <a:t>this.year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(map);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FE5681-608A-9CAF-3C02-B2A32EE5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F283EC67-5628-0F9D-8992-283D9858A17F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public Post implements RedisPersistable {</a:t>
            </a:r>
            <a:br>
              <a:rPr lang="en-US"/>
            </a:br>
            <a:r>
              <a:rPr lang="en-US"/>
              <a:t>	private String content;</a:t>
            </a:r>
            <a:br>
              <a:rPr lang="en-US"/>
            </a:br>
            <a:r>
              <a:rPr lang="en-US"/>
              <a:t> 	private String createdAt;</a:t>
            </a:r>
            <a:br>
              <a:rPr lang="en-US"/>
            </a:br>
            <a:r>
              <a:rPr lang="en-US"/>
              <a:t>	public persist() {</a:t>
            </a:r>
            <a:br>
              <a:rPr lang="en-US"/>
            </a:br>
            <a:r>
              <a:rPr lang="en-US"/>
              <a:t>		Jedis jedis = new Jedis();</a:t>
            </a:r>
            <a:br>
              <a:rPr lang="en-US"/>
            </a:br>
            <a:r>
              <a:rPr lang="en-US"/>
              <a:t>		Map map = new HashMap();</a:t>
            </a:r>
            <a:br>
              <a:rPr lang="en-US"/>
            </a:br>
            <a:r>
              <a:rPr lang="en-US"/>
              <a:t>		map.put(“content”, this.content);</a:t>
            </a:r>
            <a:br>
              <a:rPr lang="en-US"/>
            </a:br>
            <a:r>
              <a:rPr lang="en-US"/>
              <a:t>		map.put(“createdAt”, this.createdAt);</a:t>
            </a:r>
            <a:br>
              <a:rPr lang="en-US"/>
            </a:br>
            <a:r>
              <a:rPr lang="en-US"/>
              <a:t>		jedis.hset(map);</a:t>
            </a:r>
            <a:br>
              <a:rPr lang="en-US"/>
            </a:br>
            <a:r>
              <a:rPr lang="en-US"/>
              <a:t>	}</a:t>
            </a:r>
            <a:br>
              <a:rPr lang="en-US"/>
            </a:br>
            <a:r>
              <a:rPr lang="en-US"/>
              <a:t>}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04B27-AB5B-D354-99AE-6B6CCCD98CEC}"/>
              </a:ext>
            </a:extLst>
          </p:cNvPr>
          <p:cNvSpPr txBox="1"/>
          <p:nvPr/>
        </p:nvSpPr>
        <p:spPr>
          <a:xfrm>
            <a:off x="2844489" y="4372708"/>
            <a:ext cx="6734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Does not result in any code reuse! </a:t>
            </a:r>
          </a:p>
        </p:txBody>
      </p:sp>
    </p:spTree>
    <p:extLst>
      <p:ext uri="{BB962C8B-B14F-4D97-AF65-F5344CB8AC3E}">
        <p14:creationId xmlns:p14="http://schemas.microsoft.com/office/powerpoint/2010/main" val="416457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6F466-98E3-768D-64FA-6BD160CA0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04FA6-BA1C-42CE-0B63-10FE90B5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about a class?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</a:rPr>
              <a:t>RedisPersistable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public persist()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Problem: </a:t>
            </a:r>
            <a:r>
              <a:rPr lang="en-US" i="1" dirty="0"/>
              <a:t>kind of </a:t>
            </a:r>
            <a:r>
              <a:rPr lang="en-US" dirty="0"/>
              <a:t>breaks class hierarchy principles</a:t>
            </a:r>
          </a:p>
          <a:p>
            <a:pPr lvl="1"/>
            <a:r>
              <a:rPr lang="en-US" dirty="0"/>
              <a:t>Problem: can have only one parent class</a:t>
            </a:r>
          </a:p>
          <a:p>
            <a:pPr lvl="1"/>
            <a:r>
              <a:rPr lang="en-US" dirty="0"/>
              <a:t>Problem: the parent class does not have access to the child class members -&gt; does not even work!!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FE14C2-7CF9-4D6D-334A-3E6E660C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</p:spTree>
    <p:extLst>
      <p:ext uri="{BB962C8B-B14F-4D97-AF65-F5344CB8AC3E}">
        <p14:creationId xmlns:p14="http://schemas.microsoft.com/office/powerpoint/2010/main" val="130489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E168D-3D3B-4D2A-E1F6-10165DB74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B8874-AAF4-08AB-5596-3DB638586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Car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model;</a:t>
            </a:r>
            <a:br>
              <a:rPr lang="en-US" dirty="0"/>
            </a:br>
            <a:r>
              <a:rPr lang="en-US" dirty="0"/>
              <a:t> 	private Integer year;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</a:t>
            </a:r>
            <a:r>
              <a:rPr lang="en-US" b="1" i="1" dirty="0"/>
              <a:t>// … What goes here?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526F7A-E285-8002-C9F9-B52019D4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82402F0A-F65F-353F-BB40-2DA8A656CC29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class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// … </a:t>
            </a:r>
            <a:r>
              <a:rPr lang="en-US" b="1" i="1" dirty="0"/>
              <a:t>What goes here??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public Post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content;</a:t>
            </a:r>
            <a:br>
              <a:rPr lang="en-US" dirty="0"/>
            </a:br>
            <a:r>
              <a:rPr lang="en-US" dirty="0"/>
              <a:t> 	private String </a:t>
            </a:r>
            <a:r>
              <a:rPr lang="en-US" dirty="0" err="1"/>
              <a:t>createdAt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// … </a:t>
            </a:r>
            <a:r>
              <a:rPr lang="en-US" b="1" dirty="0"/>
              <a:t>What goes here?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03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92D9F-52D2-1992-7EC8-06DB85CEE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97FD0-F3BE-1CCE-17EF-67BA2DD4F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Car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model;</a:t>
            </a:r>
            <a:br>
              <a:rPr lang="en-US" dirty="0"/>
            </a:br>
            <a:r>
              <a:rPr lang="en-US" dirty="0"/>
              <a:t> 	private Integer year;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Jedis </a:t>
            </a:r>
            <a:r>
              <a:rPr lang="en-US" dirty="0" err="1"/>
              <a:t>jedis</a:t>
            </a:r>
            <a:r>
              <a:rPr lang="en-US" dirty="0"/>
              <a:t> = new Jedis();</a:t>
            </a:r>
            <a:br>
              <a:rPr lang="en-US" dirty="0"/>
            </a:br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new HashMap();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(“model”, </a:t>
            </a:r>
            <a:r>
              <a:rPr lang="en-US" dirty="0" err="1"/>
              <a:t>this.model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(“year”, </a:t>
            </a:r>
            <a:r>
              <a:rPr lang="en-US" dirty="0" err="1"/>
              <a:t>this.year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(map);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89246B-63C7-8570-E178-3EC4C97B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A647A444-C7B6-D3E5-7693-D2B420E491FD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class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// Can’t access child class members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public Post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content;</a:t>
            </a:r>
            <a:br>
              <a:rPr lang="en-US" dirty="0"/>
            </a:br>
            <a:r>
              <a:rPr lang="en-US" dirty="0"/>
              <a:t> 	private String </a:t>
            </a:r>
            <a:r>
              <a:rPr lang="en-US" dirty="0" err="1"/>
              <a:t>createdAt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Jedis </a:t>
            </a:r>
            <a:r>
              <a:rPr lang="en-US" dirty="0" err="1"/>
              <a:t>jedis</a:t>
            </a:r>
            <a:r>
              <a:rPr lang="en-US" dirty="0"/>
              <a:t> = new Jedis();</a:t>
            </a:r>
            <a:br>
              <a:rPr lang="en-US" dirty="0"/>
            </a:br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new HashMap();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(“content”, </a:t>
            </a:r>
            <a:r>
              <a:rPr lang="en-US" dirty="0" err="1"/>
              <a:t>this.content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</a:t>
            </a:r>
            <a:r>
              <a:rPr lang="en-US" dirty="0" err="1"/>
              <a:t>createdAt</a:t>
            </a:r>
            <a:r>
              <a:rPr lang="en-US" dirty="0"/>
              <a:t>”, </a:t>
            </a:r>
            <a:r>
              <a:rPr lang="en-US" dirty="0" err="1"/>
              <a:t>this.createdAt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(map);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EC1713-63BB-EE19-2089-813FA586E0C7}"/>
              </a:ext>
            </a:extLst>
          </p:cNvPr>
          <p:cNvSpPr txBox="1"/>
          <p:nvPr/>
        </p:nvSpPr>
        <p:spPr>
          <a:xfrm>
            <a:off x="2809404" y="5099539"/>
            <a:ext cx="6734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Does not result in any code reuse! </a:t>
            </a:r>
          </a:p>
        </p:txBody>
      </p:sp>
    </p:spTree>
    <p:extLst>
      <p:ext uri="{BB962C8B-B14F-4D97-AF65-F5344CB8AC3E}">
        <p14:creationId xmlns:p14="http://schemas.microsoft.com/office/powerpoint/2010/main" val="167209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EBFAB-EA13-8BA2-6B65-58D73D555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184AB-F592-7CC0-96E6-C0FE077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</a:t>
            </a:r>
            <a:r>
              <a:rPr lang="en-US" b="1" dirty="0"/>
              <a:t>Object obj</a:t>
            </a:r>
            <a:r>
              <a:rPr lang="en-US" dirty="0"/>
              <a:t>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for (Field f: </a:t>
            </a:r>
            <a:r>
              <a:rPr lang="en-US" b="1" dirty="0" err="1"/>
              <a:t>obj.getDeclaredFields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String fieldname = </a:t>
            </a:r>
            <a:r>
              <a:rPr lang="en-US" dirty="0" err="1"/>
              <a:t>f.getName</a:t>
            </a:r>
            <a:r>
              <a:rPr lang="en-US" dirty="0"/>
              <a:t>();</a:t>
            </a:r>
          </a:p>
          <a:p>
            <a:r>
              <a:rPr lang="en-US" dirty="0"/>
              <a:t>		   </a:t>
            </a:r>
            <a:r>
              <a:rPr lang="en-US" dirty="0" err="1"/>
              <a:t>fieldVal.setAccessible</a:t>
            </a:r>
            <a:r>
              <a:rPr lang="en-US" dirty="0"/>
              <a:t>(true);</a:t>
            </a:r>
          </a:p>
          <a:p>
            <a:r>
              <a:rPr lang="en-US" dirty="0"/>
              <a:t>		   Object </a:t>
            </a:r>
            <a:r>
              <a:rPr lang="en-US" dirty="0" err="1"/>
              <a:t>fieldVal</a:t>
            </a:r>
            <a:r>
              <a:rPr lang="en-US" dirty="0"/>
              <a:t> = </a:t>
            </a:r>
            <a:r>
              <a:rPr lang="en-US" b="1" dirty="0" err="1"/>
              <a:t>f.get</a:t>
            </a:r>
            <a:r>
              <a:rPr lang="en-US" b="1" dirty="0"/>
              <a:t>(obj)</a:t>
            </a:r>
            <a:r>
              <a:rPr lang="en-US" dirty="0"/>
              <a:t>;</a:t>
            </a:r>
          </a:p>
          <a:p>
            <a:r>
              <a:rPr lang="en-US" dirty="0"/>
              <a:t>		   </a:t>
            </a:r>
            <a:r>
              <a:rPr lang="en-US" dirty="0" err="1"/>
              <a:t>postMap.put</a:t>
            </a:r>
            <a:r>
              <a:rPr lang="en-US" dirty="0"/>
              <a:t>(fieldname, </a:t>
            </a:r>
            <a:r>
              <a:rPr lang="en-US" dirty="0" err="1"/>
              <a:t>fieldVal</a:t>
            </a:r>
            <a:r>
              <a:rPr lang="en-US" dirty="0"/>
              <a:t>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Post p = new Post(“Hello world”, “1/23/2025”);</a:t>
            </a:r>
          </a:p>
          <a:p>
            <a:r>
              <a:rPr lang="en-US" dirty="0"/>
              <a:t>Car c = new Car(“BMV”);</a:t>
            </a:r>
          </a:p>
          <a:p>
            <a:r>
              <a:rPr lang="en-US" dirty="0" err="1"/>
              <a:t>RedisDB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RedisDB</a:t>
            </a:r>
            <a:r>
              <a:rPr lang="en-US" dirty="0"/>
              <a:t>();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(p);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(c);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DB3350-FD6D-0479-7E2E-3604600A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reflection?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7B6BF35B-97DB-F13A-2393-F3840BEC7BEA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(Post post)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34297E-5EB7-2EE8-F6CC-0BF628E94F59}"/>
              </a:ext>
            </a:extLst>
          </p:cNvPr>
          <p:cNvSpPr/>
          <p:nvPr/>
        </p:nvSpPr>
        <p:spPr>
          <a:xfrm>
            <a:off x="6435969" y="2309446"/>
            <a:ext cx="5111262" cy="1922585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EE9214-B5F5-9BF0-E8A8-5796AD066B00}"/>
              </a:ext>
            </a:extLst>
          </p:cNvPr>
          <p:cNvSpPr/>
          <p:nvPr/>
        </p:nvSpPr>
        <p:spPr>
          <a:xfrm>
            <a:off x="6096000" y="4525108"/>
            <a:ext cx="5111262" cy="1231365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4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B17FB-4F4F-F4CD-74F7-A98C04921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EC4502-A7A4-F5DB-3314-6C88638E2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In-class quiz on Friday</a:t>
            </a:r>
          </a:p>
          <a:p>
            <a:r>
              <a:rPr lang="en-US" dirty="0"/>
              <a:t>Focus on OO, unit-testing, and CI/CD concepts</a:t>
            </a:r>
          </a:p>
          <a:p>
            <a:r>
              <a:rPr lang="en-US" dirty="0"/>
              <a:t>You won’t have to write code, but you will have to read code</a:t>
            </a:r>
          </a:p>
          <a:p>
            <a:r>
              <a:rPr lang="en-US" dirty="0"/>
              <a:t>Sample question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A {}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class B {}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class C extends A, B {}</a:t>
            </a:r>
            <a:br>
              <a:rPr lang="en-US" dirty="0"/>
            </a:br>
            <a:r>
              <a:rPr lang="en-US" dirty="0"/>
              <a:t>This code (choose one)</a:t>
            </a:r>
          </a:p>
          <a:p>
            <a:pPr lvl="2"/>
            <a:r>
              <a:rPr lang="en-US" dirty="0"/>
              <a:t>Both compiles and runs</a:t>
            </a:r>
          </a:p>
          <a:p>
            <a:pPr lvl="2"/>
            <a:r>
              <a:rPr lang="en-US" dirty="0"/>
              <a:t>Compiles, but doesn’t run</a:t>
            </a:r>
          </a:p>
          <a:p>
            <a:pPr lvl="2"/>
            <a:r>
              <a:rPr lang="en-US" dirty="0"/>
              <a:t>Runs but doesn’t compile</a:t>
            </a:r>
          </a:p>
          <a:p>
            <a:pPr lvl="2"/>
            <a:r>
              <a:rPr lang="en-US" dirty="0"/>
              <a:t>Doesn’t compile or run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C73F22-4C32-82EE-FC2A-0370E686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147858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94C85C-5897-0D20-4F31-AB61212F8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</a:t>
            </a:r>
            <a:r>
              <a:rPr lang="en-US" b="1" dirty="0"/>
              <a:t>Object obj</a:t>
            </a:r>
            <a:r>
              <a:rPr lang="en-US" dirty="0"/>
              <a:t>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for (Field f: </a:t>
            </a:r>
            <a:r>
              <a:rPr lang="en-US" b="1" dirty="0" err="1"/>
              <a:t>obj.getDeclaredFields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String fieldname = </a:t>
            </a:r>
            <a:r>
              <a:rPr lang="en-US" dirty="0" err="1"/>
              <a:t>f.getName</a:t>
            </a:r>
            <a:r>
              <a:rPr lang="en-US" dirty="0"/>
              <a:t>();</a:t>
            </a:r>
          </a:p>
          <a:p>
            <a:r>
              <a:rPr lang="en-US" dirty="0"/>
              <a:t>		   Object </a:t>
            </a:r>
            <a:r>
              <a:rPr lang="en-US" dirty="0" err="1"/>
              <a:t>fieldVal</a:t>
            </a:r>
            <a:r>
              <a:rPr lang="en-US" dirty="0"/>
              <a:t> = </a:t>
            </a:r>
            <a:r>
              <a:rPr lang="en-US" b="1" dirty="0" err="1"/>
              <a:t>f.get</a:t>
            </a:r>
            <a:r>
              <a:rPr lang="en-US" b="1" dirty="0"/>
              <a:t>(obj)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	   </a:t>
            </a:r>
            <a:r>
              <a:rPr lang="en-US" dirty="0" err="1"/>
              <a:t>fieldVal.setAccessible</a:t>
            </a:r>
            <a:r>
              <a:rPr lang="en-US" dirty="0"/>
              <a:t>(true);</a:t>
            </a:r>
          </a:p>
          <a:p>
            <a:r>
              <a:rPr lang="en-US" dirty="0"/>
              <a:t>		   </a:t>
            </a:r>
            <a:r>
              <a:rPr lang="en-US" dirty="0" err="1"/>
              <a:t>postMap.put</a:t>
            </a:r>
            <a:r>
              <a:rPr lang="en-US" dirty="0"/>
              <a:t>(fieldname, </a:t>
            </a:r>
            <a:r>
              <a:rPr lang="en-US" dirty="0" err="1"/>
              <a:t>fieldVal</a:t>
            </a:r>
            <a:r>
              <a:rPr lang="en-US" dirty="0"/>
              <a:t>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Post p = new Post(“Hello world”, “1/23/2025”);</a:t>
            </a:r>
          </a:p>
          <a:p>
            <a:r>
              <a:rPr lang="en-US" dirty="0"/>
              <a:t>Car c = new Car(“BMV”);</a:t>
            </a:r>
          </a:p>
          <a:p>
            <a:r>
              <a:rPr lang="en-US" dirty="0" err="1"/>
              <a:t>RedisDB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RedisDB</a:t>
            </a:r>
            <a:r>
              <a:rPr lang="en-US" dirty="0"/>
              <a:t>();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(p);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(c);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A6BF52-F05E-2158-3F0B-FB12A381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of previous approach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F26F62-65B9-0A68-8FB0-9D897C763A9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All fields saved</a:t>
            </a:r>
          </a:p>
          <a:p>
            <a:r>
              <a:rPr lang="en-US" dirty="0"/>
              <a:t>What if we want only a subset of all fields persisted?</a:t>
            </a:r>
          </a:p>
          <a:p>
            <a:r>
              <a:rPr lang="en-US" dirty="0"/>
              <a:t>Solution: annotations</a:t>
            </a:r>
          </a:p>
        </p:txBody>
      </p:sp>
    </p:spTree>
    <p:extLst>
      <p:ext uri="{BB962C8B-B14F-4D97-AF65-F5344CB8AC3E}">
        <p14:creationId xmlns:p14="http://schemas.microsoft.com/office/powerpoint/2010/main" val="318671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1992E0-264E-E8C4-45A6-F25A7939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/>
          <a:p>
            <a:r>
              <a:rPr lang="en-US" dirty="0"/>
              <a:t>Annotations are “metadata” added to Java code</a:t>
            </a:r>
          </a:p>
          <a:p>
            <a:r>
              <a:rPr lang="en-US" dirty="0"/>
              <a:t>They have no direct impact on code execution at runtime</a:t>
            </a:r>
          </a:p>
          <a:p>
            <a:r>
              <a:rPr lang="en-US" dirty="0"/>
              <a:t>Java provides some annotations, programmer can define more</a:t>
            </a:r>
          </a:p>
          <a:p>
            <a:r>
              <a:rPr lang="en-US" dirty="0"/>
              <a:t>Syntax: </a:t>
            </a:r>
            <a:r>
              <a:rPr lang="en-US" dirty="0">
                <a:latin typeface="Consolas" panose="020B0609020204030204" pitchFamily="49" charset="0"/>
              </a:rPr>
              <a:t>@Annotation_name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Widely used in popular frameworks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DE99F-9DB2-37B7-D73A-06DF675F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Java annotations</a:t>
            </a:r>
          </a:p>
        </p:txBody>
      </p:sp>
    </p:spTree>
    <p:extLst>
      <p:ext uri="{BB962C8B-B14F-4D97-AF65-F5344CB8AC3E}">
        <p14:creationId xmlns:p14="http://schemas.microsoft.com/office/powerpoint/2010/main" val="2076095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4786E0-30A9-C73A-2750-73E59C32A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Annotations can be applied to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Fields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… many other program elements (Check </a:t>
            </a:r>
            <a:r>
              <a:rPr lang="en-US" dirty="0">
                <a:hlinkClick r:id="rId2"/>
              </a:rPr>
              <a:t>https://docs.oracle.com/javase/tutorial/java/annotations/basics.html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4EA7C-8586-82C8-4337-025747E5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targets</a:t>
            </a:r>
          </a:p>
        </p:txBody>
      </p:sp>
    </p:spTree>
    <p:extLst>
      <p:ext uri="{BB962C8B-B14F-4D97-AF65-F5344CB8AC3E}">
        <p14:creationId xmlns:p14="http://schemas.microsoft.com/office/powerpoint/2010/main" val="3970763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4EB6EA-FFC1-5248-BC28-BBDF6E0A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public void start() {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(“Vehicle starts”);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Bicycle extends Vehicle {</a:t>
            </a:r>
          </a:p>
          <a:p>
            <a:r>
              <a:rPr lang="en-US" dirty="0"/>
              <a:t>	</a:t>
            </a:r>
            <a:r>
              <a:rPr lang="en-US" b="1" dirty="0"/>
              <a:t>@Override </a:t>
            </a:r>
          </a:p>
          <a:p>
            <a:r>
              <a:rPr lang="en-US" b="1" dirty="0"/>
              <a:t>	</a:t>
            </a:r>
            <a:r>
              <a:rPr lang="en-US" dirty="0"/>
              <a:t>public void start() { ... }</a:t>
            </a:r>
          </a:p>
          <a:p>
            <a:endParaRPr lang="en-US" b="1" dirty="0"/>
          </a:p>
          <a:p>
            <a:r>
              <a:rPr lang="en-US" b="1" dirty="0"/>
              <a:t>	@Override </a:t>
            </a:r>
            <a:r>
              <a:rPr lang="en-US" b="1" dirty="0">
                <a:solidFill>
                  <a:srgbClr val="FF0000"/>
                </a:solidFill>
              </a:rPr>
              <a:t>// COMPILER ERROR!</a:t>
            </a:r>
          </a:p>
          <a:p>
            <a:r>
              <a:rPr lang="en-US" b="1" dirty="0"/>
              <a:t>	</a:t>
            </a:r>
            <a:r>
              <a:rPr lang="en-US" dirty="0"/>
              <a:t>public void stop() { ... }</a:t>
            </a:r>
            <a:endParaRPr lang="en-US" b="1" dirty="0"/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29CE88-35D4-A9AD-6EC3-92A42683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for compiler checks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F7F2D-F153-4FBC-2FAB-49A0B8F9939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Additional information for the compiler</a:t>
            </a:r>
          </a:p>
          <a:p>
            <a:pPr lvl="1"/>
            <a:r>
              <a:rPr lang="en-US" dirty="0"/>
              <a:t>Detect errors</a:t>
            </a:r>
          </a:p>
          <a:p>
            <a:pPr lvl="1"/>
            <a:r>
              <a:rPr lang="en-US" dirty="0"/>
              <a:t>Suppress warnings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Common predefined annotations</a:t>
            </a:r>
          </a:p>
          <a:p>
            <a:pPr lvl="1"/>
            <a:r>
              <a:rPr lang="en-US" dirty="0"/>
              <a:t>@Override, @Deprecated, @SuppressWarnings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44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32561-1DD0-B452-94F1-ACFA6612F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dirty="0"/>
              <a:t>The annotated method must override a parent method. If not, results in compiler error</a:t>
            </a:r>
          </a:p>
          <a:p>
            <a:r>
              <a:rPr lang="en-US" dirty="0">
                <a:latin typeface="Consolas" panose="020B0609020204030204" pitchFamily="49" charset="0"/>
              </a:rPr>
              <a:t>@Deprecated</a:t>
            </a:r>
          </a:p>
          <a:p>
            <a:pPr lvl="1"/>
            <a:r>
              <a:rPr lang="en-US" dirty="0"/>
              <a:t>The annotated method is deprecated and will show a compiler warning if used</a:t>
            </a:r>
          </a:p>
          <a:p>
            <a:r>
              <a:rPr lang="en-US" dirty="0">
                <a:latin typeface="Consolas" panose="020B0609020204030204" pitchFamily="49" charset="0"/>
              </a:rPr>
              <a:t>@SuppressWarnings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Compiler errors for the annotated entity are suppressed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D39989-15AB-886C-722D-ACC8C273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common predefined annotations</a:t>
            </a:r>
          </a:p>
        </p:txBody>
      </p:sp>
    </p:spTree>
    <p:extLst>
      <p:ext uri="{BB962C8B-B14F-4D97-AF65-F5344CB8AC3E}">
        <p14:creationId xmlns:p14="http://schemas.microsoft.com/office/powerpoint/2010/main" val="3603734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6EF2B-5FE9-BA79-A698-0374093B2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@interface </a:t>
            </a:r>
            <a:r>
              <a:rPr lang="en-US" dirty="0" err="1">
                <a:latin typeface="Consolas" panose="020B0609020204030204" pitchFamily="49" charset="0"/>
              </a:rPr>
              <a:t>MyAnnotation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author();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date();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int </a:t>
            </a:r>
            <a:r>
              <a:rPr lang="en-US" dirty="0" err="1">
                <a:latin typeface="Consolas" panose="020B0609020204030204" pitchFamily="49" charset="0"/>
              </a:rPr>
              <a:t>currentRevision</a:t>
            </a:r>
            <a:r>
              <a:rPr lang="en-US" dirty="0">
                <a:latin typeface="Consolas" panose="020B0609020204030204" pitchFamily="49" charset="0"/>
              </a:rPr>
              <a:t>() default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lastModifiedBy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@MyAnnotation (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	author = "John Doe",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	date = "3/17/2002",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public class Car extends Vehicle {</a:t>
            </a:r>
          </a:p>
          <a:p>
            <a:pPr marL="0" indent="0">
              <a:buNone/>
            </a:pPr>
            <a:r>
              <a:rPr lang="en-US" dirty="0"/>
              <a:t> 	// ...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A0BAF9-8A52-CC4B-890C-406C124A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new 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2AB434-F665-256B-7D0F-A8575D33AC4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Annotation definition must begin with @interface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Annotations can have multiple fields</a:t>
            </a:r>
          </a:p>
          <a:p>
            <a:pPr lvl="1"/>
            <a:r>
              <a:rPr lang="en-US" i="1" dirty="0"/>
              <a:t>Annotation type element</a:t>
            </a:r>
            <a:r>
              <a:rPr lang="en-US" dirty="0"/>
              <a:t> declarations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Each field has a constructor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Constructors can have default values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Fields can consist of arrays</a:t>
            </a:r>
          </a:p>
        </p:txBody>
      </p:sp>
    </p:spTree>
    <p:extLst>
      <p:ext uri="{BB962C8B-B14F-4D97-AF65-F5344CB8AC3E}">
        <p14:creationId xmlns:p14="http://schemas.microsoft.com/office/powerpoint/2010/main" val="2094696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CEB8C93-C383-DCB6-8276-0744F67E0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BD6F94-EAEF-47A1-29DA-E912ECFD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compilation toolchain</a:t>
            </a:r>
          </a:p>
        </p:txBody>
      </p:sp>
      <p:pic>
        <p:nvPicPr>
          <p:cNvPr id="5" name="Picture 2" descr="Java File Viewer - Apps on Google Play">
            <a:extLst>
              <a:ext uri="{FF2B5EF4-FFF2-40B4-BE49-F238E27FC236}">
                <a16:creationId xmlns:a16="http://schemas.microsoft.com/office/drawing/2014/main" id="{884BB8E2-CD2F-24EE-4766-DE60BE233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6" y="2063683"/>
            <a:ext cx="1405453" cy="14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531007-323F-3C35-FBB9-FCBE39F65E5D}"/>
              </a:ext>
            </a:extLst>
          </p:cNvPr>
          <p:cNvSpPr/>
          <p:nvPr/>
        </p:nvSpPr>
        <p:spPr>
          <a:xfrm>
            <a:off x="2204874" y="2381688"/>
            <a:ext cx="13372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BB784D-D091-3AC1-0DF6-4379730F242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804639" y="2766409"/>
            <a:ext cx="400235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7533D0-0505-CE0E-710A-DCE13F3D0234}"/>
              </a:ext>
            </a:extLst>
          </p:cNvPr>
          <p:cNvSpPr txBox="1"/>
          <p:nvPr/>
        </p:nvSpPr>
        <p:spPr>
          <a:xfrm>
            <a:off x="4065347" y="1750745"/>
            <a:ext cx="2175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Compiled from "MyApp.java"</a:t>
            </a:r>
          </a:p>
          <a:p>
            <a:r>
              <a:rPr lang="en-US" sz="700" dirty="0"/>
              <a:t>public class </a:t>
            </a:r>
            <a:r>
              <a:rPr lang="en-US" sz="700" dirty="0" err="1"/>
              <a:t>MyApp</a:t>
            </a:r>
            <a:r>
              <a:rPr lang="en-US" sz="700" dirty="0"/>
              <a:t> {</a:t>
            </a:r>
          </a:p>
          <a:p>
            <a:r>
              <a:rPr lang="en-US" sz="700" dirty="0"/>
              <a:t>  public </a:t>
            </a:r>
            <a:r>
              <a:rPr lang="en-US" sz="700" dirty="0" err="1"/>
              <a:t>MyApp</a:t>
            </a:r>
            <a:r>
              <a:rPr lang="en-US" sz="700" dirty="0"/>
              <a:t>();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aload_0</a:t>
            </a:r>
          </a:p>
          <a:p>
            <a:r>
              <a:rPr lang="en-US" sz="700" dirty="0"/>
              <a:t>       1: </a:t>
            </a:r>
            <a:r>
              <a:rPr lang="en-US" sz="700" dirty="0" err="1"/>
              <a:t>invokespecial</a:t>
            </a:r>
            <a:r>
              <a:rPr lang="en-US" sz="700" dirty="0"/>
              <a:t> #1                  // Method java/lang/Object."&lt;</a:t>
            </a:r>
            <a:r>
              <a:rPr lang="en-US" sz="700" dirty="0" err="1"/>
              <a:t>init</a:t>
            </a:r>
            <a:r>
              <a:rPr lang="en-US" sz="700" dirty="0"/>
              <a:t>&gt;":()V</a:t>
            </a:r>
          </a:p>
          <a:p>
            <a:r>
              <a:rPr lang="en-US" sz="700" dirty="0"/>
              <a:t>       4: return</a:t>
            </a:r>
          </a:p>
          <a:p>
            <a:endParaRPr lang="en-US" sz="700" dirty="0"/>
          </a:p>
          <a:p>
            <a:r>
              <a:rPr lang="en-US" sz="700" dirty="0"/>
              <a:t>  public static void main(</a:t>
            </a:r>
            <a:r>
              <a:rPr lang="en-US" sz="700" dirty="0" err="1"/>
              <a:t>java.lang.String</a:t>
            </a:r>
            <a:r>
              <a:rPr lang="en-US" sz="700" dirty="0"/>
              <a:t>[]);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</a:t>
            </a:r>
            <a:r>
              <a:rPr lang="en-US" sz="700" dirty="0" err="1"/>
              <a:t>getstatic</a:t>
            </a:r>
            <a:r>
              <a:rPr lang="en-US" sz="700" dirty="0"/>
              <a:t>     #7                  // Field java/lang/</a:t>
            </a:r>
            <a:r>
              <a:rPr lang="en-US" sz="700" dirty="0" err="1"/>
              <a:t>System.out:Ljava</a:t>
            </a:r>
            <a:r>
              <a:rPr lang="en-US" sz="700" dirty="0"/>
              <a:t>/io/</a:t>
            </a:r>
            <a:r>
              <a:rPr lang="en-US" sz="700" dirty="0" err="1"/>
              <a:t>PrintStream</a:t>
            </a:r>
            <a:r>
              <a:rPr lang="en-US" sz="700" dirty="0"/>
              <a:t>;</a:t>
            </a:r>
          </a:p>
          <a:p>
            <a:r>
              <a:rPr lang="en-US" sz="700" dirty="0"/>
              <a:t>       3: </a:t>
            </a:r>
            <a:r>
              <a:rPr lang="en-US" sz="700" dirty="0" err="1"/>
              <a:t>ldc</a:t>
            </a:r>
            <a:r>
              <a:rPr lang="en-US" sz="700" dirty="0"/>
              <a:t>           #13                 // String Hello!</a:t>
            </a:r>
          </a:p>
          <a:p>
            <a:r>
              <a:rPr lang="en-US" sz="700" dirty="0"/>
              <a:t>       5: </a:t>
            </a:r>
            <a:r>
              <a:rPr lang="en-US" sz="700" dirty="0" err="1"/>
              <a:t>invokevirtual</a:t>
            </a:r>
            <a:r>
              <a:rPr lang="en-US" sz="700" dirty="0"/>
              <a:t> #15                 // Method java/io/</a:t>
            </a:r>
            <a:r>
              <a:rPr lang="en-US" sz="700" dirty="0" err="1"/>
              <a:t>PrintStream.println</a:t>
            </a:r>
            <a:r>
              <a:rPr lang="en-US" sz="700" dirty="0"/>
              <a:t>:(</a:t>
            </a:r>
            <a:r>
              <a:rPr lang="en-US" sz="700" dirty="0" err="1"/>
              <a:t>Ljava</a:t>
            </a:r>
            <a:r>
              <a:rPr lang="en-US" sz="700" dirty="0"/>
              <a:t>/lang/String;)V</a:t>
            </a:r>
          </a:p>
          <a:p>
            <a:r>
              <a:rPr lang="en-US" sz="700" dirty="0"/>
              <a:t>       8: return</a:t>
            </a:r>
          </a:p>
          <a:p>
            <a:r>
              <a:rPr lang="en-US" sz="700" dirty="0"/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6FF4E2-41E6-A27C-D6B9-CF938C87C74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542100" y="2766408"/>
            <a:ext cx="5232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1A02A9-9137-2E8C-0611-0F2E25159F56}"/>
              </a:ext>
            </a:extLst>
          </p:cNvPr>
          <p:cNvSpPr txBox="1"/>
          <p:nvPr/>
        </p:nvSpPr>
        <p:spPr>
          <a:xfrm>
            <a:off x="4297323" y="397972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4088C-CDAD-A8AE-B859-AA0128B9CFB0}"/>
              </a:ext>
            </a:extLst>
          </p:cNvPr>
          <p:cNvSpPr txBox="1"/>
          <p:nvPr/>
        </p:nvSpPr>
        <p:spPr>
          <a:xfrm>
            <a:off x="450563" y="37418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MyApp.java</a:t>
            </a:r>
          </a:p>
        </p:txBody>
      </p:sp>
      <p:pic>
        <p:nvPicPr>
          <p:cNvPr id="21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865BB954-BFAD-5B1D-CB6D-7CD2AAF08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14" y="2270055"/>
            <a:ext cx="1764807" cy="9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B4FDD60-D06F-AFF4-D6DB-CF810F7EE179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8022943" y="2077030"/>
            <a:ext cx="496352" cy="882403"/>
          </a:xfrm>
          <a:prstGeom prst="bentConnector4">
            <a:avLst>
              <a:gd name="adj1" fmla="val -46056"/>
              <a:gd name="adj2" fmla="val 1259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8314C-D9ED-FFFA-D3F2-680951061D0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712321" y="3014584"/>
            <a:ext cx="191641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53644C-3433-6C37-255A-DB842901A3A6}"/>
              </a:ext>
            </a:extLst>
          </p:cNvPr>
          <p:cNvSpPr/>
          <p:nvPr/>
        </p:nvSpPr>
        <p:spPr>
          <a:xfrm>
            <a:off x="8083929" y="156466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566E787-B7FE-07C0-4EEB-3FB409A640DC}"/>
              </a:ext>
            </a:extLst>
          </p:cNvPr>
          <p:cNvSpPr/>
          <p:nvPr/>
        </p:nvSpPr>
        <p:spPr>
          <a:xfrm>
            <a:off x="9080478" y="2716352"/>
            <a:ext cx="1054204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sz="1400" b="1" i="1" dirty="0"/>
          </a:p>
        </p:txBody>
      </p:sp>
      <p:pic>
        <p:nvPicPr>
          <p:cNvPr id="27" name="Picture 4" descr="Intro to x86 Assembly with FASM – Coding">
            <a:extLst>
              <a:ext uri="{FF2B5EF4-FFF2-40B4-BE49-F238E27FC236}">
                <a16:creationId xmlns:a16="http://schemas.microsoft.com/office/drawing/2014/main" id="{87A529D5-9756-5C86-68B9-2F6754AD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35" y="2466329"/>
            <a:ext cx="1304153" cy="10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20B7AA0-0AD3-6AEA-B819-2D57056C5A79}"/>
              </a:ext>
            </a:extLst>
          </p:cNvPr>
          <p:cNvSpPr txBox="1"/>
          <p:nvPr/>
        </p:nvSpPr>
        <p:spPr>
          <a:xfrm>
            <a:off x="7278127" y="3218585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[java]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84F1DB-A369-A3AC-7746-30416703DB5A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6240867" y="2766407"/>
            <a:ext cx="7066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B14B39E-505D-1010-575D-611FC014BC35}"/>
              </a:ext>
            </a:extLst>
          </p:cNvPr>
          <p:cNvSpPr txBox="1"/>
          <p:nvPr/>
        </p:nvSpPr>
        <p:spPr>
          <a:xfrm>
            <a:off x="10346503" y="3741761"/>
            <a:ext cx="15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code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9F6B781F-9DDC-72E6-2BB0-1D082BA83B80}"/>
              </a:ext>
            </a:extLst>
          </p:cNvPr>
          <p:cNvSpPr/>
          <p:nvPr/>
        </p:nvSpPr>
        <p:spPr>
          <a:xfrm>
            <a:off x="2204874" y="4647698"/>
            <a:ext cx="2227732" cy="950194"/>
          </a:xfrm>
          <a:prstGeom prst="wedgeRectCallout">
            <a:avLst>
              <a:gd name="adj1" fmla="val -16367"/>
              <a:gd name="adj2" fmla="val -215774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annotations retained only in the compiler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C60CC24-8351-8F1B-CB58-BC3B5F1FEB5B}"/>
              </a:ext>
            </a:extLst>
          </p:cNvPr>
          <p:cNvSpPr/>
          <p:nvPr/>
        </p:nvSpPr>
        <p:spPr>
          <a:xfrm>
            <a:off x="7066434" y="4852821"/>
            <a:ext cx="2227732" cy="950194"/>
          </a:xfrm>
          <a:prstGeom prst="wedgeRectCallout">
            <a:avLst>
              <a:gd name="adj1" fmla="val -18077"/>
              <a:gd name="adj2" fmla="val -173271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annotations retained at runtime</a:t>
            </a:r>
          </a:p>
        </p:txBody>
      </p:sp>
    </p:spTree>
    <p:extLst>
      <p:ext uri="{BB962C8B-B14F-4D97-AF65-F5344CB8AC3E}">
        <p14:creationId xmlns:p14="http://schemas.microsoft.com/office/powerpoint/2010/main" val="374833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86D8F-306F-6817-E33A-67F89448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check if annotation is present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clazz</a:t>
            </a:r>
            <a:r>
              <a:rPr lang="en-US" dirty="0">
                <a:latin typeface="Consolas" panose="020B0609020204030204" pitchFamily="49" charset="0"/>
              </a:rPr>
              <a:t> = … 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clazz.isAnnotationPresent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MyAnnotation.class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Field </a:t>
            </a:r>
            <a:r>
              <a:rPr lang="en-US" dirty="0" err="1">
                <a:latin typeface="Consolas" panose="020B0609020204030204" pitchFamily="49" charset="0"/>
              </a:rPr>
              <a:t>field</a:t>
            </a:r>
            <a:r>
              <a:rPr lang="en-US" dirty="0">
                <a:latin typeface="Consolas" panose="020B0609020204030204" pitchFamily="49" charset="0"/>
              </a:rPr>
              <a:t> = …;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field.isAnnotationPresent</a:t>
            </a:r>
            <a:r>
              <a:rPr lang="en-US" dirty="0">
                <a:latin typeface="Consolas" panose="020B0609020204030204" pitchFamily="49" charset="0"/>
              </a:rPr>
              <a:t>(…);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Same for </a:t>
            </a:r>
            <a:r>
              <a:rPr lang="en-US" dirty="0">
                <a:latin typeface="Consolas" panose="020B0609020204030204" pitchFamily="49" charset="0"/>
              </a:rPr>
              <a:t>Method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get the annotation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MyAnnotation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myAnnotation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clazz.getAnnotation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MyAnnotation.class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)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get the values of the annotation element fields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In class demo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EC9A7F-DA34-89C2-E69E-58A212B4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can access annotations</a:t>
            </a:r>
          </a:p>
        </p:txBody>
      </p:sp>
    </p:spTree>
    <p:extLst>
      <p:ext uri="{BB962C8B-B14F-4D97-AF65-F5344CB8AC3E}">
        <p14:creationId xmlns:p14="http://schemas.microsoft.com/office/powerpoint/2010/main" val="3683747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9A0F1-840C-8524-5AE5-F812023D9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A2F464-6369-1490-2630-DD3DB46FA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</a:t>
            </a:r>
            <a:r>
              <a:rPr lang="en-US" b="1" dirty="0"/>
              <a:t>Object obj</a:t>
            </a:r>
            <a:r>
              <a:rPr lang="en-US" dirty="0"/>
              <a:t>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for (Field f: </a:t>
            </a:r>
            <a:r>
              <a:rPr lang="en-US" b="1" dirty="0" err="1"/>
              <a:t>obj.getDeclaredFields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String fieldname = </a:t>
            </a:r>
            <a:r>
              <a:rPr lang="en-US" dirty="0" err="1"/>
              <a:t>f.getName</a:t>
            </a:r>
            <a:r>
              <a:rPr lang="en-US" dirty="0"/>
              <a:t>();</a:t>
            </a:r>
          </a:p>
          <a:p>
            <a:r>
              <a:rPr lang="en-US" dirty="0"/>
              <a:t>		   Object </a:t>
            </a:r>
            <a:r>
              <a:rPr lang="en-US" dirty="0" err="1"/>
              <a:t>fieldVal</a:t>
            </a:r>
            <a:r>
              <a:rPr lang="en-US" dirty="0"/>
              <a:t> = </a:t>
            </a:r>
            <a:r>
              <a:rPr lang="en-US" b="1" dirty="0" err="1"/>
              <a:t>f.get</a:t>
            </a:r>
            <a:r>
              <a:rPr lang="en-US" b="1" dirty="0"/>
              <a:t>(obj)</a:t>
            </a:r>
            <a:r>
              <a:rPr lang="en-US" dirty="0"/>
              <a:t>;</a:t>
            </a:r>
          </a:p>
          <a:p>
            <a:r>
              <a:rPr lang="en-US" dirty="0"/>
              <a:t>		   </a:t>
            </a:r>
            <a:r>
              <a:rPr lang="en-US" dirty="0" err="1"/>
              <a:t>postMap.put</a:t>
            </a:r>
            <a:r>
              <a:rPr lang="en-US" dirty="0"/>
              <a:t>(fieldname, </a:t>
            </a:r>
            <a:r>
              <a:rPr lang="en-US" dirty="0" err="1"/>
              <a:t>fieldVal</a:t>
            </a:r>
            <a:r>
              <a:rPr lang="en-US" dirty="0"/>
              <a:t>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Post p = new Post(“Hello world”, “1/23/2025”);</a:t>
            </a:r>
          </a:p>
          <a:p>
            <a:r>
              <a:rPr lang="en-US" dirty="0"/>
              <a:t>Car c = new Car(“BMV”);</a:t>
            </a:r>
          </a:p>
          <a:p>
            <a:r>
              <a:rPr lang="en-US" dirty="0" err="1"/>
              <a:t>RedisDB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RedisDB</a:t>
            </a:r>
            <a:r>
              <a:rPr lang="en-US" dirty="0"/>
              <a:t>();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(p);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(c);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98B28F-EA5A-D8B0-7228-C6868C41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of previous approach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EBE3F5-428B-2059-CABD-FF97731EF3D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All fields saved</a:t>
            </a:r>
          </a:p>
          <a:p>
            <a:r>
              <a:rPr lang="en-US" dirty="0"/>
              <a:t>What if we want only a subset of all fields persisted?</a:t>
            </a:r>
          </a:p>
          <a:p>
            <a:r>
              <a:rPr lang="en-US" dirty="0"/>
              <a:t>Solution: annotations</a:t>
            </a:r>
          </a:p>
        </p:txBody>
      </p:sp>
    </p:spTree>
    <p:extLst>
      <p:ext uri="{BB962C8B-B14F-4D97-AF65-F5344CB8AC3E}">
        <p14:creationId xmlns:p14="http://schemas.microsoft.com/office/powerpoint/2010/main" val="1481577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AF0B6-2AA6-E56E-7591-EEC288C4A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9BF493-146A-67EA-02EF-1FB6D8DCA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27318"/>
            <a:ext cx="6224954" cy="5428006"/>
          </a:xfrm>
        </p:spPr>
        <p:txBody>
          <a:bodyPr>
            <a:noAutofit/>
          </a:bodyPr>
          <a:lstStyle/>
          <a:p>
            <a:r>
              <a:rPr lang="en-US" sz="1400" b="1" dirty="0"/>
              <a:t>@Retention(RetentionPolicy.RUNTIME)</a:t>
            </a:r>
          </a:p>
          <a:p>
            <a:r>
              <a:rPr lang="en-US" sz="1400" b="1" dirty="0"/>
              <a:t>public @interface </a:t>
            </a:r>
            <a:r>
              <a:rPr lang="en-US" sz="1400" b="1" dirty="0" err="1"/>
              <a:t>Persistable</a:t>
            </a:r>
            <a:r>
              <a:rPr lang="en-US" sz="1400" b="1" dirty="0"/>
              <a:t> {</a:t>
            </a:r>
          </a:p>
          <a:p>
            <a:r>
              <a:rPr lang="en-US" sz="1400" b="1" dirty="0"/>
              <a:t>}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class Post { </a:t>
            </a:r>
          </a:p>
          <a:p>
            <a:r>
              <a:rPr lang="en-US" sz="1400" dirty="0"/>
              <a:t>	</a:t>
            </a:r>
            <a:r>
              <a:rPr lang="en-US" sz="1400" b="1" dirty="0"/>
              <a:t>@Persistable</a:t>
            </a:r>
          </a:p>
          <a:p>
            <a:r>
              <a:rPr lang="en-US" sz="1400" dirty="0"/>
              <a:t>	private String content;</a:t>
            </a:r>
          </a:p>
          <a:p>
            <a:r>
              <a:rPr lang="en-US" sz="1400" dirty="0"/>
              <a:t>	private Integer </a:t>
            </a:r>
            <a:r>
              <a:rPr lang="en-US" sz="1400" dirty="0" err="1"/>
              <a:t>tempVal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class </a:t>
            </a:r>
            <a:r>
              <a:rPr lang="en-US" sz="1400" dirty="0" err="1"/>
              <a:t>RedisDB</a:t>
            </a:r>
            <a:r>
              <a:rPr lang="en-US" sz="1400" dirty="0"/>
              <a:t> {</a:t>
            </a:r>
          </a:p>
          <a:p>
            <a:r>
              <a:rPr lang="en-US" sz="1400" dirty="0"/>
              <a:t>	// … set up Jedis Session</a:t>
            </a:r>
          </a:p>
          <a:p>
            <a:r>
              <a:rPr lang="en-US" sz="1400" dirty="0"/>
              <a:t>	public void </a:t>
            </a:r>
            <a:r>
              <a:rPr lang="en-US" sz="1400" dirty="0" err="1"/>
              <a:t>persistAll</a:t>
            </a:r>
            <a:r>
              <a:rPr lang="en-US" sz="1400" dirty="0"/>
              <a:t>(Object obj) {</a:t>
            </a:r>
          </a:p>
          <a:p>
            <a:r>
              <a:rPr lang="en-US" sz="1400" dirty="0"/>
              <a:t>		Map&lt;String, String&gt; </a:t>
            </a:r>
            <a:r>
              <a:rPr lang="en-US" sz="1400" dirty="0" err="1"/>
              <a:t>postMap</a:t>
            </a:r>
            <a:r>
              <a:rPr lang="en-US" sz="1400" dirty="0"/>
              <a:t>;</a:t>
            </a:r>
          </a:p>
          <a:p>
            <a:r>
              <a:rPr lang="en-US" sz="1400" dirty="0"/>
              <a:t>		for (Field f: </a:t>
            </a:r>
            <a:r>
              <a:rPr lang="en-US" sz="1400" dirty="0" err="1"/>
              <a:t>obj.getDeclaredFields</a:t>
            </a:r>
            <a:r>
              <a:rPr lang="en-US" sz="1400" dirty="0"/>
              <a:t>()) {</a:t>
            </a:r>
          </a:p>
          <a:p>
            <a:r>
              <a:rPr lang="en-US" sz="1400" dirty="0"/>
              <a:t>		   if (</a:t>
            </a:r>
            <a:r>
              <a:rPr lang="en-US" sz="1400" b="1" dirty="0" err="1"/>
              <a:t>f.isAnnotationPresent</a:t>
            </a:r>
            <a:r>
              <a:rPr lang="en-US" sz="1400" b="1" dirty="0"/>
              <a:t>(</a:t>
            </a:r>
            <a:r>
              <a:rPr lang="en-US" sz="1400" b="1" dirty="0" err="1"/>
              <a:t>Persistable.class</a:t>
            </a:r>
            <a:r>
              <a:rPr lang="en-US" sz="1400" dirty="0"/>
              <a:t>) {</a:t>
            </a:r>
          </a:p>
          <a:p>
            <a:r>
              <a:rPr lang="en-US" sz="1400" dirty="0"/>
              <a:t>		      </a:t>
            </a:r>
            <a:r>
              <a:rPr lang="en-US" sz="1400" dirty="0" err="1"/>
              <a:t>f.setAccessible</a:t>
            </a:r>
            <a:r>
              <a:rPr lang="en-US" sz="1400" dirty="0"/>
              <a:t>(true);</a:t>
            </a:r>
          </a:p>
          <a:p>
            <a:r>
              <a:rPr lang="en-US" sz="1400" dirty="0"/>
              <a:t>		      String fieldname = </a:t>
            </a:r>
            <a:r>
              <a:rPr lang="en-US" sz="1400" dirty="0" err="1"/>
              <a:t>f.getName</a:t>
            </a:r>
            <a:r>
              <a:rPr lang="en-US" sz="1400" dirty="0"/>
              <a:t>();</a:t>
            </a:r>
          </a:p>
          <a:p>
            <a:r>
              <a:rPr lang="en-US" sz="1400" dirty="0"/>
              <a:t>		      Object </a:t>
            </a:r>
            <a:r>
              <a:rPr lang="en-US" sz="1400" dirty="0" err="1"/>
              <a:t>fieldVal</a:t>
            </a:r>
            <a:r>
              <a:rPr lang="en-US" sz="1400" dirty="0"/>
              <a:t> = </a:t>
            </a:r>
            <a:r>
              <a:rPr lang="en-US" sz="1400" dirty="0" err="1"/>
              <a:t>f.get</a:t>
            </a:r>
            <a:r>
              <a:rPr lang="en-US" sz="1400" dirty="0"/>
              <a:t>(obj);</a:t>
            </a:r>
          </a:p>
          <a:p>
            <a:r>
              <a:rPr lang="en-US" sz="1400" dirty="0"/>
              <a:t>		      </a:t>
            </a:r>
            <a:r>
              <a:rPr lang="en-US" sz="1400" dirty="0" err="1"/>
              <a:t>postMap.put</a:t>
            </a:r>
            <a:r>
              <a:rPr lang="en-US" sz="1400" dirty="0"/>
              <a:t>(fieldname, </a:t>
            </a:r>
            <a:r>
              <a:rPr lang="en-US" sz="1400" dirty="0" err="1"/>
              <a:t>fieldVal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		   }</a:t>
            </a:r>
          </a:p>
          <a:p>
            <a:r>
              <a:rPr lang="en-US" sz="1400" dirty="0"/>
              <a:t>		}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jedis.hset</a:t>
            </a:r>
            <a:r>
              <a:rPr lang="en-US" sz="1400" dirty="0"/>
              <a:t>(id++, </a:t>
            </a:r>
            <a:r>
              <a:rPr lang="en-US" sz="1400" dirty="0" err="1"/>
              <a:t>postMap</a:t>
            </a:r>
            <a:r>
              <a:rPr lang="en-US" sz="1400" dirty="0"/>
              <a:t>);</a:t>
            </a:r>
          </a:p>
          <a:p>
            <a:r>
              <a:rPr lang="en-US" sz="1400" dirty="0"/>
              <a:t>	}</a:t>
            </a:r>
          </a:p>
          <a:p>
            <a:endParaRPr lang="en-US" sz="1400" dirty="0"/>
          </a:p>
          <a:p>
            <a:r>
              <a:rPr lang="en-US" sz="14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85867D-2E46-D1D9-AC0A-0C041C98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solution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86A061-20C0-9569-3AA8-E21AC3E28BE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 annotation @Persistable with Runtime retention policy</a:t>
            </a:r>
          </a:p>
          <a:p>
            <a:r>
              <a:rPr lang="en-US" dirty="0"/>
              <a:t>Annotate only some fields </a:t>
            </a:r>
          </a:p>
          <a:p>
            <a:r>
              <a:rPr lang="en-US" dirty="0"/>
              <a:t>When persisting the fields, check if the annotation is present</a:t>
            </a:r>
          </a:p>
          <a:p>
            <a:pPr lvl="1"/>
            <a:r>
              <a:rPr lang="en-US" dirty="0"/>
              <a:t>Only persist if the annotation is present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4C0806-68BD-01C5-1D43-80DC9B640C05}"/>
              </a:ext>
            </a:extLst>
          </p:cNvPr>
          <p:cNvSpPr/>
          <p:nvPr/>
        </p:nvSpPr>
        <p:spPr>
          <a:xfrm>
            <a:off x="6015487" y="527318"/>
            <a:ext cx="5111262" cy="832559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8EB23-1D02-17F8-5C5F-E621F3985093}"/>
              </a:ext>
            </a:extLst>
          </p:cNvPr>
          <p:cNvSpPr/>
          <p:nvPr/>
        </p:nvSpPr>
        <p:spPr>
          <a:xfrm>
            <a:off x="6015487" y="1594118"/>
            <a:ext cx="5111262" cy="29307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D520D-66D3-35F0-E3A1-152168215393}"/>
              </a:ext>
            </a:extLst>
          </p:cNvPr>
          <p:cNvSpPr/>
          <p:nvPr/>
        </p:nvSpPr>
        <p:spPr>
          <a:xfrm>
            <a:off x="6800932" y="3552093"/>
            <a:ext cx="5238667" cy="476998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0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7FCF97-4444-7E6E-D2BC-9B16D76D5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shifts from individual programmer perspective</a:t>
            </a:r>
          </a:p>
          <a:p>
            <a:r>
              <a:rPr lang="en-US" dirty="0"/>
              <a:t>Focus more on the larger software eco-system</a:t>
            </a:r>
          </a:p>
          <a:p>
            <a:r>
              <a:rPr lang="en-US" dirty="0"/>
              <a:t>How do you design code that can be easily reused by others?</a:t>
            </a:r>
          </a:p>
          <a:p>
            <a:pPr lvl="1"/>
            <a:r>
              <a:rPr lang="en-US" dirty="0"/>
              <a:t>How do we design frameworks and libraries</a:t>
            </a:r>
          </a:p>
          <a:p>
            <a:pPr lvl="2"/>
            <a:r>
              <a:rPr lang="en-US" dirty="0"/>
              <a:t>In a way that </a:t>
            </a:r>
            <a:r>
              <a:rPr lang="en-US" i="1" dirty="0"/>
              <a:t>reduces </a:t>
            </a:r>
            <a:r>
              <a:rPr lang="en-US" dirty="0"/>
              <a:t>programmer effort?</a:t>
            </a:r>
          </a:p>
          <a:p>
            <a:pPr lvl="2"/>
            <a:r>
              <a:rPr lang="en-US" dirty="0"/>
              <a:t>In a way that </a:t>
            </a:r>
            <a:r>
              <a:rPr lang="en-US" i="1" dirty="0"/>
              <a:t>ensures</a:t>
            </a:r>
            <a:r>
              <a:rPr lang="en-US" dirty="0"/>
              <a:t> the programmer cannot </a:t>
            </a:r>
            <a:r>
              <a:rPr lang="en-US" i="1" dirty="0"/>
              <a:t>accidentally</a:t>
            </a:r>
            <a:r>
              <a:rPr lang="en-US" dirty="0"/>
              <a:t> misuse it? </a:t>
            </a:r>
          </a:p>
          <a:p>
            <a:pPr lvl="3"/>
            <a:r>
              <a:rPr lang="en-US" dirty="0"/>
              <a:t>You assume </a:t>
            </a:r>
            <a:r>
              <a:rPr lang="en-US" dirty="0" err="1">
                <a:latin typeface="Consolas" panose="020B0609020204030204" pitchFamily="49" charset="0"/>
              </a:rPr>
              <a:t>methodA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is invoked </a:t>
            </a:r>
            <a:r>
              <a:rPr lang="en-US" i="1" dirty="0"/>
              <a:t>before </a:t>
            </a:r>
            <a:r>
              <a:rPr lang="en-US" dirty="0" err="1">
                <a:latin typeface="Consolas" panose="020B0609020204030204" pitchFamily="49" charset="0"/>
              </a:rPr>
              <a:t>methodB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but the programmer might not know this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937080-C4CC-88DE-F75C-17B4F381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few topics</a:t>
            </a:r>
          </a:p>
        </p:txBody>
      </p:sp>
    </p:spTree>
    <p:extLst>
      <p:ext uri="{BB962C8B-B14F-4D97-AF65-F5344CB8AC3E}">
        <p14:creationId xmlns:p14="http://schemas.microsoft.com/office/powerpoint/2010/main" val="15494147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7DC0C-60E4-5882-03BC-3C3BA5E58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5BB23-A838-1BEB-9AD9-514B5304DB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reflection, proxies, and annotations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D9865-1DA0-68DB-A7D5-7E40636C9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4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88B249-6A16-D2CC-F849-887BB8F7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Review: runtime polymorphism</a:t>
            </a:r>
          </a:p>
          <a:p>
            <a:r>
              <a:rPr lang="en-US" dirty="0"/>
              <a:t>Reflection (quick recap)</a:t>
            </a:r>
          </a:p>
          <a:p>
            <a:r>
              <a:rPr lang="en-US" dirty="0"/>
              <a:t>Annotations in detail</a:t>
            </a:r>
          </a:p>
          <a:p>
            <a:r>
              <a:rPr lang="en-US" dirty="0"/>
              <a:t>Hibernate demo</a:t>
            </a:r>
          </a:p>
          <a:p>
            <a:r>
              <a:rPr lang="en-US" dirty="0"/>
              <a:t>Misc. reflection-related topics</a:t>
            </a:r>
          </a:p>
          <a:p>
            <a:r>
              <a:rPr lang="en-US" dirty="0"/>
              <a:t>Proxy design pattern</a:t>
            </a:r>
          </a:p>
          <a:p>
            <a:r>
              <a:rPr lang="en-US" dirty="0"/>
              <a:t>Java dynamic proxies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AA0963-CAC5-7B38-71CE-AF732AE4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84188B-C125-B995-AFC8-7177885E0244}"/>
              </a:ext>
            </a:extLst>
          </p:cNvPr>
          <p:cNvCxnSpPr/>
          <p:nvPr/>
        </p:nvCxnSpPr>
        <p:spPr>
          <a:xfrm>
            <a:off x="134815" y="4337538"/>
            <a:ext cx="11922369" cy="0"/>
          </a:xfrm>
          <a:prstGeom prst="line">
            <a:avLst/>
          </a:prstGeom>
          <a:ln w="254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1888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F58305-1A09-C4AD-EABE-9142F2F02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Flyable {</a:t>
            </a:r>
          </a:p>
          <a:p>
            <a:r>
              <a:rPr lang="en-US" dirty="0"/>
              <a:t>    public void fly()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("Flying object flies");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Airplane extends Flyable {</a:t>
            </a:r>
          </a:p>
          <a:p>
            <a:r>
              <a:rPr lang="en-US" dirty="0"/>
              <a:t>    public void fly()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(“Airplane flies");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Flyable f = new Flyable();</a:t>
            </a:r>
          </a:p>
          <a:p>
            <a:r>
              <a:rPr lang="en-US" dirty="0"/>
              <a:t>        Flyable fa = new Airplane();</a:t>
            </a:r>
          </a:p>
          <a:p>
            <a:r>
              <a:rPr lang="en-US" dirty="0"/>
              <a:t>        Airplane a = new Airplane();</a:t>
            </a:r>
          </a:p>
          <a:p>
            <a:r>
              <a:rPr lang="en-US" dirty="0"/>
              <a:t>        </a:t>
            </a:r>
            <a:r>
              <a:rPr lang="en-US" dirty="0" err="1"/>
              <a:t>f.fly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fa.fly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a.fly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88F7C5-DAD2-74CF-E794-A38C83E2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7F88F1-FA89-F9D8-FFC9-70766AA83BC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What is runtime polymorphism?</a:t>
            </a:r>
          </a:p>
          <a:p>
            <a:r>
              <a:rPr lang="en-US" dirty="0"/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8912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3D879E-E6B1-D92D-C142-50F41C979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(“Vehicle is accelerating”);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Car extends Vehicle {</a:t>
            </a:r>
          </a:p>
          <a:p>
            <a:r>
              <a:rPr lang="en-US" dirty="0"/>
              <a:t>	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(“Car is accelerating.”);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Vehicle v = new Car(); // This compiles</a:t>
            </a:r>
          </a:p>
          <a:p>
            <a:r>
              <a:rPr lang="en-US" dirty="0"/>
              <a:t>			      // A Car IS-A Vehicle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0952C1-FD50-B957-8228-E9448FB6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E16D7-17DA-1963-F9CE-E4197CC83FF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parent type reference can refer to a child type object</a:t>
            </a:r>
          </a:p>
        </p:txBody>
      </p:sp>
    </p:spTree>
    <p:extLst>
      <p:ext uri="{BB962C8B-B14F-4D97-AF65-F5344CB8AC3E}">
        <p14:creationId xmlns:p14="http://schemas.microsoft.com/office/powerpoint/2010/main" val="3105379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0DAC7-662A-3092-9774-E87B114B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B4F709-E4E4-0F74-104F-F9564492C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(“Vehicle is accelerating”);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Car extends Vehicle {</a:t>
            </a:r>
          </a:p>
          <a:p>
            <a:r>
              <a:rPr lang="en-US" dirty="0"/>
              <a:t>	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(“Car is accelerating.”);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void </a:t>
            </a:r>
            <a:r>
              <a:rPr lang="en-US" dirty="0" err="1"/>
              <a:t>soundHorn</a:t>
            </a:r>
            <a:r>
              <a:rPr lang="en-US" dirty="0"/>
              <a:t>()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Vehicle v = new Car(); // This compiles</a:t>
            </a:r>
          </a:p>
          <a:p>
            <a:r>
              <a:rPr lang="en-US" dirty="0"/>
              <a:t>			      // A Car IS-A Vehicle</a:t>
            </a:r>
          </a:p>
          <a:p>
            <a:endParaRPr lang="en-US" dirty="0"/>
          </a:p>
          <a:p>
            <a:r>
              <a:rPr lang="en-US" dirty="0" err="1"/>
              <a:t>v.accelerate</a:t>
            </a:r>
            <a:r>
              <a:rPr lang="en-US" dirty="0"/>
              <a:t>(); // What does this print?</a:t>
            </a:r>
          </a:p>
          <a:p>
            <a:r>
              <a:rPr lang="en-US" dirty="0" err="1"/>
              <a:t>v.soundHorn</a:t>
            </a:r>
            <a:r>
              <a:rPr lang="en-US" dirty="0"/>
              <a:t>();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6D661C-7967-C8CD-047E-6A1D8755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831C3-8768-5885-1256-68D7E02D9C5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parent type reference can refer to a child type object</a:t>
            </a:r>
          </a:p>
          <a:p>
            <a:r>
              <a:rPr lang="en-US" dirty="0"/>
              <a:t>Invoking an overridden method results in the child’s method being invoked</a:t>
            </a:r>
          </a:p>
        </p:txBody>
      </p:sp>
    </p:spTree>
    <p:extLst>
      <p:ext uri="{BB962C8B-B14F-4D97-AF65-F5344CB8AC3E}">
        <p14:creationId xmlns:p14="http://schemas.microsoft.com/office/powerpoint/2010/main" val="4764501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01470-9B1D-19C4-22F5-008738DEE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61D867-5D2C-BEDA-C059-26D5EBF53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Flyable {</a:t>
            </a:r>
          </a:p>
          <a:p>
            <a:r>
              <a:rPr lang="en-US" dirty="0"/>
              <a:t>    public void fly()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("Flying object flies");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Airplane extends Flyable {</a:t>
            </a:r>
          </a:p>
          <a:p>
            <a:r>
              <a:rPr lang="en-US" dirty="0"/>
              <a:t>    public void fly()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(“Airplane flies");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Flyable f = new Flyable();</a:t>
            </a:r>
          </a:p>
          <a:p>
            <a:r>
              <a:rPr lang="en-US" dirty="0"/>
              <a:t>        Flyable fa = new Airplane();</a:t>
            </a:r>
          </a:p>
          <a:p>
            <a:r>
              <a:rPr lang="en-US" dirty="0"/>
              <a:t>        Airplane a = new Flyable();</a:t>
            </a:r>
          </a:p>
          <a:p>
            <a:r>
              <a:rPr lang="en-US" dirty="0"/>
              <a:t>        </a:t>
            </a:r>
            <a:r>
              <a:rPr lang="en-US" dirty="0" err="1"/>
              <a:t>f.fly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fa.fly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a.fly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3C3212-C6A0-DF0F-727A-4344F1CF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4E3A5D-A1A1-5AC6-6C43-99126044AB1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What happens if I compile and run?</a:t>
            </a:r>
          </a:p>
          <a:p>
            <a:r>
              <a:rPr lang="en-US" dirty="0"/>
              <a:t>An airplane is a flyable, but a flyable is not an airplane</a:t>
            </a:r>
          </a:p>
          <a:p>
            <a:r>
              <a:rPr lang="en-US" b="1" i="1" dirty="0"/>
              <a:t>Critical for understanding the next modules</a:t>
            </a:r>
          </a:p>
        </p:txBody>
      </p:sp>
    </p:spTree>
    <p:extLst>
      <p:ext uri="{BB962C8B-B14F-4D97-AF65-F5344CB8AC3E}">
        <p14:creationId xmlns:p14="http://schemas.microsoft.com/office/powerpoint/2010/main" val="199798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0B921-C71D-DCC2-14F7-6E4786C93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652E9C-054C-C266-5F86-3B66D9DE2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27318"/>
            <a:ext cx="6224954" cy="5428006"/>
          </a:xfrm>
        </p:spPr>
        <p:txBody>
          <a:bodyPr>
            <a:noAutofit/>
          </a:bodyPr>
          <a:lstStyle/>
          <a:p>
            <a:r>
              <a:rPr lang="en-US" sz="1400" b="1" dirty="0"/>
              <a:t>@Retention(RetentionPolicy.RUNTIME)</a:t>
            </a:r>
          </a:p>
          <a:p>
            <a:r>
              <a:rPr lang="en-US" sz="1400" b="1" dirty="0"/>
              <a:t>public @interface </a:t>
            </a:r>
            <a:r>
              <a:rPr lang="en-US" sz="1400" b="1" dirty="0" err="1"/>
              <a:t>Persistable</a:t>
            </a:r>
            <a:r>
              <a:rPr lang="en-US" sz="1400" b="1" dirty="0"/>
              <a:t> {</a:t>
            </a:r>
          </a:p>
          <a:p>
            <a:r>
              <a:rPr lang="en-US" sz="1400" b="1" dirty="0"/>
              <a:t>}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class Post { </a:t>
            </a:r>
          </a:p>
          <a:p>
            <a:r>
              <a:rPr lang="en-US" sz="1400" dirty="0"/>
              <a:t>	</a:t>
            </a:r>
            <a:r>
              <a:rPr lang="en-US" sz="1400" b="1" dirty="0"/>
              <a:t>@Persistable</a:t>
            </a:r>
          </a:p>
          <a:p>
            <a:r>
              <a:rPr lang="en-US" sz="1400" dirty="0"/>
              <a:t>	private String content;</a:t>
            </a:r>
          </a:p>
          <a:p>
            <a:r>
              <a:rPr lang="en-US" sz="1400" dirty="0"/>
              <a:t>	private Integer </a:t>
            </a:r>
            <a:r>
              <a:rPr lang="en-US" sz="1400" dirty="0" err="1"/>
              <a:t>tempVal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class </a:t>
            </a:r>
            <a:r>
              <a:rPr lang="en-US" sz="1400" dirty="0" err="1"/>
              <a:t>RedisDB</a:t>
            </a:r>
            <a:r>
              <a:rPr lang="en-US" sz="1400" dirty="0"/>
              <a:t> {</a:t>
            </a:r>
          </a:p>
          <a:p>
            <a:r>
              <a:rPr lang="en-US" sz="1400" dirty="0"/>
              <a:t>	// … set up Jedis Session</a:t>
            </a:r>
          </a:p>
          <a:p>
            <a:r>
              <a:rPr lang="en-US" sz="1400" dirty="0"/>
              <a:t>	public void </a:t>
            </a:r>
            <a:r>
              <a:rPr lang="en-US" sz="1400" dirty="0" err="1"/>
              <a:t>persistAll</a:t>
            </a:r>
            <a:r>
              <a:rPr lang="en-US" sz="1400" dirty="0"/>
              <a:t>(Object obj) {</a:t>
            </a:r>
          </a:p>
          <a:p>
            <a:r>
              <a:rPr lang="en-US" sz="1400" dirty="0"/>
              <a:t>		Map&lt;String, String&gt; </a:t>
            </a:r>
            <a:r>
              <a:rPr lang="en-US" sz="1400" dirty="0" err="1"/>
              <a:t>postMap</a:t>
            </a:r>
            <a:r>
              <a:rPr lang="en-US" sz="1400" dirty="0"/>
              <a:t>;</a:t>
            </a:r>
          </a:p>
          <a:p>
            <a:r>
              <a:rPr lang="en-US" sz="1400" dirty="0"/>
              <a:t>		for (Field f: </a:t>
            </a:r>
            <a:r>
              <a:rPr lang="en-US" sz="1400" dirty="0" err="1"/>
              <a:t>obj.getDeclaredFields</a:t>
            </a:r>
            <a:r>
              <a:rPr lang="en-US" sz="1400" dirty="0"/>
              <a:t>()) {</a:t>
            </a:r>
          </a:p>
          <a:p>
            <a:r>
              <a:rPr lang="en-US" sz="1400" dirty="0"/>
              <a:t>		   if (</a:t>
            </a:r>
            <a:r>
              <a:rPr lang="en-US" sz="1400" b="1" dirty="0" err="1"/>
              <a:t>f.isAnnotationPresent</a:t>
            </a:r>
            <a:r>
              <a:rPr lang="en-US" sz="1400" b="1" dirty="0"/>
              <a:t>(</a:t>
            </a:r>
            <a:r>
              <a:rPr lang="en-US" sz="1400" b="1" dirty="0" err="1"/>
              <a:t>Persistable.class</a:t>
            </a:r>
            <a:r>
              <a:rPr lang="en-US" sz="1400" dirty="0"/>
              <a:t>) {</a:t>
            </a:r>
          </a:p>
          <a:p>
            <a:r>
              <a:rPr lang="en-US" sz="1400" dirty="0"/>
              <a:t>		      </a:t>
            </a:r>
            <a:r>
              <a:rPr lang="en-US" sz="1400" dirty="0" err="1"/>
              <a:t>f.setAccessible</a:t>
            </a:r>
            <a:r>
              <a:rPr lang="en-US" sz="1400" dirty="0"/>
              <a:t>(true);</a:t>
            </a:r>
          </a:p>
          <a:p>
            <a:r>
              <a:rPr lang="en-US" sz="1400" dirty="0"/>
              <a:t>		      String fieldname = </a:t>
            </a:r>
            <a:r>
              <a:rPr lang="en-US" sz="1400" dirty="0" err="1"/>
              <a:t>f.getName</a:t>
            </a:r>
            <a:r>
              <a:rPr lang="en-US" sz="1400" dirty="0"/>
              <a:t>();</a:t>
            </a:r>
          </a:p>
          <a:p>
            <a:r>
              <a:rPr lang="en-US" sz="1400" dirty="0"/>
              <a:t>		      Object </a:t>
            </a:r>
            <a:r>
              <a:rPr lang="en-US" sz="1400" dirty="0" err="1"/>
              <a:t>fieldVal</a:t>
            </a:r>
            <a:r>
              <a:rPr lang="en-US" sz="1400" dirty="0"/>
              <a:t> = </a:t>
            </a:r>
            <a:r>
              <a:rPr lang="en-US" sz="1400" dirty="0" err="1"/>
              <a:t>f.get</a:t>
            </a:r>
            <a:r>
              <a:rPr lang="en-US" sz="1400" dirty="0"/>
              <a:t>(obj);</a:t>
            </a:r>
          </a:p>
          <a:p>
            <a:r>
              <a:rPr lang="en-US" sz="1400" dirty="0"/>
              <a:t>		      </a:t>
            </a:r>
            <a:r>
              <a:rPr lang="en-US" sz="1400" dirty="0" err="1"/>
              <a:t>postMap.put</a:t>
            </a:r>
            <a:r>
              <a:rPr lang="en-US" sz="1400" dirty="0"/>
              <a:t>(fieldname, </a:t>
            </a:r>
            <a:r>
              <a:rPr lang="en-US" sz="1400" dirty="0" err="1"/>
              <a:t>fieldVal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		   }</a:t>
            </a:r>
          </a:p>
          <a:p>
            <a:r>
              <a:rPr lang="en-US" sz="1400" dirty="0"/>
              <a:t>		}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jedis.hset</a:t>
            </a:r>
            <a:r>
              <a:rPr lang="en-US" sz="1400" dirty="0"/>
              <a:t>(id++, </a:t>
            </a:r>
            <a:r>
              <a:rPr lang="en-US" sz="1400" dirty="0" err="1"/>
              <a:t>postMap</a:t>
            </a:r>
            <a:r>
              <a:rPr lang="en-US" sz="1400" dirty="0"/>
              <a:t>);</a:t>
            </a:r>
          </a:p>
          <a:p>
            <a:r>
              <a:rPr lang="en-US" sz="1400" dirty="0"/>
              <a:t>	}</a:t>
            </a:r>
          </a:p>
          <a:p>
            <a:endParaRPr lang="en-US" sz="1400" dirty="0"/>
          </a:p>
          <a:p>
            <a:r>
              <a:rPr lang="en-US" sz="14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2D1EA7-522C-2001-A593-2FAB05DC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(recap)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82DD82-5B1F-72F6-1A32-7ECBE93E7DD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 annotation @Persistable with Runtime retention policy</a:t>
            </a:r>
          </a:p>
          <a:p>
            <a:r>
              <a:rPr lang="en-US" dirty="0"/>
              <a:t>Annotate only some fields </a:t>
            </a:r>
          </a:p>
          <a:p>
            <a:r>
              <a:rPr lang="en-US" dirty="0"/>
              <a:t>When persisting the fields, check if the annotation is present</a:t>
            </a:r>
          </a:p>
          <a:p>
            <a:pPr lvl="1"/>
            <a:r>
              <a:rPr lang="en-US" dirty="0"/>
              <a:t>Only persist if the annotation is present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E36B2A-B0DC-EEC9-DB11-906BD12D9205}"/>
              </a:ext>
            </a:extLst>
          </p:cNvPr>
          <p:cNvSpPr/>
          <p:nvPr/>
        </p:nvSpPr>
        <p:spPr>
          <a:xfrm>
            <a:off x="6015487" y="527318"/>
            <a:ext cx="5111262" cy="832559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BA2FDA-1BE1-1549-AFFC-7FE76141580A}"/>
              </a:ext>
            </a:extLst>
          </p:cNvPr>
          <p:cNvSpPr/>
          <p:nvPr/>
        </p:nvSpPr>
        <p:spPr>
          <a:xfrm>
            <a:off x="6015487" y="1594118"/>
            <a:ext cx="5111262" cy="29307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E13B8D-E420-8514-9F21-710794451385}"/>
              </a:ext>
            </a:extLst>
          </p:cNvPr>
          <p:cNvSpPr/>
          <p:nvPr/>
        </p:nvSpPr>
        <p:spPr>
          <a:xfrm>
            <a:off x="6800932" y="3552093"/>
            <a:ext cx="5238667" cy="476998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0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D3D0D-BECA-DA6F-62F0-D0B1BF343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19BF92-B373-C5E4-3120-1B68C615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compilation toolchain</a:t>
            </a:r>
          </a:p>
        </p:txBody>
      </p:sp>
      <p:pic>
        <p:nvPicPr>
          <p:cNvPr id="5" name="Picture 2" descr="Java File Viewer - Apps on Google Play">
            <a:extLst>
              <a:ext uri="{FF2B5EF4-FFF2-40B4-BE49-F238E27FC236}">
                <a16:creationId xmlns:a16="http://schemas.microsoft.com/office/drawing/2014/main" id="{3D3C17F3-E73E-6B28-6AA8-3D4CB5375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6" y="2063683"/>
            <a:ext cx="1405453" cy="14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0E32F2-C508-8422-4F22-F163B4659597}"/>
              </a:ext>
            </a:extLst>
          </p:cNvPr>
          <p:cNvSpPr/>
          <p:nvPr/>
        </p:nvSpPr>
        <p:spPr>
          <a:xfrm>
            <a:off x="2204874" y="2381688"/>
            <a:ext cx="13372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2BF90C-4DB4-EBCB-4F74-C3F87905542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804639" y="2766409"/>
            <a:ext cx="400235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44337B-D1F7-844A-337A-1E799290AC03}"/>
              </a:ext>
            </a:extLst>
          </p:cNvPr>
          <p:cNvSpPr txBox="1"/>
          <p:nvPr/>
        </p:nvSpPr>
        <p:spPr>
          <a:xfrm>
            <a:off x="4065347" y="1750745"/>
            <a:ext cx="2175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Compiled from "MyApp.java"</a:t>
            </a:r>
          </a:p>
          <a:p>
            <a:r>
              <a:rPr lang="en-US" sz="700" dirty="0"/>
              <a:t>public class </a:t>
            </a:r>
            <a:r>
              <a:rPr lang="en-US" sz="700" dirty="0" err="1"/>
              <a:t>MyApp</a:t>
            </a:r>
            <a:r>
              <a:rPr lang="en-US" sz="700" dirty="0"/>
              <a:t> {</a:t>
            </a:r>
          </a:p>
          <a:p>
            <a:r>
              <a:rPr lang="en-US" sz="700" dirty="0"/>
              <a:t>  public </a:t>
            </a:r>
            <a:r>
              <a:rPr lang="en-US" sz="700" dirty="0" err="1"/>
              <a:t>MyApp</a:t>
            </a:r>
            <a:r>
              <a:rPr lang="en-US" sz="700" dirty="0"/>
              <a:t>();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aload_0</a:t>
            </a:r>
          </a:p>
          <a:p>
            <a:r>
              <a:rPr lang="en-US" sz="700" dirty="0"/>
              <a:t>       1: </a:t>
            </a:r>
            <a:r>
              <a:rPr lang="en-US" sz="700" dirty="0" err="1"/>
              <a:t>invokespecial</a:t>
            </a:r>
            <a:r>
              <a:rPr lang="en-US" sz="700" dirty="0"/>
              <a:t> #1                  // Method java/lang/Object."&lt;</a:t>
            </a:r>
            <a:r>
              <a:rPr lang="en-US" sz="700" dirty="0" err="1"/>
              <a:t>init</a:t>
            </a:r>
            <a:r>
              <a:rPr lang="en-US" sz="700" dirty="0"/>
              <a:t>&gt;":()V</a:t>
            </a:r>
          </a:p>
          <a:p>
            <a:r>
              <a:rPr lang="en-US" sz="700" dirty="0"/>
              <a:t>       4: return</a:t>
            </a:r>
          </a:p>
          <a:p>
            <a:endParaRPr lang="en-US" sz="700" dirty="0"/>
          </a:p>
          <a:p>
            <a:r>
              <a:rPr lang="en-US" sz="700" dirty="0"/>
              <a:t>  public static void main(</a:t>
            </a:r>
            <a:r>
              <a:rPr lang="en-US" sz="700" dirty="0" err="1"/>
              <a:t>java.lang.String</a:t>
            </a:r>
            <a:r>
              <a:rPr lang="en-US" sz="700" dirty="0"/>
              <a:t>[]);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</a:t>
            </a:r>
            <a:r>
              <a:rPr lang="en-US" sz="700" dirty="0" err="1"/>
              <a:t>getstatic</a:t>
            </a:r>
            <a:r>
              <a:rPr lang="en-US" sz="700" dirty="0"/>
              <a:t>     #7                  // Field java/lang/</a:t>
            </a:r>
            <a:r>
              <a:rPr lang="en-US" sz="700" dirty="0" err="1"/>
              <a:t>System.out:Ljava</a:t>
            </a:r>
            <a:r>
              <a:rPr lang="en-US" sz="700" dirty="0"/>
              <a:t>/io/</a:t>
            </a:r>
            <a:r>
              <a:rPr lang="en-US" sz="700" dirty="0" err="1"/>
              <a:t>PrintStream</a:t>
            </a:r>
            <a:r>
              <a:rPr lang="en-US" sz="700" dirty="0"/>
              <a:t>;</a:t>
            </a:r>
          </a:p>
          <a:p>
            <a:r>
              <a:rPr lang="en-US" sz="700" dirty="0"/>
              <a:t>       3: </a:t>
            </a:r>
            <a:r>
              <a:rPr lang="en-US" sz="700" dirty="0" err="1"/>
              <a:t>ldc</a:t>
            </a:r>
            <a:r>
              <a:rPr lang="en-US" sz="700" dirty="0"/>
              <a:t>           #13                 // String Hello!</a:t>
            </a:r>
          </a:p>
          <a:p>
            <a:r>
              <a:rPr lang="en-US" sz="700" dirty="0"/>
              <a:t>       5: </a:t>
            </a:r>
            <a:r>
              <a:rPr lang="en-US" sz="700" dirty="0" err="1"/>
              <a:t>invokevirtual</a:t>
            </a:r>
            <a:r>
              <a:rPr lang="en-US" sz="700" dirty="0"/>
              <a:t> #15                 // Method java/io/</a:t>
            </a:r>
            <a:r>
              <a:rPr lang="en-US" sz="700" dirty="0" err="1"/>
              <a:t>PrintStream.println</a:t>
            </a:r>
            <a:r>
              <a:rPr lang="en-US" sz="700" dirty="0"/>
              <a:t>:(</a:t>
            </a:r>
            <a:r>
              <a:rPr lang="en-US" sz="700" dirty="0" err="1"/>
              <a:t>Ljava</a:t>
            </a:r>
            <a:r>
              <a:rPr lang="en-US" sz="700" dirty="0"/>
              <a:t>/lang/String;)V</a:t>
            </a:r>
          </a:p>
          <a:p>
            <a:r>
              <a:rPr lang="en-US" sz="700" dirty="0"/>
              <a:t>       8: return</a:t>
            </a:r>
          </a:p>
          <a:p>
            <a:r>
              <a:rPr lang="en-US" sz="700" dirty="0"/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709963-8BC4-4DD2-4D6B-79CDD253E00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542100" y="2766408"/>
            <a:ext cx="5232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F91F24-2E2D-B19A-96A4-1FE919281B45}"/>
              </a:ext>
            </a:extLst>
          </p:cNvPr>
          <p:cNvSpPr txBox="1"/>
          <p:nvPr/>
        </p:nvSpPr>
        <p:spPr>
          <a:xfrm>
            <a:off x="4297323" y="397972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214332-CB9C-A261-5817-9AAE1D29D1C6}"/>
              </a:ext>
            </a:extLst>
          </p:cNvPr>
          <p:cNvSpPr txBox="1"/>
          <p:nvPr/>
        </p:nvSpPr>
        <p:spPr>
          <a:xfrm>
            <a:off x="450563" y="37418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MyApp.java</a:t>
            </a:r>
          </a:p>
        </p:txBody>
      </p:sp>
      <p:pic>
        <p:nvPicPr>
          <p:cNvPr id="21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7AA68016-9099-1A77-CE97-7491232AC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14" y="2270055"/>
            <a:ext cx="1764807" cy="9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3FC49E5-BB3B-AA75-1BE9-C85801F4EE94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8022943" y="2077030"/>
            <a:ext cx="496352" cy="882403"/>
          </a:xfrm>
          <a:prstGeom prst="bentConnector4">
            <a:avLst>
              <a:gd name="adj1" fmla="val -46056"/>
              <a:gd name="adj2" fmla="val 1259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FF0EF0-26BA-184E-7898-0CCBBD851272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712321" y="3014584"/>
            <a:ext cx="191641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2D12F0E-3AF8-C6BA-B2CB-38EBA3A03DED}"/>
              </a:ext>
            </a:extLst>
          </p:cNvPr>
          <p:cNvSpPr/>
          <p:nvPr/>
        </p:nvSpPr>
        <p:spPr>
          <a:xfrm>
            <a:off x="8083929" y="156466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A8D2364-F109-F34B-1FB7-01626377518D}"/>
              </a:ext>
            </a:extLst>
          </p:cNvPr>
          <p:cNvSpPr/>
          <p:nvPr/>
        </p:nvSpPr>
        <p:spPr>
          <a:xfrm>
            <a:off x="9080478" y="2716352"/>
            <a:ext cx="1054204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sz="1400" b="1" i="1" dirty="0"/>
          </a:p>
        </p:txBody>
      </p:sp>
      <p:pic>
        <p:nvPicPr>
          <p:cNvPr id="27" name="Picture 4" descr="Intro to x86 Assembly with FASM – Coding">
            <a:extLst>
              <a:ext uri="{FF2B5EF4-FFF2-40B4-BE49-F238E27FC236}">
                <a16:creationId xmlns:a16="http://schemas.microsoft.com/office/drawing/2014/main" id="{77EF72D4-1088-D6A4-4DEC-96BFBB1F6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35" y="2466329"/>
            <a:ext cx="1304153" cy="10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2B79344-7F35-57A2-C565-B74C42CADD2A}"/>
              </a:ext>
            </a:extLst>
          </p:cNvPr>
          <p:cNvSpPr txBox="1"/>
          <p:nvPr/>
        </p:nvSpPr>
        <p:spPr>
          <a:xfrm>
            <a:off x="7278127" y="3218585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[java]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32DC64-1718-D2DB-EBCB-83BB39A276B6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6240867" y="2766407"/>
            <a:ext cx="7066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02DF897-21E0-25F5-B8F0-E74CD5275044}"/>
              </a:ext>
            </a:extLst>
          </p:cNvPr>
          <p:cNvSpPr txBox="1"/>
          <p:nvPr/>
        </p:nvSpPr>
        <p:spPr>
          <a:xfrm>
            <a:off x="10346503" y="3741761"/>
            <a:ext cx="15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code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4483652C-FC1C-8188-E4CD-7938EAE8D9F0}"/>
              </a:ext>
            </a:extLst>
          </p:cNvPr>
          <p:cNvSpPr/>
          <p:nvPr/>
        </p:nvSpPr>
        <p:spPr>
          <a:xfrm>
            <a:off x="2204874" y="4647698"/>
            <a:ext cx="2227732" cy="950194"/>
          </a:xfrm>
          <a:prstGeom prst="wedgeRectCallout">
            <a:avLst>
              <a:gd name="adj1" fmla="val -16367"/>
              <a:gd name="adj2" fmla="val -215774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annotations retained only in the compiler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03EAA2F8-89A2-CCE6-AE3F-85D52625D29C}"/>
              </a:ext>
            </a:extLst>
          </p:cNvPr>
          <p:cNvSpPr/>
          <p:nvPr/>
        </p:nvSpPr>
        <p:spPr>
          <a:xfrm>
            <a:off x="7066434" y="4852821"/>
            <a:ext cx="2227732" cy="950194"/>
          </a:xfrm>
          <a:prstGeom prst="wedgeRectCallout">
            <a:avLst>
              <a:gd name="adj1" fmla="val -18077"/>
              <a:gd name="adj2" fmla="val -173271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annotations retained at runtime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77D589-BACB-B64E-5219-613CA94916A2}"/>
              </a:ext>
            </a:extLst>
          </p:cNvPr>
          <p:cNvGrpSpPr/>
          <p:nvPr/>
        </p:nvGrpSpPr>
        <p:grpSpPr>
          <a:xfrm>
            <a:off x="911940" y="711665"/>
            <a:ext cx="4241167" cy="764737"/>
            <a:chOff x="911940" y="711665"/>
            <a:chExt cx="4241167" cy="764737"/>
          </a:xfrm>
        </p:grpSpPr>
        <p:sp>
          <p:nvSpPr>
            <p:cNvPr id="2" name="Left Brace 1">
              <a:extLst>
                <a:ext uri="{FF2B5EF4-FFF2-40B4-BE49-F238E27FC236}">
                  <a16:creationId xmlns:a16="http://schemas.microsoft.com/office/drawing/2014/main" id="{8C136252-A54E-5763-FCC1-D3D70A5C92CC}"/>
                </a:ext>
              </a:extLst>
            </p:cNvPr>
            <p:cNvSpPr/>
            <p:nvPr/>
          </p:nvSpPr>
          <p:spPr>
            <a:xfrm rot="5400000">
              <a:off x="2816139" y="-860566"/>
              <a:ext cx="432769" cy="4241167"/>
            </a:xfrm>
            <a:prstGeom prst="leftBrace">
              <a:avLst>
                <a:gd name="adj1" fmla="val 8333"/>
                <a:gd name="adj2" fmla="val 50271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72049E-EEDE-796F-4536-AE70E96434D0}"/>
                </a:ext>
              </a:extLst>
            </p:cNvPr>
            <p:cNvSpPr txBox="1"/>
            <p:nvPr/>
          </p:nvSpPr>
          <p:spPr>
            <a:xfrm>
              <a:off x="2320625" y="711665"/>
              <a:ext cx="1483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Compile Time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89766F-E68A-9180-F026-FCD64265CE41}"/>
              </a:ext>
            </a:extLst>
          </p:cNvPr>
          <p:cNvGrpSpPr/>
          <p:nvPr/>
        </p:nvGrpSpPr>
        <p:grpSpPr>
          <a:xfrm>
            <a:off x="6959894" y="698981"/>
            <a:ext cx="4241167" cy="777421"/>
            <a:chOff x="6959894" y="698981"/>
            <a:chExt cx="4241167" cy="777421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7B8EB8D5-3FB2-6958-7A61-6F78AD8A865A}"/>
                </a:ext>
              </a:extLst>
            </p:cNvPr>
            <p:cNvSpPr/>
            <p:nvPr/>
          </p:nvSpPr>
          <p:spPr>
            <a:xfrm rot="5400000">
              <a:off x="8864093" y="-860566"/>
              <a:ext cx="432769" cy="4241167"/>
            </a:xfrm>
            <a:prstGeom prst="leftBrace">
              <a:avLst>
                <a:gd name="adj1" fmla="val 8333"/>
                <a:gd name="adj2" fmla="val 50271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466908-5884-0D75-8A8A-67F093343DCC}"/>
                </a:ext>
              </a:extLst>
            </p:cNvPr>
            <p:cNvSpPr txBox="1"/>
            <p:nvPr/>
          </p:nvSpPr>
          <p:spPr>
            <a:xfrm>
              <a:off x="8338928" y="698981"/>
              <a:ext cx="1080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Run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19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0E773-55E4-CC49-BD9C-B41939C9C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@Retention(RetentionPolicy.RUNTIME)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@interface </a:t>
            </a:r>
            <a:r>
              <a:rPr lang="en-US" dirty="0" err="1">
                <a:latin typeface="Consolas" panose="020B0609020204030204" pitchFamily="49" charset="0"/>
              </a:rPr>
              <a:t>MyAnnotation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author();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date();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int </a:t>
            </a:r>
            <a:r>
              <a:rPr lang="en-US" dirty="0" err="1">
                <a:latin typeface="Consolas" panose="020B0609020204030204" pitchFamily="49" charset="0"/>
              </a:rPr>
              <a:t>currentRevision</a:t>
            </a:r>
            <a:r>
              <a:rPr lang="en-US" dirty="0">
                <a:latin typeface="Consolas" panose="020B0609020204030204" pitchFamily="49" charset="0"/>
              </a:rPr>
              <a:t>() default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lastModifiedBy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D300CF-73B0-B322-387A-302A8163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and retention policies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BD7D42-4D5F-8E8F-74B8-23B15195F49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@Retention </a:t>
            </a:r>
            <a:r>
              <a:rPr lang="en-US" dirty="0"/>
              <a:t>annotation indicates the retention policy for the annotation</a:t>
            </a:r>
          </a:p>
          <a:p>
            <a:r>
              <a:rPr lang="en-US" dirty="0">
                <a:latin typeface="Consolas" panose="020B0609020204030204" pitchFamily="49" charset="0"/>
              </a:rPr>
              <a:t>@Retention(RetentionPolicy.SOURCE)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– only present in the source file</a:t>
            </a:r>
          </a:p>
          <a:p>
            <a:r>
              <a:rPr lang="en-US" dirty="0">
                <a:latin typeface="Consolas" panose="020B0609020204030204" pitchFamily="49" charset="0"/>
              </a:rPr>
              <a:t>@Retention(RetentionPolicy.CLASS)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– only present in the class file</a:t>
            </a:r>
          </a:p>
          <a:p>
            <a:r>
              <a:rPr lang="en-US" dirty="0">
                <a:latin typeface="Consolas" panose="020B0609020204030204" pitchFamily="49" charset="0"/>
              </a:rPr>
              <a:t>@Retention(RetentionPolicy.RUNTIME)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– present at runtime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Reflection can only access annotations with </a:t>
            </a:r>
            <a:r>
              <a:rPr lang="en-US" dirty="0" err="1">
                <a:latin typeface="Consolas" panose="020B0609020204030204" pitchFamily="49" charset="0"/>
              </a:rPr>
              <a:t>RetentionPolicy.RUNTIME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E75D67-01AC-C5EE-F58B-8509C7212758}"/>
              </a:ext>
            </a:extLst>
          </p:cNvPr>
          <p:cNvSpPr/>
          <p:nvPr/>
        </p:nvSpPr>
        <p:spPr>
          <a:xfrm>
            <a:off x="6096000" y="1026543"/>
            <a:ext cx="5111262" cy="29307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175277-8A30-BC90-7781-EEFDA5D0E83A}"/>
              </a:ext>
            </a:extLst>
          </p:cNvPr>
          <p:cNvSpPr/>
          <p:nvPr/>
        </p:nvSpPr>
        <p:spPr>
          <a:xfrm>
            <a:off x="6665862" y="3429000"/>
            <a:ext cx="490481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would we want to create our own annotations visible only at the source code / class level?</a:t>
            </a:r>
          </a:p>
        </p:txBody>
      </p:sp>
    </p:spTree>
    <p:extLst>
      <p:ext uri="{BB962C8B-B14F-4D97-AF65-F5344CB8AC3E}">
        <p14:creationId xmlns:p14="http://schemas.microsoft.com/office/powerpoint/2010/main" val="79913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62D3FC-227D-B9A7-0A1A-6D48DCF93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we achieve?</a:t>
            </a:r>
          </a:p>
          <a:p>
            <a:pPr lvl="1"/>
            <a:r>
              <a:rPr lang="en-US" dirty="0"/>
              <a:t>The ability to persist </a:t>
            </a:r>
            <a:r>
              <a:rPr lang="en-US" b="1" i="1" dirty="0"/>
              <a:t>any </a:t>
            </a:r>
            <a:r>
              <a:rPr lang="en-US" dirty="0"/>
              <a:t>object, provided it is annotated</a:t>
            </a:r>
          </a:p>
          <a:p>
            <a:pPr lvl="1"/>
            <a:r>
              <a:rPr lang="en-US" dirty="0"/>
              <a:t>The persistence framework </a:t>
            </a:r>
            <a:r>
              <a:rPr lang="en-US" b="1" i="1" dirty="0"/>
              <a:t>does not need </a:t>
            </a:r>
            <a:r>
              <a:rPr lang="en-US" dirty="0"/>
              <a:t>to know the classes that can be persisted</a:t>
            </a:r>
          </a:p>
          <a:p>
            <a:pPr lvl="1"/>
            <a:r>
              <a:rPr lang="en-US" dirty="0"/>
              <a:t>The persistence logic is </a:t>
            </a:r>
            <a:r>
              <a:rPr lang="en-US" b="1" i="1" dirty="0"/>
              <a:t>fully decoupled </a:t>
            </a:r>
            <a:r>
              <a:rPr lang="en-US" dirty="0"/>
              <a:t>from the application’s data model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A4E867-F6ED-BAC4-8E06-0520E0D1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+ annotations: summary</a:t>
            </a:r>
          </a:p>
        </p:txBody>
      </p:sp>
    </p:spTree>
    <p:extLst>
      <p:ext uri="{BB962C8B-B14F-4D97-AF65-F5344CB8AC3E}">
        <p14:creationId xmlns:p14="http://schemas.microsoft.com/office/powerpoint/2010/main" val="34453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8DE86A-E5D3-28C5-6641-CFCDD838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you design the Redis persistence class? 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305792-B2AD-8ECC-884F-E2F0DA86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Redis persistence from HW1</a:t>
            </a:r>
          </a:p>
        </p:txBody>
      </p:sp>
    </p:spTree>
    <p:extLst>
      <p:ext uri="{BB962C8B-B14F-4D97-AF65-F5344CB8AC3E}">
        <p14:creationId xmlns:p14="http://schemas.microsoft.com/office/powerpoint/2010/main" val="29040009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1D877D-DA4C-194E-43D6-CC81E4EE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 persistence framework as a library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79D9AB-53BB-B324-235E-3ABC07DA8878}"/>
              </a:ext>
            </a:extLst>
          </p:cNvPr>
          <p:cNvSpPr/>
          <p:nvPr/>
        </p:nvSpPr>
        <p:spPr>
          <a:xfrm>
            <a:off x="4583724" y="827540"/>
            <a:ext cx="2637693" cy="10199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persistence.jar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11CDB4-1184-2007-2FD7-B11867A6E467}"/>
              </a:ext>
            </a:extLst>
          </p:cNvPr>
          <p:cNvSpPr/>
          <p:nvPr/>
        </p:nvSpPr>
        <p:spPr>
          <a:xfrm>
            <a:off x="2461846" y="3053057"/>
            <a:ext cx="1793630" cy="221566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 codebase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0CECA-BF90-8B72-1636-65236F635CB0}"/>
              </a:ext>
            </a:extLst>
          </p:cNvPr>
          <p:cNvSpPr txBox="1"/>
          <p:nvPr/>
        </p:nvSpPr>
        <p:spPr>
          <a:xfrm>
            <a:off x="3692768" y="2079608"/>
            <a:ext cx="5091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Provides </a:t>
            </a:r>
            <a:r>
              <a:rPr lang="en-US" sz="2400" b="1" dirty="0">
                <a:latin typeface="Consolas" panose="020B0609020204030204" pitchFamily="49" charset="0"/>
              </a:rPr>
              <a:t>@persistable </a:t>
            </a:r>
            <a:r>
              <a:rPr lang="en-US" sz="2400" b="1" i="1" dirty="0"/>
              <a:t>annotation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494F857C-D5E7-8056-D2A6-D143E394D975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3358662" y="1337493"/>
            <a:ext cx="1225063" cy="1715563"/>
          </a:xfrm>
          <a:prstGeom prst="curvedConnector2">
            <a:avLst/>
          </a:prstGeom>
          <a:ln w="539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D2C62E-244A-0D23-79ED-1003D796CDEC}"/>
              </a:ext>
            </a:extLst>
          </p:cNvPr>
          <p:cNvSpPr txBox="1"/>
          <p:nvPr/>
        </p:nvSpPr>
        <p:spPr>
          <a:xfrm>
            <a:off x="1935099" y="2411841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Import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0BBD8C-DB7A-D10A-99E3-FB900D8AECB3}"/>
              </a:ext>
            </a:extLst>
          </p:cNvPr>
          <p:cNvSpPr txBox="1"/>
          <p:nvPr/>
        </p:nvSpPr>
        <p:spPr>
          <a:xfrm>
            <a:off x="5076092" y="3153508"/>
            <a:ext cx="53691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@Persistable</a:t>
            </a:r>
          </a:p>
          <a:p>
            <a:r>
              <a:rPr lang="en-US" dirty="0">
                <a:latin typeface="Consolas" panose="020B0609020204030204" pitchFamily="49" charset="0"/>
              </a:rPr>
              <a:t>  String </a:t>
            </a:r>
            <a:r>
              <a:rPr lang="en-US" dirty="0" err="1">
                <a:latin typeface="Consolas" panose="020B0609020204030204" pitchFamily="49" charset="0"/>
              </a:rPr>
              <a:t>myField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RedisSession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rs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RedisSession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rs.add</a:t>
            </a:r>
            <a:r>
              <a:rPr lang="en-US" dirty="0">
                <a:latin typeface="Consolas" panose="020B0609020204030204" pitchFamily="49" charset="0"/>
              </a:rPr>
              <a:t>(new </a:t>
            </a:r>
            <a:r>
              <a:rPr lang="en-US" dirty="0" err="1">
                <a:latin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rs.persistAll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2950DC-8867-977A-F835-83D0ACD9F92E}"/>
              </a:ext>
            </a:extLst>
          </p:cNvPr>
          <p:cNvSpPr/>
          <p:nvPr/>
        </p:nvSpPr>
        <p:spPr>
          <a:xfrm>
            <a:off x="7111007" y="846785"/>
            <a:ext cx="489342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Compiled separately into a JAR file</a:t>
            </a:r>
          </a:p>
        </p:txBody>
      </p:sp>
    </p:spTree>
    <p:extLst>
      <p:ext uri="{BB962C8B-B14F-4D97-AF65-F5344CB8AC3E}">
        <p14:creationId xmlns:p14="http://schemas.microsoft.com/office/powerpoint/2010/main" val="391246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4" grpId="0"/>
      <p:bldP spid="15" grpId="0"/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4D95B-F7D7-B97E-633A-4C9AEB2A0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0D22D0-21B4-C267-9E89-CE0B0BE50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@Entity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Car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@Id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@GeneratedValue(strategy=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GenerationType.IDENTITY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Long id;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String name;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String email;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99118B-502C-4297-4BB4-2C49DE5AA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relational mapping (ORM) frameworks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212425-BFEC-A9E4-D0AE-24F6D318D85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Hibernate: allows the programmer to annotate a class with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@Entity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Provides an API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save()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that accepts an object of a class annotated with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@Entity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and saves it in the database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framework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abstracts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SQL logic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In-class demo</a:t>
            </a:r>
          </a:p>
        </p:txBody>
      </p:sp>
      <p:pic>
        <p:nvPicPr>
          <p:cNvPr id="4102" name="Picture 6" descr="Hibernate (ORM) - in 11 steps - Apps on Google Play">
            <a:extLst>
              <a:ext uri="{FF2B5EF4-FFF2-40B4-BE49-F238E27FC236}">
                <a16:creationId xmlns:a16="http://schemas.microsoft.com/office/drawing/2014/main" id="{F1791AA3-8F63-EC7B-F4C1-1843ABABD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487" y="785004"/>
            <a:ext cx="1992923" cy="199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03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413B45-7ADD-AE02-EF4C-DDDE53A1C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CalculatorTest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{   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@Test   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public void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testAdd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() {       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calculator = new Calculator();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int result 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calculator.add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(2, 3);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assertEquals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(5, result, "2 + 3 should equal 5");      	}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152AF9-E212-37CD-5D52-99564C5E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332A-B907-81DC-3961-B5AEF1D52EF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JUnit: allows the programmer to annotate a class with </a:t>
            </a:r>
            <a:r>
              <a:rPr lang="en-US" dirty="0">
                <a:latin typeface="Consolas" panose="020B0609020204030204" pitchFamily="49" charset="0"/>
              </a:rPr>
              <a:t>@Test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specify pre- and post- operations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All methods of the class automatically executed using Reflection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framework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abstracts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invocation logic of the tests</a:t>
            </a:r>
          </a:p>
        </p:txBody>
      </p:sp>
      <p:pic>
        <p:nvPicPr>
          <p:cNvPr id="4100" name="Picture 4" descr="JUnit – About">
            <a:extLst>
              <a:ext uri="{FF2B5EF4-FFF2-40B4-BE49-F238E27FC236}">
                <a16:creationId xmlns:a16="http://schemas.microsoft.com/office/drawing/2014/main" id="{FD7DE92C-58D2-0161-B313-BC3BC5F6B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642" y="785004"/>
            <a:ext cx="2801083" cy="85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3383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04B17-7783-A00B-7461-3789FF870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FC6C87-FB7E-02EB-E069-BA9935493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>
            <a:normAutofit fontScale="92500"/>
          </a:bodyPr>
          <a:lstStyle/>
          <a:p>
            <a:r>
              <a:rPr lang="en-US" dirty="0"/>
              <a:t>Microservice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Spring Boot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MVC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Spring MVC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Logging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Log4j, SL4J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… and create other design patterns such as 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Inversion of Control (IoC)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8F2336-90ED-6AA5-F5A7-E8C7182E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more</a:t>
            </a:r>
          </a:p>
        </p:txBody>
      </p:sp>
      <p:pic>
        <p:nvPicPr>
          <p:cNvPr id="5122" name="Picture 2" descr="Web Development with Spring Boot Java | Study Coding with Shad">
            <a:extLst>
              <a:ext uri="{FF2B5EF4-FFF2-40B4-BE49-F238E27FC236}">
                <a16:creationId xmlns:a16="http://schemas.microsoft.com/office/drawing/2014/main" id="{0320AC36-5BBC-0DE0-64CA-42E7FE494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169" y="1063867"/>
            <a:ext cx="3048001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icronaut Framework · GitHub">
            <a:extLst>
              <a:ext uri="{FF2B5EF4-FFF2-40B4-BE49-F238E27FC236}">
                <a16:creationId xmlns:a16="http://schemas.microsoft.com/office/drawing/2014/main" id="{5D151F9A-5EEC-C9FC-5148-76D179428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253" y="1167909"/>
            <a:ext cx="1506415" cy="15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pring MVC: A Comprehensive Guide | by Prabhakar Kulkarni | Medium">
            <a:extLst>
              <a:ext uri="{FF2B5EF4-FFF2-40B4-BE49-F238E27FC236}">
                <a16:creationId xmlns:a16="http://schemas.microsoft.com/office/drawing/2014/main" id="{D1021692-38C4-72A6-1DD4-222B52933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48" y="2917610"/>
            <a:ext cx="3048002" cy="147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Log4j - Wikipedia">
            <a:extLst>
              <a:ext uri="{FF2B5EF4-FFF2-40B4-BE49-F238E27FC236}">
                <a16:creationId xmlns:a16="http://schemas.microsoft.com/office/drawing/2014/main" id="{B85811F5-F577-20E7-787A-C29AAAF4A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1" y="4140964"/>
            <a:ext cx="3651738" cy="150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9616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37D3D9-2E48-53B5-613B-B7265E9B0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Cannot </a:t>
            </a:r>
            <a:r>
              <a:rPr lang="en-US" i="1" dirty="0"/>
              <a:t>generate </a:t>
            </a:r>
            <a:r>
              <a:rPr lang="en-US" dirty="0"/>
              <a:t>new methods, fields, etc.</a:t>
            </a:r>
          </a:p>
          <a:p>
            <a:r>
              <a:rPr lang="en-US" dirty="0"/>
              <a:t>Reflection causes full loss of type safety</a:t>
            </a:r>
          </a:p>
          <a:p>
            <a:pPr lvl="1"/>
            <a:r>
              <a:rPr lang="en-US" dirty="0"/>
              <a:t>If you do </a:t>
            </a:r>
            <a:r>
              <a:rPr lang="en-US" dirty="0" err="1">
                <a:latin typeface="Consolas" panose="020B0609020204030204" pitchFamily="49" charset="0"/>
              </a:rPr>
              <a:t>s.setName</a:t>
            </a:r>
            <a:r>
              <a:rPr lang="en-US" dirty="0">
                <a:latin typeface="Consolas" panose="020B0609020204030204" pitchFamily="49" charset="0"/>
              </a:rPr>
              <a:t>(new Integer(123)); </a:t>
            </a:r>
            <a:r>
              <a:rPr lang="en-US" dirty="0"/>
              <a:t>compiler will catch it at compile time</a:t>
            </a:r>
          </a:p>
          <a:p>
            <a:pPr lvl="1"/>
            <a:r>
              <a:rPr lang="en-US" dirty="0"/>
              <a:t>If you do </a:t>
            </a:r>
            <a:r>
              <a:rPr lang="en-US" dirty="0" err="1">
                <a:latin typeface="Consolas" panose="020B0609020204030204" pitchFamily="49" charset="0"/>
              </a:rPr>
              <a:t>setNameMethod.invoke</a:t>
            </a:r>
            <a:r>
              <a:rPr lang="en-US" dirty="0">
                <a:latin typeface="Consolas" panose="020B0609020204030204" pitchFamily="49" charset="0"/>
              </a:rPr>
              <a:t>(s, new Integer(123));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it will throw an exception at runtime</a:t>
            </a:r>
          </a:p>
          <a:p>
            <a:r>
              <a:rPr lang="en-US" dirty="0"/>
              <a:t>Performance is slower than directly accessing the field/method</a:t>
            </a:r>
          </a:p>
          <a:p>
            <a:pPr lvl="1"/>
            <a:r>
              <a:rPr lang="en-US" dirty="0"/>
              <a:t>In some cases, it is okay</a:t>
            </a:r>
          </a:p>
          <a:p>
            <a:pPr lvl="2"/>
            <a:r>
              <a:rPr lang="en-US" dirty="0"/>
              <a:t>Database persistence, network communications</a:t>
            </a:r>
          </a:p>
          <a:p>
            <a:pPr lvl="2"/>
            <a:r>
              <a:rPr lang="en-US" dirty="0"/>
              <a:t>Why?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6121AB-441A-9B77-5A1C-1B5429DD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Downsides of reflection</a:t>
            </a:r>
          </a:p>
        </p:txBody>
      </p:sp>
    </p:spTree>
    <p:extLst>
      <p:ext uri="{BB962C8B-B14F-4D97-AF65-F5344CB8AC3E}">
        <p14:creationId xmlns:p14="http://schemas.microsoft.com/office/powerpoint/2010/main" val="79239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1B8BDF-04F9-E2F0-9848-02FE8B87D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CPU register &lt;&lt; DRAM memory &lt;&lt; SSDs &lt;&lt; hard disks &lt;&lt; network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Adding a few extra memory accesses for reflection is not noticeable for disk and network operations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0B033A-817E-81B1-0DB8-DEA9D0F6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 hierarchy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024C9A-0A19-CC55-98C1-3028EAD75D81}"/>
              </a:ext>
            </a:extLst>
          </p:cNvPr>
          <p:cNvSpPr/>
          <p:nvPr/>
        </p:nvSpPr>
        <p:spPr>
          <a:xfrm>
            <a:off x="3473116" y="1876926"/>
            <a:ext cx="2253916" cy="802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Memory accesses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C4F15B-BC59-0159-0711-77B74F58E258}"/>
              </a:ext>
            </a:extLst>
          </p:cNvPr>
          <p:cNvSpPr/>
          <p:nvPr/>
        </p:nvSpPr>
        <p:spPr>
          <a:xfrm>
            <a:off x="3473116" y="2676082"/>
            <a:ext cx="2253916" cy="802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Secondary storage (SSDs, disks)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A72893-0E1F-9943-65BB-CBDD32A67AF8}"/>
              </a:ext>
            </a:extLst>
          </p:cNvPr>
          <p:cNvSpPr/>
          <p:nvPr/>
        </p:nvSpPr>
        <p:spPr>
          <a:xfrm>
            <a:off x="3473116" y="3478186"/>
            <a:ext cx="2253916" cy="802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 access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(over network)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95F287-A484-2548-AF5C-A65EF3006368}"/>
              </a:ext>
            </a:extLst>
          </p:cNvPr>
          <p:cNvSpPr txBox="1"/>
          <p:nvPr/>
        </p:nvSpPr>
        <p:spPr>
          <a:xfrm>
            <a:off x="5999747" y="2021305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1F2328"/>
                </a:solidFill>
                <a:effectLst/>
                <a:latin typeface="ui-monospace"/>
              </a:rPr>
              <a:t>100 ns 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61A57-D04B-1542-5760-1D70BD26DF1B}"/>
              </a:ext>
            </a:extLst>
          </p:cNvPr>
          <p:cNvSpPr txBox="1"/>
          <p:nvPr/>
        </p:nvSpPr>
        <p:spPr>
          <a:xfrm>
            <a:off x="5935578" y="2892468"/>
            <a:ext cx="392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20,000 ns </a:t>
            </a:r>
            <a:r>
              <a:rPr lang="en-US" dirty="0"/>
              <a:t>(4KB random read for SSD)</a:t>
            </a:r>
            <a:endParaRPr lang="en-US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EAAE28-D4B9-6085-F6B7-0BFCC7BC9C22}"/>
              </a:ext>
            </a:extLst>
          </p:cNvPr>
          <p:cNvSpPr txBox="1"/>
          <p:nvPr/>
        </p:nvSpPr>
        <p:spPr>
          <a:xfrm>
            <a:off x="5917384" y="3656072"/>
            <a:ext cx="492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500,000 ns </a:t>
            </a:r>
            <a:r>
              <a:rPr lang="en-US" dirty="0"/>
              <a:t>(Round-trip latency within data-center)</a:t>
            </a:r>
            <a:endParaRPr lang="en-US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51F9B3-AAC0-583C-2D9A-C322FEAAAF28}"/>
              </a:ext>
            </a:extLst>
          </p:cNvPr>
          <p:cNvSpPr txBox="1"/>
          <p:nvPr/>
        </p:nvSpPr>
        <p:spPr>
          <a:xfrm>
            <a:off x="2803840" y="1489264"/>
            <a:ext cx="7244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https://static.googleusercontent.com/media/sre.google/en//static/pdf/rule-of-thumb-latency-numbers-letter.pdf</a:t>
            </a:r>
          </a:p>
        </p:txBody>
      </p:sp>
      <p:pic>
        <p:nvPicPr>
          <p:cNvPr id="1026" name="Picture 2" descr="IconExperience » G-Collection » Dram Icon">
            <a:extLst>
              <a:ext uri="{FF2B5EF4-FFF2-40B4-BE49-F238E27FC236}">
                <a16:creationId xmlns:a16="http://schemas.microsoft.com/office/drawing/2014/main" id="{58969684-C5DC-099A-1854-16555DDE1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403" y="1949126"/>
            <a:ext cx="676539" cy="67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sd - Free computer icons">
            <a:extLst>
              <a:ext uri="{FF2B5EF4-FFF2-40B4-BE49-F238E27FC236}">
                <a16:creationId xmlns:a16="http://schemas.microsoft.com/office/drawing/2014/main" id="{8D123983-646C-068A-5117-169E00166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402" y="2776899"/>
            <a:ext cx="676540" cy="67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ranet - Free computer icons">
            <a:extLst>
              <a:ext uri="{FF2B5EF4-FFF2-40B4-BE49-F238E27FC236}">
                <a16:creationId xmlns:a16="http://schemas.microsoft.com/office/drawing/2014/main" id="{E81719BA-3830-CAE1-CC38-150C05170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402" y="358571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7469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46A53-9337-DD57-7C56-E8C9B8306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1B2A6B-0C04-D254-2817-CF24E39C8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Post { // fields of post}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(Post post)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73E934-09FF-9374-434A-75F0791A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alternatives and optimizations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1CE84F-338D-F4A7-E325-D77600654C4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Original persistence code</a:t>
            </a:r>
          </a:p>
          <a:p>
            <a:r>
              <a:rPr lang="en-US" dirty="0"/>
              <a:t>What do we </a:t>
            </a:r>
            <a:r>
              <a:rPr lang="en-US" b="1" i="1" dirty="0"/>
              <a:t>really</a:t>
            </a:r>
            <a:r>
              <a:rPr lang="en-US" dirty="0"/>
              <a:t> want?</a:t>
            </a:r>
          </a:p>
          <a:p>
            <a:pPr lvl="1"/>
            <a:r>
              <a:rPr lang="en-US" dirty="0"/>
              <a:t>Annotate a class and the </a:t>
            </a:r>
            <a:r>
              <a:rPr lang="en-US" dirty="0" err="1">
                <a:latin typeface="Consolas" panose="020B0609020204030204" pitchFamily="49" charset="0"/>
              </a:rPr>
              <a:t>persistAll</a:t>
            </a:r>
            <a:r>
              <a:rPr lang="en-US" dirty="0"/>
              <a:t> method for it is “magically” generated</a:t>
            </a:r>
          </a:p>
          <a:p>
            <a:r>
              <a:rPr lang="en-US" dirty="0"/>
              <a:t>Can we generate code dynamically?</a:t>
            </a:r>
          </a:p>
          <a:p>
            <a:pPr lvl="1"/>
            <a:r>
              <a:rPr lang="en-US" dirty="0"/>
              <a:t>The Java language does not provide this facility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D2F8B-D021-9D84-DD39-6F35BB756D2E}"/>
              </a:ext>
            </a:extLst>
          </p:cNvPr>
          <p:cNvSpPr/>
          <p:nvPr/>
        </p:nvSpPr>
        <p:spPr>
          <a:xfrm>
            <a:off x="6342185" y="3161691"/>
            <a:ext cx="5111262" cy="29307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7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BE5F70-8704-8D73-4719-7AD5FC61C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what is bytecode?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Bytecode is just a format!!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88C7A2-4A1D-C76A-162D-C879F32A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bytecode generation and manipulation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CCF886-64E2-E969-C759-CC876AD55997}"/>
              </a:ext>
            </a:extLst>
          </p:cNvPr>
          <p:cNvGrpSpPr/>
          <p:nvPr/>
        </p:nvGrpSpPr>
        <p:grpSpPr>
          <a:xfrm>
            <a:off x="399186" y="1564664"/>
            <a:ext cx="11533702" cy="2784396"/>
            <a:chOff x="399186" y="1564664"/>
            <a:chExt cx="11533702" cy="2784396"/>
          </a:xfrm>
        </p:grpSpPr>
        <p:pic>
          <p:nvPicPr>
            <p:cNvPr id="6" name="Picture 2" descr="Java File Viewer - Apps on Google Play">
              <a:extLst>
                <a:ext uri="{FF2B5EF4-FFF2-40B4-BE49-F238E27FC236}">
                  <a16:creationId xmlns:a16="http://schemas.microsoft.com/office/drawing/2014/main" id="{1A14740C-6DDE-97C9-4E87-C729E5ACA7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186" y="2063683"/>
              <a:ext cx="1405453" cy="1405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29356-D59A-7F20-65E8-DDFE3C873D7D}"/>
                </a:ext>
              </a:extLst>
            </p:cNvPr>
            <p:cNvSpPr/>
            <p:nvPr/>
          </p:nvSpPr>
          <p:spPr>
            <a:xfrm>
              <a:off x="2204874" y="2381688"/>
              <a:ext cx="1337226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javac</a:t>
              </a:r>
              <a:endPara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E20C8C5-8CDB-F1B4-091C-E4D27D878DAF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1804639" y="2766409"/>
              <a:ext cx="400235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8A8407-898A-501A-00C8-CF0237E9AB38}"/>
                </a:ext>
              </a:extLst>
            </p:cNvPr>
            <p:cNvSpPr txBox="1"/>
            <p:nvPr/>
          </p:nvSpPr>
          <p:spPr>
            <a:xfrm>
              <a:off x="4065347" y="1750745"/>
              <a:ext cx="217552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Compiled from "MyApp.java"</a:t>
              </a:r>
            </a:p>
            <a:p>
              <a:r>
                <a:rPr lang="en-US" sz="700" dirty="0"/>
                <a:t>public class </a:t>
              </a:r>
              <a:r>
                <a:rPr lang="en-US" sz="700" dirty="0" err="1"/>
                <a:t>MyApp</a:t>
              </a:r>
              <a:r>
                <a:rPr lang="en-US" sz="700" dirty="0"/>
                <a:t> {</a:t>
              </a:r>
            </a:p>
            <a:p>
              <a:r>
                <a:rPr lang="en-US" sz="700" dirty="0"/>
                <a:t>  public </a:t>
              </a:r>
              <a:r>
                <a:rPr lang="en-US" sz="700" dirty="0" err="1"/>
                <a:t>MyApp</a:t>
              </a:r>
              <a:r>
                <a:rPr lang="en-US" sz="700" dirty="0"/>
                <a:t>();</a:t>
              </a:r>
            </a:p>
            <a:p>
              <a:r>
                <a:rPr lang="en-US" sz="700" dirty="0"/>
                <a:t>    Code:</a:t>
              </a:r>
            </a:p>
            <a:p>
              <a:r>
                <a:rPr lang="en-US" sz="700" dirty="0"/>
                <a:t>       0: aload_0</a:t>
              </a:r>
            </a:p>
            <a:p>
              <a:r>
                <a:rPr lang="en-US" sz="700" dirty="0"/>
                <a:t>       1: </a:t>
              </a:r>
              <a:r>
                <a:rPr lang="en-US" sz="700" dirty="0" err="1"/>
                <a:t>invokespecial</a:t>
              </a:r>
              <a:r>
                <a:rPr lang="en-US" sz="700" dirty="0"/>
                <a:t> #1                  // Method java/lang/Object."&lt;</a:t>
              </a:r>
              <a:r>
                <a:rPr lang="en-US" sz="700" dirty="0" err="1"/>
                <a:t>init</a:t>
              </a:r>
              <a:r>
                <a:rPr lang="en-US" sz="700" dirty="0"/>
                <a:t>&gt;":()V</a:t>
              </a:r>
            </a:p>
            <a:p>
              <a:r>
                <a:rPr lang="en-US" sz="700" dirty="0"/>
                <a:t>       4: return</a:t>
              </a:r>
            </a:p>
            <a:p>
              <a:endParaRPr lang="en-US" sz="700" dirty="0"/>
            </a:p>
            <a:p>
              <a:r>
                <a:rPr lang="en-US" sz="700" dirty="0"/>
                <a:t>  public static void main(</a:t>
              </a:r>
              <a:r>
                <a:rPr lang="en-US" sz="700" dirty="0" err="1"/>
                <a:t>java.lang.String</a:t>
              </a:r>
              <a:r>
                <a:rPr lang="en-US" sz="700" dirty="0"/>
                <a:t>[]);</a:t>
              </a:r>
            </a:p>
            <a:p>
              <a:r>
                <a:rPr lang="en-US" sz="700" dirty="0"/>
                <a:t>    Code:</a:t>
              </a:r>
            </a:p>
            <a:p>
              <a:r>
                <a:rPr lang="en-US" sz="700" dirty="0"/>
                <a:t>       0: </a:t>
              </a:r>
              <a:r>
                <a:rPr lang="en-US" sz="700" dirty="0" err="1"/>
                <a:t>getstatic</a:t>
              </a:r>
              <a:r>
                <a:rPr lang="en-US" sz="700" dirty="0"/>
                <a:t>     #7                  // Field java/lang/</a:t>
              </a:r>
              <a:r>
                <a:rPr lang="en-US" sz="700" dirty="0" err="1"/>
                <a:t>System.out:Ljava</a:t>
              </a:r>
              <a:r>
                <a:rPr lang="en-US" sz="700" dirty="0"/>
                <a:t>/io/</a:t>
              </a:r>
              <a:r>
                <a:rPr lang="en-US" sz="700" dirty="0" err="1"/>
                <a:t>PrintStream</a:t>
              </a:r>
              <a:r>
                <a:rPr lang="en-US" sz="700" dirty="0"/>
                <a:t>;</a:t>
              </a:r>
            </a:p>
            <a:p>
              <a:r>
                <a:rPr lang="en-US" sz="700" dirty="0"/>
                <a:t>       3: </a:t>
              </a:r>
              <a:r>
                <a:rPr lang="en-US" sz="700" dirty="0" err="1"/>
                <a:t>ldc</a:t>
              </a:r>
              <a:r>
                <a:rPr lang="en-US" sz="700" dirty="0"/>
                <a:t>           #13                 // String Hello!</a:t>
              </a:r>
            </a:p>
            <a:p>
              <a:r>
                <a:rPr lang="en-US" sz="700" dirty="0"/>
                <a:t>       5: </a:t>
              </a:r>
              <a:r>
                <a:rPr lang="en-US" sz="700" dirty="0" err="1"/>
                <a:t>invokevirtual</a:t>
              </a:r>
              <a:r>
                <a:rPr lang="en-US" sz="700" dirty="0"/>
                <a:t> #15                 // Method java/io/</a:t>
              </a:r>
              <a:r>
                <a:rPr lang="en-US" sz="700" dirty="0" err="1"/>
                <a:t>PrintStream.println</a:t>
              </a:r>
              <a:r>
                <a:rPr lang="en-US" sz="700" dirty="0"/>
                <a:t>:(</a:t>
              </a:r>
              <a:r>
                <a:rPr lang="en-US" sz="700" dirty="0" err="1"/>
                <a:t>Ljava</a:t>
              </a:r>
              <a:r>
                <a:rPr lang="en-US" sz="700" dirty="0"/>
                <a:t>/lang/String;)V</a:t>
              </a:r>
            </a:p>
            <a:p>
              <a:r>
                <a:rPr lang="en-US" sz="700" dirty="0"/>
                <a:t>       8: return</a:t>
              </a:r>
            </a:p>
            <a:p>
              <a:r>
                <a:rPr lang="en-US" sz="700" dirty="0"/>
                <a:t>}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8B149DE-C9BA-D2C3-7CD6-B11C1303DD6A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3542100" y="2766408"/>
              <a:ext cx="523247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33853A-E351-3FB8-038A-A09942050DC3}"/>
                </a:ext>
              </a:extLst>
            </p:cNvPr>
            <p:cNvSpPr txBox="1"/>
            <p:nvPr/>
          </p:nvSpPr>
          <p:spPr>
            <a:xfrm>
              <a:off x="4297323" y="3979728"/>
              <a:ext cx="1394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MyApp.class</a:t>
              </a:r>
              <a:endParaRPr lang="en-US" b="1" i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0345837-05E7-AB5C-8995-3192CDC1642E}"/>
                </a:ext>
              </a:extLst>
            </p:cNvPr>
            <p:cNvSpPr txBox="1"/>
            <p:nvPr/>
          </p:nvSpPr>
          <p:spPr>
            <a:xfrm>
              <a:off x="450563" y="3741805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MyApp.java</a:t>
              </a:r>
            </a:p>
          </p:txBody>
        </p:sp>
        <p:pic>
          <p:nvPicPr>
            <p:cNvPr id="13" name="Picture 2" descr="What is JVM (Java Virtual Machine)? with Architecture: JAVA Programming  Tutorial">
              <a:extLst>
                <a:ext uri="{FF2B5EF4-FFF2-40B4-BE49-F238E27FC236}">
                  <a16:creationId xmlns:a16="http://schemas.microsoft.com/office/drawing/2014/main" id="{6005D051-8E03-B8B4-8D02-89126B42BC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7514" y="2270055"/>
              <a:ext cx="1764807" cy="992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FF7D6C19-D805-772D-CB27-5985E0AF6059}"/>
                </a:ext>
              </a:extLst>
            </p:cNvPr>
            <p:cNvCxnSpPr>
              <a:stCxn id="13" idx="0"/>
              <a:endCxn id="13" idx="3"/>
            </p:cNvCxnSpPr>
            <p:nvPr/>
          </p:nvCxnSpPr>
          <p:spPr>
            <a:xfrm rot="16200000" flipH="1">
              <a:off x="8022943" y="2077030"/>
              <a:ext cx="496352" cy="882403"/>
            </a:xfrm>
            <a:prstGeom prst="bentConnector4">
              <a:avLst>
                <a:gd name="adj1" fmla="val -46056"/>
                <a:gd name="adj2" fmla="val 12590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C59BF0B-00DA-774A-DF15-89A7CC5A6640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8712321" y="3014584"/>
              <a:ext cx="1916414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41E2CA1-81E0-DB6F-3DDE-05EA0A3264A7}"/>
                </a:ext>
              </a:extLst>
            </p:cNvPr>
            <p:cNvSpPr/>
            <p:nvPr/>
          </p:nvSpPr>
          <p:spPr>
            <a:xfrm>
              <a:off x="8083929" y="1564664"/>
              <a:ext cx="1676399" cy="63304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INTERPRETER</a:t>
              </a:r>
              <a:endParaRPr lang="en-US" b="1" i="1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E56936C-D153-4BF4-299C-0BD4DDBA53B1}"/>
                </a:ext>
              </a:extLst>
            </p:cNvPr>
            <p:cNvSpPr/>
            <p:nvPr/>
          </p:nvSpPr>
          <p:spPr>
            <a:xfrm>
              <a:off x="9080478" y="2716352"/>
              <a:ext cx="1054204" cy="63304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Just-in-Time Compiler</a:t>
              </a:r>
              <a:endParaRPr lang="en-US" sz="1400" b="1" i="1" dirty="0"/>
            </a:p>
          </p:txBody>
        </p:sp>
        <p:pic>
          <p:nvPicPr>
            <p:cNvPr id="18" name="Picture 4" descr="Intro to x86 Assembly with FASM – Coding">
              <a:extLst>
                <a:ext uri="{FF2B5EF4-FFF2-40B4-BE49-F238E27FC236}">
                  <a16:creationId xmlns:a16="http://schemas.microsoft.com/office/drawing/2014/main" id="{E6E2D291-2D3C-0D6C-7ED6-53C22344DB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8735" y="2466329"/>
              <a:ext cx="1304153" cy="1096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61610A-1B7E-FAFB-C10C-8B0176BAE9B4}"/>
                </a:ext>
              </a:extLst>
            </p:cNvPr>
            <p:cNvSpPr txBox="1"/>
            <p:nvPr/>
          </p:nvSpPr>
          <p:spPr>
            <a:xfrm>
              <a:off x="7278127" y="3218585"/>
              <a:ext cx="10255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[java]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54D5418-0CFA-22B9-515F-1B485676703C}"/>
                </a:ext>
              </a:extLst>
            </p:cNvPr>
            <p:cNvCxnSpPr>
              <a:cxnSpLocks/>
              <a:stCxn id="9" idx="3"/>
              <a:endCxn id="13" idx="1"/>
            </p:cNvCxnSpPr>
            <p:nvPr/>
          </p:nvCxnSpPr>
          <p:spPr>
            <a:xfrm flipV="1">
              <a:off x="6240867" y="2766407"/>
              <a:ext cx="706647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B7D9F6-2F96-9158-90AC-D135DB7D3244}"/>
                </a:ext>
              </a:extLst>
            </p:cNvPr>
            <p:cNvSpPr txBox="1"/>
            <p:nvPr/>
          </p:nvSpPr>
          <p:spPr>
            <a:xfrm>
              <a:off x="10346503" y="3741761"/>
              <a:ext cx="15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Machine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021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1F904A-A6EA-5494-C9F9-0305B0A3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bytecode generation and manipulation</a:t>
            </a:r>
          </a:p>
        </p:txBody>
      </p:sp>
      <p:pic>
        <p:nvPicPr>
          <p:cNvPr id="2052" name="Picture 4" descr="GitHub - raphw/byte-buddy: Runtime code generation for the Java virtual  machine.">
            <a:extLst>
              <a:ext uri="{FF2B5EF4-FFF2-40B4-BE49-F238E27FC236}">
                <a16:creationId xmlns:a16="http://schemas.microsoft.com/office/drawing/2014/main" id="{64A4EC81-94FC-55CE-B851-938DF498B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27" y="1236419"/>
            <a:ext cx="43910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77D3E3-1172-D1E2-3B82-D621BDCE1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476" y="1132277"/>
            <a:ext cx="4027726" cy="18388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8EC7B5-5DAB-5BB6-BCF7-FE90AC13FC57}"/>
              </a:ext>
            </a:extLst>
          </p:cNvPr>
          <p:cNvSpPr/>
          <p:nvPr/>
        </p:nvSpPr>
        <p:spPr>
          <a:xfrm>
            <a:off x="5175779" y="3722444"/>
            <a:ext cx="37095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Used by Hibernate</a:t>
            </a:r>
          </a:p>
        </p:txBody>
      </p:sp>
    </p:spTree>
    <p:extLst>
      <p:ext uri="{BB962C8B-B14F-4D97-AF65-F5344CB8AC3E}">
        <p14:creationId xmlns:p14="http://schemas.microsoft.com/office/powerpoint/2010/main" val="218197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A2A6E3-895E-F1CB-EEA3-7FFEB6771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 person = {</a:t>
            </a:r>
          </a:p>
          <a:p>
            <a:r>
              <a:rPr lang="en-US" dirty="0"/>
              <a:t>  name: 'John Doe'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const name = </a:t>
            </a:r>
            <a:r>
              <a:rPr lang="en-US" dirty="0" err="1"/>
              <a:t>Reflect.get</a:t>
            </a:r>
            <a:r>
              <a:rPr lang="en-US" dirty="0"/>
              <a:t>(person, 'name');</a:t>
            </a:r>
          </a:p>
          <a:p>
            <a:r>
              <a:rPr lang="en-US" dirty="0"/>
              <a:t>console.log(name); // 'John Doe’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Reflect.set</a:t>
            </a:r>
            <a:r>
              <a:rPr lang="en-US" dirty="0"/>
              <a:t>(person, 'name', 'Jane Doe');</a:t>
            </a:r>
          </a:p>
          <a:p>
            <a:r>
              <a:rPr lang="en-US" dirty="0"/>
              <a:t>console.log(person.name); // 'Jane Doe'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111DC4-5260-BA66-947D-C1D81F46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in JavaScript </a:t>
            </a:r>
            <a:r>
              <a:rPr lang="en-US" sz="1800" b="1" dirty="0"/>
              <a:t>[Not in Syllabus]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8F9F3-A94F-D983-8B8C-7F6A300F5BE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Reflect</a:t>
            </a:r>
            <a:r>
              <a:rPr lang="en-US" dirty="0"/>
              <a:t> API</a:t>
            </a:r>
          </a:p>
          <a:p>
            <a:r>
              <a:rPr lang="en-US" dirty="0" err="1">
                <a:latin typeface="Consolas" panose="020B0609020204030204" pitchFamily="49" charset="0"/>
              </a:rPr>
              <a:t>Reflect.get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latin typeface="Consolas" panose="020B0609020204030204" pitchFamily="49" charset="0"/>
              </a:rPr>
              <a:t>Reflect.set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5659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3DCD8-8C74-1B57-1B40-7388F5C88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(Post post)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List&lt;Post&gt; </a:t>
            </a:r>
            <a:r>
              <a:rPr lang="en-US" dirty="0" err="1"/>
              <a:t>loadAll</a:t>
            </a:r>
            <a:r>
              <a:rPr lang="en-US" dirty="0"/>
              <a:t>() {</a:t>
            </a:r>
          </a:p>
          <a:p>
            <a:r>
              <a:rPr lang="en-US" dirty="0"/>
              <a:t>		// … jedis logic</a:t>
            </a:r>
          </a:p>
          <a:p>
            <a:r>
              <a:rPr lang="en-US" dirty="0"/>
              <a:t>		Post </a:t>
            </a:r>
            <a:r>
              <a:rPr lang="en-US" dirty="0" err="1"/>
              <a:t>post</a:t>
            </a:r>
            <a:r>
              <a:rPr lang="en-US" dirty="0"/>
              <a:t> = new Post();</a:t>
            </a:r>
          </a:p>
          <a:p>
            <a:r>
              <a:rPr lang="en-US" dirty="0"/>
              <a:t>		</a:t>
            </a:r>
            <a:r>
              <a:rPr lang="en-US" dirty="0" err="1"/>
              <a:t>post.setAuthorName</a:t>
            </a:r>
            <a:r>
              <a:rPr lang="en-US" dirty="0"/>
              <a:t>(...);</a:t>
            </a:r>
          </a:p>
          <a:p>
            <a:r>
              <a:rPr lang="en-US" dirty="0"/>
              <a:t>		// … populate all post fields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16AB43-7B6F-9CB4-5EB5-7A61FA06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design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DE468D-85E2-6E50-C2B9-4E95A2B8903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 a </a:t>
            </a:r>
            <a:r>
              <a:rPr lang="en-US" dirty="0" err="1">
                <a:latin typeface="Consolas" panose="020B0609020204030204" pitchFamily="49" charset="0"/>
              </a:rPr>
              <a:t>RedisDB</a:t>
            </a:r>
            <a:r>
              <a:rPr lang="en-US" dirty="0"/>
              <a:t> class that encapsulates all Redis persistence functionality</a:t>
            </a:r>
          </a:p>
          <a:p>
            <a:r>
              <a:rPr lang="en-US" dirty="0" err="1">
                <a:latin typeface="Consolas" panose="020B0609020204030204" pitchFamily="49" charset="0"/>
              </a:rPr>
              <a:t>RedisDB</a:t>
            </a:r>
            <a:r>
              <a:rPr lang="en-US" dirty="0"/>
              <a:t> class internally uses a </a:t>
            </a:r>
            <a:r>
              <a:rPr lang="en-US" dirty="0">
                <a:latin typeface="Consolas" panose="020B0609020204030204" pitchFamily="49" charset="0"/>
              </a:rPr>
              <a:t>Jedis</a:t>
            </a:r>
            <a:r>
              <a:rPr lang="en-US" dirty="0"/>
              <a:t> object from the jedis library</a:t>
            </a:r>
          </a:p>
          <a:p>
            <a:r>
              <a:rPr lang="en-US" dirty="0"/>
              <a:t>Expose </a:t>
            </a:r>
            <a:r>
              <a:rPr lang="en-US" dirty="0" err="1">
                <a:latin typeface="Consolas" panose="020B0609020204030204" pitchFamily="49" charset="0"/>
              </a:rPr>
              <a:t>persistAll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loadAll</a:t>
            </a:r>
            <a:r>
              <a:rPr lang="en-US" dirty="0"/>
              <a:t> methods to persist and load Post</a:t>
            </a:r>
          </a:p>
        </p:txBody>
      </p:sp>
    </p:spTree>
    <p:extLst>
      <p:ext uri="{BB962C8B-B14F-4D97-AF65-F5344CB8AC3E}">
        <p14:creationId xmlns:p14="http://schemas.microsoft.com/office/powerpoint/2010/main" val="23465756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272606-AFA5-6B7B-7E46-4202320CB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RunTime</a:t>
            </a:r>
            <a:r>
              <a:rPr lang="en-US" dirty="0"/>
              <a:t> Type Information (RTTI) maintains type information for each object</a:t>
            </a:r>
          </a:p>
          <a:p>
            <a:r>
              <a:rPr lang="en-US" dirty="0"/>
              <a:t>But no language-level support for dynamic invocation</a:t>
            </a:r>
          </a:p>
          <a:p>
            <a:r>
              <a:rPr lang="en-US" dirty="0"/>
              <a:t>Possible to programmatically enable support for dynamic invocation</a:t>
            </a:r>
          </a:p>
          <a:p>
            <a:r>
              <a:rPr lang="en-US" dirty="0"/>
              <a:t>Describe with pseudo-code how you would design reflection for C++. Assume that the programmer must manually enable reflection for a class 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C4F17B-750B-7D1F-706B-94674448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in C++</a:t>
            </a:r>
            <a:r>
              <a:rPr lang="en-US" sz="3600" b="1" dirty="0"/>
              <a:t> </a:t>
            </a:r>
            <a:r>
              <a:rPr lang="en-US" sz="1600" b="1" dirty="0"/>
              <a:t>[Not in Syllabus]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740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1C6F73-B198-8B72-4F72-867A90332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Tapti Palit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A5FC8-F326-B925-DE62-4A66F194DD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Proxies</a:t>
            </a:r>
          </a:p>
        </p:txBody>
      </p:sp>
    </p:spTree>
    <p:extLst>
      <p:ext uri="{BB962C8B-B14F-4D97-AF65-F5344CB8AC3E}">
        <p14:creationId xmlns:p14="http://schemas.microsoft.com/office/powerpoint/2010/main" val="924226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439EBB-5FD2-31E6-103C-EC75E3E35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Bytecode generation and manipulation will not be on any exam/quiz</a:t>
            </a:r>
          </a:p>
          <a:p>
            <a:r>
              <a:rPr lang="en-US" dirty="0"/>
              <a:t>Will try to review bytecode generation at the end of quarter if time permits</a:t>
            </a:r>
          </a:p>
          <a:p>
            <a:r>
              <a:rPr lang="en-US" dirty="0"/>
              <a:t>Only reflection, annotations, and proxies (covered today and Friday) will be on the exams/quizzes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43267A-BD49-3842-E1E0-3BE07A18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20906644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6071CB-363F-23E3-67C0-29D85E493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Proxies</a:t>
            </a:r>
          </a:p>
          <a:p>
            <a:pPr lvl="1"/>
            <a:r>
              <a:rPr lang="en-US" dirty="0"/>
              <a:t>Proxy design pattern</a:t>
            </a:r>
          </a:p>
          <a:p>
            <a:pPr lvl="1"/>
            <a:r>
              <a:rPr lang="en-US" dirty="0"/>
              <a:t>Dynamic proxies in Java</a:t>
            </a:r>
          </a:p>
          <a:p>
            <a:pPr lvl="2"/>
            <a:r>
              <a:rPr lang="en-US" dirty="0"/>
              <a:t>Use case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58C1ED-906F-E138-5D46-C2BDAF83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408636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8B8124-020A-7445-A217-A9170FE60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public 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(“Vehicle is accelerating”);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Car extends Vehicle {</a:t>
            </a:r>
          </a:p>
          <a:p>
            <a:r>
              <a:rPr lang="en-US" dirty="0"/>
              <a:t>	public 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(“Car is accelerating”);</a:t>
            </a:r>
          </a:p>
          <a:p>
            <a:r>
              <a:rPr lang="en-US" dirty="0"/>
              <a:t>		</a:t>
            </a:r>
            <a:r>
              <a:rPr lang="en-US" dirty="0" err="1"/>
              <a:t>super.accelerate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Car c = new Car();</a:t>
            </a:r>
          </a:p>
          <a:p>
            <a:r>
              <a:rPr lang="en-US" dirty="0" err="1"/>
              <a:t>c.accelerate</a:t>
            </a:r>
            <a:r>
              <a:rPr lang="en-US" dirty="0"/>
              <a:t>(); // will print</a:t>
            </a:r>
          </a:p>
          <a:p>
            <a:r>
              <a:rPr lang="en-US" dirty="0"/>
              <a:t>			// Car is accelerating</a:t>
            </a:r>
          </a:p>
          <a:p>
            <a:r>
              <a:rPr lang="en-US" dirty="0"/>
              <a:t>			// Vehicle is accelerating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9C0C61-33DD-E26F-9605-5358202F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</a:t>
            </a:r>
            <a:r>
              <a:rPr lang="en-US" dirty="0">
                <a:latin typeface="Consolas" panose="020B0609020204030204" pitchFamily="49" charset="0"/>
              </a:rPr>
              <a:t>super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15292-6B81-739E-EF1E-C24B048594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super</a:t>
            </a:r>
            <a:r>
              <a:rPr lang="en-US" dirty="0"/>
              <a:t> keyword is a reference to the parent class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B9EFE5-4C7A-7672-1D31-B987FD048C63}"/>
              </a:ext>
            </a:extLst>
          </p:cNvPr>
          <p:cNvSpPr/>
          <p:nvPr/>
        </p:nvSpPr>
        <p:spPr>
          <a:xfrm>
            <a:off x="6794500" y="2806700"/>
            <a:ext cx="3797300" cy="5080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1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D15018-764E-A07F-637B-FD07094CB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and objects abstract object behavior</a:t>
            </a:r>
          </a:p>
          <a:p>
            <a:pPr lvl="1"/>
            <a:r>
              <a:rPr lang="en-US" dirty="0"/>
              <a:t>Focus on reusing object behavior</a:t>
            </a:r>
          </a:p>
          <a:p>
            <a:r>
              <a:rPr lang="en-US" dirty="0"/>
              <a:t>Design patterns abstract object instantiation, composition, and behavior</a:t>
            </a:r>
          </a:p>
          <a:p>
            <a:pPr lvl="1"/>
            <a:r>
              <a:rPr lang="en-US" dirty="0"/>
              <a:t>Focus on abstracting the class design itself</a:t>
            </a:r>
          </a:p>
          <a:p>
            <a:pPr lvl="1"/>
            <a:r>
              <a:rPr lang="en-US" dirty="0"/>
              <a:t>Some design issues keep reoccurring</a:t>
            </a:r>
          </a:p>
          <a:p>
            <a:pPr lvl="2"/>
            <a:r>
              <a:rPr lang="en-US" dirty="0"/>
              <a:t>Allows software engineers to </a:t>
            </a:r>
            <a:r>
              <a:rPr lang="en-US" i="1" dirty="0"/>
              <a:t>reuse </a:t>
            </a:r>
            <a:r>
              <a:rPr lang="en-US" dirty="0"/>
              <a:t>previous class designs and architectures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F0D9B-3FF0-F5F8-99C8-2C8863BB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– quick overview</a:t>
            </a:r>
          </a:p>
        </p:txBody>
      </p:sp>
    </p:spTree>
    <p:extLst>
      <p:ext uri="{BB962C8B-B14F-4D97-AF65-F5344CB8AC3E}">
        <p14:creationId xmlns:p14="http://schemas.microsoft.com/office/powerpoint/2010/main" val="48199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1C80823-DB83-436D-56B9-2935A03C68F4}"/>
              </a:ext>
            </a:extLst>
          </p:cNvPr>
          <p:cNvGrpSpPr/>
          <p:nvPr/>
        </p:nvGrpSpPr>
        <p:grpSpPr>
          <a:xfrm>
            <a:off x="7080738" y="1430215"/>
            <a:ext cx="3414514" cy="2923828"/>
            <a:chOff x="7080738" y="1430215"/>
            <a:chExt cx="3414514" cy="29238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F9C68E-BE0A-F52F-EE1C-1E5830AA6920}"/>
                </a:ext>
              </a:extLst>
            </p:cNvPr>
            <p:cNvSpPr/>
            <p:nvPr/>
          </p:nvSpPr>
          <p:spPr>
            <a:xfrm>
              <a:off x="7080738" y="1430215"/>
              <a:ext cx="3414514" cy="28889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D89C322-6524-B9E2-640F-B254951B10A1}"/>
                </a:ext>
              </a:extLst>
            </p:cNvPr>
            <p:cNvSpPr txBox="1"/>
            <p:nvPr/>
          </p:nvSpPr>
          <p:spPr>
            <a:xfrm>
              <a:off x="7852913" y="1430215"/>
              <a:ext cx="2334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/>
                <a:t>ProxyObject</a:t>
              </a:r>
              <a:endParaRPr lang="en-US" sz="28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B210AC7-1672-B796-A1F0-106B26ED9D75}"/>
                </a:ext>
              </a:extLst>
            </p:cNvPr>
            <p:cNvSpPr/>
            <p:nvPr/>
          </p:nvSpPr>
          <p:spPr>
            <a:xfrm>
              <a:off x="8637591" y="4104540"/>
              <a:ext cx="586154" cy="21101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B4DA07-1269-548B-900C-5DFADBB679C8}"/>
                </a:ext>
              </a:extLst>
            </p:cNvPr>
            <p:cNvSpPr txBox="1"/>
            <p:nvPr/>
          </p:nvSpPr>
          <p:spPr>
            <a:xfrm>
              <a:off x="9260072" y="3984711"/>
              <a:ext cx="1184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func</a:t>
              </a:r>
              <a:r>
                <a:rPr lang="en-US" dirty="0">
                  <a:latin typeface="Consolas" panose="020B0609020204030204" pitchFamily="49" charset="0"/>
                </a:rPr>
                <a:t>()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C84AFA9-3D5A-22DB-472E-A21AB0B3951D}"/>
                </a:ext>
              </a:extLst>
            </p:cNvPr>
            <p:cNvCxnSpPr>
              <a:cxnSpLocks/>
              <a:stCxn id="14" idx="0"/>
              <a:endCxn id="9" idx="2"/>
            </p:cNvCxnSpPr>
            <p:nvPr/>
          </p:nvCxnSpPr>
          <p:spPr>
            <a:xfrm flipH="1" flipV="1">
              <a:off x="8924967" y="3308230"/>
              <a:ext cx="5701" cy="796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C35C940-4D55-AFA0-199A-37EDB61F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design pattern - what is a proxy object?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1EF6E-E886-747C-EDF5-2A77500EBB7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proxy is a wrapper around the original/target object</a:t>
            </a:r>
          </a:p>
          <a:p>
            <a:r>
              <a:rPr lang="en-US" dirty="0"/>
              <a:t>The user accesses the proxy object instead of the original target object</a:t>
            </a:r>
          </a:p>
          <a:p>
            <a:r>
              <a:rPr lang="en-US" dirty="0"/>
              <a:t>The proxy object typically</a:t>
            </a:r>
          </a:p>
          <a:p>
            <a:pPr lvl="1"/>
            <a:r>
              <a:rPr lang="en-US" dirty="0"/>
              <a:t>Performs some additional logic</a:t>
            </a:r>
          </a:p>
          <a:p>
            <a:pPr lvl="1"/>
            <a:r>
              <a:rPr lang="en-US" dirty="0"/>
              <a:t>Then forwards the request to the target object</a:t>
            </a:r>
          </a:p>
          <a:p>
            <a:pPr lvl="2"/>
            <a:r>
              <a:rPr lang="en-US" b="1" i="1" dirty="0"/>
              <a:t>Method interception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793D35-7917-C0EF-5D8B-C2300F29C995}"/>
              </a:ext>
            </a:extLst>
          </p:cNvPr>
          <p:cNvGrpSpPr/>
          <p:nvPr/>
        </p:nvGrpSpPr>
        <p:grpSpPr>
          <a:xfrm>
            <a:off x="7583282" y="1931572"/>
            <a:ext cx="2804610" cy="1376658"/>
            <a:chOff x="7583282" y="1931572"/>
            <a:chExt cx="2804610" cy="137665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FD5DD6-4C0F-FC8C-4FF7-BCB43B7D5C54}"/>
                </a:ext>
              </a:extLst>
            </p:cNvPr>
            <p:cNvSpPr/>
            <p:nvPr/>
          </p:nvSpPr>
          <p:spPr>
            <a:xfrm>
              <a:off x="7583282" y="1931572"/>
              <a:ext cx="2604072" cy="1376658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Object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2B6133-124B-EC62-835B-17D30D4B3D96}"/>
                </a:ext>
              </a:extLst>
            </p:cNvPr>
            <p:cNvSpPr/>
            <p:nvPr/>
          </p:nvSpPr>
          <p:spPr>
            <a:xfrm>
              <a:off x="8631890" y="3097214"/>
              <a:ext cx="586154" cy="21101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CB3755-01BD-59F3-9BA0-14E8632DF030}"/>
                </a:ext>
              </a:extLst>
            </p:cNvPr>
            <p:cNvSpPr txBox="1"/>
            <p:nvPr/>
          </p:nvSpPr>
          <p:spPr>
            <a:xfrm>
              <a:off x="9203861" y="2833390"/>
              <a:ext cx="1184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()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A2885C-CAD9-9A1E-FFFE-0DF525A67926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8924967" y="4315556"/>
            <a:ext cx="5701" cy="8279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D89E94F-E2FF-C34E-9E88-59E5744EB48F}"/>
              </a:ext>
            </a:extLst>
          </p:cNvPr>
          <p:cNvSpPr/>
          <p:nvPr/>
        </p:nvSpPr>
        <p:spPr>
          <a:xfrm>
            <a:off x="7583283" y="3515661"/>
            <a:ext cx="2604071" cy="5012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additional_functionality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1890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5A87D5-93E7-E68E-E931-9E8C74AD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Imagine –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want – </a:t>
            </a:r>
          </a:p>
          <a:p>
            <a:pPr lvl="1"/>
            <a:r>
              <a:rPr lang="en-US" dirty="0"/>
              <a:t>Every time </a:t>
            </a:r>
            <a:r>
              <a:rPr lang="en-US" dirty="0" err="1">
                <a:latin typeface="Consolas" panose="020B0609020204030204" pitchFamily="49" charset="0"/>
              </a:rPr>
              <a:t>hset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hget</a:t>
            </a:r>
            <a:r>
              <a:rPr lang="en-US" dirty="0"/>
              <a:t>, and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/>
              <a:t> method is invoked, it should log the access on the terminal</a:t>
            </a:r>
          </a:p>
          <a:p>
            <a:r>
              <a:rPr lang="en-US" dirty="0"/>
              <a:t>Challenge: can’t change source code of Jedis library or the other 3</a:t>
            </a:r>
            <a:r>
              <a:rPr lang="en-US" baseline="30000" dirty="0"/>
              <a:t>rd</a:t>
            </a:r>
            <a:r>
              <a:rPr lang="en-US" dirty="0"/>
              <a:t> party library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F46D73-C875-A282-3D0E-2E46E59C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method “interception”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C3AE31-1C35-331F-C02F-3CC5DD64CF10}"/>
              </a:ext>
            </a:extLst>
          </p:cNvPr>
          <p:cNvGrpSpPr/>
          <p:nvPr/>
        </p:nvGrpSpPr>
        <p:grpSpPr>
          <a:xfrm>
            <a:off x="750277" y="1300459"/>
            <a:ext cx="11210979" cy="2465258"/>
            <a:chOff x="750277" y="1300459"/>
            <a:chExt cx="11210979" cy="246525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4564A30-B6A8-CA4C-DE35-9963EB550C76}"/>
                </a:ext>
              </a:extLst>
            </p:cNvPr>
            <p:cNvGrpSpPr/>
            <p:nvPr/>
          </p:nvGrpSpPr>
          <p:grpSpPr>
            <a:xfrm>
              <a:off x="750277" y="1300459"/>
              <a:ext cx="10424208" cy="1828798"/>
              <a:chOff x="750277" y="1300459"/>
              <a:chExt cx="10424208" cy="1828798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D0B290B-89D2-D901-3316-27BF14E269E0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953D826-29B8-DFE6-BD06-7893B75AA862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E556B3-550A-3865-ADAF-CBB5FF324632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6248664-A199-3032-65C3-428877887A34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87E5FAA-0839-9E70-4576-85833F5DF6D4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794A204-76B2-29AF-B741-3D56CE7883FD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D94AF8-4268-DA0A-3AE8-420AA1051740}"/>
                  </a:ext>
                </a:extLst>
              </p:cNvPr>
              <p:cNvSpPr txBox="1"/>
              <p:nvPr/>
            </p:nvSpPr>
            <p:spPr>
              <a:xfrm>
                <a:off x="7240557" y="1664466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320E39-EB97-4F98-E22B-E6C1168FA57E}"/>
                </a:ext>
              </a:extLst>
            </p:cNvPr>
            <p:cNvSpPr txBox="1"/>
            <p:nvPr/>
          </p:nvSpPr>
          <p:spPr>
            <a:xfrm>
              <a:off x="8418235" y="2934720"/>
              <a:ext cx="35430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Invokes </a:t>
              </a:r>
              <a:r>
                <a:rPr lang="en-US" sz="2400" b="1" i="1" dirty="0" err="1"/>
                <a:t>hset</a:t>
              </a:r>
              <a:r>
                <a:rPr lang="en-US" sz="2400" b="1" i="1" dirty="0"/>
                <a:t>, </a:t>
              </a:r>
              <a:r>
                <a:rPr lang="en-US" sz="2400" b="1" i="1" dirty="0" err="1"/>
                <a:t>hget</a:t>
              </a:r>
              <a:r>
                <a:rPr lang="en-US" sz="2400" b="1" i="1" dirty="0"/>
                <a:t>, </a:t>
              </a:r>
              <a:r>
                <a:rPr lang="en-US" sz="2400" b="1" i="1" dirty="0" err="1"/>
                <a:t>hgetAll</a:t>
              </a:r>
              <a:endParaRPr lang="en-US" sz="2400" b="1" i="1" dirty="0"/>
            </a:p>
            <a:p>
              <a:r>
                <a:rPr lang="en-US" sz="2400" b="1" i="1" dirty="0"/>
                <a:t>methods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80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2638E6-B5AA-23CD-5E42-247F42A7B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Jedis {</a:t>
            </a:r>
          </a:p>
          <a:p>
            <a:r>
              <a:rPr lang="en-US" dirty="0"/>
              <a:t>	public void </a:t>
            </a:r>
            <a:r>
              <a:rPr lang="en-US" dirty="0" err="1"/>
              <a:t>hget</a:t>
            </a:r>
            <a:r>
              <a:rPr lang="en-US" dirty="0"/>
              <a:t>() {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() {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LoggedJedis</a:t>
            </a:r>
            <a:r>
              <a:rPr lang="en-US" dirty="0"/>
              <a:t> extends Jedis {</a:t>
            </a:r>
          </a:p>
          <a:p>
            <a:r>
              <a:rPr lang="en-US" dirty="0"/>
              <a:t>	public void </a:t>
            </a:r>
            <a:r>
              <a:rPr lang="en-US" dirty="0" err="1"/>
              <a:t>hget</a:t>
            </a:r>
            <a:r>
              <a:rPr lang="en-US" dirty="0"/>
              <a:t>() {</a:t>
            </a:r>
          </a:p>
          <a:p>
            <a:r>
              <a:rPr lang="en-US" dirty="0"/>
              <a:t>		log(…);</a:t>
            </a:r>
          </a:p>
          <a:p>
            <a:r>
              <a:rPr lang="en-US" dirty="0"/>
              <a:t>		</a:t>
            </a:r>
            <a:r>
              <a:rPr lang="en-US" dirty="0" err="1"/>
              <a:t>super.hget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() {</a:t>
            </a:r>
          </a:p>
          <a:p>
            <a:r>
              <a:rPr lang="en-US" dirty="0"/>
              <a:t>		log(…);</a:t>
            </a:r>
          </a:p>
          <a:p>
            <a:r>
              <a:rPr lang="en-US" dirty="0"/>
              <a:t>		</a:t>
            </a:r>
            <a:r>
              <a:rPr lang="en-US" dirty="0" err="1"/>
              <a:t>super.hset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29A217-3495-41D0-76AB-EF7791E7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specialize a class?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96645-72DA-B45B-C430-C5990D0E183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Which OO principle to use?</a:t>
            </a:r>
          </a:p>
          <a:p>
            <a:r>
              <a:rPr lang="en-US" dirty="0"/>
              <a:t>Inheritance!!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955AC-9A2E-63CD-313E-689026672D7E}"/>
              </a:ext>
            </a:extLst>
          </p:cNvPr>
          <p:cNvSpPr/>
          <p:nvPr/>
        </p:nvSpPr>
        <p:spPr>
          <a:xfrm>
            <a:off x="6515100" y="2286000"/>
            <a:ext cx="3797300" cy="9906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071C89-05FC-5722-C249-6820B5F5C981}"/>
              </a:ext>
            </a:extLst>
          </p:cNvPr>
          <p:cNvSpPr/>
          <p:nvPr/>
        </p:nvSpPr>
        <p:spPr>
          <a:xfrm>
            <a:off x="6515100" y="3429000"/>
            <a:ext cx="3797300" cy="11303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2CB30-6524-9752-F6DD-2B8B0A867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can I pass a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/>
              <a:t> to </a:t>
            </a:r>
            <a:r>
              <a:rPr lang="en-US" dirty="0" err="1">
                <a:latin typeface="Consolas" panose="020B0609020204030204" pitchFamily="49" charset="0"/>
              </a:rPr>
              <a:t>libA</a:t>
            </a:r>
            <a:r>
              <a:rPr lang="en-US" dirty="0"/>
              <a:t> when it expects a </a:t>
            </a:r>
            <a:r>
              <a:rPr lang="en-US" dirty="0">
                <a:latin typeface="Consolas" panose="020B0609020204030204" pitchFamily="49" charset="0"/>
              </a:rPr>
              <a:t>Jedis</a:t>
            </a:r>
            <a:r>
              <a:rPr lang="en-US" dirty="0"/>
              <a:t> object?</a:t>
            </a:r>
          </a:p>
          <a:p>
            <a:pPr lvl="1"/>
            <a:r>
              <a:rPr lang="en-US" dirty="0"/>
              <a:t>Because it extends Jedis;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/>
              <a:t> object </a:t>
            </a:r>
            <a:r>
              <a:rPr lang="en-US" b="1" i="1" dirty="0"/>
              <a:t>is 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Jedis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Because of runtime polymorphism it will execute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 err="1"/>
              <a:t>’s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hget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hset</a:t>
            </a:r>
            <a:r>
              <a:rPr lang="en-US" dirty="0"/>
              <a:t> methods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5B83EEF-4F76-DAFC-3ED4-21606F23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pass </a:t>
            </a:r>
            <a:r>
              <a:rPr lang="en-US" dirty="0" err="1"/>
              <a:t>LoggedJedis</a:t>
            </a:r>
            <a:r>
              <a:rPr lang="en-US" dirty="0"/>
              <a:t> object to </a:t>
            </a:r>
            <a:r>
              <a:rPr lang="en-US" dirty="0" err="1"/>
              <a:t>libA</a:t>
            </a:r>
            <a:r>
              <a:rPr lang="en-US" dirty="0"/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739D37-7880-83C4-BE8F-843B9027DF56}"/>
              </a:ext>
            </a:extLst>
          </p:cNvPr>
          <p:cNvGrpSpPr/>
          <p:nvPr/>
        </p:nvGrpSpPr>
        <p:grpSpPr>
          <a:xfrm>
            <a:off x="382074" y="1372042"/>
            <a:ext cx="10424208" cy="2151343"/>
            <a:chOff x="750277" y="1245042"/>
            <a:chExt cx="10424208" cy="21513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D25F721-48D1-5154-20BE-86389701CC90}"/>
                </a:ext>
              </a:extLst>
            </p:cNvPr>
            <p:cNvGrpSpPr/>
            <p:nvPr/>
          </p:nvGrpSpPr>
          <p:grpSpPr>
            <a:xfrm>
              <a:off x="750277" y="1245042"/>
              <a:ext cx="10424208" cy="1884215"/>
              <a:chOff x="750277" y="1245042"/>
              <a:chExt cx="10424208" cy="188421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646E562-583E-E5BA-BB14-11680C5B2DFB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988A533-3B3E-FAA4-5725-91BB1270BB9B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DFFE24-720E-84E6-7E63-601C67BA881D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97F782B-9B0E-0167-EBBA-1121C5F1EFD4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88DFE70-CC58-EDF0-3F76-B149020AD2F6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B8BABCD-6B89-C25A-B99D-E89C40070ECD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FD88B3-B3D7-FEE9-AAC0-A12A6DADBA95}"/>
                  </a:ext>
                </a:extLst>
              </p:cNvPr>
              <p:cNvSpPr txBox="1"/>
              <p:nvPr/>
            </p:nvSpPr>
            <p:spPr>
              <a:xfrm>
                <a:off x="7174480" y="1245042"/>
                <a:ext cx="20537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>
                    <a:latin typeface="Consolas" panose="020B0609020204030204" pitchFamily="49" charset="0"/>
                  </a:rPr>
                  <a:t>LoggedJedis</a:t>
                </a:r>
                <a:endParaRPr lang="en-US" sz="2400" b="1" dirty="0">
                  <a:latin typeface="Consolas" panose="020B0609020204030204" pitchFamily="49" charset="0"/>
                </a:endParaRPr>
              </a:p>
              <a:p>
                <a:r>
                  <a:rPr lang="en-US" sz="2400" dirty="0"/>
                  <a:t>object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62D2FE-7E92-0C7F-0761-EDD60E686351}"/>
                </a:ext>
              </a:extLst>
            </p:cNvPr>
            <p:cNvSpPr txBox="1"/>
            <p:nvPr/>
          </p:nvSpPr>
          <p:spPr>
            <a:xfrm>
              <a:off x="8418235" y="293472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i="1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8897E78-B37E-8E54-2E66-00349C367264}"/>
              </a:ext>
            </a:extLst>
          </p:cNvPr>
          <p:cNvSpPr/>
          <p:nvPr/>
        </p:nvSpPr>
        <p:spPr>
          <a:xfrm>
            <a:off x="6667465" y="1247877"/>
            <a:ext cx="2192579" cy="9906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4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25CF6-22F2-A4F3-6F80-3E28A1455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Imagine HW2 assignment asks you to do the following - </a:t>
            </a:r>
          </a:p>
          <a:p>
            <a:r>
              <a:rPr lang="en-US" dirty="0"/>
              <a:t>Design classes </a:t>
            </a:r>
          </a:p>
          <a:p>
            <a:pPr lvl="1"/>
            <a:r>
              <a:rPr lang="en-US" dirty="0"/>
              <a:t>User, Post, Comment, Feed, Platform, Scheduler, Analytics, Message, Notification</a:t>
            </a:r>
          </a:p>
          <a:p>
            <a:r>
              <a:rPr lang="en-US" dirty="0"/>
              <a:t>Add methods to the </a:t>
            </a:r>
            <a:r>
              <a:rPr lang="en-US" dirty="0" err="1">
                <a:latin typeface="Consolas" panose="020B0609020204030204" pitchFamily="49" charset="0"/>
              </a:rPr>
              <a:t>RedisDB</a:t>
            </a:r>
            <a:r>
              <a:rPr lang="en-US" dirty="0"/>
              <a:t> class to persist all of them to a Redis database</a:t>
            </a:r>
          </a:p>
          <a:p>
            <a:r>
              <a:rPr lang="en-US" dirty="0"/>
              <a:t>How to design/implement this?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8F5B6DC-F772-881F-8B58-5E8BF24B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HW1</a:t>
            </a:r>
          </a:p>
        </p:txBody>
      </p:sp>
    </p:spTree>
    <p:extLst>
      <p:ext uri="{BB962C8B-B14F-4D97-AF65-F5344CB8AC3E}">
        <p14:creationId xmlns:p14="http://schemas.microsoft.com/office/powerpoint/2010/main" val="82880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3AC1D-5EB7-D548-58C5-41D505FFD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F7247-4BCF-6107-C830-CED5F651D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Can’t get </a:t>
            </a:r>
            <a:r>
              <a:rPr lang="en-US" dirty="0" err="1">
                <a:latin typeface="Consolas" panose="020B0609020204030204" pitchFamily="49" charset="0"/>
              </a:rPr>
              <a:t>libRedis</a:t>
            </a:r>
            <a:r>
              <a:rPr lang="en-US" dirty="0"/>
              <a:t> library to return a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0EFF73-DE23-0AF3-3E61-81D8BF30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can’t modify Jedis library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024F8D-F9D9-65EC-E697-275B974B908C}"/>
              </a:ext>
            </a:extLst>
          </p:cNvPr>
          <p:cNvGrpSpPr/>
          <p:nvPr/>
        </p:nvGrpSpPr>
        <p:grpSpPr>
          <a:xfrm>
            <a:off x="763074" y="1740342"/>
            <a:ext cx="10424208" cy="2151343"/>
            <a:chOff x="750277" y="1245042"/>
            <a:chExt cx="10424208" cy="21513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CD399B-BD80-ED0A-C014-518EFD121231}"/>
                </a:ext>
              </a:extLst>
            </p:cNvPr>
            <p:cNvGrpSpPr/>
            <p:nvPr/>
          </p:nvGrpSpPr>
          <p:grpSpPr>
            <a:xfrm>
              <a:off x="750277" y="1245042"/>
              <a:ext cx="10424208" cy="1884215"/>
              <a:chOff x="750277" y="1245042"/>
              <a:chExt cx="10424208" cy="188421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47DBCA3-6472-EAF6-3AF5-0CC419E59955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29FB3434-89F1-566E-DD3B-6F8D2D6470B4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6A0911-A275-ABD3-1708-AD6CD57C9E12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5013264-2124-5BEF-B277-EB546855F71B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CBE45CB-9A8C-DFCB-F9C2-2FEFA51F1355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47C48FA-034A-2E3A-8897-649C50568503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2D5EC1-5D8D-7BB3-79C2-7C62DF2C3FD9}"/>
                  </a:ext>
                </a:extLst>
              </p:cNvPr>
              <p:cNvSpPr txBox="1"/>
              <p:nvPr/>
            </p:nvSpPr>
            <p:spPr>
              <a:xfrm>
                <a:off x="7174480" y="1245042"/>
                <a:ext cx="20537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>
                    <a:latin typeface="Consolas" panose="020B0609020204030204" pitchFamily="49" charset="0"/>
                  </a:rPr>
                  <a:t>LoggedJedis</a:t>
                </a:r>
                <a:endParaRPr lang="en-US" sz="2400" b="1" dirty="0">
                  <a:latin typeface="Consolas" panose="020B0609020204030204" pitchFamily="49" charset="0"/>
                </a:endParaRPr>
              </a:p>
              <a:p>
                <a:r>
                  <a:rPr lang="en-US" sz="2400" dirty="0"/>
                  <a:t>object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3CB5F9-6BA9-A41E-CE23-9E3A35073F24}"/>
                </a:ext>
              </a:extLst>
            </p:cNvPr>
            <p:cNvSpPr txBox="1"/>
            <p:nvPr/>
          </p:nvSpPr>
          <p:spPr>
            <a:xfrm>
              <a:off x="8418235" y="293472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i="1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DB0A41B-21FD-5586-7B03-55321981FD06}"/>
              </a:ext>
            </a:extLst>
          </p:cNvPr>
          <p:cNvSpPr/>
          <p:nvPr/>
        </p:nvSpPr>
        <p:spPr>
          <a:xfrm>
            <a:off x="1115751" y="3763376"/>
            <a:ext cx="77352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i="1" cap="none" spc="0" dirty="0">
                <a:ln/>
                <a:solidFill>
                  <a:schemeClr val="accent4"/>
                </a:solidFill>
                <a:effectLst/>
              </a:rPr>
              <a:t>How to convert Jedis object to </a:t>
            </a:r>
            <a:r>
              <a:rPr lang="en-US" sz="2800" b="1" i="1" cap="none" spc="0" dirty="0" err="1">
                <a:ln/>
                <a:solidFill>
                  <a:schemeClr val="accent4"/>
                </a:solidFill>
                <a:effectLst/>
              </a:rPr>
              <a:t>LoggedJedis</a:t>
            </a:r>
            <a:r>
              <a:rPr lang="en-US" sz="2800" b="1" i="1" cap="none" spc="0" dirty="0">
                <a:ln/>
                <a:solidFill>
                  <a:schemeClr val="accent4"/>
                </a:solidFill>
                <a:effectLst/>
              </a:rPr>
              <a:t> object?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257427-8657-34E1-3CB4-B254D14831AC}"/>
              </a:ext>
            </a:extLst>
          </p:cNvPr>
          <p:cNvSpPr/>
          <p:nvPr/>
        </p:nvSpPr>
        <p:spPr>
          <a:xfrm>
            <a:off x="2812145" y="1740342"/>
            <a:ext cx="2192579" cy="9906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1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F151F-A016-D3DE-6E4E-AD3465C23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7A177-667F-2CCC-3DE6-0CEF51D6C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Option 1 - Manually copy the fields</a:t>
            </a:r>
          </a:p>
          <a:p>
            <a:endParaRPr lang="en-US" b="1" i="1" dirty="0">
              <a:ln/>
              <a:solidFill>
                <a:schemeClr val="accent4"/>
              </a:solidFill>
            </a:endParaRPr>
          </a:p>
          <a:p>
            <a:endParaRPr lang="en-US" b="1" i="1" dirty="0">
              <a:ln/>
              <a:solidFill>
                <a:schemeClr val="accent4"/>
              </a:solidFill>
            </a:endParaRPr>
          </a:p>
          <a:p>
            <a:endParaRPr lang="en-US" b="1" i="1" dirty="0">
              <a:ln/>
              <a:solidFill>
                <a:schemeClr val="accent4"/>
              </a:solidFill>
            </a:endParaRPr>
          </a:p>
          <a:p>
            <a:endParaRPr lang="en-US" b="1" i="1" dirty="0">
              <a:ln/>
              <a:solidFill>
                <a:schemeClr val="accent4"/>
              </a:solidFill>
            </a:endParaRPr>
          </a:p>
          <a:p>
            <a:endParaRPr lang="en-US" b="1" i="1" dirty="0">
              <a:ln/>
              <a:solidFill>
                <a:schemeClr val="accent4"/>
              </a:solidFill>
            </a:endParaRPr>
          </a:p>
          <a:p>
            <a:r>
              <a:rPr lang="en-US" dirty="0">
                <a:ln/>
                <a:solidFill>
                  <a:schemeClr val="accent4"/>
                </a:solidFill>
              </a:rPr>
              <a:t>Error-prone</a:t>
            </a:r>
          </a:p>
          <a:p>
            <a:r>
              <a:rPr lang="en-US" dirty="0">
                <a:ln/>
                <a:solidFill>
                  <a:schemeClr val="accent4"/>
                </a:solidFill>
              </a:rPr>
              <a:t>Have to deep clone any references contained by Jedis object</a:t>
            </a:r>
          </a:p>
          <a:p>
            <a:r>
              <a:rPr lang="en-US" dirty="0">
                <a:ln/>
                <a:solidFill>
                  <a:schemeClr val="accent4"/>
                </a:solidFill>
              </a:rPr>
              <a:t>Must keep updated with any changes in </a:t>
            </a:r>
            <a:r>
              <a:rPr lang="en-US" dirty="0" err="1">
                <a:ln/>
                <a:solidFill>
                  <a:schemeClr val="accent4"/>
                </a:solidFill>
              </a:rPr>
              <a:t>libRedis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43968B-4F7D-05D0-D9D9-DE878C8D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can’t modify Jedis library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523F04-A0B6-7BA6-DE1D-D0E85BB23BE6}"/>
              </a:ext>
            </a:extLst>
          </p:cNvPr>
          <p:cNvGrpSpPr/>
          <p:nvPr/>
        </p:nvGrpSpPr>
        <p:grpSpPr>
          <a:xfrm>
            <a:off x="873162" y="1277657"/>
            <a:ext cx="10424208" cy="2151343"/>
            <a:chOff x="750277" y="1245042"/>
            <a:chExt cx="10424208" cy="21513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25A04E-D43A-7BA0-A0A3-B7D4FF982286}"/>
                </a:ext>
              </a:extLst>
            </p:cNvPr>
            <p:cNvGrpSpPr/>
            <p:nvPr/>
          </p:nvGrpSpPr>
          <p:grpSpPr>
            <a:xfrm>
              <a:off x="750277" y="1245042"/>
              <a:ext cx="10424208" cy="1884215"/>
              <a:chOff x="750277" y="1245042"/>
              <a:chExt cx="10424208" cy="188421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0D0B2CA-33ED-9168-BA66-E0439A6D8681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B3D16FF-CAE2-EE07-AD25-6B0A2C2CB8D7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921D26-4158-390F-B3E7-942FB0ADBA82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00CADC9-891A-E554-4EDD-41233AC5B272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65B2F2D5-677C-B85E-7D88-F23FE7B1EDB6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27E9F66-D470-B5FA-1384-4CAC801218E2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3DD218-7197-E290-8E74-D959A86D7280}"/>
                  </a:ext>
                </a:extLst>
              </p:cNvPr>
              <p:cNvSpPr txBox="1"/>
              <p:nvPr/>
            </p:nvSpPr>
            <p:spPr>
              <a:xfrm>
                <a:off x="7174480" y="1245042"/>
                <a:ext cx="20537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>
                    <a:latin typeface="Consolas" panose="020B0609020204030204" pitchFamily="49" charset="0"/>
                  </a:rPr>
                  <a:t>LoggedJedis</a:t>
                </a:r>
                <a:endParaRPr lang="en-US" sz="2400" b="1" dirty="0">
                  <a:latin typeface="Consolas" panose="020B0609020204030204" pitchFamily="49" charset="0"/>
                </a:endParaRPr>
              </a:p>
              <a:p>
                <a:r>
                  <a:rPr lang="en-US" sz="2400" dirty="0"/>
                  <a:t>object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5BEB34-942B-BA67-4E62-1EE779962B91}"/>
                </a:ext>
              </a:extLst>
            </p:cNvPr>
            <p:cNvSpPr txBox="1"/>
            <p:nvPr/>
          </p:nvSpPr>
          <p:spPr>
            <a:xfrm>
              <a:off x="8418235" y="293472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i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25D64FB-4F98-1CE7-EC86-2D3F3B88064B}"/>
              </a:ext>
            </a:extLst>
          </p:cNvPr>
          <p:cNvSpPr txBox="1"/>
          <p:nvPr/>
        </p:nvSpPr>
        <p:spPr>
          <a:xfrm>
            <a:off x="2732551" y="3308839"/>
            <a:ext cx="5756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loggedJedis.setUrl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jedis.getUrl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loggedJedis.setPort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jedis.getPort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66161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FD2C7-6255-B4D0-E1CB-63F41CE79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7956F-71E0-02AB-208F-67C3398A8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Proxy option: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/>
              <a:t> object </a:t>
            </a:r>
            <a:r>
              <a:rPr lang="en-US" i="1" dirty="0"/>
              <a:t>contains </a:t>
            </a:r>
            <a:r>
              <a:rPr lang="en-US" dirty="0"/>
              <a:t>the original/target </a:t>
            </a:r>
            <a:r>
              <a:rPr lang="en-US" dirty="0">
                <a:latin typeface="Consolas" panose="020B0609020204030204" pitchFamily="49" charset="0"/>
              </a:rPr>
              <a:t>jedis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F9B001-4FDA-52BF-72E9-A7A91632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can’t modify Jedis library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A04E0EC-D248-652F-8BC7-58469FC5C608}"/>
              </a:ext>
            </a:extLst>
          </p:cNvPr>
          <p:cNvGrpSpPr/>
          <p:nvPr/>
        </p:nvGrpSpPr>
        <p:grpSpPr>
          <a:xfrm>
            <a:off x="763074" y="1740342"/>
            <a:ext cx="10424208" cy="2151343"/>
            <a:chOff x="750277" y="1245042"/>
            <a:chExt cx="10424208" cy="21513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33C87F9-E275-92D3-99D0-DB117375E419}"/>
                </a:ext>
              </a:extLst>
            </p:cNvPr>
            <p:cNvGrpSpPr/>
            <p:nvPr/>
          </p:nvGrpSpPr>
          <p:grpSpPr>
            <a:xfrm>
              <a:off x="750277" y="1245042"/>
              <a:ext cx="10424208" cy="1884215"/>
              <a:chOff x="750277" y="1245042"/>
              <a:chExt cx="10424208" cy="188421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DCE25F9-0BEF-C8F0-CCAE-ED22485050F6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A672DBE-8448-7DA8-D731-F92552EFD18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8AD688-B992-F0EB-B195-E08BE1FEB401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73E1FA5-2A68-238F-5004-7444151F9DE7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8F14165-AE2E-8488-E37C-7968ADDCA335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F2F739D-417A-EAD0-0F13-9AD427158276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0D8695-92C7-475B-419A-96E5E5F36EC9}"/>
                  </a:ext>
                </a:extLst>
              </p:cNvPr>
              <p:cNvSpPr txBox="1"/>
              <p:nvPr/>
            </p:nvSpPr>
            <p:spPr>
              <a:xfrm>
                <a:off x="7174480" y="1245042"/>
                <a:ext cx="20537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>
                    <a:latin typeface="Consolas" panose="020B0609020204030204" pitchFamily="49" charset="0"/>
                  </a:rPr>
                  <a:t>LoggedJedis</a:t>
                </a:r>
                <a:endParaRPr lang="en-US" sz="2400" b="1" dirty="0">
                  <a:latin typeface="Consolas" panose="020B0609020204030204" pitchFamily="49" charset="0"/>
                </a:endParaRPr>
              </a:p>
              <a:p>
                <a:r>
                  <a:rPr lang="en-US" sz="2400" dirty="0"/>
                  <a:t>object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1BB2D2-480C-57D1-FC5B-7A9FB9BF9E7A}"/>
                </a:ext>
              </a:extLst>
            </p:cNvPr>
            <p:cNvSpPr txBox="1"/>
            <p:nvPr/>
          </p:nvSpPr>
          <p:spPr>
            <a:xfrm>
              <a:off x="8418235" y="293472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i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63A0F10-AA4D-704A-3ECE-AB0EB0543529}"/>
              </a:ext>
            </a:extLst>
          </p:cNvPr>
          <p:cNvSpPr txBox="1"/>
          <p:nvPr/>
        </p:nvSpPr>
        <p:spPr>
          <a:xfrm>
            <a:off x="2234271" y="3749850"/>
            <a:ext cx="57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loggedJedis.setJedis</a:t>
            </a:r>
            <a:r>
              <a:rPr lang="en-US" dirty="0">
                <a:latin typeface="Consolas" panose="020B0609020204030204" pitchFamily="49" charset="0"/>
              </a:rPr>
              <a:t>(jedis);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B61DA-A3B7-9E57-5484-F09D8A38C668}"/>
              </a:ext>
            </a:extLst>
          </p:cNvPr>
          <p:cNvSpPr/>
          <p:nvPr/>
        </p:nvSpPr>
        <p:spPr>
          <a:xfrm>
            <a:off x="2234271" y="3660851"/>
            <a:ext cx="6071529" cy="97445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2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FCC80-DCA4-A2F3-68CB-B34A12AA3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06B47569-8DB3-FC60-EAEF-9C27B888621E}"/>
              </a:ext>
            </a:extLst>
          </p:cNvPr>
          <p:cNvGrpSpPr/>
          <p:nvPr/>
        </p:nvGrpSpPr>
        <p:grpSpPr>
          <a:xfrm>
            <a:off x="1055077" y="1406768"/>
            <a:ext cx="3962400" cy="3697333"/>
            <a:chOff x="6553200" y="1477107"/>
            <a:chExt cx="3962400" cy="369733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644DAFC-8440-8D74-5434-7B150617869E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71772"/>
              <a:chOff x="6553200" y="1477107"/>
              <a:chExt cx="3962400" cy="337177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F07D3C6-F0B8-5E53-1C94-B84402F39034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6476910-F87F-D22C-E793-C00A67F72758}"/>
                  </a:ext>
                </a:extLst>
              </p:cNvPr>
              <p:cNvSpPr/>
              <p:nvPr/>
            </p:nvSpPr>
            <p:spPr>
              <a:xfrm>
                <a:off x="7189286" y="1507802"/>
                <a:ext cx="26902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JedisProxy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DEC17F4-151A-FE6B-AA7A-06725AF6F604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2C00A58-6D13-19D8-A3D3-67F57C1DB035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DDBBBF-EF97-1F04-C922-5792C2EAF778}"/>
                  </a:ext>
                </a:extLst>
              </p:cNvPr>
              <p:cNvSpPr txBox="1"/>
              <p:nvPr/>
            </p:nvSpPr>
            <p:spPr>
              <a:xfrm>
                <a:off x="6906723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hget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09E86A-CB42-8767-31E5-8264A38FECE9}"/>
                  </a:ext>
                </a:extLst>
              </p:cNvPr>
              <p:cNvSpPr txBox="1"/>
              <p:nvPr/>
            </p:nvSpPr>
            <p:spPr>
              <a:xfrm>
                <a:off x="9542598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hset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AAE7FB-78C4-EF60-31DE-F01BBE1B2438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F19D73-3A4F-1952-D5D5-64D3581C136C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1F15233-0357-E5FB-978B-C8C49A1B978D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5620A36-DC1D-57AC-4958-BE3968A550C5}"/>
                  </a:ext>
                </a:extLst>
              </p:cNvPr>
              <p:cNvCxnSpPr>
                <a:cxnSpLocks/>
                <a:stCxn id="13" idx="0"/>
                <a:endCxn id="18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EA1FB9F-46E5-090A-04BF-25D09A068E07}"/>
                  </a:ext>
                </a:extLst>
              </p:cNvPr>
              <p:cNvCxnSpPr>
                <a:cxnSpLocks/>
                <a:stCxn id="17" idx="0"/>
                <a:endCxn id="7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9BB24F2-7083-1D0C-07AE-F60741C9E463}"/>
                  </a:ext>
                </a:extLst>
              </p:cNvPr>
              <p:cNvCxnSpPr>
                <a:cxnSpLocks/>
                <a:stCxn id="18" idx="0"/>
                <a:endCxn id="8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C487434-A16E-FA8A-B8C1-BD6D661CA7BD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7A5902F-C6BD-8E9A-D319-A813594BEF7F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3CF7E8A-566C-CBDB-7599-D88650449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933425" cy="5046453"/>
          </a:xfrm>
        </p:spPr>
        <p:txBody>
          <a:bodyPr/>
          <a:lstStyle/>
          <a:p>
            <a:r>
              <a:rPr lang="en-US" dirty="0"/>
              <a:t>class Jedis 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 …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JedisProxy</a:t>
            </a:r>
            <a:r>
              <a:rPr lang="en-US" dirty="0"/>
              <a:t> </a:t>
            </a:r>
            <a:r>
              <a:rPr lang="en-US" b="1" dirty="0"/>
              <a:t>extends Jedis</a:t>
            </a:r>
            <a:r>
              <a:rPr lang="en-US" dirty="0"/>
              <a:t>{</a:t>
            </a:r>
          </a:p>
          <a:p>
            <a:r>
              <a:rPr lang="en-US" dirty="0"/>
              <a:t>	private Jedis </a:t>
            </a:r>
            <a:r>
              <a:rPr lang="en-US" dirty="0" err="1"/>
              <a:t>jedis</a:t>
            </a:r>
            <a:r>
              <a:rPr lang="en-US" dirty="0"/>
              <a:t>; // Wrap jedis obj</a:t>
            </a:r>
          </a:p>
          <a:p>
            <a:endParaRPr lang="en-US" dirty="0"/>
          </a:p>
          <a:p>
            <a:r>
              <a:rPr lang="en-US" dirty="0"/>
              <a:t>	public log() { </a:t>
            </a:r>
            <a:r>
              <a:rPr lang="en-US" dirty="0" err="1"/>
              <a:t>S.o.p</a:t>
            </a:r>
            <a:r>
              <a:rPr lang="en-US" dirty="0"/>
              <a:t>(…); }</a:t>
            </a:r>
          </a:p>
          <a:p>
            <a:endParaRPr lang="en-US" dirty="0"/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</a:t>
            </a:r>
          </a:p>
          <a:p>
            <a:r>
              <a:rPr lang="en-US" dirty="0"/>
              <a:t>		log();</a:t>
            </a:r>
          </a:p>
          <a:p>
            <a:r>
              <a:rPr lang="en-US" dirty="0"/>
              <a:t>		return </a:t>
            </a:r>
            <a:r>
              <a:rPr lang="en-US" dirty="0" err="1"/>
              <a:t>jedis.hget</a:t>
            </a:r>
            <a:r>
              <a:rPr lang="en-US" dirty="0"/>
              <a:t>(id);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</a:t>
            </a:r>
          </a:p>
          <a:p>
            <a:r>
              <a:rPr lang="en-US" dirty="0"/>
              <a:t>		log();</a:t>
            </a:r>
          </a:p>
          <a:p>
            <a:r>
              <a:rPr lang="en-US" dirty="0"/>
              <a:t>		</a:t>
            </a:r>
            <a:r>
              <a:rPr lang="en-US" dirty="0" err="1"/>
              <a:t>hset</a:t>
            </a:r>
            <a:r>
              <a:rPr lang="en-US" dirty="0"/>
              <a:t>(id, </a:t>
            </a:r>
            <a:r>
              <a:rPr lang="en-US" dirty="0" err="1"/>
              <a:t>val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5D4868-2E65-9E86-5EB1-4C9A543D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Proxy object wraps and extends target class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5455C6-C0CD-FAC3-3B41-90C481704CBD}"/>
              </a:ext>
            </a:extLst>
          </p:cNvPr>
          <p:cNvGrpSpPr/>
          <p:nvPr/>
        </p:nvGrpSpPr>
        <p:grpSpPr>
          <a:xfrm>
            <a:off x="1834661" y="1969476"/>
            <a:ext cx="2403231" cy="1582615"/>
            <a:chOff x="7332784" y="2039815"/>
            <a:chExt cx="2403231" cy="15826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B5C5B5-30FA-ED5C-C165-0D90B57B8290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 object</a:t>
              </a:r>
              <a:endParaRPr lang="en-US" sz="28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C0E506-2D25-82A7-8A42-E63FADD97413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73EC3C-78B4-53A2-3C3D-968B3DFB308E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FC153E-09ED-C471-3F73-D984E3C1F996}"/>
                </a:ext>
              </a:extLst>
            </p:cNvPr>
            <p:cNvSpPr txBox="1"/>
            <p:nvPr/>
          </p:nvSpPr>
          <p:spPr>
            <a:xfrm>
              <a:off x="7584859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hget</a:t>
              </a:r>
              <a:r>
                <a:rPr lang="en-US" dirty="0"/>
                <a:t>()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29C690-BA7F-29F1-E72A-8E3C2C5928FF}"/>
                </a:ext>
              </a:extLst>
            </p:cNvPr>
            <p:cNvSpPr txBox="1"/>
            <p:nvPr/>
          </p:nvSpPr>
          <p:spPr>
            <a:xfrm>
              <a:off x="8780582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hset</a:t>
              </a:r>
              <a:r>
                <a:rPr lang="en-US" dirty="0"/>
                <a:t>()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FF8E1C5-5A33-BBEA-75AC-E6FFA242A5F6}"/>
              </a:ext>
            </a:extLst>
          </p:cNvPr>
          <p:cNvSpPr/>
          <p:nvPr/>
        </p:nvSpPr>
        <p:spPr>
          <a:xfrm>
            <a:off x="6096000" y="2139294"/>
            <a:ext cx="4841631" cy="52753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B0751-5F1D-BC8F-961C-D8F98C8112AB}"/>
              </a:ext>
            </a:extLst>
          </p:cNvPr>
          <p:cNvSpPr/>
          <p:nvPr/>
        </p:nvSpPr>
        <p:spPr>
          <a:xfrm>
            <a:off x="6176512" y="3182813"/>
            <a:ext cx="4841631" cy="101534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01D447-E2AC-FF60-76E1-CBAC67D9F281}"/>
              </a:ext>
            </a:extLst>
          </p:cNvPr>
          <p:cNvSpPr/>
          <p:nvPr/>
        </p:nvSpPr>
        <p:spPr>
          <a:xfrm>
            <a:off x="286814" y="5362056"/>
            <a:ext cx="630781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Proxies intercept the method invocations</a:t>
            </a:r>
            <a:endParaRPr lang="en-US" sz="28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F73071-C02C-FBDF-3CBA-0E03E9589E26}"/>
              </a:ext>
            </a:extLst>
          </p:cNvPr>
          <p:cNvSpPr/>
          <p:nvPr/>
        </p:nvSpPr>
        <p:spPr>
          <a:xfrm>
            <a:off x="6095999" y="2651201"/>
            <a:ext cx="4841631" cy="52322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2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" grpId="0" animBg="1"/>
      <p:bldP spid="2" grpId="1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74EDA-EAE7-046B-A976-E0246A2F4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Every </a:t>
            </a:r>
            <a:r>
              <a:rPr lang="en-US" dirty="0" err="1">
                <a:latin typeface="Consolas" panose="020B0609020204030204" pitchFamily="49" charset="0"/>
              </a:rPr>
              <a:t>hget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hset</a:t>
            </a:r>
            <a:r>
              <a:rPr lang="en-US" dirty="0"/>
              <a:t> method invocation calls logging functionality</a:t>
            </a:r>
          </a:p>
          <a:p>
            <a:r>
              <a:rPr lang="en-US" dirty="0"/>
              <a:t>No need to change </a:t>
            </a:r>
            <a:r>
              <a:rPr lang="en-US" dirty="0" err="1">
                <a:latin typeface="Consolas" panose="020B0609020204030204" pitchFamily="49" charset="0"/>
              </a:rPr>
              <a:t>libRedis</a:t>
            </a:r>
            <a:r>
              <a:rPr lang="en-US" dirty="0"/>
              <a:t> or </a:t>
            </a:r>
            <a:r>
              <a:rPr lang="en-US" dirty="0" err="1">
                <a:latin typeface="Consolas" panose="020B0609020204030204" pitchFamily="49" charset="0"/>
              </a:rPr>
              <a:t>libA</a:t>
            </a:r>
            <a:r>
              <a:rPr lang="en-US" dirty="0"/>
              <a:t> source code</a:t>
            </a:r>
          </a:p>
          <a:p>
            <a:r>
              <a:rPr lang="en-US" dirty="0"/>
              <a:t>No need to manually copy any fields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F3E645-00D2-A93A-E535-5B244B453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gain?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287D36-0538-BB86-ED39-BF160DDC4498}"/>
              </a:ext>
            </a:extLst>
          </p:cNvPr>
          <p:cNvGrpSpPr/>
          <p:nvPr/>
        </p:nvGrpSpPr>
        <p:grpSpPr>
          <a:xfrm>
            <a:off x="737674" y="854015"/>
            <a:ext cx="10424208" cy="2151343"/>
            <a:chOff x="750277" y="1245042"/>
            <a:chExt cx="10424208" cy="21513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CB8618-C2B7-D0BC-67EE-AB660BA7D1CF}"/>
                </a:ext>
              </a:extLst>
            </p:cNvPr>
            <p:cNvGrpSpPr/>
            <p:nvPr/>
          </p:nvGrpSpPr>
          <p:grpSpPr>
            <a:xfrm>
              <a:off x="750277" y="1245042"/>
              <a:ext cx="10424208" cy="1884215"/>
              <a:chOff x="750277" y="1245042"/>
              <a:chExt cx="10424208" cy="188421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6B7DC26-999D-1BCB-C662-C86D197D2A3C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9CAED22-E4F7-2445-AA98-E5698E5D44D1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D9A651-9797-F31B-3812-7E8179A22EB2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D0ED83C-3747-6B7A-4073-1E2188D7C72C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C2292E2-AC50-69EB-F725-5F8D841CCF4E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683F52CD-F404-967A-1AA0-A8F51296FC68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7D7C99-BD97-49CE-AA55-453C7390CE47}"/>
                  </a:ext>
                </a:extLst>
              </p:cNvPr>
              <p:cNvSpPr txBox="1"/>
              <p:nvPr/>
            </p:nvSpPr>
            <p:spPr>
              <a:xfrm>
                <a:off x="7174480" y="1245042"/>
                <a:ext cx="20537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>
                    <a:latin typeface="Consolas" panose="020B0609020204030204" pitchFamily="49" charset="0"/>
                  </a:rPr>
                  <a:t>LoggedJedis</a:t>
                </a:r>
                <a:endParaRPr lang="en-US" sz="2400" b="1" dirty="0">
                  <a:latin typeface="Consolas" panose="020B0609020204030204" pitchFamily="49" charset="0"/>
                </a:endParaRPr>
              </a:p>
              <a:p>
                <a:r>
                  <a:rPr lang="en-US" sz="2400" dirty="0"/>
                  <a:t>object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4524D2-D19D-9925-99C3-483BB93DC59D}"/>
                </a:ext>
              </a:extLst>
            </p:cNvPr>
            <p:cNvSpPr txBox="1"/>
            <p:nvPr/>
          </p:nvSpPr>
          <p:spPr>
            <a:xfrm>
              <a:off x="8418235" y="293472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i="1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7E9978A-8254-72E4-9E62-8C0C356A68BB}"/>
              </a:ext>
            </a:extLst>
          </p:cNvPr>
          <p:cNvSpPr txBox="1"/>
          <p:nvPr/>
        </p:nvSpPr>
        <p:spPr>
          <a:xfrm>
            <a:off x="3832566" y="2774525"/>
            <a:ext cx="5449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Wrap </a:t>
            </a:r>
            <a:r>
              <a:rPr lang="en-US" sz="2000" b="1" dirty="0">
                <a:latin typeface="Consolas" panose="020B0609020204030204" pitchFamily="49" charset="0"/>
                <a:cs typeface="Helvetica" panose="020B0604020202020204" pitchFamily="34" charset="0"/>
              </a:rPr>
              <a:t>Jedis</a:t>
            </a:r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 object in a </a:t>
            </a:r>
            <a:r>
              <a:rPr lang="en-US" sz="2000" b="1" dirty="0" err="1">
                <a:latin typeface="Consolas" panose="020B0609020204030204" pitchFamily="49" charset="0"/>
                <a:cs typeface="Helvetica" panose="020B0604020202020204" pitchFamily="34" charset="0"/>
              </a:rPr>
              <a:t>LoggedJedis</a:t>
            </a:r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 proxy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0ABC99-5497-5218-7E05-4BD279F1BDAF}"/>
              </a:ext>
            </a:extLst>
          </p:cNvPr>
          <p:cNvSpPr txBox="1"/>
          <p:nvPr/>
        </p:nvSpPr>
        <p:spPr>
          <a:xfrm>
            <a:off x="3524982" y="3134925"/>
            <a:ext cx="57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loggedJedis.setJedis</a:t>
            </a:r>
            <a:r>
              <a:rPr lang="en-US" dirty="0">
                <a:latin typeface="Consolas" panose="020B0609020204030204" pitchFamily="49" charset="0"/>
              </a:rPr>
              <a:t>(jedis);</a:t>
            </a:r>
          </a:p>
        </p:txBody>
      </p:sp>
    </p:spTree>
    <p:extLst>
      <p:ext uri="{BB962C8B-B14F-4D97-AF65-F5344CB8AC3E}">
        <p14:creationId xmlns:p14="http://schemas.microsoft.com/office/powerpoint/2010/main" val="2751199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9054B4-49FC-B8E5-A4EA-E48A17904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SQL {</a:t>
            </a:r>
          </a:p>
          <a:p>
            <a:r>
              <a:rPr lang="en-US" dirty="0"/>
              <a:t>	public void </a:t>
            </a:r>
            <a:r>
              <a:rPr lang="en-US" dirty="0" err="1"/>
              <a:t>executeQuery</a:t>
            </a:r>
            <a:r>
              <a:rPr lang="en-US" dirty="0"/>
              <a:t>(String query)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SQLProxy</a:t>
            </a:r>
            <a:r>
              <a:rPr lang="en-US" dirty="0"/>
              <a:t> extends Query{</a:t>
            </a:r>
          </a:p>
          <a:p>
            <a:r>
              <a:rPr lang="en-US" dirty="0"/>
              <a:t>	public log() { </a:t>
            </a:r>
            <a:r>
              <a:rPr lang="en-US" dirty="0" err="1"/>
              <a:t>S.o.p</a:t>
            </a:r>
            <a:r>
              <a:rPr lang="en-US" dirty="0"/>
              <a:t>(…); }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executeQuery</a:t>
            </a:r>
            <a:r>
              <a:rPr lang="en-US" dirty="0"/>
              <a:t>(String query) {</a:t>
            </a:r>
          </a:p>
          <a:p>
            <a:r>
              <a:rPr lang="en-US" dirty="0"/>
              <a:t>		log();</a:t>
            </a:r>
          </a:p>
          <a:p>
            <a:r>
              <a:rPr lang="en-US" dirty="0"/>
              <a:t>		</a:t>
            </a:r>
            <a:r>
              <a:rPr lang="en-US" dirty="0" err="1"/>
              <a:t>super.executeQuery</a:t>
            </a:r>
            <a:r>
              <a:rPr lang="en-US" dirty="0"/>
              <a:t>(query);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SQL </a:t>
            </a:r>
            <a:r>
              <a:rPr lang="en-US" dirty="0" err="1"/>
              <a:t>sql</a:t>
            </a:r>
            <a:r>
              <a:rPr lang="en-US" dirty="0"/>
              <a:t> = …; // </a:t>
            </a:r>
            <a:r>
              <a:rPr lang="en-US" dirty="0" err="1"/>
              <a:t>sql</a:t>
            </a:r>
            <a:r>
              <a:rPr lang="en-US" dirty="0"/>
              <a:t> object</a:t>
            </a:r>
          </a:p>
          <a:p>
            <a:r>
              <a:rPr lang="en-US" dirty="0" err="1"/>
              <a:t>SQLProxy</a:t>
            </a:r>
            <a:r>
              <a:rPr lang="en-US" dirty="0"/>
              <a:t> </a:t>
            </a:r>
            <a:r>
              <a:rPr lang="en-US" dirty="0" err="1"/>
              <a:t>sqlProxy</a:t>
            </a:r>
            <a:r>
              <a:rPr lang="en-US" dirty="0"/>
              <a:t> = new </a:t>
            </a:r>
            <a:r>
              <a:rPr lang="en-US" dirty="0" err="1"/>
              <a:t>SQLProxy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);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A81E4E-1053-CE38-AE80-342AF6CE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limitations?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91A5D5-B593-26AD-C055-0F9FB0DAFAF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Explicitly create a class that wraps the original object type</a:t>
            </a:r>
          </a:p>
          <a:p>
            <a:r>
              <a:rPr lang="en-US" dirty="0"/>
              <a:t>Explicitly create objects of this proxy class</a:t>
            </a:r>
          </a:p>
          <a:p>
            <a:r>
              <a:rPr lang="en-US" b="1" i="1" dirty="0"/>
              <a:t>Limitation: </a:t>
            </a:r>
            <a:r>
              <a:rPr lang="en-US" dirty="0"/>
              <a:t>proxy classes must be statically designed for each “</a:t>
            </a:r>
            <a:r>
              <a:rPr lang="en-US" dirty="0" err="1"/>
              <a:t>proxyable</a:t>
            </a:r>
            <a:r>
              <a:rPr lang="en-US" dirty="0"/>
              <a:t>” class</a:t>
            </a:r>
          </a:p>
          <a:p>
            <a:pPr lvl="1"/>
            <a:r>
              <a:rPr lang="en-US" dirty="0"/>
              <a:t>Duplicated logging logic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806E33-B9D1-B9A8-2335-0BC1905D2E15}"/>
              </a:ext>
            </a:extLst>
          </p:cNvPr>
          <p:cNvSpPr/>
          <p:nvPr/>
        </p:nvSpPr>
        <p:spPr>
          <a:xfrm>
            <a:off x="6176512" y="1600200"/>
            <a:ext cx="5101088" cy="25019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879E49-5C43-BE17-BE51-8144B38F118C}"/>
              </a:ext>
            </a:extLst>
          </p:cNvPr>
          <p:cNvSpPr/>
          <p:nvPr/>
        </p:nvSpPr>
        <p:spPr>
          <a:xfrm>
            <a:off x="6176512" y="4144753"/>
            <a:ext cx="5101088" cy="77254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8A221B-A092-08D3-8B0C-A0CE274B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logging to other classes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6FFF0E-9CE2-31D3-6790-454207F3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Duplicated work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EECB1-3A1D-C039-1E6C-907C3DF3360F}"/>
              </a:ext>
            </a:extLst>
          </p:cNvPr>
          <p:cNvGrpSpPr/>
          <p:nvPr/>
        </p:nvGrpSpPr>
        <p:grpSpPr>
          <a:xfrm>
            <a:off x="1055077" y="1406768"/>
            <a:ext cx="3992980" cy="3697333"/>
            <a:chOff x="6553200" y="1477107"/>
            <a:chExt cx="3992980" cy="36973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9F2009-FF2D-F1A6-54DE-B36835FF8395}"/>
                </a:ext>
              </a:extLst>
            </p:cNvPr>
            <p:cNvGrpSpPr/>
            <p:nvPr/>
          </p:nvGrpSpPr>
          <p:grpSpPr>
            <a:xfrm>
              <a:off x="6553200" y="1477107"/>
              <a:ext cx="3992980" cy="3371772"/>
              <a:chOff x="6553200" y="1477107"/>
              <a:chExt cx="3992980" cy="337177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7896A1-0E6D-EB04-3F38-33D80BCEF9D1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031E322-C3EA-59BB-CD80-8F3C4D3B63BA}"/>
                  </a:ext>
                </a:extLst>
              </p:cNvPr>
              <p:cNvSpPr/>
              <p:nvPr/>
            </p:nvSpPr>
            <p:spPr>
              <a:xfrm>
                <a:off x="7262223" y="1507802"/>
                <a:ext cx="2544351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SQLProxy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821A4C1-FBFA-3595-5E3C-B086551AF406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A0B23FA-EE0B-FE2B-2113-15A386476232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015859-C824-1C88-BCA8-A93BA8DD9E01}"/>
                  </a:ext>
                </a:extLst>
              </p:cNvPr>
              <p:cNvSpPr txBox="1"/>
              <p:nvPr/>
            </p:nvSpPr>
            <p:spPr>
              <a:xfrm>
                <a:off x="6715568" y="4479547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insert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D764A0-9EFD-CF21-DCF2-ED1EE217A738}"/>
                  </a:ext>
                </a:extLst>
              </p:cNvPr>
              <p:cNvSpPr txBox="1"/>
              <p:nvPr/>
            </p:nvSpPr>
            <p:spPr>
              <a:xfrm>
                <a:off x="9460626" y="4479547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update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67F1B6-971D-0890-9973-FC70C6EBA64B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28BFF9-5742-F750-34E5-0B24F7AFEC1B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236E0A6-5B59-DD1A-550A-3B889E0AE629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C2F257B-6C92-D864-8852-9BB498D7D2A8}"/>
                  </a:ext>
                </a:extLst>
              </p:cNvPr>
              <p:cNvCxnSpPr>
                <a:cxnSpLocks/>
                <a:stCxn id="13" idx="0"/>
                <a:endCxn id="17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CB29231-840C-B752-18A5-334CE66E0A70}"/>
                  </a:ext>
                </a:extLst>
              </p:cNvPr>
              <p:cNvCxnSpPr>
                <a:cxnSpLocks/>
                <a:stCxn id="16" idx="0"/>
                <a:endCxn id="24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462ABC6-0956-C977-5613-5844C25F80B9}"/>
                  </a:ext>
                </a:extLst>
              </p:cNvPr>
              <p:cNvCxnSpPr>
                <a:cxnSpLocks/>
                <a:stCxn id="17" idx="0"/>
                <a:endCxn id="25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9527760-C19B-83B7-ECAD-580A4B6271EF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2B3D185-35C3-B50E-E6DE-1E4D7FCDE7EF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51A6729-9392-8C1A-C9AA-586CE8DD84B0}"/>
              </a:ext>
            </a:extLst>
          </p:cNvPr>
          <p:cNvGrpSpPr/>
          <p:nvPr/>
        </p:nvGrpSpPr>
        <p:grpSpPr>
          <a:xfrm>
            <a:off x="1834661" y="1969476"/>
            <a:ext cx="2403231" cy="1582615"/>
            <a:chOff x="7332784" y="2039815"/>
            <a:chExt cx="2403231" cy="1582615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0C0203-EB80-4219-1E48-E28D75CAE343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SQL object</a:t>
              </a:r>
              <a:endParaRPr lang="en-US" sz="28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6BD5941-364C-35BA-33F5-D2D0F1992EBC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9BE95B-5F1B-93C3-A803-11E10A80CA6F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0826D1-236B-0BF1-E0E0-4DF551B66E88}"/>
                </a:ext>
              </a:extLst>
            </p:cNvPr>
            <p:cNvSpPr txBox="1"/>
            <p:nvPr/>
          </p:nvSpPr>
          <p:spPr>
            <a:xfrm>
              <a:off x="7584859" y="3050875"/>
              <a:ext cx="108555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insert</a:t>
              </a:r>
              <a:r>
                <a:rPr lang="en-US" dirty="0"/>
                <a:t>()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21897F-7448-A791-3D3B-ADBC140D457D}"/>
                </a:ext>
              </a:extLst>
            </p:cNvPr>
            <p:cNvSpPr txBox="1"/>
            <p:nvPr/>
          </p:nvSpPr>
          <p:spPr>
            <a:xfrm>
              <a:off x="8624668" y="3042487"/>
              <a:ext cx="108555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update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D9194E-16B1-F53C-7085-37DEC5CBDCCD}"/>
              </a:ext>
            </a:extLst>
          </p:cNvPr>
          <p:cNvGrpSpPr/>
          <p:nvPr/>
        </p:nvGrpSpPr>
        <p:grpSpPr>
          <a:xfrm>
            <a:off x="5378773" y="1406768"/>
            <a:ext cx="3970500" cy="3697333"/>
            <a:chOff x="6553200" y="1477107"/>
            <a:chExt cx="3970500" cy="369733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737B964-75E6-859F-2D23-4DDF0A2F693D}"/>
                </a:ext>
              </a:extLst>
            </p:cNvPr>
            <p:cNvGrpSpPr/>
            <p:nvPr/>
          </p:nvGrpSpPr>
          <p:grpSpPr>
            <a:xfrm>
              <a:off x="6553200" y="1477107"/>
              <a:ext cx="3970500" cy="3349813"/>
              <a:chOff x="6553200" y="1477107"/>
              <a:chExt cx="3970500" cy="3349813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A92EB5-ED9C-E29F-53B0-5536D5C97E2F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DF91022-B8E5-E5DA-11DC-3C23BEBAAE60}"/>
                  </a:ext>
                </a:extLst>
              </p:cNvPr>
              <p:cNvSpPr/>
              <p:nvPr/>
            </p:nvSpPr>
            <p:spPr>
              <a:xfrm>
                <a:off x="6967337" y="1507802"/>
                <a:ext cx="3134128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StudentProxy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E9A6BBF-148F-9065-EAF2-4286D2C9DEAA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5FA8711-8B03-17C7-8945-CEEF014606C1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8D32C2-A40E-A737-085E-16E82114F907}"/>
                  </a:ext>
                </a:extLst>
              </p:cNvPr>
              <p:cNvSpPr txBox="1"/>
              <p:nvPr/>
            </p:nvSpPr>
            <p:spPr>
              <a:xfrm>
                <a:off x="6575305" y="4288751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calc_gpa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BBCF8D-E3F6-86E4-9375-694A2DDAC3A8}"/>
                  </a:ext>
                </a:extLst>
              </p:cNvPr>
              <p:cNvSpPr txBox="1"/>
              <p:nvPr/>
            </p:nvSpPr>
            <p:spPr>
              <a:xfrm>
                <a:off x="9184872" y="4261960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graduate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DB5EAE3-2237-5E1C-E7C4-C1C63FEB4FF3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DAE094-39E9-FF1E-207C-E1748A64B182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CE333EF-DCEC-F4C8-9831-59DD64E45E4F}"/>
                  </a:ext>
                </a:extLst>
              </p:cNvPr>
              <p:cNvCxnSpPr>
                <a:stCxn id="34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F0DF0A9-1580-AE32-2F1D-83C6F68CA4BC}"/>
                  </a:ext>
                </a:extLst>
              </p:cNvPr>
              <p:cNvCxnSpPr>
                <a:cxnSpLocks/>
                <a:stCxn id="35" idx="0"/>
                <a:endCxn id="39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BCBEDC69-C177-CC9A-A1D0-CA4B48B7296E}"/>
                  </a:ext>
                </a:extLst>
              </p:cNvPr>
              <p:cNvCxnSpPr>
                <a:cxnSpLocks/>
                <a:stCxn id="38" idx="0"/>
                <a:endCxn id="46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0DDB4A16-97D3-4D45-B930-E6C6678FEC5F}"/>
                  </a:ext>
                </a:extLst>
              </p:cNvPr>
              <p:cNvCxnSpPr>
                <a:cxnSpLocks/>
                <a:stCxn id="39" idx="0"/>
                <a:endCxn id="47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49EC437-12D6-436E-2D17-B3D64A8FE8AC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B031CC0-10AD-7793-196B-1B648AEBB8FD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EDB0294-6FC8-2372-B567-45D1249D0B38}"/>
              </a:ext>
            </a:extLst>
          </p:cNvPr>
          <p:cNvGrpSpPr/>
          <p:nvPr/>
        </p:nvGrpSpPr>
        <p:grpSpPr>
          <a:xfrm>
            <a:off x="6137206" y="1969476"/>
            <a:ext cx="2451953" cy="1582615"/>
            <a:chOff x="7311633" y="2039815"/>
            <a:chExt cx="2451953" cy="158261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0EE8EF-915E-FA0F-6634-4589D98DF9DD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 object</a:t>
              </a:r>
              <a:endParaRPr lang="en-US" sz="280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670CD40-4FC5-B71D-5344-7B72046D1005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748E62C-8812-E35E-368A-5289B792BA5A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CA02001-5C64-682D-4139-A8E9BF376CA1}"/>
                </a:ext>
              </a:extLst>
            </p:cNvPr>
            <p:cNvSpPr txBox="1"/>
            <p:nvPr/>
          </p:nvSpPr>
          <p:spPr>
            <a:xfrm>
              <a:off x="7311633" y="305087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Calc_gpa</a:t>
              </a:r>
              <a:r>
                <a:rPr lang="en-US" dirty="0"/>
                <a:t>()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3FFE457-D46D-3D71-7B5F-2A7B9D89B599}"/>
                </a:ext>
              </a:extLst>
            </p:cNvPr>
            <p:cNvSpPr txBox="1"/>
            <p:nvPr/>
          </p:nvSpPr>
          <p:spPr>
            <a:xfrm>
              <a:off x="8424758" y="304248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withdraw</a:t>
              </a:r>
              <a:r>
                <a:rPr lang="en-US" dirty="0"/>
                <a:t>()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E01768C-515E-A6C1-0EA3-CE9D4E4C0098}"/>
              </a:ext>
            </a:extLst>
          </p:cNvPr>
          <p:cNvSpPr txBox="1"/>
          <p:nvPr/>
        </p:nvSpPr>
        <p:spPr>
          <a:xfrm>
            <a:off x="3916652" y="5381456"/>
            <a:ext cx="718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Duplicated work designing proxy classes for each  class</a:t>
            </a:r>
          </a:p>
        </p:txBody>
      </p:sp>
    </p:spTree>
    <p:extLst>
      <p:ext uri="{BB962C8B-B14F-4D97-AF65-F5344CB8AC3E}">
        <p14:creationId xmlns:p14="http://schemas.microsoft.com/office/powerpoint/2010/main" val="73467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CA579-C567-1887-E399-22B0EDB16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243738-8098-EDF4-1A5A-B802FA9E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goals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D25244F9-DA3C-39DE-43EE-02A515016D5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Want to reuse the proxy functionality (logging, for example)</a:t>
            </a:r>
          </a:p>
          <a:p>
            <a:r>
              <a:rPr lang="en-US" dirty="0"/>
              <a:t>Would be nice to </a:t>
            </a:r>
            <a:r>
              <a:rPr lang="en-US" b="1" i="1" dirty="0"/>
              <a:t>dynamically </a:t>
            </a:r>
            <a:r>
              <a:rPr lang="en-US" dirty="0"/>
              <a:t>create a </a:t>
            </a:r>
            <a:r>
              <a:rPr lang="en-US" b="1" i="1" dirty="0"/>
              <a:t>subclass</a:t>
            </a:r>
            <a:r>
              <a:rPr lang="en-US" dirty="0"/>
              <a:t> for the target object class that wraps any target object with the proxy functionality</a:t>
            </a:r>
          </a:p>
          <a:p>
            <a:r>
              <a:rPr lang="en-US" dirty="0"/>
              <a:t>E.g. magical method which accepted the </a:t>
            </a:r>
            <a:r>
              <a:rPr lang="en-US" dirty="0">
                <a:latin typeface="Consolas" panose="020B0609020204030204" pitchFamily="49" charset="0"/>
              </a:rPr>
              <a:t>log() </a:t>
            </a:r>
            <a:r>
              <a:rPr lang="en-US" dirty="0"/>
              <a:t>method and generated </a:t>
            </a:r>
            <a:r>
              <a:rPr lang="en-US" dirty="0" err="1">
                <a:latin typeface="Consolas" panose="020B0609020204030204" pitchFamily="49" charset="0"/>
              </a:rPr>
              <a:t>JedisProxy</a:t>
            </a:r>
            <a:r>
              <a:rPr lang="en-US" dirty="0"/>
              <a:t> </a:t>
            </a:r>
            <a:r>
              <a:rPr lang="en-US" b="1" i="1" dirty="0"/>
              <a:t>on the fly</a:t>
            </a:r>
          </a:p>
          <a:p>
            <a:pPr marL="168275" lvl="1" indent="0">
              <a:buNone/>
            </a:pP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CFD6E8E-0BC6-FDD1-9EC0-F7FA2D3ACD12}"/>
              </a:ext>
            </a:extLst>
          </p:cNvPr>
          <p:cNvGrpSpPr/>
          <p:nvPr/>
        </p:nvGrpSpPr>
        <p:grpSpPr>
          <a:xfrm>
            <a:off x="6144723" y="785004"/>
            <a:ext cx="3468154" cy="3697333"/>
            <a:chOff x="6906723" y="1477107"/>
            <a:chExt cx="3468154" cy="369733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759CAD4-9460-096F-171F-72BD4D927AF0}"/>
                </a:ext>
              </a:extLst>
            </p:cNvPr>
            <p:cNvGrpSpPr/>
            <p:nvPr/>
          </p:nvGrpSpPr>
          <p:grpSpPr>
            <a:xfrm>
              <a:off x="6906723" y="1477107"/>
              <a:ext cx="3468154" cy="3371772"/>
              <a:chOff x="6906723" y="1477107"/>
              <a:chExt cx="3468154" cy="33717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C513D19-FB9F-6767-1780-9181C931410A}"/>
                  </a:ext>
                </a:extLst>
              </p:cNvPr>
              <p:cNvSpPr/>
              <p:nvPr/>
            </p:nvSpPr>
            <p:spPr>
              <a:xfrm>
                <a:off x="6918210" y="1477107"/>
                <a:ext cx="3362928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066FF0A-B729-384B-1333-47520E034199}"/>
                  </a:ext>
                </a:extLst>
              </p:cNvPr>
              <p:cNvSpPr/>
              <p:nvPr/>
            </p:nvSpPr>
            <p:spPr>
              <a:xfrm>
                <a:off x="7189286" y="1507802"/>
                <a:ext cx="26902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JedisProxy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F0F4AC5-4C92-BFBD-A913-1F90223BB0C9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E9B7E6D-B484-682C-FDF6-7FE8E547E487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4D1631E-379E-2495-30A9-86001C3AF3E7}"/>
                  </a:ext>
                </a:extLst>
              </p:cNvPr>
              <p:cNvSpPr txBox="1"/>
              <p:nvPr/>
            </p:nvSpPr>
            <p:spPr>
              <a:xfrm>
                <a:off x="6906723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hget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6B395E-BF99-D3AB-0114-20348523BD5D}"/>
                  </a:ext>
                </a:extLst>
              </p:cNvPr>
              <p:cNvSpPr txBox="1"/>
              <p:nvPr/>
            </p:nvSpPr>
            <p:spPr>
              <a:xfrm>
                <a:off x="9542598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hset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9E6B43B-C249-68DE-0165-5C3E7E7703F2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953AE1C-4624-A5F8-1CB3-370EDCDA6BBD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53734929-55D4-4C50-430D-5D1401CEBDE4}"/>
                  </a:ext>
                </a:extLst>
              </p:cNvPr>
              <p:cNvCxnSpPr>
                <a:stCxn id="36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A9126E0-422E-2E4D-C9DD-CBE2C22DC739}"/>
                  </a:ext>
                </a:extLst>
              </p:cNvPr>
              <p:cNvCxnSpPr>
                <a:cxnSpLocks/>
                <a:stCxn id="37" idx="0"/>
                <a:endCxn id="41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865F78D-47CD-6C2F-F957-8C79B677FDB3}"/>
                  </a:ext>
                </a:extLst>
              </p:cNvPr>
              <p:cNvCxnSpPr>
                <a:cxnSpLocks/>
                <a:stCxn id="40" idx="0"/>
                <a:endCxn id="48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2685D393-9AFC-650F-530D-DB16075ABACE}"/>
                  </a:ext>
                </a:extLst>
              </p:cNvPr>
              <p:cNvCxnSpPr>
                <a:cxnSpLocks/>
                <a:stCxn id="41" idx="0"/>
                <a:endCxn id="49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F4D47A9-3603-3A66-2FE0-9D79515DA99F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9F274CD-F0D1-E0B1-47BA-73ABE2820C0B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A6AC286-3CD3-96EF-27DA-175E6D2F1635}"/>
              </a:ext>
            </a:extLst>
          </p:cNvPr>
          <p:cNvGrpSpPr/>
          <p:nvPr/>
        </p:nvGrpSpPr>
        <p:grpSpPr>
          <a:xfrm>
            <a:off x="6570784" y="1347712"/>
            <a:ext cx="2403231" cy="1582615"/>
            <a:chOff x="7332784" y="2039815"/>
            <a:chExt cx="2403231" cy="158261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CB84EB-89B7-4206-127E-F158471141C1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 object</a:t>
              </a:r>
              <a:endParaRPr lang="en-US" sz="28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07E7B62-A35D-5601-E6AE-9AA9B606028B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7E3611A-E592-3652-FA16-38671F0B3663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73FC133-746B-54F9-F400-7C686EF5EDFB}"/>
                </a:ext>
              </a:extLst>
            </p:cNvPr>
            <p:cNvSpPr txBox="1"/>
            <p:nvPr/>
          </p:nvSpPr>
          <p:spPr>
            <a:xfrm>
              <a:off x="7584859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hget</a:t>
              </a:r>
              <a:r>
                <a:rPr lang="en-US" dirty="0"/>
                <a:t>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BCF7CAE-7134-0065-8788-E63BE82B8B86}"/>
                </a:ext>
              </a:extLst>
            </p:cNvPr>
            <p:cNvSpPr txBox="1"/>
            <p:nvPr/>
          </p:nvSpPr>
          <p:spPr>
            <a:xfrm>
              <a:off x="8780582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hset</a:t>
              </a:r>
              <a:r>
                <a:rPr lang="en-US" dirty="0"/>
                <a:t>()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3F473DC-132B-2A2F-CCCB-FC6A6EF11758}"/>
              </a:ext>
            </a:extLst>
          </p:cNvPr>
          <p:cNvSpPr/>
          <p:nvPr/>
        </p:nvSpPr>
        <p:spPr>
          <a:xfrm>
            <a:off x="10196189" y="1752158"/>
            <a:ext cx="1512276" cy="703384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>
            <a:solidFill>
              <a:schemeClr val="accent4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Jedis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0552A2-0F57-5D0E-449E-1FDC7209627E}"/>
              </a:ext>
            </a:extLst>
          </p:cNvPr>
          <p:cNvSpPr/>
          <p:nvPr/>
        </p:nvSpPr>
        <p:spPr>
          <a:xfrm>
            <a:off x="9870834" y="2873011"/>
            <a:ext cx="2162987" cy="7033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4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JedisProxy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99C67A-06C2-1EEA-3898-36C761B89560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H="1" flipV="1">
            <a:off x="10952327" y="2455542"/>
            <a:ext cx="1" cy="4174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D6F7F6-4C5F-B27A-F81D-D8AB0B1B4A3C}"/>
              </a:ext>
            </a:extLst>
          </p:cNvPr>
          <p:cNvSpPr txBox="1"/>
          <p:nvPr/>
        </p:nvSpPr>
        <p:spPr>
          <a:xfrm>
            <a:off x="9972293" y="245548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274798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40382-B5F6-7CFC-8F68-94624562F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2401B-3ED0-0422-9AF9-3BF17F146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target, [FUNCTION encapsulating the additional functionality]) {</a:t>
            </a:r>
          </a:p>
          <a:p>
            <a:endParaRPr lang="en-US" dirty="0"/>
          </a:p>
          <a:p>
            <a:r>
              <a:rPr lang="en-US" dirty="0"/>
              <a:t>	// 1. Create </a:t>
            </a:r>
            <a:r>
              <a:rPr lang="en-US" dirty="0" err="1"/>
              <a:t>proxyClass</a:t>
            </a:r>
            <a:r>
              <a:rPr lang="en-US" dirty="0"/>
              <a:t> which is a subclass of </a:t>
            </a:r>
            <a:r>
              <a:rPr lang="en-US" dirty="0" err="1"/>
              <a:t>target.getClass</a:t>
            </a:r>
            <a:r>
              <a:rPr lang="en-US" dirty="0"/>
              <a:t>()</a:t>
            </a:r>
          </a:p>
          <a:p>
            <a:r>
              <a:rPr lang="en-US" dirty="0"/>
              <a:t>	// 2. This </a:t>
            </a:r>
            <a:r>
              <a:rPr lang="en-US" dirty="0" err="1"/>
              <a:t>proxyclass</a:t>
            </a:r>
            <a:r>
              <a:rPr lang="en-US" dirty="0"/>
              <a:t> will intercept all method invocations on itself</a:t>
            </a:r>
          </a:p>
          <a:p>
            <a:r>
              <a:rPr lang="en-US" dirty="0"/>
              <a:t>	// 3. And invoke the additional functionality and then retarget them to the target object</a:t>
            </a:r>
          </a:p>
          <a:p>
            <a:r>
              <a:rPr lang="en-US" dirty="0"/>
              <a:t>	// 4. Create and return an object of </a:t>
            </a:r>
            <a:r>
              <a:rPr lang="en-US" dirty="0" err="1"/>
              <a:t>proxyClass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6E0279-F225-C0AE-B565-D9FB9069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goals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DC44BE27-292E-D6A9-C689-69C0A94871C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Want to reuse the proxy functionality (logging, for example)</a:t>
            </a:r>
          </a:p>
          <a:p>
            <a:r>
              <a:rPr lang="en-US" dirty="0"/>
              <a:t>Would be nice to </a:t>
            </a:r>
            <a:r>
              <a:rPr lang="en-US" b="1" i="1" dirty="0"/>
              <a:t>dynamically </a:t>
            </a:r>
            <a:r>
              <a:rPr lang="en-US" dirty="0"/>
              <a:t>create a </a:t>
            </a:r>
            <a:r>
              <a:rPr lang="en-US" b="1" i="1" dirty="0"/>
              <a:t>subclass</a:t>
            </a:r>
            <a:r>
              <a:rPr lang="en-US" dirty="0"/>
              <a:t> for the target object class that wraps any target object with the proxy functionality</a:t>
            </a:r>
          </a:p>
          <a:p>
            <a:r>
              <a:rPr lang="en-US" dirty="0"/>
              <a:t>E.g. magical method which accepted the </a:t>
            </a:r>
            <a:r>
              <a:rPr lang="en-US" dirty="0">
                <a:latin typeface="Consolas" panose="020B0609020204030204" pitchFamily="49" charset="0"/>
              </a:rPr>
              <a:t>log() </a:t>
            </a:r>
            <a:r>
              <a:rPr lang="en-US" dirty="0"/>
              <a:t>method and generated </a:t>
            </a:r>
            <a:r>
              <a:rPr lang="en-US" dirty="0" err="1">
                <a:latin typeface="Consolas" panose="020B0609020204030204" pitchFamily="49" charset="0"/>
              </a:rPr>
              <a:t>JedisProxy</a:t>
            </a:r>
            <a:r>
              <a:rPr lang="en-US" dirty="0"/>
              <a:t> </a:t>
            </a:r>
            <a:r>
              <a:rPr lang="en-US" b="1" i="1" dirty="0"/>
              <a:t>on the fly</a:t>
            </a:r>
          </a:p>
          <a:p>
            <a:pPr marL="168275" lvl="1" indent="0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B5C1-43F0-B29C-C564-8AA9185C6B2C}"/>
              </a:ext>
            </a:extLst>
          </p:cNvPr>
          <p:cNvSpPr/>
          <p:nvPr/>
        </p:nvSpPr>
        <p:spPr>
          <a:xfrm>
            <a:off x="6176512" y="558800"/>
            <a:ext cx="5812288" cy="8890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D31E91-2717-8BBE-2D72-47B805E84846}"/>
              </a:ext>
            </a:extLst>
          </p:cNvPr>
          <p:cNvSpPr/>
          <p:nvPr/>
        </p:nvSpPr>
        <p:spPr>
          <a:xfrm>
            <a:off x="6176512" y="1447800"/>
            <a:ext cx="5812288" cy="69627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AD6C8B-983F-80C0-5AC6-F7ED31D72B45}"/>
              </a:ext>
            </a:extLst>
          </p:cNvPr>
          <p:cNvSpPr/>
          <p:nvPr/>
        </p:nvSpPr>
        <p:spPr>
          <a:xfrm>
            <a:off x="6176512" y="2006599"/>
            <a:ext cx="5812288" cy="130163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36513D-4148-A267-BABE-082151E47876}"/>
              </a:ext>
            </a:extLst>
          </p:cNvPr>
          <p:cNvSpPr/>
          <p:nvPr/>
        </p:nvSpPr>
        <p:spPr>
          <a:xfrm>
            <a:off x="6176512" y="3308230"/>
            <a:ext cx="5812288" cy="54832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7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9" grpId="0" animBg="1"/>
      <p:bldP spid="9" grpId="1" animBg="1"/>
      <p:bldP spid="11" grpId="0" animBg="1"/>
      <p:bldP spid="11" grpId="1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300F3C-19BD-9885-7943-726F08CAC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ByteBuddy</a:t>
            </a:r>
            <a:r>
              <a:rPr lang="en-US" dirty="0"/>
              <a:t>, </a:t>
            </a:r>
            <a:r>
              <a:rPr lang="en-US" dirty="0" err="1"/>
              <a:t>Javassist</a:t>
            </a:r>
            <a:r>
              <a:rPr lang="en-US" dirty="0"/>
              <a:t> libraries allow proxy creation via dynamic subclassing</a:t>
            </a:r>
          </a:p>
          <a:p>
            <a:pPr lvl="1"/>
            <a:r>
              <a:rPr lang="en-US" dirty="0" err="1"/>
              <a:t>ByteBuddy</a:t>
            </a:r>
            <a:r>
              <a:rPr lang="en-US" dirty="0"/>
              <a:t> and </a:t>
            </a:r>
            <a:r>
              <a:rPr lang="en-US" dirty="0" err="1"/>
              <a:t>Javassist</a:t>
            </a:r>
            <a:r>
              <a:rPr lang="en-US" dirty="0"/>
              <a:t> hide bytecode manipulation complexities</a:t>
            </a:r>
          </a:p>
          <a:p>
            <a:pPr lvl="1"/>
            <a:r>
              <a:rPr lang="en-US" dirty="0"/>
              <a:t>Internally uses ASM library which gives complete bytecode generation/manipulation capabilities </a:t>
            </a:r>
          </a:p>
          <a:p>
            <a:r>
              <a:rPr lang="en-US" dirty="0"/>
              <a:t>Java JDK also has a dynamic proxy functionality</a:t>
            </a:r>
          </a:p>
          <a:p>
            <a:pPr lvl="1"/>
            <a:r>
              <a:rPr lang="en-US" dirty="0"/>
              <a:t>IMHO, it’s unnecessarily complicated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3934F5-D9FF-4163-30C2-5A6A53EA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bytecode generation and manipulation</a:t>
            </a:r>
          </a:p>
        </p:txBody>
      </p:sp>
    </p:spTree>
    <p:extLst>
      <p:ext uri="{BB962C8B-B14F-4D97-AF65-F5344CB8AC3E}">
        <p14:creationId xmlns:p14="http://schemas.microsoft.com/office/powerpoint/2010/main" val="182520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BC0172-DFBD-6E66-C137-FD1288DE8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 wrote the persistence code once, why should I have to write it again?</a:t>
            </a:r>
          </a:p>
          <a:p>
            <a:r>
              <a:rPr lang="en-US" dirty="0"/>
              <a:t>Two pieces to this puzzle</a:t>
            </a:r>
          </a:p>
          <a:p>
            <a:pPr lvl="1"/>
            <a:r>
              <a:rPr lang="en-US" dirty="0"/>
              <a:t>Reflection</a:t>
            </a:r>
          </a:p>
          <a:p>
            <a:pPr lvl="1"/>
            <a:r>
              <a:rPr lang="en-US" dirty="0"/>
              <a:t>Annotation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66EC82-EB76-027F-BAC2-D4BCCEAF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reuse persistence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59A647-782D-1494-650F-F14A2170A11F}"/>
              </a:ext>
            </a:extLst>
          </p:cNvPr>
          <p:cNvSpPr/>
          <p:nvPr/>
        </p:nvSpPr>
        <p:spPr>
          <a:xfrm>
            <a:off x="805375" y="4140005"/>
            <a:ext cx="2543908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Reflection</a:t>
            </a:r>
            <a:endParaRPr lang="en-US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CBFCA-078B-0B81-595E-3EFC7567F090}"/>
              </a:ext>
            </a:extLst>
          </p:cNvPr>
          <p:cNvSpPr/>
          <p:nvPr/>
        </p:nvSpPr>
        <p:spPr>
          <a:xfrm>
            <a:off x="4682783" y="4151728"/>
            <a:ext cx="2543908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 Annotations</a:t>
            </a:r>
            <a:endParaRPr lang="en-US" sz="2800" dirty="0"/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9B322778-85A7-B876-0AEF-166BF945B092}"/>
              </a:ext>
            </a:extLst>
          </p:cNvPr>
          <p:cNvSpPr/>
          <p:nvPr/>
        </p:nvSpPr>
        <p:spPr>
          <a:xfrm>
            <a:off x="3721552" y="4433082"/>
            <a:ext cx="588961" cy="656492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BDD6DF47-D73E-6ED4-2B48-F305E8F128EC}"/>
              </a:ext>
            </a:extLst>
          </p:cNvPr>
          <p:cNvSpPr/>
          <p:nvPr/>
        </p:nvSpPr>
        <p:spPr>
          <a:xfrm>
            <a:off x="7428913" y="4479974"/>
            <a:ext cx="762000" cy="609600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uble Wave 9">
            <a:extLst>
              <a:ext uri="{FF2B5EF4-FFF2-40B4-BE49-F238E27FC236}">
                <a16:creationId xmlns:a16="http://schemas.microsoft.com/office/drawing/2014/main" id="{48D6E94E-F260-767B-5B6C-23878517B885}"/>
              </a:ext>
            </a:extLst>
          </p:cNvPr>
          <p:cNvSpPr/>
          <p:nvPr/>
        </p:nvSpPr>
        <p:spPr>
          <a:xfrm>
            <a:off x="8472268" y="3957493"/>
            <a:ext cx="2543908" cy="1729957"/>
          </a:xfrm>
          <a:prstGeom prst="doubleWave">
            <a:avLst>
              <a:gd name="adj1" fmla="val 1506"/>
              <a:gd name="adj2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Powerful abstractions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12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5348D-47B7-5F19-B2AD-69457891B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167888" cy="5046453"/>
          </a:xfrm>
        </p:spPr>
        <p:txBody>
          <a:bodyPr>
            <a:normAutofit/>
          </a:bodyPr>
          <a:lstStyle/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Class&lt;?&gt; </a:t>
            </a:r>
            <a:r>
              <a:rPr lang="en-US" dirty="0" err="1"/>
              <a:t>clazz</a:t>
            </a:r>
            <a:r>
              <a:rPr lang="en-US" dirty="0"/>
              <a:t> = </a:t>
            </a:r>
            <a:r>
              <a:rPr lang="en-US" dirty="0" err="1"/>
              <a:t>object.getClass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= new </a:t>
            </a:r>
            <a:r>
              <a:rPr lang="en-US" dirty="0" err="1"/>
              <a:t>ProxyFactory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proxyFactory.setSuperclass</a:t>
            </a:r>
            <a:r>
              <a:rPr lang="en-US" dirty="0"/>
              <a:t>(</a:t>
            </a:r>
            <a:r>
              <a:rPr lang="en-US" dirty="0" err="1"/>
              <a:t>clazz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= new </a:t>
            </a:r>
            <a:r>
              <a:rPr lang="en-US" dirty="0" err="1"/>
              <a:t>MethodHandler</a:t>
            </a:r>
            <a:r>
              <a:rPr lang="en-US" dirty="0"/>
              <a:t>()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Object invoke(Object self,</a:t>
            </a:r>
          </a:p>
          <a:p>
            <a:r>
              <a:rPr lang="en-US" dirty="0"/>
              <a:t>		Method </a:t>
            </a:r>
            <a:r>
              <a:rPr lang="en-US" dirty="0" err="1"/>
              <a:t>thisMethod</a:t>
            </a:r>
            <a:r>
              <a:rPr lang="en-US" dirty="0"/>
              <a:t>,</a:t>
            </a:r>
          </a:p>
          <a:p>
            <a:r>
              <a:rPr lang="en-US" dirty="0"/>
              <a:t>		Method proceed,</a:t>
            </a:r>
          </a:p>
          <a:p>
            <a:r>
              <a:rPr lang="en-US" dirty="0"/>
              <a:t>		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		log(“accessing method” +   </a:t>
            </a:r>
            <a:r>
              <a:rPr lang="en-US" dirty="0" err="1"/>
              <a:t>thisMethod.getName</a:t>
            </a:r>
            <a:r>
              <a:rPr lang="en-US" dirty="0"/>
              <a:t>());</a:t>
            </a:r>
          </a:p>
          <a:p>
            <a:r>
              <a:rPr lang="en-US" dirty="0"/>
              <a:t>		return </a:t>
            </a:r>
            <a:r>
              <a:rPr lang="en-US" dirty="0" err="1"/>
              <a:t>proceed.invoke</a:t>
            </a:r>
            <a:r>
              <a:rPr lang="en-US" dirty="0"/>
              <a:t>(self,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};</a:t>
            </a:r>
          </a:p>
          <a:p>
            <a:r>
              <a:rPr lang="en-US" dirty="0"/>
              <a:t>}  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43B0FE-25D0-E59A-429F-255625B0C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Proxying using </a:t>
            </a:r>
            <a:r>
              <a:rPr lang="en-US" dirty="0" err="1"/>
              <a:t>Javassist</a:t>
            </a:r>
            <a:r>
              <a:rPr lang="en-US" dirty="0"/>
              <a:t> </a:t>
            </a:r>
            <a:r>
              <a:rPr lang="en-US" sz="1800" b="1" dirty="0"/>
              <a:t>(extra-credit HW2)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3A8496-B181-7645-152E-616871B1B35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Create a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ProxyFactory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and set the parent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Implement the interface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MethodHandler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(possibly as an anonymous inner 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Override the invoke method to log </a:t>
            </a:r>
          </a:p>
          <a:p>
            <a:pPr marL="463550" lvl="1" indent="-285750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Then finally invoke the target object’s method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ED1363-772C-E29A-97E0-6D2D5BACF64B}"/>
              </a:ext>
            </a:extLst>
          </p:cNvPr>
          <p:cNvSpPr/>
          <p:nvPr/>
        </p:nvSpPr>
        <p:spPr>
          <a:xfrm>
            <a:off x="6015487" y="2256568"/>
            <a:ext cx="6167888" cy="275993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833671-2881-F8CF-0434-0E23857E6146}"/>
              </a:ext>
            </a:extLst>
          </p:cNvPr>
          <p:cNvSpPr/>
          <p:nvPr/>
        </p:nvSpPr>
        <p:spPr>
          <a:xfrm>
            <a:off x="6015487" y="1284082"/>
            <a:ext cx="6167888" cy="88375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710DC1-B801-67AD-6277-81E1E754DFE7}"/>
              </a:ext>
            </a:extLst>
          </p:cNvPr>
          <p:cNvSpPr txBox="1"/>
          <p:nvPr/>
        </p:nvSpPr>
        <p:spPr>
          <a:xfrm>
            <a:off x="6902331" y="4689727"/>
            <a:ext cx="421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All methods of object intercepted by </a:t>
            </a:r>
            <a:r>
              <a:rPr lang="en-US" sz="2400" b="1" dirty="0">
                <a:latin typeface="Consolas" panose="020B0609020204030204" pitchFamily="49" charset="0"/>
              </a:rPr>
              <a:t>invoke</a:t>
            </a:r>
            <a:r>
              <a:rPr lang="en-US" sz="2400" b="1" i="1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159051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0B6C8-700A-4237-4184-CEA7CD814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97F96-1CF6-DE9D-4223-E251EEB18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193288" cy="5046453"/>
          </a:xfrm>
        </p:spPr>
        <p:txBody>
          <a:bodyPr>
            <a:normAutofit/>
          </a:bodyPr>
          <a:lstStyle/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// … previous slide</a:t>
            </a:r>
          </a:p>
          <a:p>
            <a:endParaRPr lang="en-US" dirty="0"/>
          </a:p>
          <a:p>
            <a:r>
              <a:rPr lang="en-US" dirty="0"/>
              <a:t> Class&lt;?&gt; </a:t>
            </a:r>
            <a:r>
              <a:rPr lang="en-US" dirty="0" err="1"/>
              <a:t>proxyClass</a:t>
            </a:r>
            <a:r>
              <a:rPr lang="en-US" dirty="0"/>
              <a:t> = </a:t>
            </a:r>
            <a:r>
              <a:rPr lang="en-US" dirty="0" err="1"/>
              <a:t>proxyFactory.createClass</a:t>
            </a:r>
            <a:r>
              <a:rPr lang="en-US" dirty="0"/>
              <a:t>();</a:t>
            </a:r>
            <a:br>
              <a:rPr lang="en-US" dirty="0"/>
            </a:br>
            <a:endParaRPr lang="en-US" dirty="0"/>
          </a:p>
          <a:p>
            <a:r>
              <a:rPr lang="en-US" dirty="0"/>
              <a:t> Object </a:t>
            </a:r>
            <a:r>
              <a:rPr lang="en-US" dirty="0" err="1"/>
              <a:t>proxyObject</a:t>
            </a:r>
            <a:r>
              <a:rPr lang="en-US" dirty="0"/>
              <a:t> =  </a:t>
            </a:r>
            <a:r>
              <a:rPr lang="en-US" dirty="0" err="1"/>
              <a:t>proxyClass.getDeclaredConstructor</a:t>
            </a:r>
            <a:r>
              <a:rPr lang="en-US" dirty="0"/>
              <a:t>().</a:t>
            </a:r>
            <a:r>
              <a:rPr lang="en-US" dirty="0" err="1"/>
              <a:t>newInstance</a:t>
            </a:r>
            <a:r>
              <a:rPr lang="en-US" dirty="0"/>
              <a:t>();</a:t>
            </a:r>
            <a:br>
              <a:rPr lang="en-US" dirty="0"/>
            </a:br>
            <a:endParaRPr lang="en-US" dirty="0"/>
          </a:p>
          <a:p>
            <a:r>
              <a:rPr lang="en-US" dirty="0"/>
              <a:t> ((</a:t>
            </a:r>
            <a:r>
              <a:rPr lang="en-US" dirty="0" err="1"/>
              <a:t>javassist.util.proxy.Proxy</a:t>
            </a:r>
            <a:r>
              <a:rPr lang="en-US" dirty="0"/>
              <a:t>) </a:t>
            </a:r>
            <a:r>
              <a:rPr lang="en-US" dirty="0" err="1"/>
              <a:t>proxyObject</a:t>
            </a:r>
            <a:r>
              <a:rPr lang="en-US" dirty="0"/>
              <a:t>).</a:t>
            </a:r>
            <a:r>
              <a:rPr lang="en-US" dirty="0" err="1"/>
              <a:t>setHandler</a:t>
            </a:r>
            <a:r>
              <a:rPr lang="en-US" dirty="0"/>
              <a:t>(</a:t>
            </a:r>
            <a:r>
              <a:rPr lang="en-US" dirty="0" err="1"/>
              <a:t>methodHandler</a:t>
            </a:r>
            <a:r>
              <a:rPr lang="en-US" dirty="0"/>
              <a:t>);  </a:t>
            </a:r>
            <a:br>
              <a:rPr lang="en-US" dirty="0"/>
            </a:br>
            <a:endParaRPr lang="en-US" dirty="0"/>
          </a:p>
          <a:p>
            <a:r>
              <a:rPr lang="en-US" dirty="0"/>
              <a:t> return </a:t>
            </a:r>
            <a:r>
              <a:rPr lang="en-US" dirty="0" err="1"/>
              <a:t>proxyObject</a:t>
            </a:r>
            <a:r>
              <a:rPr lang="en-US" dirty="0"/>
              <a:t>;</a:t>
            </a:r>
          </a:p>
          <a:p>
            <a:r>
              <a:rPr lang="en-US" dirty="0"/>
              <a:t>}  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6F3250-4FF8-0697-6769-C79EE37A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Proxying using </a:t>
            </a:r>
            <a:r>
              <a:rPr lang="en-US" dirty="0" err="1"/>
              <a:t>Javassist</a:t>
            </a:r>
            <a:r>
              <a:rPr lang="en-US" dirty="0"/>
              <a:t> </a:t>
            </a:r>
            <a:r>
              <a:rPr lang="en-US" sz="1800" b="1" dirty="0"/>
              <a:t>(extra-credit HW2)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290596-5B40-C376-64C7-0FD9C37192A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Create the proxy object by getting the constructor of the proxy class and invoking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newInstance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on it, using Reflection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Set the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Return the proxy object, which is a subclass of the original class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DD58C1-741A-C7AC-C0CA-F44685D054CD}"/>
              </a:ext>
            </a:extLst>
          </p:cNvPr>
          <p:cNvSpPr/>
          <p:nvPr/>
        </p:nvSpPr>
        <p:spPr>
          <a:xfrm>
            <a:off x="6015487" y="1284082"/>
            <a:ext cx="6167888" cy="135751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464CCD-0710-EBE1-53E3-370C67AB4023}"/>
              </a:ext>
            </a:extLst>
          </p:cNvPr>
          <p:cNvSpPr/>
          <p:nvPr/>
        </p:nvSpPr>
        <p:spPr>
          <a:xfrm>
            <a:off x="6024112" y="2630282"/>
            <a:ext cx="6167888" cy="112891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5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BF9FA-3BEB-C027-4D9B-D7C7CC1EC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56DD47-3F7A-BC22-597C-1625A0963DF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0000"/>
            </a:solidFill>
            <a:prstDash val="sysDot"/>
          </a:ln>
        </p:spPr>
        <p:txBody>
          <a:bodyPr>
            <a:normAutofit lnSpcReduction="10000"/>
          </a:bodyPr>
          <a:lstStyle/>
          <a:p>
            <a:r>
              <a:rPr lang="en-US" dirty="0"/>
              <a:t>Jedis </a:t>
            </a:r>
            <a:r>
              <a:rPr lang="en-US" dirty="0" err="1"/>
              <a:t>jedis</a:t>
            </a:r>
            <a:r>
              <a:rPr lang="en-US" dirty="0"/>
              <a:t> = …;</a:t>
            </a:r>
          </a:p>
          <a:p>
            <a:endParaRPr lang="en-US" dirty="0"/>
          </a:p>
          <a:p>
            <a:r>
              <a:rPr lang="en-US" dirty="0"/>
              <a:t>Jedis </a:t>
            </a:r>
            <a:r>
              <a:rPr lang="en-US" dirty="0" err="1"/>
              <a:t>jedisProxy</a:t>
            </a:r>
            <a:r>
              <a:rPr lang="en-US" dirty="0"/>
              <a:t> = </a:t>
            </a:r>
            <a:r>
              <a:rPr lang="en-US" dirty="0" err="1"/>
              <a:t>createProxy</a:t>
            </a:r>
            <a:r>
              <a:rPr lang="en-US" dirty="0"/>
              <a:t>(jedis);</a:t>
            </a:r>
          </a:p>
          <a:p>
            <a:r>
              <a:rPr lang="en-US" dirty="0" err="1"/>
              <a:t>jedisProxy.hset</a:t>
            </a:r>
            <a:r>
              <a:rPr lang="en-US" dirty="0"/>
              <a:t>(…); 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jedisProxy</a:t>
            </a:r>
            <a:r>
              <a:rPr lang="en-US" dirty="0"/>
              <a:t> has type “subclass of Jedis” and is generated at runtime</a:t>
            </a:r>
          </a:p>
          <a:p>
            <a:r>
              <a:rPr lang="en-US" dirty="0"/>
              <a:t>// </a:t>
            </a:r>
            <a:r>
              <a:rPr lang="en-US" dirty="0" err="1"/>
              <a:t>hset</a:t>
            </a:r>
            <a:r>
              <a:rPr lang="en-US" dirty="0"/>
              <a:t> will first print the log and then perform </a:t>
            </a:r>
            <a:r>
              <a:rPr lang="en-US" dirty="0" err="1"/>
              <a:t>hset</a:t>
            </a:r>
            <a:r>
              <a:rPr lang="en-US" dirty="0"/>
              <a:t> operation</a:t>
            </a:r>
          </a:p>
          <a:p>
            <a:endParaRPr lang="en-US" dirty="0"/>
          </a:p>
          <a:p>
            <a:r>
              <a:rPr lang="en-US" dirty="0"/>
              <a:t>Student </a:t>
            </a:r>
            <a:r>
              <a:rPr lang="en-US" dirty="0" err="1"/>
              <a:t>student</a:t>
            </a:r>
            <a:r>
              <a:rPr lang="en-US" dirty="0"/>
              <a:t> = …;</a:t>
            </a:r>
          </a:p>
          <a:p>
            <a:endParaRPr lang="en-US" dirty="0"/>
          </a:p>
          <a:p>
            <a:r>
              <a:rPr lang="en-US" dirty="0"/>
              <a:t>Student </a:t>
            </a:r>
            <a:r>
              <a:rPr lang="en-US" dirty="0" err="1"/>
              <a:t>studentProxy</a:t>
            </a:r>
            <a:r>
              <a:rPr lang="en-US" dirty="0"/>
              <a:t> = </a:t>
            </a:r>
            <a:r>
              <a:rPr lang="en-US" dirty="0" err="1"/>
              <a:t>createProxy</a:t>
            </a:r>
            <a:r>
              <a:rPr lang="en-US" dirty="0"/>
              <a:t>(student);</a:t>
            </a:r>
          </a:p>
          <a:p>
            <a:r>
              <a:rPr lang="en-US" dirty="0" err="1"/>
              <a:t>studentProxy.getName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studentProxy</a:t>
            </a:r>
            <a:r>
              <a:rPr lang="en-US" dirty="0"/>
              <a:t> has type “subclass of Student” and is generated at runtime</a:t>
            </a:r>
          </a:p>
          <a:p>
            <a:r>
              <a:rPr lang="en-US" dirty="0"/>
              <a:t>// </a:t>
            </a:r>
            <a:r>
              <a:rPr lang="en-US" dirty="0" err="1"/>
              <a:t>getName</a:t>
            </a:r>
            <a:r>
              <a:rPr lang="en-US" dirty="0"/>
              <a:t>() will first print the log and then perform the </a:t>
            </a:r>
            <a:r>
              <a:rPr lang="en-US" dirty="0" err="1"/>
              <a:t>getName</a:t>
            </a:r>
            <a:r>
              <a:rPr lang="en-US" dirty="0"/>
              <a:t> operation</a:t>
            </a:r>
          </a:p>
          <a:p>
            <a:endParaRPr lang="en-US" dirty="0"/>
          </a:p>
          <a:p>
            <a:r>
              <a:rPr lang="en-US" dirty="0"/>
              <a:t>// … Can dynamically create proxies of _any_</a:t>
            </a:r>
          </a:p>
          <a:p>
            <a:r>
              <a:rPr lang="en-US" dirty="0"/>
              <a:t>// object using </a:t>
            </a:r>
            <a:r>
              <a:rPr lang="en-US" dirty="0" err="1"/>
              <a:t>createProxy</a:t>
            </a:r>
            <a:r>
              <a:rPr lang="en-US" dirty="0"/>
              <a:t>() method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693581-EA23-91F2-69DE-5D0E919D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solution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364A63B1-2A9F-C6C7-A56E-B9D936C8C574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Class&lt;?&gt; </a:t>
            </a:r>
            <a:r>
              <a:rPr lang="en-US" dirty="0" err="1"/>
              <a:t>clazz</a:t>
            </a:r>
            <a:r>
              <a:rPr lang="en-US" dirty="0"/>
              <a:t> = </a:t>
            </a:r>
            <a:r>
              <a:rPr lang="en-US" dirty="0" err="1"/>
              <a:t>object.getClass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= new </a:t>
            </a:r>
            <a:r>
              <a:rPr lang="en-US" dirty="0" err="1"/>
              <a:t>ProxyFactory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proxyFactory.setSuperclass</a:t>
            </a:r>
            <a:r>
              <a:rPr lang="en-US" dirty="0"/>
              <a:t>(</a:t>
            </a:r>
            <a:r>
              <a:rPr lang="en-US" dirty="0" err="1"/>
              <a:t>clazz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= new </a:t>
            </a:r>
            <a:r>
              <a:rPr lang="en-US" dirty="0" err="1"/>
              <a:t>MethodHandler</a:t>
            </a:r>
            <a:r>
              <a:rPr lang="en-US" dirty="0"/>
              <a:t>()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Object invoke(Object self,</a:t>
            </a:r>
          </a:p>
          <a:p>
            <a:r>
              <a:rPr lang="en-US" dirty="0"/>
              <a:t>		Method </a:t>
            </a:r>
            <a:r>
              <a:rPr lang="en-US" dirty="0" err="1"/>
              <a:t>thisMethod</a:t>
            </a:r>
            <a:r>
              <a:rPr lang="en-US" dirty="0"/>
              <a:t>,</a:t>
            </a:r>
          </a:p>
          <a:p>
            <a:r>
              <a:rPr lang="en-US" dirty="0"/>
              <a:t>		Method proceed,</a:t>
            </a:r>
          </a:p>
          <a:p>
            <a:r>
              <a:rPr lang="en-US" dirty="0"/>
              <a:t>		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		log(“accessing method” +   </a:t>
            </a:r>
            <a:r>
              <a:rPr lang="en-US" dirty="0" err="1"/>
              <a:t>thisMethod.getName</a:t>
            </a:r>
            <a:r>
              <a:rPr lang="en-US" dirty="0"/>
              <a:t>());</a:t>
            </a:r>
          </a:p>
          <a:p>
            <a:r>
              <a:rPr lang="en-US" dirty="0"/>
              <a:t>		return </a:t>
            </a:r>
            <a:r>
              <a:rPr lang="en-US" dirty="0" err="1"/>
              <a:t>proceed.invoke</a:t>
            </a:r>
            <a:r>
              <a:rPr lang="en-US" dirty="0"/>
              <a:t>(self,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/>
              <a:t> Class&lt;?&gt; </a:t>
            </a:r>
            <a:r>
              <a:rPr lang="en-US" dirty="0" err="1"/>
              <a:t>proxyClass</a:t>
            </a:r>
            <a:r>
              <a:rPr lang="en-US" dirty="0"/>
              <a:t> = </a:t>
            </a:r>
            <a:r>
              <a:rPr lang="en-US" dirty="0" err="1"/>
              <a:t>proxyFactory.createClass</a:t>
            </a:r>
            <a:r>
              <a:rPr lang="en-US" dirty="0"/>
              <a:t>();</a:t>
            </a:r>
          </a:p>
          <a:p>
            <a:r>
              <a:rPr lang="en-US" dirty="0"/>
              <a:t> Object </a:t>
            </a:r>
            <a:r>
              <a:rPr lang="en-US" dirty="0" err="1"/>
              <a:t>proxyObject</a:t>
            </a:r>
            <a:r>
              <a:rPr lang="en-US" dirty="0"/>
              <a:t> =  </a:t>
            </a:r>
            <a:r>
              <a:rPr lang="en-US" dirty="0" err="1"/>
              <a:t>proxyClass.getDeclaredConstructor</a:t>
            </a:r>
            <a:r>
              <a:rPr lang="en-US" dirty="0"/>
              <a:t>().</a:t>
            </a:r>
            <a:r>
              <a:rPr lang="en-US" dirty="0" err="1"/>
              <a:t>newInstance</a:t>
            </a:r>
            <a:r>
              <a:rPr lang="en-US" dirty="0"/>
              <a:t>();</a:t>
            </a:r>
          </a:p>
          <a:p>
            <a:r>
              <a:rPr lang="en-US" dirty="0"/>
              <a:t> ((</a:t>
            </a:r>
            <a:r>
              <a:rPr lang="en-US" dirty="0" err="1"/>
              <a:t>javassist.util.proxy.Proxy</a:t>
            </a:r>
            <a:r>
              <a:rPr lang="en-US" dirty="0"/>
              <a:t>) </a:t>
            </a:r>
            <a:r>
              <a:rPr lang="en-US" dirty="0" err="1"/>
              <a:t>proxyObject</a:t>
            </a:r>
            <a:r>
              <a:rPr lang="en-US" dirty="0"/>
              <a:t>).</a:t>
            </a:r>
            <a:r>
              <a:rPr lang="en-US" dirty="0" err="1"/>
              <a:t>setHandler</a:t>
            </a:r>
            <a:r>
              <a:rPr lang="en-US" dirty="0"/>
              <a:t>(</a:t>
            </a:r>
            <a:r>
              <a:rPr lang="en-US" dirty="0" err="1"/>
              <a:t>methodHandler</a:t>
            </a:r>
            <a:r>
              <a:rPr lang="en-US" dirty="0"/>
              <a:t>);  </a:t>
            </a:r>
          </a:p>
          <a:p>
            <a:r>
              <a:rPr lang="en-US" dirty="0"/>
              <a:t> return </a:t>
            </a:r>
            <a:r>
              <a:rPr lang="en-US" dirty="0" err="1"/>
              <a:t>proxyObject</a:t>
            </a:r>
            <a:r>
              <a:rPr lang="en-US" dirty="0"/>
              <a:t>;</a:t>
            </a:r>
          </a:p>
          <a:p>
            <a:r>
              <a:rPr lang="en-US" dirty="0"/>
              <a:t>}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E7D135-7207-0E3B-9D17-14E7262403C4}"/>
              </a:ext>
            </a:extLst>
          </p:cNvPr>
          <p:cNvSpPr/>
          <p:nvPr/>
        </p:nvSpPr>
        <p:spPr>
          <a:xfrm>
            <a:off x="301701" y="1295262"/>
            <a:ext cx="5874811" cy="58043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09E116-71D5-BF4B-637D-54EBDA7CB197}"/>
              </a:ext>
            </a:extLst>
          </p:cNvPr>
          <p:cNvSpPr/>
          <p:nvPr/>
        </p:nvSpPr>
        <p:spPr>
          <a:xfrm>
            <a:off x="301701" y="1894247"/>
            <a:ext cx="5874811" cy="210332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C72D97-1A2A-B4C4-D006-4429052A4E47}"/>
              </a:ext>
            </a:extLst>
          </p:cNvPr>
          <p:cNvSpPr/>
          <p:nvPr/>
        </p:nvSpPr>
        <p:spPr>
          <a:xfrm>
            <a:off x="301700" y="3980954"/>
            <a:ext cx="5874811" cy="142338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ABF9EA-3273-5372-4BF1-87D69F3D47C8}"/>
              </a:ext>
            </a:extLst>
          </p:cNvPr>
          <p:cNvSpPr/>
          <p:nvPr/>
        </p:nvSpPr>
        <p:spPr>
          <a:xfrm>
            <a:off x="6176511" y="785003"/>
            <a:ext cx="5874811" cy="419730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665F82-9EEB-A061-FB41-E270F910792B}"/>
              </a:ext>
            </a:extLst>
          </p:cNvPr>
          <p:cNvSpPr/>
          <p:nvPr/>
        </p:nvSpPr>
        <p:spPr>
          <a:xfrm>
            <a:off x="301700" y="696277"/>
            <a:ext cx="5874811" cy="58043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3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2" grpId="0" animBg="1"/>
      <p:bldP spid="2" grpId="1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90D84-FC7F-4E96-0F67-21C436F6A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9218E07-0DEC-1996-56BB-D9F93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698538-FC15-C4AC-B8A7-1F8B1BBD49FD}"/>
              </a:ext>
            </a:extLst>
          </p:cNvPr>
          <p:cNvSpPr/>
          <p:nvPr/>
        </p:nvSpPr>
        <p:spPr>
          <a:xfrm>
            <a:off x="746942" y="3071328"/>
            <a:ext cx="1037027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i="1" dirty="0"/>
              <a:t>Question: isn’t this too much trouble just for logging?</a:t>
            </a:r>
          </a:p>
        </p:txBody>
      </p:sp>
    </p:spTree>
    <p:extLst>
      <p:ext uri="{BB962C8B-B14F-4D97-AF65-F5344CB8AC3E}">
        <p14:creationId xmlns:p14="http://schemas.microsoft.com/office/powerpoint/2010/main" val="28677662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D9011-F243-2925-4B8C-CAFEF9479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1DF6A9-0AE7-85F6-6027-F1A305BA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proxies – lazy loading</a:t>
            </a:r>
            <a:r>
              <a:rPr lang="en-US" sz="1400" dirty="0"/>
              <a:t> </a:t>
            </a:r>
            <a:r>
              <a:rPr lang="en-US" sz="1400" b="1" dirty="0"/>
              <a:t>(extra-credit HW2)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CC7C0B-E301-1DED-9BC2-D1B058C8D99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a single post from the Redis database</a:t>
            </a: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22ACA9B-DD42-983A-2EB7-0ABB893748BC}"/>
              </a:ext>
            </a:extLst>
          </p:cNvPr>
          <p:cNvGrpSpPr/>
          <p:nvPr/>
        </p:nvGrpSpPr>
        <p:grpSpPr>
          <a:xfrm>
            <a:off x="7397262" y="785004"/>
            <a:ext cx="2625970" cy="4955157"/>
            <a:chOff x="6717323" y="785004"/>
            <a:chExt cx="2625970" cy="49551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EE2B83A-9117-1A5E-D0EA-F4D3E8C2559E}"/>
                </a:ext>
              </a:extLst>
            </p:cNvPr>
            <p:cNvSpPr/>
            <p:nvPr/>
          </p:nvSpPr>
          <p:spPr>
            <a:xfrm>
              <a:off x="7197969" y="1031631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5DB19C-DF2F-2D7A-C553-7E5AB666896A}"/>
                </a:ext>
              </a:extLst>
            </p:cNvPr>
            <p:cNvSpPr/>
            <p:nvPr/>
          </p:nvSpPr>
          <p:spPr>
            <a:xfrm>
              <a:off x="7913077" y="1805796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895815-6220-DC10-EDDF-0FACAC574242}"/>
                </a:ext>
              </a:extLst>
            </p:cNvPr>
            <p:cNvSpPr/>
            <p:nvPr/>
          </p:nvSpPr>
          <p:spPr>
            <a:xfrm>
              <a:off x="7913077" y="2497900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F440EE-644D-813E-4106-A30E434EAD65}"/>
                </a:ext>
              </a:extLst>
            </p:cNvPr>
            <p:cNvSpPr/>
            <p:nvPr/>
          </p:nvSpPr>
          <p:spPr>
            <a:xfrm>
              <a:off x="7913077" y="3206261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8A7B61-C621-389B-4062-0EE2D4D584BB}"/>
                </a:ext>
              </a:extLst>
            </p:cNvPr>
            <p:cNvSpPr/>
            <p:nvPr/>
          </p:nvSpPr>
          <p:spPr>
            <a:xfrm>
              <a:off x="7197969" y="3914622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ED478F-CAE2-5251-58F7-32702368FD0F}"/>
                </a:ext>
              </a:extLst>
            </p:cNvPr>
            <p:cNvSpPr/>
            <p:nvPr/>
          </p:nvSpPr>
          <p:spPr>
            <a:xfrm>
              <a:off x="7913077" y="4622983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887E86-9BB9-8B73-B550-1E1C81C17BD7}"/>
                </a:ext>
              </a:extLst>
            </p:cNvPr>
            <p:cNvSpPr/>
            <p:nvPr/>
          </p:nvSpPr>
          <p:spPr>
            <a:xfrm>
              <a:off x="7913077" y="5294684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DF12DF2-D8E5-3E02-23C7-FD6A350CC9C0}"/>
                </a:ext>
              </a:extLst>
            </p:cNvPr>
            <p:cNvCxnSpPr/>
            <p:nvPr/>
          </p:nvCxnSpPr>
          <p:spPr>
            <a:xfrm>
              <a:off x="6717323" y="785004"/>
              <a:ext cx="0" cy="482114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CF6560-67BB-5657-F65C-F22FE999C1E9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 flipV="1">
              <a:off x="6717323" y="1254369"/>
              <a:ext cx="480646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7DB1902-1E1A-C905-7387-B243A71644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3959" y="4131497"/>
              <a:ext cx="480646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50C56A-5A55-392E-CD6D-0E131BED28C9}"/>
                </a:ext>
              </a:extLst>
            </p:cNvPr>
            <p:cNvCxnSpPr>
              <a:cxnSpLocks/>
            </p:cNvCxnSpPr>
            <p:nvPr/>
          </p:nvCxnSpPr>
          <p:spPr>
            <a:xfrm>
              <a:off x="7491046" y="1477108"/>
              <a:ext cx="0" cy="19518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A8A4CF-E550-338F-82D3-C10DD4421D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1971520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4755D81-B5A3-B22B-61A9-4F7FD152E7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2720638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7C870C8-A52E-7CFE-47A9-F9003E62CC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3428999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0CEDDB8-1512-9888-2DD6-805AAE4FA7BF}"/>
                </a:ext>
              </a:extLst>
            </p:cNvPr>
            <p:cNvCxnSpPr>
              <a:cxnSpLocks/>
            </p:cNvCxnSpPr>
            <p:nvPr/>
          </p:nvCxnSpPr>
          <p:spPr>
            <a:xfrm>
              <a:off x="7491046" y="4360099"/>
              <a:ext cx="0" cy="11573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864EB66-464E-6BA0-B937-5E22EBB31D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4845721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4E73141-8FC8-A10B-5BA0-4D1D3DFD85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5517422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2774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1D284-FE20-9CF0-82FE-CAC6A0ECE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2F1C0F8-F70B-ABCC-D7F1-12744D4BA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3" y="785004"/>
            <a:ext cx="5633414" cy="50464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Integer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r>
              <a:rPr lang="en-US" dirty="0"/>
              <a:t>	List&lt;Post&gt; replies;</a:t>
            </a:r>
          </a:p>
          <a:p>
            <a:endParaRPr lang="en-US" dirty="0"/>
          </a:p>
          <a:p>
            <a:r>
              <a:rPr lang="en-US" dirty="0"/>
              <a:t>	// getters and setters for </a:t>
            </a:r>
            <a:r>
              <a:rPr lang="en-US" dirty="0" err="1"/>
              <a:t>postId</a:t>
            </a:r>
            <a:r>
              <a:rPr lang="en-US" dirty="0"/>
              <a:t>, </a:t>
            </a:r>
            <a:r>
              <a:rPr lang="en-US" dirty="0" err="1"/>
              <a:t>postContent</a:t>
            </a:r>
            <a:endParaRPr lang="en-US" dirty="0"/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 return replies; }</a:t>
            </a:r>
          </a:p>
          <a:p>
            <a:r>
              <a:rPr lang="en-US" dirty="0"/>
              <a:t>	void </a:t>
            </a:r>
            <a:r>
              <a:rPr lang="en-US" dirty="0" err="1"/>
              <a:t>setReplies</a:t>
            </a:r>
            <a:r>
              <a:rPr lang="en-US" dirty="0"/>
              <a:t>(List&lt;Post&gt; replies) {</a:t>
            </a:r>
          </a:p>
          <a:p>
            <a:r>
              <a:rPr lang="en-US" dirty="0"/>
              <a:t>		</a:t>
            </a:r>
            <a:r>
              <a:rPr lang="en-US" dirty="0" err="1"/>
              <a:t>this.replies</a:t>
            </a:r>
            <a:r>
              <a:rPr lang="en-US" dirty="0"/>
              <a:t> = replies;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JedisSession</a:t>
            </a:r>
            <a:r>
              <a:rPr lang="en-US" dirty="0"/>
              <a:t> {</a:t>
            </a:r>
          </a:p>
          <a:p>
            <a:r>
              <a:rPr lang="en-US" dirty="0"/>
              <a:t>	void persist(Post post) {…}</a:t>
            </a:r>
          </a:p>
          <a:p>
            <a:r>
              <a:rPr lang="en-US" dirty="0"/>
              <a:t>	void load(Integer </a:t>
            </a:r>
            <a:r>
              <a:rPr lang="en-US" dirty="0" err="1"/>
              <a:t>postId</a:t>
            </a:r>
            <a:r>
              <a:rPr lang="en-US" dirty="0"/>
              <a:t>) {	</a:t>
            </a:r>
          </a:p>
          <a:p>
            <a:r>
              <a:rPr lang="en-US" dirty="0"/>
              <a:t>		Post p = new Post();</a:t>
            </a:r>
          </a:p>
          <a:p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postId</a:t>
            </a:r>
            <a:r>
              <a:rPr lang="en-US" dirty="0"/>
              <a:t>);</a:t>
            </a:r>
          </a:p>
          <a:p>
            <a:r>
              <a:rPr lang="en-US" dirty="0"/>
              <a:t>		// read map and populate post contents</a:t>
            </a:r>
          </a:p>
          <a:p>
            <a:r>
              <a:rPr lang="en-US" dirty="0"/>
              <a:t>		</a:t>
            </a:r>
            <a:r>
              <a:rPr lang="en-US" dirty="0" err="1"/>
              <a:t>p.setPostContent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(..));</a:t>
            </a:r>
          </a:p>
          <a:p>
            <a:r>
              <a:rPr lang="en-US" dirty="0"/>
              <a:t>		for (String </a:t>
            </a:r>
            <a:r>
              <a:rPr lang="en-US" dirty="0" err="1"/>
              <a:t>childId</a:t>
            </a:r>
            <a:r>
              <a:rPr lang="en-US" dirty="0"/>
              <a:t>: </a:t>
            </a:r>
            <a:r>
              <a:rPr lang="en-US" dirty="0" err="1"/>
              <a:t>map.get</a:t>
            </a:r>
            <a:r>
              <a:rPr lang="en-US" dirty="0"/>
              <a:t>(…).split(“,”)) {</a:t>
            </a:r>
          </a:p>
          <a:p>
            <a:r>
              <a:rPr lang="en-US" dirty="0"/>
              <a:t>		   Post child = new Post();</a:t>
            </a:r>
          </a:p>
          <a:p>
            <a:r>
              <a:rPr lang="en-US" dirty="0"/>
              <a:t>		   Map </a:t>
            </a:r>
            <a:r>
              <a:rPr lang="en-US" dirty="0" err="1"/>
              <a:t>childMap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childId</a:t>
            </a:r>
            <a:r>
              <a:rPr lang="en-US" dirty="0"/>
              <a:t>);</a:t>
            </a:r>
          </a:p>
          <a:p>
            <a:r>
              <a:rPr lang="en-US" dirty="0"/>
              <a:t>		   // populate contents</a:t>
            </a:r>
          </a:p>
          <a:p>
            <a:r>
              <a:rPr lang="en-US" dirty="0"/>
              <a:t>		   </a:t>
            </a:r>
            <a:r>
              <a:rPr lang="en-US" dirty="0" err="1"/>
              <a:t>p.getReplies</a:t>
            </a:r>
            <a:r>
              <a:rPr lang="en-US" dirty="0"/>
              <a:t>().add(child);</a:t>
            </a:r>
          </a:p>
          <a:p>
            <a:r>
              <a:rPr lang="en-US" dirty="0"/>
              <a:t>     	}</a:t>
            </a:r>
          </a:p>
          <a:p>
            <a:r>
              <a:rPr lang="en-US" dirty="0"/>
              <a:t>		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B355D2-8152-515A-1B46-FEAD27CB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proxies – lazy loading</a:t>
            </a:r>
            <a:r>
              <a:rPr lang="en-US" sz="1400" dirty="0"/>
              <a:t> </a:t>
            </a:r>
            <a:r>
              <a:rPr lang="en-US" sz="1400" b="1" dirty="0"/>
              <a:t>(extra-credit HW2)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85C8E0-4846-2513-024A-46E87B8C793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load()</a:t>
            </a:r>
            <a:r>
              <a:rPr lang="en-US" dirty="0"/>
              <a:t> method loads a single post from the Redis database</a:t>
            </a:r>
          </a:p>
          <a:p>
            <a:pPr lvl="1"/>
            <a:r>
              <a:rPr lang="en-US" dirty="0"/>
              <a:t>Imagine you stored the reply post ids as a CSV</a:t>
            </a:r>
          </a:p>
          <a:p>
            <a:pPr lvl="1"/>
            <a:r>
              <a:rPr lang="en-US" dirty="0"/>
              <a:t>Make separate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/>
              <a:t> calls to load the children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D42935-C9BA-7F87-35E5-267E4D5A976A}"/>
              </a:ext>
            </a:extLst>
          </p:cNvPr>
          <p:cNvSpPr/>
          <p:nvPr/>
        </p:nvSpPr>
        <p:spPr>
          <a:xfrm>
            <a:off x="6176513" y="3539927"/>
            <a:ext cx="5874811" cy="23490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E724C7-DF25-E62F-3CBB-0CC062888D9F}"/>
              </a:ext>
            </a:extLst>
          </p:cNvPr>
          <p:cNvSpPr/>
          <p:nvPr/>
        </p:nvSpPr>
        <p:spPr>
          <a:xfrm>
            <a:off x="6176513" y="4032296"/>
            <a:ext cx="5874811" cy="23490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406F49-4304-5D67-76D5-43AB76B926CB}"/>
              </a:ext>
            </a:extLst>
          </p:cNvPr>
          <p:cNvSpPr/>
          <p:nvPr/>
        </p:nvSpPr>
        <p:spPr>
          <a:xfrm>
            <a:off x="6176513" y="4343983"/>
            <a:ext cx="5874811" cy="23490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5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6" grpId="0" animBg="1"/>
      <p:bldP spid="6" grpId="1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7B1E4-920F-7503-80B5-C5DAC8829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8AAFF8B-FFF2-4994-1A7A-1796D3A50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Integer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r>
              <a:rPr lang="en-US" dirty="0"/>
              <a:t>	List&lt;Post&gt; replies;</a:t>
            </a:r>
          </a:p>
          <a:p>
            <a:endParaRPr lang="en-US" dirty="0"/>
          </a:p>
          <a:p>
            <a:r>
              <a:rPr lang="en-US" dirty="0"/>
              <a:t>	// getters and setters for </a:t>
            </a:r>
            <a:r>
              <a:rPr lang="en-US" dirty="0" err="1"/>
              <a:t>postId</a:t>
            </a:r>
            <a:r>
              <a:rPr lang="en-US" dirty="0"/>
              <a:t>, </a:t>
            </a:r>
            <a:r>
              <a:rPr lang="en-US" dirty="0" err="1"/>
              <a:t>postContent</a:t>
            </a:r>
            <a:endParaRPr lang="en-US" dirty="0"/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 return replies; }</a:t>
            </a:r>
          </a:p>
          <a:p>
            <a:r>
              <a:rPr lang="en-US" dirty="0"/>
              <a:t>	void </a:t>
            </a:r>
            <a:r>
              <a:rPr lang="en-US" dirty="0" err="1"/>
              <a:t>setReplies</a:t>
            </a:r>
            <a:r>
              <a:rPr lang="en-US" dirty="0"/>
              <a:t>(List&lt;Post&gt; replies) {</a:t>
            </a:r>
          </a:p>
          <a:p>
            <a:r>
              <a:rPr lang="en-US" dirty="0"/>
              <a:t>		</a:t>
            </a:r>
            <a:r>
              <a:rPr lang="en-US" dirty="0" err="1"/>
              <a:t>this.replies</a:t>
            </a:r>
            <a:r>
              <a:rPr lang="en-US" dirty="0"/>
              <a:t> = replies;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JedisSession</a:t>
            </a:r>
            <a:r>
              <a:rPr lang="en-US" dirty="0"/>
              <a:t> {</a:t>
            </a:r>
          </a:p>
          <a:p>
            <a:r>
              <a:rPr lang="en-US" dirty="0"/>
              <a:t>	void persist(Post post) {…}</a:t>
            </a:r>
          </a:p>
          <a:p>
            <a:r>
              <a:rPr lang="en-US" dirty="0"/>
              <a:t>	void load(Integer </a:t>
            </a:r>
            <a:r>
              <a:rPr lang="en-US" dirty="0" err="1"/>
              <a:t>postId</a:t>
            </a:r>
            <a:r>
              <a:rPr lang="en-US" dirty="0"/>
              <a:t>) {	</a:t>
            </a:r>
          </a:p>
          <a:p>
            <a:r>
              <a:rPr lang="en-US" dirty="0"/>
              <a:t>		Post p = new Post();</a:t>
            </a:r>
          </a:p>
          <a:p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postId</a:t>
            </a:r>
            <a:r>
              <a:rPr lang="en-US" dirty="0"/>
              <a:t>);</a:t>
            </a:r>
          </a:p>
          <a:p>
            <a:r>
              <a:rPr lang="en-US" dirty="0"/>
              <a:t>		// read map and populate post contents</a:t>
            </a:r>
          </a:p>
          <a:p>
            <a:r>
              <a:rPr lang="en-US" dirty="0"/>
              <a:t>		</a:t>
            </a:r>
            <a:r>
              <a:rPr lang="en-US" dirty="0" err="1"/>
              <a:t>p.setPostContent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(..));</a:t>
            </a:r>
          </a:p>
          <a:p>
            <a:r>
              <a:rPr lang="en-US" dirty="0"/>
              <a:t>		for (String </a:t>
            </a:r>
            <a:r>
              <a:rPr lang="en-US" dirty="0" err="1"/>
              <a:t>childId</a:t>
            </a:r>
            <a:r>
              <a:rPr lang="en-US" dirty="0"/>
              <a:t>: </a:t>
            </a:r>
            <a:r>
              <a:rPr lang="en-US" dirty="0" err="1"/>
              <a:t>map.get</a:t>
            </a:r>
            <a:r>
              <a:rPr lang="en-US" dirty="0"/>
              <a:t>(…).split(“,”)) {</a:t>
            </a:r>
          </a:p>
          <a:p>
            <a:r>
              <a:rPr lang="en-US" dirty="0"/>
              <a:t>		   Post child = new Post();</a:t>
            </a:r>
          </a:p>
          <a:p>
            <a:r>
              <a:rPr lang="en-US" dirty="0"/>
              <a:t>		   Map </a:t>
            </a:r>
            <a:r>
              <a:rPr lang="en-US" dirty="0" err="1"/>
              <a:t>childMap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childId</a:t>
            </a:r>
            <a:r>
              <a:rPr lang="en-US" dirty="0"/>
              <a:t>);</a:t>
            </a:r>
          </a:p>
          <a:p>
            <a:r>
              <a:rPr lang="en-US" dirty="0"/>
              <a:t>		   // populate contents</a:t>
            </a:r>
          </a:p>
          <a:p>
            <a:r>
              <a:rPr lang="en-US" dirty="0"/>
              <a:t>		   </a:t>
            </a:r>
            <a:r>
              <a:rPr lang="en-US" dirty="0" err="1"/>
              <a:t>p.getReplies</a:t>
            </a:r>
            <a:r>
              <a:rPr lang="en-US" dirty="0"/>
              <a:t>().add(child);</a:t>
            </a:r>
          </a:p>
          <a:p>
            <a:r>
              <a:rPr lang="en-US" dirty="0"/>
              <a:t>     	}</a:t>
            </a:r>
          </a:p>
          <a:p>
            <a:r>
              <a:rPr lang="en-US" dirty="0"/>
              <a:t>		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D7B1A0-722A-0443-D3A1-C54B49A3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proxies – lazy loading</a:t>
            </a:r>
            <a:r>
              <a:rPr lang="en-US" sz="1400" dirty="0"/>
              <a:t> </a:t>
            </a:r>
            <a:r>
              <a:rPr lang="en-US" sz="1400" b="1" dirty="0"/>
              <a:t>(extra-credit HW2)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C537DD-B166-067A-5045-AF6F78C5661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operations are slow</a:t>
            </a:r>
          </a:p>
          <a:p>
            <a:r>
              <a:rPr lang="en-US" dirty="0"/>
              <a:t>What if you just wanted to access one particular post and then load the reply posts </a:t>
            </a:r>
            <a:r>
              <a:rPr lang="en-US" b="1" i="1" dirty="0"/>
              <a:t>on demand?</a:t>
            </a: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B60326-594C-391A-099D-46F174B8FCE2}"/>
              </a:ext>
            </a:extLst>
          </p:cNvPr>
          <p:cNvSpPr/>
          <p:nvPr/>
        </p:nvSpPr>
        <p:spPr>
          <a:xfrm>
            <a:off x="6904892" y="4008850"/>
            <a:ext cx="4905033" cy="112585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4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1D150-D8B2-0E45-5A61-2E1C10580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FCB8CAB-E419-A4AC-17E9-34CE7F592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Integer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r>
              <a:rPr lang="en-US" dirty="0"/>
              <a:t>	List&lt;Post&gt; replies;</a:t>
            </a:r>
          </a:p>
          <a:p>
            <a:endParaRPr lang="en-US" dirty="0"/>
          </a:p>
          <a:p>
            <a:r>
              <a:rPr lang="en-US" dirty="0"/>
              <a:t>	// getters and setters for </a:t>
            </a:r>
            <a:r>
              <a:rPr lang="en-US" dirty="0" err="1"/>
              <a:t>postId</a:t>
            </a:r>
            <a:r>
              <a:rPr lang="en-US" dirty="0"/>
              <a:t>, </a:t>
            </a:r>
            <a:r>
              <a:rPr lang="en-US" dirty="0" err="1"/>
              <a:t>postContent</a:t>
            </a:r>
            <a:endParaRPr lang="en-US" dirty="0"/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 return replies; }</a:t>
            </a:r>
          </a:p>
          <a:p>
            <a:r>
              <a:rPr lang="en-US" dirty="0"/>
              <a:t>	void </a:t>
            </a:r>
            <a:r>
              <a:rPr lang="en-US" dirty="0" err="1"/>
              <a:t>setReplies</a:t>
            </a:r>
            <a:r>
              <a:rPr lang="en-US" dirty="0"/>
              <a:t>(List&lt;Post&gt; replies) {</a:t>
            </a:r>
          </a:p>
          <a:p>
            <a:r>
              <a:rPr lang="en-US" dirty="0"/>
              <a:t>		</a:t>
            </a:r>
            <a:r>
              <a:rPr lang="en-US" dirty="0" err="1"/>
              <a:t>this.replies</a:t>
            </a:r>
            <a:r>
              <a:rPr lang="en-US" dirty="0"/>
              <a:t> = replies;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JedisSession</a:t>
            </a:r>
            <a:r>
              <a:rPr lang="en-US" dirty="0"/>
              <a:t> {</a:t>
            </a:r>
          </a:p>
          <a:p>
            <a:r>
              <a:rPr lang="en-US" dirty="0"/>
              <a:t>	void persist(Post post) {…}</a:t>
            </a:r>
          </a:p>
          <a:p>
            <a:r>
              <a:rPr lang="en-US" dirty="0"/>
              <a:t>	void load(Integer </a:t>
            </a:r>
            <a:r>
              <a:rPr lang="en-US" dirty="0" err="1"/>
              <a:t>postId</a:t>
            </a:r>
            <a:r>
              <a:rPr lang="en-US" dirty="0"/>
              <a:t>) {	</a:t>
            </a:r>
          </a:p>
          <a:p>
            <a:r>
              <a:rPr lang="en-US" dirty="0"/>
              <a:t>		Post p = new Post();</a:t>
            </a:r>
          </a:p>
          <a:p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postId</a:t>
            </a:r>
            <a:r>
              <a:rPr lang="en-US" dirty="0"/>
              <a:t>);</a:t>
            </a:r>
          </a:p>
          <a:p>
            <a:r>
              <a:rPr lang="en-US" dirty="0"/>
              <a:t>		// read map and populate post contents</a:t>
            </a:r>
          </a:p>
          <a:p>
            <a:r>
              <a:rPr lang="en-US" dirty="0"/>
              <a:t>		</a:t>
            </a:r>
            <a:r>
              <a:rPr lang="en-US" dirty="0" err="1"/>
              <a:t>p.setPostContent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(..));</a:t>
            </a:r>
          </a:p>
          <a:p>
            <a:r>
              <a:rPr lang="en-US" dirty="0"/>
              <a:t>		for (String </a:t>
            </a:r>
            <a:r>
              <a:rPr lang="en-US" dirty="0" err="1"/>
              <a:t>childId</a:t>
            </a:r>
            <a:r>
              <a:rPr lang="en-US" dirty="0"/>
              <a:t>: </a:t>
            </a:r>
            <a:r>
              <a:rPr lang="en-US" dirty="0" err="1"/>
              <a:t>map.get</a:t>
            </a:r>
            <a:r>
              <a:rPr lang="en-US" dirty="0"/>
              <a:t>(…).split(“,”)) {</a:t>
            </a:r>
          </a:p>
          <a:p>
            <a:r>
              <a:rPr lang="en-US" dirty="0"/>
              <a:t>		   Post child = new Post();</a:t>
            </a:r>
          </a:p>
          <a:p>
            <a:r>
              <a:rPr lang="en-US" dirty="0"/>
              <a:t>		   </a:t>
            </a:r>
            <a:r>
              <a:rPr lang="en-US" dirty="0" err="1"/>
              <a:t>child.setPostId</a:t>
            </a:r>
            <a:r>
              <a:rPr lang="en-US" dirty="0"/>
              <a:t>(</a:t>
            </a:r>
            <a:r>
              <a:rPr lang="en-US" dirty="0" err="1"/>
              <a:t>childId</a:t>
            </a:r>
            <a:r>
              <a:rPr lang="en-US" dirty="0"/>
              <a:t>);</a:t>
            </a:r>
          </a:p>
          <a:p>
            <a:r>
              <a:rPr lang="en-US" dirty="0"/>
              <a:t>		   </a:t>
            </a:r>
            <a:r>
              <a:rPr lang="en-US" dirty="0" err="1"/>
              <a:t>p.getReplies</a:t>
            </a:r>
            <a:r>
              <a:rPr lang="en-US" dirty="0"/>
              <a:t>().add(child);</a:t>
            </a:r>
          </a:p>
          <a:p>
            <a:r>
              <a:rPr lang="en-US" dirty="0"/>
              <a:t>     	}</a:t>
            </a:r>
          </a:p>
          <a:p>
            <a:r>
              <a:rPr lang="en-US" dirty="0"/>
              <a:t>		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B19EC1-6D81-69B3-FCAE-A29834C3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proxies – lazy loading</a:t>
            </a:r>
            <a:r>
              <a:rPr lang="en-US" sz="1400" dirty="0"/>
              <a:t> </a:t>
            </a:r>
            <a:r>
              <a:rPr lang="en-US" sz="1400" b="1" dirty="0"/>
              <a:t>(extra-credit HW2)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369AFE-F4C0-4B46-161D-BE190466340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High level approach</a:t>
            </a:r>
          </a:p>
          <a:p>
            <a:pPr lvl="1"/>
            <a:r>
              <a:rPr lang="en-US" dirty="0"/>
              <a:t>Create reply Post objects with only the </a:t>
            </a:r>
            <a:r>
              <a:rPr lang="en-US" dirty="0" err="1">
                <a:latin typeface="Consolas" panose="020B0609020204030204" pitchFamily="49" charset="0"/>
              </a:rPr>
              <a:t>postId</a:t>
            </a:r>
            <a:r>
              <a:rPr lang="en-US" dirty="0"/>
              <a:t> (do not load the data using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a </a:t>
            </a:r>
            <a:r>
              <a:rPr lang="en-US" dirty="0" err="1"/>
              <a:t>Javassist</a:t>
            </a:r>
            <a:r>
              <a:rPr lang="en-US" dirty="0"/>
              <a:t> proxy for the Post object and have it intercept </a:t>
            </a:r>
            <a:r>
              <a:rPr lang="en-US" dirty="0" err="1">
                <a:latin typeface="Consolas" panose="020B0609020204030204" pitchFamily="49" charset="0"/>
              </a:rPr>
              <a:t>getReplies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method invocation</a:t>
            </a:r>
          </a:p>
          <a:p>
            <a:pPr lvl="1"/>
            <a:r>
              <a:rPr lang="en-US" dirty="0"/>
              <a:t>Only when the </a:t>
            </a:r>
            <a:r>
              <a:rPr lang="en-US" dirty="0" err="1">
                <a:latin typeface="Consolas" panose="020B0609020204030204" pitchFamily="49" charset="0"/>
              </a:rPr>
              <a:t>getReplies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method is invoked, perform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calls for the reply post objects</a:t>
            </a:r>
          </a:p>
          <a:p>
            <a:r>
              <a:rPr lang="en-US" dirty="0"/>
              <a:t>Significant performance improvement for SQL databases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67A23B-6559-4C54-9C42-6C65B13AD858}"/>
              </a:ext>
            </a:extLst>
          </p:cNvPr>
          <p:cNvSpPr/>
          <p:nvPr/>
        </p:nvSpPr>
        <p:spPr>
          <a:xfrm>
            <a:off x="6904892" y="4008850"/>
            <a:ext cx="4905033" cy="112585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3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753B3-AACA-CB56-0F9E-7CA15D499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152C85-93B8-88C8-FFE7-AFF5E960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proxies – lazy loading</a:t>
            </a:r>
            <a:r>
              <a:rPr lang="en-US" sz="1400" dirty="0"/>
              <a:t> </a:t>
            </a:r>
            <a:r>
              <a:rPr lang="en-US" sz="1400" b="1" dirty="0"/>
              <a:t>(extra-credit HW2)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40951D-20CC-81DA-EFBE-5175993A49C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High level approach</a:t>
            </a:r>
          </a:p>
          <a:p>
            <a:pPr lvl="1"/>
            <a:r>
              <a:rPr lang="en-US" dirty="0"/>
              <a:t>Create reply Post objects with only the </a:t>
            </a:r>
            <a:r>
              <a:rPr lang="en-US" dirty="0" err="1">
                <a:latin typeface="Consolas" panose="020B0609020204030204" pitchFamily="49" charset="0"/>
              </a:rPr>
              <a:t>postId</a:t>
            </a:r>
            <a:r>
              <a:rPr lang="en-US" dirty="0"/>
              <a:t> (do not load the data using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a </a:t>
            </a:r>
            <a:r>
              <a:rPr lang="en-US" dirty="0" err="1"/>
              <a:t>Javassist</a:t>
            </a:r>
            <a:r>
              <a:rPr lang="en-US" dirty="0"/>
              <a:t> proxy for the Post object and have it intercept </a:t>
            </a:r>
            <a:r>
              <a:rPr lang="en-US" dirty="0" err="1">
                <a:latin typeface="Consolas" panose="020B0609020204030204" pitchFamily="49" charset="0"/>
              </a:rPr>
              <a:t>getReplies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method invocation</a:t>
            </a:r>
          </a:p>
          <a:p>
            <a:pPr lvl="1"/>
            <a:r>
              <a:rPr lang="en-US" dirty="0"/>
              <a:t>Only when the </a:t>
            </a:r>
            <a:r>
              <a:rPr lang="en-US" dirty="0" err="1">
                <a:latin typeface="Consolas" panose="020B0609020204030204" pitchFamily="49" charset="0"/>
              </a:rPr>
              <a:t>getReplies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method is invoked, perform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calls for the reply post objects</a:t>
            </a:r>
          </a:p>
          <a:p>
            <a:r>
              <a:rPr lang="en-US" dirty="0"/>
              <a:t>Significant performance improvement for SQL databases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AA667C-B5FC-28E3-6FB6-AA41EE2D50D7}"/>
              </a:ext>
            </a:extLst>
          </p:cNvPr>
          <p:cNvGrpSpPr/>
          <p:nvPr/>
        </p:nvGrpSpPr>
        <p:grpSpPr>
          <a:xfrm>
            <a:off x="6738086" y="1348153"/>
            <a:ext cx="4343963" cy="3697333"/>
            <a:chOff x="6400236" y="1477107"/>
            <a:chExt cx="4343963" cy="36973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EB7E6BF-02BE-1E8E-C688-BAC9769F7297}"/>
                </a:ext>
              </a:extLst>
            </p:cNvPr>
            <p:cNvGrpSpPr/>
            <p:nvPr/>
          </p:nvGrpSpPr>
          <p:grpSpPr>
            <a:xfrm>
              <a:off x="6400236" y="1477107"/>
              <a:ext cx="4343963" cy="3349813"/>
              <a:chOff x="6400236" y="1477107"/>
              <a:chExt cx="4343963" cy="334981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44CE68B-5937-41E7-1CB5-DE439B26440B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260413E-C107-CAE1-FBB5-F460DD120B1B}"/>
                  </a:ext>
                </a:extLst>
              </p:cNvPr>
              <p:cNvSpPr/>
              <p:nvPr/>
            </p:nvSpPr>
            <p:spPr>
              <a:xfrm>
                <a:off x="6555304" y="1507802"/>
                <a:ext cx="395819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Dynamic </a:t>
                </a:r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PostProxy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A4A3D5F-A058-9C80-E990-FC7138A80672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AC89303-72F2-9BB2-38CF-6E5A9831ED11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34F73F-B5DA-D90F-7FAD-AD9C07005853}"/>
                  </a:ext>
                </a:extLst>
              </p:cNvPr>
              <p:cNvSpPr txBox="1"/>
              <p:nvPr/>
            </p:nvSpPr>
            <p:spPr>
              <a:xfrm>
                <a:off x="6400236" y="4303613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getReplies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0AF2D3-00A6-AA84-BF34-2DD78719AC3B}"/>
                  </a:ext>
                </a:extLst>
              </p:cNvPr>
              <p:cNvSpPr txBox="1"/>
              <p:nvPr/>
            </p:nvSpPr>
            <p:spPr>
              <a:xfrm>
                <a:off x="9152096" y="3868987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getContent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E859B60-FD5C-09FE-20A8-A2C806592372}"/>
                  </a:ext>
                </a:extLst>
              </p:cNvPr>
              <p:cNvSpPr txBox="1"/>
              <p:nvPr/>
            </p:nvSpPr>
            <p:spPr>
              <a:xfrm>
                <a:off x="7141629" y="3850975"/>
                <a:ext cx="1718740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loadReplies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6A8C9AA-D88C-3DED-4799-97AD91649BC8}"/>
                  </a:ext>
                </a:extLst>
              </p:cNvPr>
              <p:cNvCxnSpPr>
                <a:stCxn id="13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E58D2CC-B2BF-1780-F87F-A8BE6B47FCF7}"/>
                  </a:ext>
                </a:extLst>
              </p:cNvPr>
              <p:cNvCxnSpPr>
                <a:cxnSpLocks/>
                <a:stCxn id="14" idx="0"/>
                <a:endCxn id="26" idx="2"/>
              </p:cNvCxnSpPr>
              <p:nvPr/>
            </p:nvCxnSpPr>
            <p:spPr>
              <a:xfrm flipH="1" flipV="1">
                <a:off x="9167446" y="3613637"/>
                <a:ext cx="5829" cy="1019853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8A92DD4-45F1-B0D9-DEB3-3620A6317C14}"/>
                  </a:ext>
                </a:extLst>
              </p:cNvPr>
              <p:cNvCxnSpPr>
                <a:cxnSpLocks/>
                <a:stCxn id="17" idx="0"/>
                <a:endCxn id="25" idx="2"/>
              </p:cNvCxnSpPr>
              <p:nvPr/>
            </p:nvCxnSpPr>
            <p:spPr>
              <a:xfrm flipV="1">
                <a:off x="8000999" y="3613637"/>
                <a:ext cx="0" cy="23733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C0EE0D5-7709-EFDE-4B32-919F998BE423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32A74A2-5DFD-3DE9-8E9E-9231725B0723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07667A6-CC3C-7B49-45EB-9ACC5BEA4A8C}"/>
              </a:ext>
            </a:extLst>
          </p:cNvPr>
          <p:cNvGrpSpPr/>
          <p:nvPr/>
        </p:nvGrpSpPr>
        <p:grpSpPr>
          <a:xfrm>
            <a:off x="7314197" y="1910861"/>
            <a:ext cx="3182945" cy="1582615"/>
            <a:chOff x="6976347" y="2039815"/>
            <a:chExt cx="3182945" cy="158261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A904DF0-327D-6E84-B4B3-7D025A916E2F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 object</a:t>
              </a:r>
              <a:endParaRPr lang="en-US" sz="28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BCA3E97-DE8B-6E1B-1C21-DEE9B3D575F2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0C89F3-6577-50EA-EF85-5104C866F509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5B3F03-7A13-D3C7-21BA-467734D799FE}"/>
                </a:ext>
              </a:extLst>
            </p:cNvPr>
            <p:cNvSpPr txBox="1"/>
            <p:nvPr/>
          </p:nvSpPr>
          <p:spPr>
            <a:xfrm>
              <a:off x="6976347" y="3063951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getReplies</a:t>
              </a:r>
              <a:r>
                <a:rPr lang="en-US" dirty="0"/>
                <a:t>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4281EF9-12F1-9268-11DE-9E79F79D8396}"/>
                </a:ext>
              </a:extLst>
            </p:cNvPr>
            <p:cNvSpPr txBox="1"/>
            <p:nvPr/>
          </p:nvSpPr>
          <p:spPr>
            <a:xfrm>
              <a:off x="8567189" y="3032445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getContent</a:t>
              </a:r>
              <a:r>
                <a:rPr lang="en-US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765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9E4B7-0544-9C0F-C177-9F646CC37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07340DF-7D20-18D0-F334-8F4DEA9C5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Integer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@LazyLoad</a:t>
            </a:r>
          </a:p>
          <a:p>
            <a:r>
              <a:rPr lang="en-US" dirty="0"/>
              <a:t>	List&lt;Post&gt; replies;</a:t>
            </a:r>
          </a:p>
          <a:p>
            <a:endParaRPr lang="en-US" dirty="0"/>
          </a:p>
          <a:p>
            <a:r>
              <a:rPr lang="en-US" dirty="0"/>
              <a:t>	// getters and setters for </a:t>
            </a:r>
            <a:r>
              <a:rPr lang="en-US" dirty="0" err="1"/>
              <a:t>postId</a:t>
            </a:r>
            <a:r>
              <a:rPr lang="en-US" dirty="0"/>
              <a:t>, </a:t>
            </a:r>
            <a:r>
              <a:rPr lang="en-US" dirty="0" err="1"/>
              <a:t>postContent</a:t>
            </a:r>
            <a:r>
              <a:rPr lang="en-US" dirty="0"/>
              <a:t>, replies</a:t>
            </a:r>
          </a:p>
          <a:p>
            <a:r>
              <a:rPr lang="en-US" dirty="0"/>
              <a:t>	// All methods intercepted by dynamic proxy</a:t>
            </a:r>
          </a:p>
          <a:p>
            <a:r>
              <a:rPr lang="en-US" dirty="0"/>
              <a:t>	// replies lazy loaded by the dynamic proxy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C34B39-6B73-F486-D792-B72B2766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proxies – lazy loading</a:t>
            </a:r>
            <a:r>
              <a:rPr lang="en-US" sz="1400" dirty="0"/>
              <a:t> </a:t>
            </a:r>
            <a:r>
              <a:rPr lang="en-US" sz="1400" b="1" dirty="0"/>
              <a:t>(extra-credit HW2)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7A3C77-751E-572E-0E10-8F2466BF4D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combine proxies with reflection and annotation</a:t>
            </a:r>
          </a:p>
          <a:p>
            <a:r>
              <a:rPr lang="en-US" dirty="0"/>
              <a:t>Lazy loading only for annotated fields</a:t>
            </a:r>
          </a:p>
          <a:p>
            <a:pPr lvl="1"/>
            <a:r>
              <a:rPr lang="en-US" dirty="0"/>
              <a:t>Load the @LazyLoad annotated fields only when their getter is invoked</a:t>
            </a:r>
          </a:p>
          <a:p>
            <a:r>
              <a:rPr lang="en-US" dirty="0"/>
              <a:t>Seamless lazy load from the programmer’s perspective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4ED7DF-0756-4CD5-E58A-8249FB2B4387}"/>
              </a:ext>
            </a:extLst>
          </p:cNvPr>
          <p:cNvSpPr/>
          <p:nvPr/>
        </p:nvSpPr>
        <p:spPr>
          <a:xfrm>
            <a:off x="6260123" y="2027650"/>
            <a:ext cx="4905033" cy="78588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4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EAC7E1-DB61-4A00-2E2C-97DDFAF8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method invocation</a:t>
            </a:r>
          </a:p>
          <a:p>
            <a:pPr lvl="1"/>
            <a:r>
              <a:rPr lang="en-US" dirty="0"/>
              <a:t>Every instance method call’s first implicit argument is the object it is being applied to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Student s = new Student();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s.getName</a:t>
            </a:r>
            <a:r>
              <a:rPr lang="en-US" dirty="0">
                <a:latin typeface="Consolas" panose="020B0609020204030204" pitchFamily="49" charset="0"/>
              </a:rPr>
              <a:t>(); // implicit first argument is 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Not applicable to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static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functions</a:t>
            </a:r>
          </a:p>
          <a:p>
            <a:pPr lvl="2"/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What are static functions?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02F508-9A1C-74A1-9E2B-CD083D4D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23542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E0B2E-BDDC-2024-A3C6-53388B43B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records</a:t>
            </a:r>
          </a:p>
          <a:p>
            <a:pPr lvl="1"/>
            <a:r>
              <a:rPr lang="en-US" dirty="0"/>
              <a:t>All ORMs such as Hibernate support lazy loading using annotations</a:t>
            </a:r>
          </a:p>
          <a:p>
            <a:r>
              <a:rPr lang="en-US" dirty="0"/>
              <a:t>File content</a:t>
            </a:r>
          </a:p>
          <a:p>
            <a:pPr lvl="1"/>
            <a:r>
              <a:rPr lang="en-US" dirty="0"/>
              <a:t>Lazy load 1 GB file</a:t>
            </a:r>
          </a:p>
          <a:p>
            <a:r>
              <a:rPr lang="en-US" dirty="0"/>
              <a:t>Content to be fetched over the network</a:t>
            </a:r>
          </a:p>
          <a:p>
            <a:pPr lvl="1"/>
            <a:r>
              <a:rPr lang="en-US" dirty="0"/>
              <a:t>Lazy load remote content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57BC86-A96D-5FB6-5807-ED414F830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</a:t>
            </a:r>
          </a:p>
        </p:txBody>
      </p:sp>
    </p:spTree>
    <p:extLst>
      <p:ext uri="{BB962C8B-B14F-4D97-AF65-F5344CB8AC3E}">
        <p14:creationId xmlns:p14="http://schemas.microsoft.com/office/powerpoint/2010/main" val="21490700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8D950-D957-E4E4-7B22-84D642A4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persist(Post post) {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map);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void persist(Student student) {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</a:t>
            </a:r>
            <a:r>
              <a:rPr lang="en-US" dirty="0" err="1"/>
              <a:t>studentName</a:t>
            </a:r>
            <a:r>
              <a:rPr lang="en-US" dirty="0"/>
              <a:t>”, </a:t>
            </a:r>
            <a:r>
              <a:rPr lang="en-US" dirty="0" err="1"/>
              <a:t>student.getName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map);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1454F3-14A4-129D-6A27-B1CD26AA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75E69-D3D5-B7B9-7B93-882DFF66B0C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>
                <a:latin typeface="Consolas" panose="020B0609020204030204" pitchFamily="49" charset="0"/>
              </a:rPr>
              <a:t>persist()</a:t>
            </a:r>
            <a:r>
              <a:rPr lang="en-US" dirty="0"/>
              <a:t> method had to be duplicated for each class</a:t>
            </a:r>
          </a:p>
          <a:p>
            <a:pPr lvl="1"/>
            <a:r>
              <a:rPr lang="en-US" dirty="0"/>
              <a:t>Reflection allows for dynamic field access and method invocation</a:t>
            </a:r>
          </a:p>
          <a:p>
            <a:pPr lvl="2"/>
            <a:r>
              <a:rPr lang="en-US" dirty="0"/>
              <a:t>Partially solved the problem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FFDF64-5195-C20A-FC62-5F7743D8AC33}"/>
              </a:ext>
            </a:extLst>
          </p:cNvPr>
          <p:cNvSpPr/>
          <p:nvPr/>
        </p:nvSpPr>
        <p:spPr>
          <a:xfrm>
            <a:off x="6540701" y="2643111"/>
            <a:ext cx="4905033" cy="137790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D5DA7B-B944-60C4-29FD-ADEA00A849B8}"/>
              </a:ext>
            </a:extLst>
          </p:cNvPr>
          <p:cNvSpPr/>
          <p:nvPr/>
        </p:nvSpPr>
        <p:spPr>
          <a:xfrm>
            <a:off x="6540701" y="4021014"/>
            <a:ext cx="4905033" cy="137790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8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3EC27-7F42-568F-E3DB-64B1A59ED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BE582-0E40-6A05-4D17-CA5D6B783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@retention(Retention.RUNTIME)</a:t>
            </a:r>
          </a:p>
          <a:p>
            <a:r>
              <a:rPr lang="en-US" dirty="0"/>
              <a:t>@interface </a:t>
            </a:r>
            <a:r>
              <a:rPr lang="en-US" dirty="0" err="1"/>
              <a:t>Persistable</a:t>
            </a:r>
            <a:r>
              <a:rPr lang="en-US" dirty="0"/>
              <a:t> {}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Post { </a:t>
            </a:r>
          </a:p>
          <a:p>
            <a:endParaRPr lang="en-US" dirty="0"/>
          </a:p>
          <a:p>
            <a:r>
              <a:rPr lang="en-US" dirty="0"/>
              <a:t>	@Persistable</a:t>
            </a:r>
          </a:p>
          <a:p>
            <a:r>
              <a:rPr lang="en-US" dirty="0"/>
              <a:t>	Object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@Persistable</a:t>
            </a:r>
          </a:p>
          <a:p>
            <a:r>
              <a:rPr lang="en-US" dirty="0"/>
              <a:t>	String </a:t>
            </a:r>
            <a:r>
              <a:rPr lang="en-US" dirty="0" err="1"/>
              <a:t>authorName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Integer </a:t>
            </a:r>
            <a:r>
              <a:rPr lang="en-US" dirty="0" err="1"/>
              <a:t>tempField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E5876A-0C7E-E540-7D06-E127477C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DA1228-652E-3980-DAA8-C7484B3026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Problem: what if we don’t want to persist all fields in an object? </a:t>
            </a:r>
          </a:p>
          <a:p>
            <a:pPr lvl="1"/>
            <a:r>
              <a:rPr lang="en-US" dirty="0"/>
              <a:t>Annotations allow adding meta-data to fields, methods, etc.</a:t>
            </a:r>
          </a:p>
          <a:p>
            <a:pPr lvl="1"/>
            <a:r>
              <a:rPr lang="en-US" dirty="0"/>
              <a:t>Annotations with </a:t>
            </a:r>
            <a:r>
              <a:rPr lang="en-US" dirty="0" err="1">
                <a:latin typeface="Consolas" panose="020B0609020204030204" pitchFamily="49" charset="0"/>
              </a:rPr>
              <a:t>Retention.RUNTIME</a:t>
            </a:r>
            <a:r>
              <a:rPr lang="en-US" dirty="0"/>
              <a:t> are available at runtime</a:t>
            </a:r>
          </a:p>
          <a:p>
            <a:pPr lvl="1"/>
            <a:r>
              <a:rPr lang="en-US" dirty="0"/>
              <a:t>Annotating individual fields allows us to selectively persist 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5F8327-5AAA-9FE0-41E8-E002A27C8158}"/>
              </a:ext>
            </a:extLst>
          </p:cNvPr>
          <p:cNvSpPr/>
          <p:nvPr/>
        </p:nvSpPr>
        <p:spPr>
          <a:xfrm>
            <a:off x="6259347" y="785004"/>
            <a:ext cx="4905033" cy="60960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C708-8785-5ECC-44AA-F987BC777B2A}"/>
              </a:ext>
            </a:extLst>
          </p:cNvPr>
          <p:cNvSpPr/>
          <p:nvPr/>
        </p:nvSpPr>
        <p:spPr>
          <a:xfrm>
            <a:off x="6259346" y="4351584"/>
            <a:ext cx="4905033" cy="60960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07440E-89C7-B22D-8678-478D548BB719}"/>
              </a:ext>
            </a:extLst>
          </p:cNvPr>
          <p:cNvSpPr/>
          <p:nvPr/>
        </p:nvSpPr>
        <p:spPr>
          <a:xfrm>
            <a:off x="6259347" y="2123591"/>
            <a:ext cx="4905033" cy="73684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3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7" grpId="0" animBg="1"/>
      <p:bldP spid="7" grpId="1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149D0-3351-D9EF-8B06-32E27C975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6C9BF-94B5-2F60-C868-4836CDD1E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@retention(Retention.RUNTIME)</a:t>
            </a:r>
          </a:p>
          <a:p>
            <a:r>
              <a:rPr lang="en-US" dirty="0"/>
              <a:t>@interface </a:t>
            </a:r>
            <a:r>
              <a:rPr lang="en-US" dirty="0" err="1"/>
              <a:t>Persistable</a:t>
            </a:r>
            <a:r>
              <a:rPr lang="en-US" dirty="0"/>
              <a:t> {}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Post { </a:t>
            </a:r>
          </a:p>
          <a:p>
            <a:endParaRPr lang="en-US" dirty="0"/>
          </a:p>
          <a:p>
            <a:r>
              <a:rPr lang="en-US" dirty="0"/>
              <a:t>	@Persistable</a:t>
            </a:r>
          </a:p>
          <a:p>
            <a:r>
              <a:rPr lang="en-US" dirty="0"/>
              <a:t>	Object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@Persistable</a:t>
            </a:r>
          </a:p>
          <a:p>
            <a:r>
              <a:rPr lang="en-US" dirty="0"/>
              <a:t>	String </a:t>
            </a:r>
            <a:r>
              <a:rPr lang="en-US" dirty="0" err="1"/>
              <a:t>authorName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@LazyLoad</a:t>
            </a:r>
          </a:p>
          <a:p>
            <a:r>
              <a:rPr lang="en-US" dirty="0"/>
              <a:t>	List&lt;Post&gt; replies;</a:t>
            </a:r>
          </a:p>
          <a:p>
            <a:endParaRPr lang="en-US" dirty="0"/>
          </a:p>
          <a:p>
            <a:r>
              <a:rPr lang="en-US" dirty="0"/>
              <a:t>	Integer </a:t>
            </a:r>
            <a:r>
              <a:rPr lang="en-US" dirty="0" err="1"/>
              <a:t>tempField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892D10-5134-A3B2-B87F-6427406E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4CF4A2-A3D6-6406-4D0B-F9CADD4BF29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Problem: what I want to </a:t>
            </a:r>
            <a:r>
              <a:rPr lang="en-US" i="1" dirty="0"/>
              <a:t>lazy-load </a:t>
            </a:r>
            <a:r>
              <a:rPr lang="en-US" dirty="0"/>
              <a:t>all related data of an object</a:t>
            </a:r>
          </a:p>
          <a:p>
            <a:pPr lvl="1"/>
            <a:r>
              <a:rPr lang="en-US" dirty="0"/>
              <a:t>Dynamic proxies allow us to intercept method invocation</a:t>
            </a:r>
          </a:p>
          <a:p>
            <a:pPr lvl="2"/>
            <a:r>
              <a:rPr lang="en-US" dirty="0"/>
              <a:t>Allowing lazy-loading of fields only when the field is accessed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218A1C-E814-02E3-03A3-86650CA8B7B4}"/>
              </a:ext>
            </a:extLst>
          </p:cNvPr>
          <p:cNvSpPr/>
          <p:nvPr/>
        </p:nvSpPr>
        <p:spPr>
          <a:xfrm>
            <a:off x="6540701" y="4057899"/>
            <a:ext cx="4905033" cy="73684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8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7F14C-46A4-0521-D0EC-444A14A97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AC53CC-A934-878B-2B36-2397F9F9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97C186-42BC-146F-2C62-FA8FCC08710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Problem: what I want to </a:t>
            </a:r>
            <a:r>
              <a:rPr lang="en-US" i="1" dirty="0"/>
              <a:t>lazy-load </a:t>
            </a:r>
            <a:r>
              <a:rPr lang="en-US" dirty="0"/>
              <a:t>all related data of an object</a:t>
            </a:r>
          </a:p>
          <a:p>
            <a:pPr lvl="1"/>
            <a:r>
              <a:rPr lang="en-US" dirty="0"/>
              <a:t>Dynamic proxies allow us to intercept method invocation</a:t>
            </a:r>
          </a:p>
          <a:p>
            <a:pPr lvl="2"/>
            <a:r>
              <a:rPr lang="en-US" dirty="0"/>
              <a:t>Allowing lazy-loading of fields only when the field is accessed</a:t>
            </a:r>
          </a:p>
          <a:p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A944FD-B389-CBD0-9FC8-F9A6E50086E8}"/>
              </a:ext>
            </a:extLst>
          </p:cNvPr>
          <p:cNvGrpSpPr/>
          <p:nvPr/>
        </p:nvGrpSpPr>
        <p:grpSpPr>
          <a:xfrm>
            <a:off x="6738086" y="1348153"/>
            <a:ext cx="4343963" cy="3697333"/>
            <a:chOff x="6400236" y="1477107"/>
            <a:chExt cx="4343963" cy="369733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1094812-AB9A-BED3-87DE-593001C0678A}"/>
                </a:ext>
              </a:extLst>
            </p:cNvPr>
            <p:cNvGrpSpPr/>
            <p:nvPr/>
          </p:nvGrpSpPr>
          <p:grpSpPr>
            <a:xfrm>
              <a:off x="6400236" y="1477107"/>
              <a:ext cx="4343963" cy="3349813"/>
              <a:chOff x="6400236" y="1477107"/>
              <a:chExt cx="4343963" cy="3349813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EB3E5CB-1FB6-B978-A1D6-7D7C196F10CC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C8ADAE8-4F18-EA15-B080-CB159B0E3E5C}"/>
                  </a:ext>
                </a:extLst>
              </p:cNvPr>
              <p:cNvSpPr/>
              <p:nvPr/>
            </p:nvSpPr>
            <p:spPr>
              <a:xfrm>
                <a:off x="6555304" y="1507802"/>
                <a:ext cx="395819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Dynamic </a:t>
                </a:r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PostProxy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A5CE5A5-D6EA-5995-B318-571A56EB7646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2415266-90BD-D00B-CAD8-3C8E0BD02550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2C9D413-0699-CD6F-218E-9E0A828E5266}"/>
                  </a:ext>
                </a:extLst>
              </p:cNvPr>
              <p:cNvSpPr txBox="1"/>
              <p:nvPr/>
            </p:nvSpPr>
            <p:spPr>
              <a:xfrm>
                <a:off x="6400236" y="4303613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getReplies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06521C-D3F8-1E60-EA88-C44231EB787A}"/>
                  </a:ext>
                </a:extLst>
              </p:cNvPr>
              <p:cNvSpPr txBox="1"/>
              <p:nvPr/>
            </p:nvSpPr>
            <p:spPr>
              <a:xfrm>
                <a:off x="9152096" y="3868987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getContent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B42A44-75BA-D5C4-A72F-47E44791A443}"/>
                  </a:ext>
                </a:extLst>
              </p:cNvPr>
              <p:cNvSpPr txBox="1"/>
              <p:nvPr/>
            </p:nvSpPr>
            <p:spPr>
              <a:xfrm>
                <a:off x="7141629" y="3850975"/>
                <a:ext cx="1718740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loadReplies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5074380-52C7-B929-10F9-33DC2F520CE7}"/>
                  </a:ext>
                </a:extLst>
              </p:cNvPr>
              <p:cNvCxnSpPr>
                <a:stCxn id="27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794FA2A-A23E-30CA-B072-D6A2D752B9B6}"/>
                  </a:ext>
                </a:extLst>
              </p:cNvPr>
              <p:cNvCxnSpPr>
                <a:cxnSpLocks/>
                <a:stCxn id="28" idx="0"/>
                <a:endCxn id="38" idx="2"/>
              </p:cNvCxnSpPr>
              <p:nvPr/>
            </p:nvCxnSpPr>
            <p:spPr>
              <a:xfrm flipH="1" flipV="1">
                <a:off x="9167446" y="3613637"/>
                <a:ext cx="5829" cy="1019853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30CB5EA-D067-D069-172D-3CE006D26292}"/>
                  </a:ext>
                </a:extLst>
              </p:cNvPr>
              <p:cNvCxnSpPr>
                <a:cxnSpLocks/>
                <a:stCxn id="31" idx="0"/>
                <a:endCxn id="37" idx="2"/>
              </p:cNvCxnSpPr>
              <p:nvPr/>
            </p:nvCxnSpPr>
            <p:spPr>
              <a:xfrm flipV="1">
                <a:off x="8000999" y="3613637"/>
                <a:ext cx="0" cy="23733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F401BCF-7F2D-99F5-B68B-5FB4BCB98477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CD959A2-3DB7-B735-2B22-74444C0627AA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56C048C-6877-5B9C-0DD8-B1575F8A2838}"/>
              </a:ext>
            </a:extLst>
          </p:cNvPr>
          <p:cNvGrpSpPr/>
          <p:nvPr/>
        </p:nvGrpSpPr>
        <p:grpSpPr>
          <a:xfrm>
            <a:off x="7314197" y="1910861"/>
            <a:ext cx="3182945" cy="1582615"/>
            <a:chOff x="6976347" y="2039815"/>
            <a:chExt cx="3182945" cy="158261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2420E23-404A-9F2D-E4FC-ECD2E550E2AB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 object</a:t>
              </a:r>
              <a:endParaRPr lang="en-US" sz="28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9A0A43F-CDD7-3E08-CB9D-CB68ACED4FFC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86AC02D-2FAB-D7CC-B480-6053B781A02C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3EB86CF-531F-B0A8-E223-067FD4B78B81}"/>
                </a:ext>
              </a:extLst>
            </p:cNvPr>
            <p:cNvSpPr txBox="1"/>
            <p:nvPr/>
          </p:nvSpPr>
          <p:spPr>
            <a:xfrm>
              <a:off x="6976347" y="3063951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getReplies</a:t>
              </a:r>
              <a:r>
                <a:rPr lang="en-US" dirty="0"/>
                <a:t>()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92A3EA7-0593-D9E2-AAF7-BC3925DEA38F}"/>
                </a:ext>
              </a:extLst>
            </p:cNvPr>
            <p:cNvSpPr txBox="1"/>
            <p:nvPr/>
          </p:nvSpPr>
          <p:spPr>
            <a:xfrm>
              <a:off x="8567189" y="3032445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getContent</a:t>
              </a:r>
              <a:r>
                <a:rPr lang="en-US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97514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AAF86-99B6-9C73-F2FC-23E90D7D2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9B6C0-4941-D99B-4BC0-E2D1934F1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Reflection and proxies have application way beyond just Redis persistence and logging</a:t>
            </a:r>
          </a:p>
          <a:p>
            <a:r>
              <a:rPr lang="en-US" dirty="0"/>
              <a:t>Used in microservice frameworks, MVC frameworks, dependency injection, database persistence, and so on, in many languages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42339E-34B5-93D3-389D-91A61844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2" name="Picture 2" descr="Web Development with Spring Boot Java | Study Coding with Shad">
            <a:extLst>
              <a:ext uri="{FF2B5EF4-FFF2-40B4-BE49-F238E27FC236}">
                <a16:creationId xmlns:a16="http://schemas.microsoft.com/office/drawing/2014/main" id="{3E76B91A-7BE8-039C-53AE-4900F6A08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569" y="3454587"/>
            <a:ext cx="1799492" cy="101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Micronaut Framework · GitHub">
            <a:extLst>
              <a:ext uri="{FF2B5EF4-FFF2-40B4-BE49-F238E27FC236}">
                <a16:creationId xmlns:a16="http://schemas.microsoft.com/office/drawing/2014/main" id="{7B78F951-9B73-E41C-9CC7-0CCCFAC04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831" y="4067552"/>
            <a:ext cx="1506415" cy="15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Spring MVC: A Comprehensive Guide | by Prabhakar Kulkarni | Medium">
            <a:extLst>
              <a:ext uri="{FF2B5EF4-FFF2-40B4-BE49-F238E27FC236}">
                <a16:creationId xmlns:a16="http://schemas.microsoft.com/office/drawing/2014/main" id="{BD3DD0A0-8A83-4ABB-BEE5-AE7FE951F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88" y="4422507"/>
            <a:ext cx="2726596" cy="131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Log4j - Wikipedia">
            <a:extLst>
              <a:ext uri="{FF2B5EF4-FFF2-40B4-BE49-F238E27FC236}">
                <a16:creationId xmlns:a16="http://schemas.microsoft.com/office/drawing/2014/main" id="{A46F5160-6929-D79D-11F8-D6510090F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336" y="3278433"/>
            <a:ext cx="2875083" cy="118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4543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607EAC-5C78-A70C-4943-42F4252D9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874811" cy="5046453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java.lang.reflect.InvocationHandler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java.lang.reflect.Method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DynamicInvocationHandler</a:t>
            </a:r>
            <a:r>
              <a:rPr lang="en-US" dirty="0"/>
              <a:t> </a:t>
            </a:r>
          </a:p>
          <a:p>
            <a:r>
              <a:rPr lang="en-US" dirty="0"/>
              <a:t>		implements </a:t>
            </a:r>
            <a:r>
              <a:rPr lang="en-US" dirty="0" err="1"/>
              <a:t>InvocationHandler</a:t>
            </a:r>
            <a:r>
              <a:rPr lang="en-US" dirty="0"/>
              <a:t> {</a:t>
            </a:r>
          </a:p>
          <a:p>
            <a:r>
              <a:rPr lang="en-US" dirty="0"/>
              <a:t>    Object target;</a:t>
            </a:r>
          </a:p>
          <a:p>
            <a:endParaRPr lang="en-US" dirty="0"/>
          </a:p>
          <a:p>
            <a:r>
              <a:rPr lang="en-US" dirty="0"/>
              <a:t>    public </a:t>
            </a:r>
            <a:r>
              <a:rPr lang="en-US" dirty="0" err="1"/>
              <a:t>DynamicInvocationHandler</a:t>
            </a:r>
            <a:r>
              <a:rPr lang="en-US" dirty="0"/>
              <a:t>(Object target) {</a:t>
            </a:r>
          </a:p>
          <a:p>
            <a:r>
              <a:rPr lang="en-US" dirty="0"/>
              <a:t>        </a:t>
            </a:r>
            <a:r>
              <a:rPr lang="en-US" dirty="0" err="1"/>
              <a:t>this.target</a:t>
            </a:r>
            <a:r>
              <a:rPr lang="en-US" dirty="0"/>
              <a:t> = target;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Object invoke(Object proxy, Method </a:t>
            </a:r>
            <a:r>
              <a:rPr lang="en-US" dirty="0" err="1"/>
              <a:t>method</a:t>
            </a:r>
            <a:r>
              <a:rPr lang="en-US" dirty="0"/>
              <a:t>, 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        log(“Accessing” + </a:t>
            </a:r>
            <a:r>
              <a:rPr lang="en-US" dirty="0" err="1"/>
              <a:t>method.getName</a:t>
            </a:r>
            <a:r>
              <a:rPr lang="en-US" dirty="0"/>
              <a:t>());</a:t>
            </a:r>
          </a:p>
          <a:p>
            <a:r>
              <a:rPr lang="en-US" dirty="0"/>
              <a:t>        return </a:t>
            </a:r>
            <a:r>
              <a:rPr lang="en-US" dirty="0" err="1"/>
              <a:t>method.invoke</a:t>
            </a:r>
            <a:r>
              <a:rPr lang="en-US" dirty="0"/>
              <a:t>(target,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60CDE2-E8D5-7018-26B5-538C7F46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dynamic proxy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A26CC-FE70-A679-6D92-D519583EFCC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 reflection allows you to dynamically create a proxy for any(*</a:t>
            </a:r>
            <a:r>
              <a:rPr lang="en-US" sz="1000" dirty="0"/>
              <a:t>restrictions apply</a:t>
            </a:r>
            <a:r>
              <a:rPr lang="en-US" dirty="0"/>
              <a:t>) </a:t>
            </a:r>
            <a:r>
              <a:rPr lang="en-US" i="1" dirty="0"/>
              <a:t>target</a:t>
            </a:r>
            <a:r>
              <a:rPr lang="en-US" dirty="0"/>
              <a:t> object</a:t>
            </a:r>
          </a:p>
          <a:p>
            <a:r>
              <a:rPr lang="en-US" dirty="0"/>
              <a:t>Wraps a target object</a:t>
            </a:r>
          </a:p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InvocationHandler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- encapsulates the proxy’s functionality (e.g. logging)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Dispatches the target object’s method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be applied to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any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object of any type</a:t>
            </a:r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4C1D17-8609-CCA4-F1B2-E1ED6A75517E}"/>
              </a:ext>
            </a:extLst>
          </p:cNvPr>
          <p:cNvSpPr/>
          <p:nvPr/>
        </p:nvSpPr>
        <p:spPr>
          <a:xfrm>
            <a:off x="6176512" y="2432370"/>
            <a:ext cx="5874811" cy="117833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6A6778-BCFC-6912-B5B2-F5E04ED71BC2}"/>
              </a:ext>
            </a:extLst>
          </p:cNvPr>
          <p:cNvSpPr/>
          <p:nvPr/>
        </p:nvSpPr>
        <p:spPr>
          <a:xfrm>
            <a:off x="6176511" y="4425294"/>
            <a:ext cx="5874811" cy="39289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5FF1B2-8470-DBF5-72F9-5989BBE962F4}"/>
              </a:ext>
            </a:extLst>
          </p:cNvPr>
          <p:cNvSpPr/>
          <p:nvPr/>
        </p:nvSpPr>
        <p:spPr>
          <a:xfrm>
            <a:off x="6176511" y="1382449"/>
            <a:ext cx="5874811" cy="69627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7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2" grpId="0" animBg="1"/>
      <p:bldP spid="2" grpId="1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1590B02-22B0-850E-4EFD-6AE06A053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D256CB-D3E4-8A94-7D50-6B6284379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921703" cy="5046453"/>
          </a:xfrm>
        </p:spPr>
        <p:txBody>
          <a:bodyPr>
            <a:norm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java.lang.reflect.Proxy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JedisInterface</a:t>
            </a:r>
            <a:r>
              <a:rPr lang="en-US" dirty="0"/>
              <a:t> 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id);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);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Jedis </a:t>
            </a:r>
            <a:r>
              <a:rPr lang="en-US" b="1" dirty="0"/>
              <a:t>implements </a:t>
            </a:r>
            <a:r>
              <a:rPr lang="en-US" b="1" dirty="0" err="1"/>
              <a:t>JedisInterface</a:t>
            </a:r>
            <a:r>
              <a:rPr lang="en-US" b="1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 …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Jedis </a:t>
            </a:r>
            <a:r>
              <a:rPr lang="en-US" dirty="0" err="1"/>
              <a:t>jedis</a:t>
            </a:r>
            <a:r>
              <a:rPr lang="en-US" dirty="0"/>
              <a:t> = …;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JedisInterface</a:t>
            </a:r>
            <a:r>
              <a:rPr lang="en-US" dirty="0"/>
              <a:t> </a:t>
            </a:r>
            <a:r>
              <a:rPr lang="en-US" dirty="0" err="1"/>
              <a:t>proxyObject</a:t>
            </a:r>
            <a:r>
              <a:rPr lang="en-US" dirty="0"/>
              <a:t> = </a:t>
            </a:r>
          </a:p>
          <a:p>
            <a:r>
              <a:rPr lang="en-US" dirty="0"/>
              <a:t>	(</a:t>
            </a:r>
            <a:r>
              <a:rPr lang="en-US" dirty="0" err="1"/>
              <a:t>JedisInterface</a:t>
            </a:r>
            <a:r>
              <a:rPr lang="en-US" dirty="0"/>
              <a:t>) </a:t>
            </a:r>
            <a:r>
              <a:rPr lang="en-US" dirty="0" err="1"/>
              <a:t>Proxy.newProxyInstance</a:t>
            </a:r>
            <a:r>
              <a:rPr lang="en-US" dirty="0"/>
              <a:t>(</a:t>
            </a:r>
          </a:p>
          <a:p>
            <a:r>
              <a:rPr lang="en-US" dirty="0"/>
              <a:t>		</a:t>
            </a:r>
            <a:r>
              <a:rPr lang="en-US" dirty="0" err="1"/>
              <a:t>Jedis.class.getClassLoader</a:t>
            </a:r>
            <a:r>
              <a:rPr lang="en-US" dirty="0"/>
              <a:t>(), </a:t>
            </a:r>
          </a:p>
          <a:p>
            <a:r>
              <a:rPr lang="en-US" dirty="0"/>
              <a:t>		new Class[] { </a:t>
            </a:r>
            <a:r>
              <a:rPr lang="en-US" dirty="0" err="1"/>
              <a:t>JedisInterface.class</a:t>
            </a:r>
            <a:r>
              <a:rPr lang="en-US" dirty="0"/>
              <a:t> }, </a:t>
            </a:r>
          </a:p>
          <a:p>
            <a:r>
              <a:rPr lang="en-US" dirty="0"/>
              <a:t>  		new </a:t>
            </a:r>
            <a:r>
              <a:rPr lang="en-US" dirty="0" err="1"/>
              <a:t>DynamicInvocationHandler</a:t>
            </a:r>
            <a:r>
              <a:rPr lang="en-US" dirty="0"/>
              <a:t>(jedis));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77E1A6-74E4-8CC6-7555-484CC93C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dynamic proxy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8493B-3B06-FD52-472C-0E5008F7172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object type must implement an interface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Proxy.newProxyInstance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creates a proxy that implements the interface</a:t>
            </a:r>
          </a:p>
          <a:p>
            <a:r>
              <a:rPr lang="en-US" dirty="0"/>
              <a:t>Pass the original object to the Invocation Handler</a:t>
            </a:r>
          </a:p>
          <a:p>
            <a:r>
              <a:rPr lang="en-US" dirty="0"/>
              <a:t>Returns an object of the interface type</a:t>
            </a:r>
          </a:p>
          <a:p>
            <a:pPr marL="16827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7943E2-C51D-0E30-111C-F7C71FFFA0A9}"/>
              </a:ext>
            </a:extLst>
          </p:cNvPr>
          <p:cNvSpPr/>
          <p:nvPr/>
        </p:nvSpPr>
        <p:spPr>
          <a:xfrm>
            <a:off x="6015487" y="2385508"/>
            <a:ext cx="5874811" cy="47495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566200-2551-8803-FA1B-B460BA2C08C1}"/>
              </a:ext>
            </a:extLst>
          </p:cNvPr>
          <p:cNvSpPr/>
          <p:nvPr/>
        </p:nvSpPr>
        <p:spPr>
          <a:xfrm>
            <a:off x="6015486" y="5093539"/>
            <a:ext cx="5874811" cy="47495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B67DB0-801C-6DAA-18C4-0C67B4468FC3}"/>
              </a:ext>
            </a:extLst>
          </p:cNvPr>
          <p:cNvSpPr/>
          <p:nvPr/>
        </p:nvSpPr>
        <p:spPr>
          <a:xfrm>
            <a:off x="6015486" y="5445231"/>
            <a:ext cx="5874811" cy="47495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0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7" grpId="0" animBg="1"/>
      <p:bldP spid="7" grpId="1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385F2A5-244B-3615-A678-C5785942D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013C75-A1D1-FEC3-EADC-5FC7A98E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921703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java.lang.reflect.Proxy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JedisInterface</a:t>
            </a:r>
            <a:r>
              <a:rPr lang="en-US" dirty="0"/>
              <a:t> 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id);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);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Jedis </a:t>
            </a:r>
            <a:r>
              <a:rPr lang="en-US" b="1" dirty="0"/>
              <a:t>implements </a:t>
            </a:r>
            <a:r>
              <a:rPr lang="en-US" b="1" dirty="0" err="1"/>
              <a:t>JedisInterface</a:t>
            </a:r>
            <a:r>
              <a:rPr lang="en-US" b="1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 …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Jedis </a:t>
            </a:r>
            <a:r>
              <a:rPr lang="en-US" dirty="0" err="1"/>
              <a:t>jedis</a:t>
            </a:r>
            <a:r>
              <a:rPr lang="en-US" dirty="0"/>
              <a:t> = …;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JedisInterface</a:t>
            </a:r>
            <a:r>
              <a:rPr lang="en-US" dirty="0"/>
              <a:t> </a:t>
            </a:r>
            <a:r>
              <a:rPr lang="en-US" dirty="0" err="1"/>
              <a:t>proxyObject</a:t>
            </a:r>
            <a:r>
              <a:rPr lang="en-US" dirty="0"/>
              <a:t> = </a:t>
            </a:r>
          </a:p>
          <a:p>
            <a:r>
              <a:rPr lang="en-US" dirty="0"/>
              <a:t>	(</a:t>
            </a:r>
            <a:r>
              <a:rPr lang="en-US" dirty="0" err="1"/>
              <a:t>JedisInterface</a:t>
            </a:r>
            <a:r>
              <a:rPr lang="en-US" dirty="0"/>
              <a:t>) </a:t>
            </a:r>
            <a:r>
              <a:rPr lang="en-US" dirty="0" err="1"/>
              <a:t>Proxy.newProxyInstance</a:t>
            </a:r>
            <a:r>
              <a:rPr lang="en-US" dirty="0"/>
              <a:t>(</a:t>
            </a:r>
          </a:p>
          <a:p>
            <a:r>
              <a:rPr lang="en-US" dirty="0"/>
              <a:t>		</a:t>
            </a:r>
            <a:r>
              <a:rPr lang="en-US" dirty="0" err="1"/>
              <a:t>Jedis.class.getClassLoader</a:t>
            </a:r>
            <a:r>
              <a:rPr lang="en-US" dirty="0"/>
              <a:t>(), </a:t>
            </a:r>
          </a:p>
          <a:p>
            <a:r>
              <a:rPr lang="en-US" dirty="0"/>
              <a:t>		new Class[] { </a:t>
            </a:r>
            <a:r>
              <a:rPr lang="en-US" dirty="0" err="1"/>
              <a:t>JedisInterface.class</a:t>
            </a:r>
            <a:r>
              <a:rPr lang="en-US" dirty="0"/>
              <a:t> }, </a:t>
            </a:r>
          </a:p>
          <a:p>
            <a:r>
              <a:rPr lang="en-US" dirty="0"/>
              <a:t>  		new </a:t>
            </a:r>
            <a:r>
              <a:rPr lang="en-US" dirty="0" err="1"/>
              <a:t>DynamicInvocationHandler</a:t>
            </a:r>
            <a:r>
              <a:rPr lang="en-US" dirty="0"/>
              <a:t>(jedis));</a:t>
            </a:r>
          </a:p>
          <a:p>
            <a:endParaRPr lang="en-US" dirty="0"/>
          </a:p>
          <a:p>
            <a:r>
              <a:rPr lang="en-US" dirty="0" err="1"/>
              <a:t>proxyObject.hget</a:t>
            </a:r>
            <a:r>
              <a:rPr lang="en-US" dirty="0"/>
              <a:t>(…); // Prints “accessing </a:t>
            </a:r>
            <a:r>
              <a:rPr lang="en-US" dirty="0" err="1"/>
              <a:t>hget</a:t>
            </a:r>
            <a:r>
              <a:rPr lang="en-US" dirty="0"/>
              <a:t>”</a:t>
            </a:r>
          </a:p>
          <a:p>
            <a:r>
              <a:rPr lang="en-US" dirty="0" err="1"/>
              <a:t>proxyObject.hset</a:t>
            </a:r>
            <a:r>
              <a:rPr lang="en-US" dirty="0"/>
              <a:t>(…); // Prints “accessing </a:t>
            </a:r>
            <a:r>
              <a:rPr lang="en-US" dirty="0" err="1"/>
              <a:t>hset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40583F-DE10-3C44-CD9E-E6907DB81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dynamic proxy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51207-9FC7-4807-E27B-4CF7F4E2F2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method invocation on the proxy object invokes the </a:t>
            </a:r>
            <a:r>
              <a:rPr lang="en-US" dirty="0" err="1">
                <a:latin typeface="Consolas" panose="020B0609020204030204" pitchFamily="49" charset="0"/>
              </a:rPr>
              <a:t>InvocationHandler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E765A1-4E23-73D6-AD9C-DCC175B42B41}"/>
              </a:ext>
            </a:extLst>
          </p:cNvPr>
          <p:cNvSpPr/>
          <p:nvPr/>
        </p:nvSpPr>
        <p:spPr>
          <a:xfrm>
            <a:off x="6015486" y="5093539"/>
            <a:ext cx="5874811" cy="58043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0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D7A30F4-069E-9F18-AADE-6DD0C7677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2F6CD7-2A41-7C36-F7A6-DEBC8C04E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921703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java.lang.reflect.Proxy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JedisInterface</a:t>
            </a:r>
            <a:r>
              <a:rPr lang="en-US" dirty="0"/>
              <a:t> 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id);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);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Jedis </a:t>
            </a:r>
            <a:r>
              <a:rPr lang="en-US" b="1" dirty="0"/>
              <a:t>implements </a:t>
            </a:r>
            <a:r>
              <a:rPr lang="en-US" b="1" dirty="0" err="1"/>
              <a:t>JedisInterface</a:t>
            </a:r>
            <a:r>
              <a:rPr lang="en-US" b="1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 …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Jedis </a:t>
            </a:r>
            <a:r>
              <a:rPr lang="en-US" dirty="0" err="1"/>
              <a:t>jedis</a:t>
            </a:r>
            <a:r>
              <a:rPr lang="en-US" dirty="0"/>
              <a:t> = …;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JedisInterface</a:t>
            </a:r>
            <a:r>
              <a:rPr lang="en-US" dirty="0"/>
              <a:t> </a:t>
            </a:r>
            <a:r>
              <a:rPr lang="en-US" dirty="0" err="1"/>
              <a:t>proxyObject</a:t>
            </a:r>
            <a:r>
              <a:rPr lang="en-US" dirty="0"/>
              <a:t> = </a:t>
            </a:r>
          </a:p>
          <a:p>
            <a:r>
              <a:rPr lang="en-US" dirty="0"/>
              <a:t>	(</a:t>
            </a:r>
            <a:r>
              <a:rPr lang="en-US" dirty="0" err="1"/>
              <a:t>JedisInterface</a:t>
            </a:r>
            <a:r>
              <a:rPr lang="en-US" dirty="0"/>
              <a:t>) </a:t>
            </a:r>
            <a:r>
              <a:rPr lang="en-US" dirty="0" err="1"/>
              <a:t>Proxy.newProxyInstance</a:t>
            </a:r>
            <a:r>
              <a:rPr lang="en-US" dirty="0"/>
              <a:t>(</a:t>
            </a:r>
          </a:p>
          <a:p>
            <a:r>
              <a:rPr lang="en-US" dirty="0"/>
              <a:t>		</a:t>
            </a:r>
            <a:r>
              <a:rPr lang="en-US" dirty="0" err="1"/>
              <a:t>Jedis.class.getClassLoader</a:t>
            </a:r>
            <a:r>
              <a:rPr lang="en-US" dirty="0"/>
              <a:t>(), </a:t>
            </a:r>
          </a:p>
          <a:p>
            <a:r>
              <a:rPr lang="en-US" dirty="0"/>
              <a:t>		new Class[] { </a:t>
            </a:r>
            <a:r>
              <a:rPr lang="en-US" dirty="0" err="1"/>
              <a:t>JedisInterface.class</a:t>
            </a:r>
            <a:r>
              <a:rPr lang="en-US" dirty="0"/>
              <a:t> }, </a:t>
            </a:r>
          </a:p>
          <a:p>
            <a:r>
              <a:rPr lang="en-US" dirty="0"/>
              <a:t>  		new </a:t>
            </a:r>
            <a:r>
              <a:rPr lang="en-US" dirty="0" err="1"/>
              <a:t>DynamicInvocationHandler</a:t>
            </a:r>
            <a:r>
              <a:rPr lang="en-US" dirty="0"/>
              <a:t>(jedis));</a:t>
            </a:r>
          </a:p>
          <a:p>
            <a:endParaRPr lang="en-US" dirty="0"/>
          </a:p>
          <a:p>
            <a:r>
              <a:rPr lang="en-US" dirty="0" err="1"/>
              <a:t>proxyObject.hget</a:t>
            </a:r>
            <a:r>
              <a:rPr lang="en-US" dirty="0"/>
              <a:t>(…); // Prints “accessing </a:t>
            </a:r>
            <a:r>
              <a:rPr lang="en-US" dirty="0" err="1"/>
              <a:t>hget</a:t>
            </a:r>
            <a:r>
              <a:rPr lang="en-US" dirty="0"/>
              <a:t>”</a:t>
            </a:r>
          </a:p>
          <a:p>
            <a:r>
              <a:rPr lang="en-US" dirty="0" err="1"/>
              <a:t>proxyObject.hset</a:t>
            </a:r>
            <a:r>
              <a:rPr lang="en-US" dirty="0"/>
              <a:t>(…); // Prints “accessing </a:t>
            </a:r>
            <a:r>
              <a:rPr lang="en-US" dirty="0" err="1"/>
              <a:t>hset</a:t>
            </a:r>
            <a:r>
              <a:rPr lang="en-US" dirty="0"/>
              <a:t>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75DAAD-8F9D-C541-741A-F6B17621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dynamic proxy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E7C9D0-F23B-805C-AB41-5F74142476F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Returns an object of the interface type</a:t>
            </a:r>
          </a:p>
          <a:p>
            <a:r>
              <a:rPr lang="en-US" dirty="0"/>
              <a:t>Limitation: can only access the fields defined in the interface</a:t>
            </a:r>
          </a:p>
          <a:p>
            <a:r>
              <a:rPr lang="en-US" b="1" dirty="0"/>
              <a:t>Why?</a:t>
            </a:r>
          </a:p>
          <a:p>
            <a:pPr lvl="1"/>
            <a:r>
              <a:rPr lang="en-US" dirty="0"/>
              <a:t>What is the difference between dynamic proxy and the static proxy example? </a:t>
            </a:r>
          </a:p>
          <a:p>
            <a:pPr marL="16827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75517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10275</TotalTime>
  <Words>9097</Words>
  <Application>Microsoft Office PowerPoint</Application>
  <PresentationFormat>Widescreen</PresentationFormat>
  <Paragraphs>1520</Paragraphs>
  <Slides>99</Slides>
  <Notes>32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5" baseType="lpstr">
      <vt:lpstr>Arial</vt:lpstr>
      <vt:lpstr>Calibri</vt:lpstr>
      <vt:lpstr>Consolas</vt:lpstr>
      <vt:lpstr>Helvetica</vt:lpstr>
      <vt:lpstr>ui-monospace</vt:lpstr>
      <vt:lpstr>Preso 2022 Watertower Stats</vt:lpstr>
      <vt:lpstr>PowerPoint Presentation</vt:lpstr>
      <vt:lpstr>Announcements</vt:lpstr>
      <vt:lpstr>Announcements</vt:lpstr>
      <vt:lpstr>Next few topics</vt:lpstr>
      <vt:lpstr>Recall: Redis persistence from HW1</vt:lpstr>
      <vt:lpstr>Potential design</vt:lpstr>
      <vt:lpstr>Extending HW1</vt:lpstr>
      <vt:lpstr>Goal: reuse persistence code</vt:lpstr>
      <vt:lpstr>Background</vt:lpstr>
      <vt:lpstr>Reflection and metaprogramming</vt:lpstr>
      <vt:lpstr>Java reflection</vt:lpstr>
      <vt:lpstr>Key classes</vt:lpstr>
      <vt:lpstr>Reflection example</vt:lpstr>
      <vt:lpstr>Same reflection code works on all objects</vt:lpstr>
      <vt:lpstr>Reflection API</vt:lpstr>
      <vt:lpstr>Reflection demo</vt:lpstr>
      <vt:lpstr>Reflection demo Github link</vt:lpstr>
      <vt:lpstr>PowerPoint Presentation</vt:lpstr>
      <vt:lpstr>Agenda</vt:lpstr>
      <vt:lpstr>Reflection recap</vt:lpstr>
      <vt:lpstr>Reflection recap</vt:lpstr>
      <vt:lpstr>Background</vt:lpstr>
      <vt:lpstr>Why reflection?</vt:lpstr>
      <vt:lpstr>Possible ideas</vt:lpstr>
      <vt:lpstr>Possible ideas</vt:lpstr>
      <vt:lpstr>Possible ideas</vt:lpstr>
      <vt:lpstr>Possible ideas</vt:lpstr>
      <vt:lpstr>Possible ideas</vt:lpstr>
      <vt:lpstr>Why reflection?</vt:lpstr>
      <vt:lpstr>Drawback of previous approach</vt:lpstr>
      <vt:lpstr>Java annotations</vt:lpstr>
      <vt:lpstr>Annotation targets</vt:lpstr>
      <vt:lpstr>Annotations for compiler checks</vt:lpstr>
      <vt:lpstr>Few common predefined annotations</vt:lpstr>
      <vt:lpstr>Defining new annotations</vt:lpstr>
      <vt:lpstr>Recall: compilation toolchain</vt:lpstr>
      <vt:lpstr>Reflection can access annotations</vt:lpstr>
      <vt:lpstr>Drawback of previous approach</vt:lpstr>
      <vt:lpstr>Full solution</vt:lpstr>
      <vt:lpstr>PowerPoint Presentation</vt:lpstr>
      <vt:lpstr>Agenda</vt:lpstr>
      <vt:lpstr>Runtime polymorphism</vt:lpstr>
      <vt:lpstr>Runtime polymorphism</vt:lpstr>
      <vt:lpstr>Runtime polymorphism</vt:lpstr>
      <vt:lpstr>Question</vt:lpstr>
      <vt:lpstr>Reflection (recap)</vt:lpstr>
      <vt:lpstr>Recall: compilation toolchain</vt:lpstr>
      <vt:lpstr>Annotations and retention policies</vt:lpstr>
      <vt:lpstr>Reflection + annotations: summary</vt:lpstr>
      <vt:lpstr>Distribute persistence framework as a library</vt:lpstr>
      <vt:lpstr>Object relational mapping (ORM) frameworks</vt:lpstr>
      <vt:lpstr>Unit testing frameworks</vt:lpstr>
      <vt:lpstr>… and more</vt:lpstr>
      <vt:lpstr>Downsides of reflection</vt:lpstr>
      <vt:lpstr>Latency hierarchy</vt:lpstr>
      <vt:lpstr>Reflection alternatives and optimizations</vt:lpstr>
      <vt:lpstr>Runtime bytecode generation and manipulation</vt:lpstr>
      <vt:lpstr>Runtime bytecode generation and manipulation</vt:lpstr>
      <vt:lpstr>Reflection in JavaScript [Not in Syllabus]</vt:lpstr>
      <vt:lpstr>Reflection in C++ [Not in Syllabus]</vt:lpstr>
      <vt:lpstr>PowerPoint Presentation</vt:lpstr>
      <vt:lpstr>Announcements</vt:lpstr>
      <vt:lpstr>Agenda</vt:lpstr>
      <vt:lpstr>Background: super</vt:lpstr>
      <vt:lpstr>Design patterns – quick overview</vt:lpstr>
      <vt:lpstr>Proxy design pattern - what is a proxy object?</vt:lpstr>
      <vt:lpstr>The need for method “interception”</vt:lpstr>
      <vt:lpstr>How to specialize a class?</vt:lpstr>
      <vt:lpstr>Can pass LoggedJedis object to libA </vt:lpstr>
      <vt:lpstr>But can’t modify Jedis library</vt:lpstr>
      <vt:lpstr>But can’t modify Jedis library</vt:lpstr>
      <vt:lpstr>But can’t modify Jedis library</vt:lpstr>
      <vt:lpstr>Proxy object wraps and extends target class</vt:lpstr>
      <vt:lpstr>What did we gain?</vt:lpstr>
      <vt:lpstr>What are the limitations?</vt:lpstr>
      <vt:lpstr>Duplicated work</vt:lpstr>
      <vt:lpstr>Proxy goals</vt:lpstr>
      <vt:lpstr>Proxy goals</vt:lpstr>
      <vt:lpstr>Runtime bytecode generation and manipulation</vt:lpstr>
      <vt:lpstr>Proxying using Javassist (extra-credit HW2)</vt:lpstr>
      <vt:lpstr>Proxying using Javassist (extra-credit HW2)</vt:lpstr>
      <vt:lpstr>Complete solution</vt:lpstr>
      <vt:lpstr>PowerPoint Presentation</vt:lpstr>
      <vt:lpstr>Motivation for proxies – lazy loading (extra-credit HW2)</vt:lpstr>
      <vt:lpstr>Motivation for proxies – lazy loading (extra-credit HW2)</vt:lpstr>
      <vt:lpstr>Motivation for proxies – lazy loading (extra-credit HW2)</vt:lpstr>
      <vt:lpstr>Motivation for proxies – lazy loading (extra-credit HW2)</vt:lpstr>
      <vt:lpstr>Motivation for proxies – lazy loading (extra-credit HW2)</vt:lpstr>
      <vt:lpstr>Motivation for proxies – lazy loading (extra-credit HW2)</vt:lpstr>
      <vt:lpstr>Lazy loading</vt:lpstr>
      <vt:lpstr>Summary</vt:lpstr>
      <vt:lpstr>Summary</vt:lpstr>
      <vt:lpstr>Summary</vt:lpstr>
      <vt:lpstr>Summary</vt:lpstr>
      <vt:lpstr>Summary</vt:lpstr>
      <vt:lpstr>Java dynamic proxy</vt:lpstr>
      <vt:lpstr>Java dynamic proxy</vt:lpstr>
      <vt:lpstr>Java dynamic proxy</vt:lpstr>
      <vt:lpstr>Java dynamic proxy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1113</cp:revision>
  <dcterms:created xsi:type="dcterms:W3CDTF">2019-06-30T03:25:06Z</dcterms:created>
  <dcterms:modified xsi:type="dcterms:W3CDTF">2025-01-29T07:02:29Z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