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2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33"/>
  </p:notesMasterIdLst>
  <p:handoutMasterIdLst>
    <p:handoutMasterId r:id="rId134"/>
  </p:handoutMasterIdLst>
  <p:sldIdLst>
    <p:sldId id="256" r:id="rId2"/>
    <p:sldId id="257" r:id="rId3"/>
    <p:sldId id="344" r:id="rId4"/>
    <p:sldId id="326" r:id="rId5"/>
    <p:sldId id="327" r:id="rId6"/>
    <p:sldId id="328" r:id="rId7"/>
    <p:sldId id="329" r:id="rId8"/>
    <p:sldId id="258" r:id="rId9"/>
    <p:sldId id="263" r:id="rId10"/>
    <p:sldId id="338" r:id="rId11"/>
    <p:sldId id="264" r:id="rId12"/>
    <p:sldId id="266" r:id="rId13"/>
    <p:sldId id="330" r:id="rId14"/>
    <p:sldId id="267" r:id="rId15"/>
    <p:sldId id="268" r:id="rId16"/>
    <p:sldId id="259" r:id="rId17"/>
    <p:sldId id="325" r:id="rId18"/>
    <p:sldId id="333" r:id="rId19"/>
    <p:sldId id="262" r:id="rId20"/>
    <p:sldId id="340" r:id="rId21"/>
    <p:sldId id="270" r:id="rId22"/>
    <p:sldId id="272" r:id="rId23"/>
    <p:sldId id="271" r:id="rId24"/>
    <p:sldId id="269" r:id="rId25"/>
    <p:sldId id="273" r:id="rId26"/>
    <p:sldId id="331" r:id="rId27"/>
    <p:sldId id="332" r:id="rId28"/>
    <p:sldId id="274" r:id="rId29"/>
    <p:sldId id="341" r:id="rId30"/>
    <p:sldId id="275" r:id="rId31"/>
    <p:sldId id="335" r:id="rId32"/>
    <p:sldId id="276" r:id="rId33"/>
    <p:sldId id="334" r:id="rId34"/>
    <p:sldId id="277" r:id="rId35"/>
    <p:sldId id="339" r:id="rId36"/>
    <p:sldId id="336" r:id="rId37"/>
    <p:sldId id="337" r:id="rId38"/>
    <p:sldId id="287" r:id="rId39"/>
    <p:sldId id="346" r:id="rId40"/>
    <p:sldId id="362" r:id="rId41"/>
    <p:sldId id="363" r:id="rId42"/>
    <p:sldId id="345" r:id="rId43"/>
    <p:sldId id="342" r:id="rId44"/>
    <p:sldId id="284" r:id="rId45"/>
    <p:sldId id="285" r:id="rId46"/>
    <p:sldId id="347" r:id="rId47"/>
    <p:sldId id="348" r:id="rId48"/>
    <p:sldId id="349" r:id="rId49"/>
    <p:sldId id="283" r:id="rId50"/>
    <p:sldId id="286" r:id="rId51"/>
    <p:sldId id="343" r:id="rId52"/>
    <p:sldId id="289" r:id="rId53"/>
    <p:sldId id="351" r:id="rId54"/>
    <p:sldId id="352" r:id="rId55"/>
    <p:sldId id="353" r:id="rId56"/>
    <p:sldId id="354" r:id="rId57"/>
    <p:sldId id="291" r:id="rId58"/>
    <p:sldId id="292" r:id="rId59"/>
    <p:sldId id="293" r:id="rId60"/>
    <p:sldId id="294" r:id="rId61"/>
    <p:sldId id="355" r:id="rId62"/>
    <p:sldId id="368" r:id="rId63"/>
    <p:sldId id="350" r:id="rId64"/>
    <p:sldId id="290" r:id="rId65"/>
    <p:sldId id="295" r:id="rId66"/>
    <p:sldId id="358" r:id="rId67"/>
    <p:sldId id="279" r:id="rId68"/>
    <p:sldId id="280" r:id="rId69"/>
    <p:sldId id="281" r:id="rId70"/>
    <p:sldId id="282" r:id="rId71"/>
    <p:sldId id="361" r:id="rId72"/>
    <p:sldId id="278" r:id="rId73"/>
    <p:sldId id="288" r:id="rId74"/>
    <p:sldId id="360" r:id="rId75"/>
    <p:sldId id="369" r:id="rId76"/>
    <p:sldId id="370" r:id="rId77"/>
    <p:sldId id="371" r:id="rId78"/>
    <p:sldId id="372" r:id="rId79"/>
    <p:sldId id="374" r:id="rId80"/>
    <p:sldId id="375" r:id="rId81"/>
    <p:sldId id="377" r:id="rId82"/>
    <p:sldId id="376" r:id="rId83"/>
    <p:sldId id="378" r:id="rId84"/>
    <p:sldId id="379" r:id="rId85"/>
    <p:sldId id="380" r:id="rId86"/>
    <p:sldId id="381" r:id="rId87"/>
    <p:sldId id="382" r:id="rId88"/>
    <p:sldId id="385" r:id="rId89"/>
    <p:sldId id="296" r:id="rId90"/>
    <p:sldId id="364" r:id="rId91"/>
    <p:sldId id="298" r:id="rId92"/>
    <p:sldId id="297" r:id="rId93"/>
    <p:sldId id="383" r:id="rId94"/>
    <p:sldId id="299" r:id="rId95"/>
    <p:sldId id="300" r:id="rId96"/>
    <p:sldId id="301" r:id="rId97"/>
    <p:sldId id="302" r:id="rId98"/>
    <p:sldId id="365" r:id="rId99"/>
    <p:sldId id="367" r:id="rId100"/>
    <p:sldId id="305" r:id="rId101"/>
    <p:sldId id="306" r:id="rId102"/>
    <p:sldId id="307" r:id="rId103"/>
    <p:sldId id="308" r:id="rId104"/>
    <p:sldId id="303" r:id="rId105"/>
    <p:sldId id="309" r:id="rId106"/>
    <p:sldId id="366" r:id="rId107"/>
    <p:sldId id="311" r:id="rId108"/>
    <p:sldId id="312" r:id="rId109"/>
    <p:sldId id="313" r:id="rId110"/>
    <p:sldId id="310" r:id="rId111"/>
    <p:sldId id="314" r:id="rId112"/>
    <p:sldId id="384" r:id="rId113"/>
    <p:sldId id="386" r:id="rId114"/>
    <p:sldId id="387" r:id="rId115"/>
    <p:sldId id="388" r:id="rId116"/>
    <p:sldId id="389" r:id="rId117"/>
    <p:sldId id="390" r:id="rId118"/>
    <p:sldId id="391" r:id="rId119"/>
    <p:sldId id="392" r:id="rId120"/>
    <p:sldId id="393" r:id="rId121"/>
    <p:sldId id="394" r:id="rId122"/>
    <p:sldId id="395" r:id="rId123"/>
    <p:sldId id="399" r:id="rId124"/>
    <p:sldId id="396" r:id="rId125"/>
    <p:sldId id="315" r:id="rId126"/>
    <p:sldId id="397" r:id="rId127"/>
    <p:sldId id="398" r:id="rId128"/>
    <p:sldId id="400" r:id="rId129"/>
    <p:sldId id="319" r:id="rId130"/>
    <p:sldId id="321" r:id="rId131"/>
    <p:sldId id="323" r:id="rId132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B3B3"/>
    <a:srgbClr val="E6E0EC"/>
    <a:srgbClr val="003399"/>
    <a:srgbClr val="FFFFFF"/>
    <a:srgbClr val="B9B9FF"/>
    <a:srgbClr val="0000FF"/>
    <a:srgbClr val="DDDDFF"/>
    <a:srgbClr val="FFD5D5"/>
    <a:srgbClr val="00823B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7378" autoAdjust="0"/>
  </p:normalViewPr>
  <p:slideViewPr>
    <p:cSldViewPr snapToGrid="0">
      <p:cViewPr varScale="1">
        <p:scale>
          <a:sx n="82" d="100"/>
          <a:sy n="82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handoutMaster" Target="handoutMasters/handoutMaster1.xml"/><Relationship Id="rId139" Type="http://schemas.microsoft.com/office/2016/11/relationships/changesInfo" Target="changesInfos/changesInfo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microsoft.com/office/2018/10/relationships/authors" Target="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notesMaster" Target="notesMasters/notesMaster1.xml"/><Relationship Id="rId16" Type="http://schemas.openxmlformats.org/officeDocument/2006/relationships/slide" Target="slides/slide1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88-437D-87DB-0EE3F77BBA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8614415"/>
        <c:axId val="1008613455"/>
      </c:barChart>
      <c:catAx>
        <c:axId val="1008614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613455"/>
        <c:crosses val="autoZero"/>
        <c:auto val="1"/>
        <c:lblAlgn val="ctr"/>
        <c:lblOffset val="100"/>
        <c:noMultiLvlLbl val="0"/>
      </c:catAx>
      <c:valAx>
        <c:axId val="1008613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614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91A-4F92-9A73-65DFD0CC54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91A-4F92-9A73-65DFD0CC548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91A-4F92-9A73-65DFD0CC548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4E-4047-97F2-020BA21BFF2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88-437D-87DB-0EE3F77BBA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8614415"/>
        <c:axId val="1008613455"/>
      </c:barChart>
      <c:catAx>
        <c:axId val="1008614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613455"/>
        <c:crosses val="autoZero"/>
        <c:auto val="1"/>
        <c:lblAlgn val="ctr"/>
        <c:lblOffset val="100"/>
        <c:noMultiLvlLbl val="0"/>
      </c:catAx>
      <c:valAx>
        <c:axId val="1008613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614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91A-4F92-9A73-65DFD0CC54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91A-4F92-9A73-65DFD0CC548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91A-4F92-9A73-65DFD0CC548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4E-4047-97F2-020BA21BFF2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Sheet1!$A$2:$A$4</cx:f>
        <cx:lvl ptCount="3">
          <cx:pt idx="0">a</cx:pt>
          <cx:pt idx="1">b</cx:pt>
          <cx:pt idx="2">c</cx:pt>
        </cx:lvl>
      </cx:strDim>
      <cx:numDim type="size">
        <cx:f dir="row">Sheet1!$B$2:$B$4</cx:f>
        <cx:lvl ptCount="3" formatCode="General">
          <cx:pt idx="0">10</cx:pt>
          <cx:pt idx="1">20</cx:pt>
          <cx:pt idx="2">30</cx:pt>
        </cx:lvl>
      </cx:numDim>
    </cx:data>
  </cx:chartData>
  <cx:chart>
    <cx:plotArea>
      <cx:plotAreaRegion>
        <cx:series layoutId="sunburst" uniqueId="{ECF5EE0C-F7F4-40CA-A582-881CEA022ED8}">
          <cx:tx>
            <cx:txData>
              <cx:f>Sheet1!$B$1</cx:f>
              <cx:v>Series 1</cx:v>
            </cx:txData>
          </cx:tx>
          <cx:dataId val="0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400"/>
          </a:pPr>
          <a:endParaRPr lang="en-US" sz="1400" b="0" i="0" u="none" strike="noStrike" kern="1200" baseline="0">
            <a:solidFill>
              <a:srgbClr val="022850">
                <a:lumMod val="65000"/>
                <a:lumOff val="35000"/>
              </a:srgbClr>
            </a:solidFill>
            <a:latin typeface="Calibri" panose="020F0502020204030204"/>
          </a:endParaRPr>
        </a:p>
      </cx:txPr>
    </cx:legend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Sheet1!$A$2:$A$4</cx:f>
        <cx:lvl ptCount="3">
          <cx:pt idx="0">a</cx:pt>
          <cx:pt idx="1">b</cx:pt>
          <cx:pt idx="2">c</cx:pt>
        </cx:lvl>
      </cx:strDim>
      <cx:numDim type="size">
        <cx:f dir="row">Sheet1!$B$2:$B$4</cx:f>
        <cx:lvl ptCount="3" formatCode="General">
          <cx:pt idx="0">10</cx:pt>
          <cx:pt idx="1">20</cx:pt>
          <cx:pt idx="2">30</cx:pt>
        </cx:lvl>
      </cx:numDim>
    </cx:data>
  </cx:chartData>
  <cx:chart>
    <cx:plotArea>
      <cx:plotAreaRegion>
        <cx:series layoutId="sunburst" uniqueId="{ECF5EE0C-F7F4-40CA-A582-881CEA022ED8}">
          <cx:tx>
            <cx:txData>
              <cx:f>Sheet1!$B$1</cx:f>
              <cx:v>Series 1</cx:v>
            </cx:txData>
          </cx:tx>
          <cx:dataId val="0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400"/>
          </a:pPr>
          <a:endParaRPr lang="en-US" sz="1400" b="0" i="0" u="none" strike="noStrike" kern="1200" baseline="0">
            <a:solidFill>
              <a:srgbClr val="022850">
                <a:lumMod val="65000"/>
                <a:lumOff val="35000"/>
              </a:srgbClr>
            </a:solidFill>
            <a:latin typeface="Calibri" panose="020F050202020403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Nothing fancy happening here</a:t>
            </a:r>
          </a:p>
        </p:txBody>
      </p:sp>
    </p:spTree>
    <p:extLst>
      <p:ext uri="{BB962C8B-B14F-4D97-AF65-F5344CB8AC3E}">
        <p14:creationId xmlns:p14="http://schemas.microsoft.com/office/powerpoint/2010/main" val="1635291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29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CE87D-5C00-D78B-1602-D81E6BC40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A87061-6C89-9423-2FA7-D335E9C4DB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9A1FF7-C16A-2A9F-45ED-5D4E0E1A6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77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DB8E0-D072-3DE4-1BC2-799E994DF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43CDD-8DB0-1E90-D963-9927222EF7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B9A9E4-9FD2-7C30-110D-707FEA817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Third party payment gateway</a:t>
            </a:r>
          </a:p>
        </p:txBody>
      </p:sp>
    </p:spTree>
    <p:extLst>
      <p:ext uri="{BB962C8B-B14F-4D97-AF65-F5344CB8AC3E}">
        <p14:creationId xmlns:p14="http://schemas.microsoft.com/office/powerpoint/2010/main" val="2574020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B2980-862A-4F51-5584-6E8F02396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C21926-78A4-AFC4-5DC4-30C85092AE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647A7A-4AA5-96F2-DBF9-0BBFEC2EE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26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5B499-0518-A669-FD36-9AE2972FE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FD88F5-B301-1926-48B2-7BB28E137B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80E3F6-9115-D878-3171-D0BF7F8F1E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23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Adapter, Bridge, Composite, Decorator, Proxy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05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D29B6-795E-701B-019F-77AAEC598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A3E58E-8358-5838-E783-115D6880DD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C3878D-45BF-A81B-C9CD-111B24797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Adapter, Bridge, Composite, Decorator, Proxy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01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D2F4D-C891-CB34-0947-BDE0FDFB1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AC1C4D-4D34-A1F3-DB1D-16AA33F79B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D0074F-8691-3C8A-BCA0-8C6532F373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Adapter, Bridge, Composite, Decorator, Proxy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85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48EB6-A829-9DCD-84BC-A99AB5047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BDAE70-9E66-9775-8C19-F6066E355F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B0FADD-4BDD-FC0E-1643-0DD0E78562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78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Where do design patterns fit in our journey through software engine</a:t>
            </a:r>
          </a:p>
        </p:txBody>
      </p:sp>
    </p:spTree>
    <p:extLst>
      <p:ext uri="{BB962C8B-B14F-4D97-AF65-F5344CB8AC3E}">
        <p14:creationId xmlns:p14="http://schemas.microsoft.com/office/powerpoint/2010/main" val="7330570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7658E-D2D7-7BD5-D912-84D3C2E72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259422-34C2-BA83-851C-BCBABD6C23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63A89D-7F0F-2122-47BF-C8927B85AF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97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85B53-1232-03F9-693C-BF0E0369A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040C68-A92D-4271-4EF7-1A69260A8D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80D7CF-A49A-1F76-D0C6-EA3A07821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14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C0CDE-963B-B899-2121-127DD8784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E3B08F-495D-8EAB-B5B4-5F39A8BCAB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A7468B-9B46-B2D2-4A83-BF8D73C8A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28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F63E8-359E-4442-4A1B-12E285C4B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C95442-60E9-9B87-040C-2C1F5E3E5F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4E7F9D-2BCC-BCD8-C968-1E0CCA5EE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5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237EA-09CF-11BB-E915-A547D86FA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6475FF-03CA-A8B1-5305-C93B1FEFD4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FC90AD-CFC4-673D-038C-00388014C4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828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2C1B2-02CE-9DA5-5C6E-D5D2FF23D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CAE6F5-273C-56E5-A8E7-4F0DFB9ECD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A7A78E-DD06-3E8C-4EBC-7072858B3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273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EB6AA-0866-F9F9-89E7-576735DFA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6F779-FAB6-1100-34BA-BB6A1A73AA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30A7DC-13C7-A265-CDE0-BFEA6E697C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777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0E967-D3B3-986D-0D16-7B6E4EF12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7C1A68-9343-A691-3743-81CB6D58D6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6AF2FA-AA45-2365-4160-B39EB09F2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7422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1B65F-45AA-AC0C-458B-E08A6B20A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19998C-9485-1A7B-481A-E728F83F65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5A860E-AB2C-D31A-A832-2B1DF73DE8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3576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A0293-D3A7-EF6A-2A99-78C2A6405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C2BF07-0F38-6416-CEF1-31AEB77DD5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402951-8DF0-6A3A-ACBF-96BE365A34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73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EDA0B-1F0C-0338-0E28-0E35765E3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D03790-60FA-0750-028F-FB5ECA61B6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1F6D32-2E11-AA8C-E3B6-197CD8D02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091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57DB5-7C26-7305-955A-1FBF9B48F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383E6-C7DF-FE47-799C-6AE7C9964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38EC02-315B-DCEC-3266-AA9735E3B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55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B8497-34AC-049A-7A53-030CFFFB5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807E9D-EA1F-931E-0B04-FC6927B77E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FDE0D8-6F98-F38E-6DCB-20FBEE99D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620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F7A44-A6DB-4E1B-BDC1-925D142B1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29A59-E7E7-AEB2-478D-38544D28CC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693C59-E154-338B-E4E0-3CF0918F02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939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0D561-E144-3343-A1FC-5947B4D0F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AA2F6B-D66A-A6C0-0E13-C05E6A6ABF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A04A33-2561-23DC-F54F-12D8692DC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decorator twice</a:t>
            </a:r>
          </a:p>
        </p:txBody>
      </p:sp>
    </p:spTree>
    <p:extLst>
      <p:ext uri="{BB962C8B-B14F-4D97-AF65-F5344CB8AC3E}">
        <p14:creationId xmlns:p14="http://schemas.microsoft.com/office/powerpoint/2010/main" val="16031271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DF16C-E038-9EEF-0869-E9DAC6CAE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BF8D7B-5339-E5EF-B53A-4FA530E8F6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4CA588-806E-629D-26CF-2E63C6F1D4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888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4FA85-129B-FD55-D295-13F6579B7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79B962-9777-0B90-1582-540F49057B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04116-BD8C-67A9-2D5D-26C6FCF77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Bridge, Composite, Decorator, Proxy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298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218AA-E7B6-FBB3-2D76-FE1945275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FDF17-E42B-C9C0-081E-963268F7BB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396993-22B0-018F-470E-6E5B3096C2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747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4C440-1D4E-1A52-0A09-0BAB9A721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82E58F-061A-9077-7210-5C3172EBA6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5492EA-38B6-E5D4-D165-4D33BB3BC5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918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3426E-732D-383D-7680-070ACA72D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BC6A37-E148-997A-046E-AA4E3F4875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0DAD66-8A69-C031-4FA1-30D8CC2B4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563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4B140-9B05-F047-55E7-C997224CE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C1FECE-A482-6E02-628A-7D8DFB79F6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36BF51-4963-E0F1-CAAA-9A939F6C1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227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583D3-A526-A3F9-7826-4358F3925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1338B7-FDD6-D2E0-0643-299D066416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188EF2-1A11-62C8-53C1-D676BED2FE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7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0B018-CE0E-B69A-21D4-6734A3D68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4ED12A-AF9A-D263-D56B-EACB23B1AF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D1CD9D-6590-E2EB-67F1-863BF0E6F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9393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994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Entrypoint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intuitive</a:t>
            </a:r>
          </a:p>
        </p:txBody>
      </p:sp>
    </p:spTree>
    <p:extLst>
      <p:ext uri="{BB962C8B-B14F-4D97-AF65-F5344CB8AC3E}">
        <p14:creationId xmlns:p14="http://schemas.microsoft.com/office/powerpoint/2010/main" val="42482327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D34BB-6C0D-AF15-F3CF-7E58B0E8D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2D375C-4712-4CAE-28F6-43DAE46372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4EE395-7F7A-7A30-F9F5-0397ECCABE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8549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Observer, state, template method, visitor</a:t>
            </a:r>
          </a:p>
        </p:txBody>
      </p:sp>
    </p:spTree>
    <p:extLst>
      <p:ext uri="{BB962C8B-B14F-4D97-AF65-F5344CB8AC3E}">
        <p14:creationId xmlns:p14="http://schemas.microsoft.com/office/powerpoint/2010/main" val="31313176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B256E-D04A-4FFA-485B-20298649B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DFF9FD-4D27-FAA4-E9ED-23C6EA7672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3E1306-95CB-4245-1090-819D53F28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 chart, pie chart, donut chart</a:t>
            </a:r>
          </a:p>
        </p:txBody>
      </p:sp>
    </p:spTree>
    <p:extLst>
      <p:ext uri="{BB962C8B-B14F-4D97-AF65-F5344CB8AC3E}">
        <p14:creationId xmlns:p14="http://schemas.microsoft.com/office/powerpoint/2010/main" val="26026242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8380B-3A1A-4078-988A-9987C97EE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BB56A0-D4F0-C9F2-98FC-1DFEEB82D8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A5270A-AC38-34BE-8993-46F26ADCE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Observer, state, template method, visitor</a:t>
            </a:r>
          </a:p>
        </p:txBody>
      </p:sp>
    </p:spTree>
    <p:extLst>
      <p:ext uri="{BB962C8B-B14F-4D97-AF65-F5344CB8AC3E}">
        <p14:creationId xmlns:p14="http://schemas.microsoft.com/office/powerpoint/2010/main" val="26412578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88433-9C0C-E3D0-9296-DE2748C6D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A74232-9329-B9DB-8483-6A03918E31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15FC51-170C-F4C2-0443-43CF386C7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Observer, state, template method, visitor</a:t>
            </a:r>
          </a:p>
        </p:txBody>
      </p:sp>
    </p:spTree>
    <p:extLst>
      <p:ext uri="{BB962C8B-B14F-4D97-AF65-F5344CB8AC3E}">
        <p14:creationId xmlns:p14="http://schemas.microsoft.com/office/powerpoint/2010/main" val="13915022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5629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2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57C80-B1BD-96F2-4C6F-39CA3B44E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34B616-7197-257F-3C1A-0C5C690BA1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52EB3E-DFBB-ED1C-2EFE-2DB48DA4F9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 this module, we will pop out a bit</a:t>
            </a:r>
          </a:p>
          <a:p>
            <a:pPr marL="171450" indent="-171450">
              <a:buFontTx/>
              <a:buChar char="-"/>
            </a:pPr>
            <a:r>
              <a:rPr lang="en-US" dirty="0"/>
              <a:t>Look at entire system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Design these complex systems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1437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786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26244-1499-F3BA-B9F5-5D4F50597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EBA520-FA5D-98BD-5470-92D59C79A7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069BC3-BB51-2CF2-B9FB-8FA159E61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991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F2F57-1296-41A4-222E-5B5753709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982ED9-CCCD-8F95-8F8C-50E5883B06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8A9D8C-E814-CD2E-8C84-B4300DC81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1372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D1055-E99C-67E6-697F-56C941B65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354EA3-DC79-FBD1-1B34-D3497159B8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E60959-7606-3383-D589-2DE6C69DDE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Start, stop, pause invoked when the user presses those buttons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180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AED05-8388-1289-36F9-95821A13A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1ED0D2-7044-DFF4-00BD-35A03A9DC3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E92424-6566-70BD-026D-63FD00182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895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04E4F-AA39-616A-E3F1-8BE13C9AA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0AFCB6-074C-D99D-61EA-4C689ECA4D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B06CDE-9708-DD44-5611-7AD688CB4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257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23B0F-3EC2-6E8A-129B-B7A8EAA21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572829-A23C-2222-2E19-EF19710052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78443F-A044-9EB3-D456-A161D8CEC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119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20FC1-B700-2744-2181-AB4E0864A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FAEE11-9254-CEC2-FAEE-4AAA030A98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60D33C-650F-1E49-7B5F-F0060C5FC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871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15856-2D14-3BA6-A529-DAE9D91D7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3E7D5E-8483-98FE-C196-238D28AF84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550022-39C5-5FFC-58AA-9CFD43ED17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668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B78F1-B982-4ADB-4A4D-D7542677E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1006C5-B8D4-B462-E05A-1F1484E2ED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1C57F5-F312-0F96-9BED-F96A274EE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1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5DD41-5300-72D6-0225-2B181D159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05F694-41FD-3D1D-E5D1-44824A0126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950417-97F3-398C-E6BD-0CB7F1EDC7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894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9F67F-CF1C-9230-E5B2-2FF4B7B00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ACF843-BE09-460D-0CB3-4AA3BE2128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146B1F-5B50-07EE-27F2-904B2B4FC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1224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60B85-74BF-F9FC-1D4C-A7A96D8E6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552918-9E4F-51F5-23F3-6EDE667DEE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376445-71E7-8394-B9F5-58A8D5D2D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697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super</a:t>
            </a:r>
          </a:p>
        </p:txBody>
      </p:sp>
    </p:spTree>
    <p:extLst>
      <p:ext uri="{BB962C8B-B14F-4D97-AF65-F5344CB8AC3E}">
        <p14:creationId xmlns:p14="http://schemas.microsoft.com/office/powerpoint/2010/main" val="36119850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Start with a contrived case study</a:t>
            </a:r>
          </a:p>
        </p:txBody>
      </p:sp>
    </p:spTree>
    <p:extLst>
      <p:ext uri="{BB962C8B-B14F-4D97-AF65-F5344CB8AC3E}">
        <p14:creationId xmlns:p14="http://schemas.microsoft.com/office/powerpoint/2010/main" val="48475324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AD028-2D50-BE82-F7A4-8E561497D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4514C2-BEFB-A973-D947-4BC038DF2E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980A17-A8AD-21D1-8249-5DFFC8A8EA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5945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5AF35-C224-4B14-5EEE-DD629DE80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C544DF-F92B-ECF1-CC4C-EE1F75FCC7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38E87F-FD2A-F1D5-B59A-8FD089DD0F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2619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FED8F-BD96-4865-EE48-64BFA485B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B78DD0-EE29-2945-C64B-32776E81DB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A30EFE-0440-96DC-2BEF-C690CD4D43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02924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C7EBA-A6E5-F090-DE1A-0D8AA678B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8F46CD-8F1D-46C5-7DA5-67A584E1E9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CC5479-BF98-33F6-3FBD-3841E2083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0479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952FA-7E1F-D996-594A-5EFD033F5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C7930C-92A1-4A3F-25A4-3E332F0C7B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A8D051-4949-01A8-B536-8B0FAEB85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33189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64CC9-E972-9688-526A-7E6465388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7AF3C4-45C4-9E9F-6E34-2937CFA9E7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022C8A-2B49-A33A-BD4E-DBE2EA5587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46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5787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CF6DB-0C9A-6D02-40D7-04A9783C3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6EE4CA-EB1E-8750-ADA6-F85D763751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76D377-EF70-27B1-CE02-08415155E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8224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4343E-F9E4-B171-61A0-F3E68F414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A207B5-201E-4933-02D0-9E9BCB715F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57FEC0-5A1A-7A68-9F77-F9F8A1DED8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172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Really make you fast in reading the code</a:t>
            </a:r>
          </a:p>
          <a:p>
            <a:pPr marL="171450" indent="-171450">
              <a:buFontTx/>
              <a:buChar char="-"/>
            </a:pPr>
            <a:r>
              <a:rPr lang="en-US" dirty="0"/>
              <a:t>Otherwise spend a lot of time trying to trace what it’s doing</a:t>
            </a:r>
          </a:p>
        </p:txBody>
      </p:sp>
    </p:spTree>
    <p:extLst>
      <p:ext uri="{BB962C8B-B14F-4D97-AF65-F5344CB8AC3E}">
        <p14:creationId xmlns:p14="http://schemas.microsoft.com/office/powerpoint/2010/main" val="2862225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Factory : manufactures all the objects</a:t>
            </a:r>
          </a:p>
          <a:p>
            <a:r>
              <a:rPr lang="en-US" dirty="0"/>
              <a:t>Abstract: class is abstract</a:t>
            </a:r>
          </a:p>
        </p:txBody>
      </p:sp>
    </p:spTree>
    <p:extLst>
      <p:ext uri="{BB962C8B-B14F-4D97-AF65-F5344CB8AC3E}">
        <p14:creationId xmlns:p14="http://schemas.microsoft.com/office/powerpoint/2010/main" val="425415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February 25,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February 25,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February 25,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February 25,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February 25,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February 25,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Tuesday, February 25,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14/relationships/chartEx" Target="../charts/chartEx1.xml"/><Relationship Id="rId4" Type="http://schemas.openxmlformats.org/officeDocument/2006/relationships/chart" Target="../charts/char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14/relationships/chartEx" Target="../charts/chartEx2.xml"/><Relationship Id="rId4" Type="http://schemas.openxmlformats.org/officeDocument/2006/relationships/chart" Target="../charts/char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Design patterns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6C867-1D69-C19A-83AF-86A0ED802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ensure a single object of the Logger class is accessible from many parts of the application?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88A170-46BF-52A8-D1D4-DADB4FE1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405442873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DCDFE-9D46-8F57-A1A7-B7200F01E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19E9BD-51D0-869F-6CB5-B5A4CC6E1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media player can be in three states</a:t>
            </a:r>
          </a:p>
          <a:p>
            <a:pPr lvl="1"/>
            <a:r>
              <a:rPr lang="en-US" dirty="0"/>
              <a:t>Playing</a:t>
            </a:r>
          </a:p>
          <a:p>
            <a:pPr lvl="1"/>
            <a:r>
              <a:rPr lang="en-US" dirty="0"/>
              <a:t>Paused</a:t>
            </a:r>
          </a:p>
          <a:p>
            <a:pPr lvl="1"/>
            <a:r>
              <a:rPr lang="en-US" dirty="0"/>
              <a:t>Stopped</a:t>
            </a:r>
          </a:p>
          <a:p>
            <a:r>
              <a:rPr lang="en-US" dirty="0"/>
              <a:t>Behavior of actions such as </a:t>
            </a:r>
            <a:r>
              <a:rPr lang="en-US" dirty="0">
                <a:latin typeface="Consolas" panose="020B0609020204030204" pitchFamily="49" charset="0"/>
              </a:rPr>
              <a:t>play()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stop()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pause()</a:t>
            </a:r>
            <a:r>
              <a:rPr lang="en-US" dirty="0"/>
              <a:t> depends on the state</a:t>
            </a:r>
          </a:p>
          <a:p>
            <a:r>
              <a:rPr lang="en-US" dirty="0"/>
              <a:t>How would we design this without a design pattern?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E9E7360-B27F-8653-A434-65C1F5A1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player states</a:t>
            </a:r>
          </a:p>
        </p:txBody>
      </p:sp>
    </p:spTree>
    <p:extLst>
      <p:ext uri="{BB962C8B-B14F-4D97-AF65-F5344CB8AC3E}">
        <p14:creationId xmlns:p14="http://schemas.microsoft.com/office/powerpoint/2010/main" val="112803667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38E8D-8085-60FC-CD99-F6367C57C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C850A9-C16A-9FB5-0B35-518C8457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MediaPlayer</a:t>
            </a:r>
            <a:r>
              <a:rPr lang="en-US" dirty="0"/>
              <a:t> {</a:t>
            </a:r>
          </a:p>
          <a:p>
            <a:r>
              <a:rPr lang="en-US" dirty="0"/>
              <a:t>	private String state; // STOP, PLAY, PAUSE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MediaPlayer</a:t>
            </a:r>
            <a:r>
              <a:rPr lang="en-US" dirty="0"/>
              <a:t>() { state = “STOP”; }</a:t>
            </a:r>
          </a:p>
          <a:p>
            <a:endParaRPr lang="en-US" dirty="0"/>
          </a:p>
          <a:p>
            <a:r>
              <a:rPr lang="en-US" dirty="0"/>
              <a:t>	public void start() {</a:t>
            </a:r>
          </a:p>
          <a:p>
            <a:r>
              <a:rPr lang="en-US" dirty="0"/>
              <a:t>		if (state == “STOP”) {</a:t>
            </a:r>
          </a:p>
          <a:p>
            <a:r>
              <a:rPr lang="en-US" dirty="0"/>
              <a:t>		   </a:t>
            </a:r>
            <a:r>
              <a:rPr lang="en-US" dirty="0" err="1"/>
              <a:t>System.out.println</a:t>
            </a:r>
            <a:r>
              <a:rPr lang="en-US" dirty="0"/>
              <a:t>(“Starting”);</a:t>
            </a:r>
          </a:p>
          <a:p>
            <a:r>
              <a:rPr lang="en-US" dirty="0"/>
              <a:t>		   state = “PLAY”;</a:t>
            </a:r>
          </a:p>
          <a:p>
            <a:r>
              <a:rPr lang="en-US" dirty="0"/>
              <a:t>		} else if (state == “PLAY”) {</a:t>
            </a:r>
          </a:p>
          <a:p>
            <a:r>
              <a:rPr lang="en-US" dirty="0"/>
              <a:t>		   </a:t>
            </a:r>
            <a:r>
              <a:rPr lang="en-US" dirty="0" err="1"/>
              <a:t>System.out.println</a:t>
            </a:r>
            <a:r>
              <a:rPr lang="en-US" dirty="0"/>
              <a:t>(“Already playing.”);</a:t>
            </a:r>
          </a:p>
          <a:p>
            <a:r>
              <a:rPr lang="en-US" dirty="0"/>
              <a:t>		} else if (state == “PAUSE”) {</a:t>
            </a:r>
          </a:p>
          <a:p>
            <a:r>
              <a:rPr lang="en-US" dirty="0"/>
              <a:t>		   </a:t>
            </a:r>
            <a:r>
              <a:rPr lang="en-US" dirty="0" err="1"/>
              <a:t>S.o.p</a:t>
            </a:r>
            <a:r>
              <a:rPr lang="en-US" dirty="0"/>
              <a:t>(“Resuming from pause.”);</a:t>
            </a:r>
          </a:p>
          <a:p>
            <a:r>
              <a:rPr lang="en-US" dirty="0"/>
              <a:t>		   state = “PLAY”;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void pause() {</a:t>
            </a:r>
          </a:p>
          <a:p>
            <a:r>
              <a:rPr lang="en-US" dirty="0"/>
              <a:t>		if (state == “STOP”) {</a:t>
            </a:r>
          </a:p>
          <a:p>
            <a:r>
              <a:rPr lang="en-US" dirty="0"/>
              <a:t>		   </a:t>
            </a:r>
            <a:r>
              <a:rPr lang="en-US" dirty="0" err="1"/>
              <a:t>S.o.p</a:t>
            </a:r>
            <a:r>
              <a:rPr lang="en-US" dirty="0"/>
              <a:t>(“Player stopped, can’t pause.”);</a:t>
            </a:r>
          </a:p>
          <a:p>
            <a:r>
              <a:rPr lang="en-US" dirty="0"/>
              <a:t>		} else if (state == “PLAY”) {</a:t>
            </a:r>
          </a:p>
          <a:p>
            <a:r>
              <a:rPr lang="en-US" dirty="0"/>
              <a:t>		   </a:t>
            </a:r>
            <a:r>
              <a:rPr lang="en-US" dirty="0" err="1"/>
              <a:t>S.o.p</a:t>
            </a:r>
            <a:r>
              <a:rPr lang="en-US" dirty="0"/>
              <a:t>(“Player paused”);</a:t>
            </a:r>
          </a:p>
          <a:p>
            <a:r>
              <a:rPr lang="en-US" dirty="0"/>
              <a:t>		   state = “PAUSE”;</a:t>
            </a:r>
          </a:p>
          <a:p>
            <a:r>
              <a:rPr lang="en-US" dirty="0"/>
              <a:t>		} else if (state == “PAUSE”) {</a:t>
            </a:r>
          </a:p>
          <a:p>
            <a:r>
              <a:rPr lang="en-US" dirty="0"/>
              <a:t>		   </a:t>
            </a:r>
            <a:r>
              <a:rPr lang="en-US" dirty="0" err="1"/>
              <a:t>S.o.p</a:t>
            </a:r>
            <a:r>
              <a:rPr lang="en-US" dirty="0"/>
              <a:t>(“Player already paused. Can’t pause again.”);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7046881-F43F-2B3B-2261-C5AFC583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design pattern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7B382A-0A60-D652-A82A-4AED608FC12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MediaPlayer</a:t>
            </a:r>
            <a:r>
              <a:rPr lang="en-US" dirty="0"/>
              <a:t> class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state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Methods for </a:t>
            </a:r>
            <a:r>
              <a:rPr lang="en-US" dirty="0">
                <a:latin typeface="Consolas" panose="020B0609020204030204" pitchFamily="49" charset="0"/>
              </a:rPr>
              <a:t>start()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stop()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pause()</a:t>
            </a:r>
          </a:p>
          <a:p>
            <a:pPr lvl="2"/>
            <a:r>
              <a:rPr lang="en-US" dirty="0"/>
              <a:t>Behavior depends on the state</a:t>
            </a:r>
          </a:p>
          <a:p>
            <a:pPr lvl="2"/>
            <a:r>
              <a:rPr lang="en-US" dirty="0"/>
              <a:t>Multiple </a:t>
            </a:r>
            <a:r>
              <a:rPr lang="en-US" dirty="0">
                <a:latin typeface="Consolas" panose="020B0609020204030204" pitchFamily="49" charset="0"/>
              </a:rPr>
              <a:t>if-else</a:t>
            </a:r>
            <a:r>
              <a:rPr lang="en-US" dirty="0"/>
              <a:t> branches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702910-90C9-8796-51E5-12C790B5CF02}"/>
              </a:ext>
            </a:extLst>
          </p:cNvPr>
          <p:cNvSpPr/>
          <p:nvPr/>
        </p:nvSpPr>
        <p:spPr>
          <a:xfrm>
            <a:off x="6586968" y="1786523"/>
            <a:ext cx="4812499" cy="1777292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57BF89-6664-02FE-4D7C-259177A79965}"/>
              </a:ext>
            </a:extLst>
          </p:cNvPr>
          <p:cNvSpPr/>
          <p:nvPr/>
        </p:nvSpPr>
        <p:spPr>
          <a:xfrm>
            <a:off x="6586967" y="3692326"/>
            <a:ext cx="4812499" cy="1946473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74C30-63C7-E4E4-3BC5-1942361A99A1}"/>
              </a:ext>
            </a:extLst>
          </p:cNvPr>
          <p:cNvSpPr txBox="1"/>
          <p:nvPr/>
        </p:nvSpPr>
        <p:spPr>
          <a:xfrm>
            <a:off x="2517715" y="4520489"/>
            <a:ext cx="3703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What if you miss one state?</a:t>
            </a:r>
          </a:p>
        </p:txBody>
      </p:sp>
    </p:spTree>
    <p:extLst>
      <p:ext uri="{BB962C8B-B14F-4D97-AF65-F5344CB8AC3E}">
        <p14:creationId xmlns:p14="http://schemas.microsoft.com/office/powerpoint/2010/main" val="39703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F267E-BD3C-B71D-ADB9-CF2138FB0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58ED01-6958-EDAC-FA2B-23248000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interface </a:t>
            </a:r>
            <a:r>
              <a:rPr lang="en-US" dirty="0" err="1"/>
              <a:t>MediaPlayerState</a:t>
            </a:r>
            <a:r>
              <a:rPr lang="en-US" dirty="0"/>
              <a:t> {</a:t>
            </a:r>
          </a:p>
          <a:p>
            <a:r>
              <a:rPr lang="en-US" dirty="0"/>
              <a:t>    void play(</a:t>
            </a:r>
            <a:r>
              <a:rPr lang="en-US" dirty="0" err="1"/>
              <a:t>MediaPlayer</a:t>
            </a:r>
            <a:r>
              <a:rPr lang="en-US" dirty="0"/>
              <a:t> context);</a:t>
            </a:r>
          </a:p>
          <a:p>
            <a:r>
              <a:rPr lang="en-US" dirty="0"/>
              <a:t>    void pause(</a:t>
            </a:r>
            <a:r>
              <a:rPr lang="en-US" dirty="0" err="1"/>
              <a:t>MediaPlayer</a:t>
            </a:r>
            <a:r>
              <a:rPr lang="en-US" dirty="0"/>
              <a:t> context);</a:t>
            </a:r>
          </a:p>
          <a:p>
            <a:r>
              <a:rPr lang="en-US" dirty="0"/>
              <a:t>    void stop(</a:t>
            </a:r>
            <a:r>
              <a:rPr lang="en-US" dirty="0" err="1"/>
              <a:t>MediaPlayer</a:t>
            </a:r>
            <a:r>
              <a:rPr lang="en-US" dirty="0"/>
              <a:t> context);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PlayState</a:t>
            </a:r>
            <a:r>
              <a:rPr lang="en-US" dirty="0"/>
              <a:t> implements </a:t>
            </a:r>
            <a:r>
              <a:rPr lang="en-US" dirty="0" err="1"/>
              <a:t>MediaPlayerState</a:t>
            </a:r>
            <a:r>
              <a:rPr lang="en-US" dirty="0"/>
              <a:t> {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play(</a:t>
            </a:r>
            <a:r>
              <a:rPr lang="en-US" dirty="0" err="1"/>
              <a:t>MediaPlayer</a:t>
            </a:r>
            <a:r>
              <a:rPr lang="en-US" dirty="0"/>
              <a:t> context)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("Media is already playing.");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pause(</a:t>
            </a:r>
            <a:r>
              <a:rPr lang="en-US" dirty="0" err="1"/>
              <a:t>MediaPlayer</a:t>
            </a:r>
            <a:r>
              <a:rPr lang="en-US" dirty="0"/>
              <a:t> context)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("Pausing media...");</a:t>
            </a:r>
          </a:p>
          <a:p>
            <a:r>
              <a:rPr lang="en-US" dirty="0"/>
              <a:t>        </a:t>
            </a:r>
            <a:r>
              <a:rPr lang="en-US" dirty="0" err="1"/>
              <a:t>context.setState</a:t>
            </a:r>
            <a:r>
              <a:rPr lang="en-US" dirty="0"/>
              <a:t>(new </a:t>
            </a:r>
            <a:r>
              <a:rPr lang="en-US" dirty="0" err="1"/>
              <a:t>PausedState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stop(</a:t>
            </a:r>
            <a:r>
              <a:rPr lang="en-US" dirty="0" err="1"/>
              <a:t>MediaPlayer</a:t>
            </a:r>
            <a:r>
              <a:rPr lang="en-US" dirty="0"/>
              <a:t> context)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("Stopping media...");</a:t>
            </a:r>
          </a:p>
          <a:p>
            <a:r>
              <a:rPr lang="en-US" dirty="0"/>
              <a:t>        </a:t>
            </a:r>
            <a:r>
              <a:rPr lang="en-US" dirty="0" err="1"/>
              <a:t>context.setState</a:t>
            </a:r>
            <a:r>
              <a:rPr lang="en-US" dirty="0"/>
              <a:t>(new </a:t>
            </a:r>
            <a:r>
              <a:rPr lang="en-US" dirty="0" err="1"/>
              <a:t>StoppedState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Similarly, for </a:t>
            </a:r>
            <a:r>
              <a:rPr lang="en-US" dirty="0" err="1"/>
              <a:t>PauseState</a:t>
            </a:r>
            <a:r>
              <a:rPr lang="en-US" dirty="0"/>
              <a:t> and </a:t>
            </a:r>
            <a:r>
              <a:rPr lang="en-US" dirty="0" err="1"/>
              <a:t>StopState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96CEEBF-7F09-E0D1-A491-8FE6F778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state design pattern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42B23C-A950-A447-70A2-49E04CCDB02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err="1">
                <a:latin typeface="Consolas" panose="020B0609020204030204" pitchFamily="49" charset="0"/>
              </a:rPr>
              <a:t>MediaPlayerState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Concrete subclasses for </a:t>
            </a:r>
            <a:r>
              <a:rPr lang="en-US" dirty="0" err="1">
                <a:latin typeface="Consolas" panose="020B0609020204030204" pitchFamily="49" charset="0"/>
              </a:rPr>
              <a:t>PlayState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PauseState</a:t>
            </a:r>
            <a:r>
              <a:rPr lang="en-US" dirty="0"/>
              <a:t>, and </a:t>
            </a:r>
            <a:r>
              <a:rPr lang="en-US" dirty="0" err="1">
                <a:latin typeface="Consolas" panose="020B0609020204030204" pitchFamily="49" charset="0"/>
              </a:rPr>
              <a:t>StopState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CE0F6C-5223-CF2D-C038-89302D21B3A1}"/>
              </a:ext>
            </a:extLst>
          </p:cNvPr>
          <p:cNvSpPr/>
          <p:nvPr/>
        </p:nvSpPr>
        <p:spPr>
          <a:xfrm>
            <a:off x="6176512" y="696277"/>
            <a:ext cx="4812499" cy="1097354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771A5C-B82E-6B3F-3B64-B792A1FAFEDE}"/>
              </a:ext>
            </a:extLst>
          </p:cNvPr>
          <p:cNvSpPr/>
          <p:nvPr/>
        </p:nvSpPr>
        <p:spPr>
          <a:xfrm>
            <a:off x="6176511" y="1882358"/>
            <a:ext cx="4812499" cy="3723322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7DD9A-87E0-1F6E-FD07-2F0DF5C4A784}"/>
              </a:ext>
            </a:extLst>
          </p:cNvPr>
          <p:cNvSpPr txBox="1"/>
          <p:nvPr/>
        </p:nvSpPr>
        <p:spPr>
          <a:xfrm>
            <a:off x="1746758" y="4060542"/>
            <a:ext cx="4314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Now what if you miss one state?</a:t>
            </a:r>
          </a:p>
        </p:txBody>
      </p:sp>
    </p:spTree>
    <p:extLst>
      <p:ext uri="{BB962C8B-B14F-4D97-AF65-F5344CB8AC3E}">
        <p14:creationId xmlns:p14="http://schemas.microsoft.com/office/powerpoint/2010/main" val="177412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142A5-1854-73E8-AED8-865F78241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42AD03-645F-EE4E-77E1-C4CDA8ED1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</a:t>
            </a:r>
            <a:r>
              <a:rPr lang="en-US" dirty="0" err="1"/>
              <a:t>MediaPlayer</a:t>
            </a:r>
            <a:r>
              <a:rPr lang="en-US" dirty="0"/>
              <a:t> {</a:t>
            </a:r>
          </a:p>
          <a:p>
            <a:r>
              <a:rPr lang="en-US" dirty="0"/>
              <a:t>    private </a:t>
            </a:r>
            <a:r>
              <a:rPr lang="en-US" dirty="0" err="1"/>
              <a:t>MediaPlayerState</a:t>
            </a:r>
            <a:r>
              <a:rPr lang="en-US" dirty="0"/>
              <a:t> </a:t>
            </a:r>
            <a:r>
              <a:rPr lang="en-US" dirty="0" err="1"/>
              <a:t>currentState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public </a:t>
            </a:r>
            <a:r>
              <a:rPr lang="en-US" dirty="0" err="1"/>
              <a:t>MediaPlayer</a:t>
            </a:r>
            <a:r>
              <a:rPr lang="en-US" dirty="0"/>
              <a:t>() {</a:t>
            </a:r>
          </a:p>
          <a:p>
            <a:r>
              <a:rPr lang="en-US" dirty="0"/>
              <a:t>        // Default state is "Stopped"</a:t>
            </a:r>
          </a:p>
          <a:p>
            <a:r>
              <a:rPr lang="en-US" dirty="0"/>
              <a:t>        </a:t>
            </a:r>
            <a:r>
              <a:rPr lang="en-US" dirty="0" err="1"/>
              <a:t>this.currentState</a:t>
            </a:r>
            <a:r>
              <a:rPr lang="en-US" dirty="0"/>
              <a:t> = new </a:t>
            </a:r>
            <a:r>
              <a:rPr lang="en-US" dirty="0" err="1"/>
              <a:t>StoppedState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</a:t>
            </a:r>
            <a:r>
              <a:rPr lang="en-US" dirty="0" err="1"/>
              <a:t>setState</a:t>
            </a:r>
            <a:r>
              <a:rPr lang="en-US" dirty="0"/>
              <a:t>(</a:t>
            </a:r>
            <a:r>
              <a:rPr lang="en-US" dirty="0" err="1"/>
              <a:t>MediaPlayerState</a:t>
            </a:r>
            <a:r>
              <a:rPr lang="en-US" dirty="0"/>
              <a:t> state) {</a:t>
            </a:r>
          </a:p>
          <a:p>
            <a:r>
              <a:rPr lang="en-US" dirty="0"/>
              <a:t>        </a:t>
            </a:r>
            <a:r>
              <a:rPr lang="en-US" dirty="0" err="1"/>
              <a:t>this.currentState</a:t>
            </a:r>
            <a:r>
              <a:rPr lang="en-US" dirty="0"/>
              <a:t> = state;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play() {</a:t>
            </a:r>
          </a:p>
          <a:p>
            <a:r>
              <a:rPr lang="en-US" dirty="0"/>
              <a:t>        </a:t>
            </a:r>
            <a:r>
              <a:rPr lang="en-US" dirty="0" err="1"/>
              <a:t>currentState.play</a:t>
            </a:r>
            <a:r>
              <a:rPr lang="en-US" dirty="0"/>
              <a:t>(this);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pause() {</a:t>
            </a:r>
          </a:p>
          <a:p>
            <a:r>
              <a:rPr lang="en-US" dirty="0"/>
              <a:t>        </a:t>
            </a:r>
            <a:r>
              <a:rPr lang="en-US" dirty="0" err="1"/>
              <a:t>currentState.pause</a:t>
            </a:r>
            <a:r>
              <a:rPr lang="en-US" dirty="0"/>
              <a:t>(this);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stop() {</a:t>
            </a:r>
          </a:p>
          <a:p>
            <a:r>
              <a:rPr lang="en-US" dirty="0"/>
              <a:t>        </a:t>
            </a:r>
            <a:r>
              <a:rPr lang="en-US" dirty="0" err="1"/>
              <a:t>currentState.stop</a:t>
            </a:r>
            <a:r>
              <a:rPr lang="en-US" dirty="0"/>
              <a:t>(this);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E0C892A-1F41-16C0-3CA9-D56B644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state design pattern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B31E52-0088-F21A-E63D-70E74A42C08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MediaPlayer</a:t>
            </a:r>
            <a:r>
              <a:rPr lang="en-US" dirty="0"/>
              <a:t> class maintains a reference to the current state </a:t>
            </a:r>
          </a:p>
          <a:p>
            <a:r>
              <a:rPr lang="en-US" dirty="0"/>
              <a:t>Delegates behavior to the current state</a:t>
            </a:r>
          </a:p>
          <a:p>
            <a:r>
              <a:rPr lang="en-US" dirty="0"/>
              <a:t>The state transition logic for each state is encapsulated in the state object</a:t>
            </a:r>
          </a:p>
          <a:p>
            <a:r>
              <a:rPr lang="en-US" dirty="0"/>
              <a:t>No messy </a:t>
            </a:r>
            <a:r>
              <a:rPr lang="en-US" dirty="0">
                <a:latin typeface="Consolas" panose="020B0609020204030204" pitchFamily="49" charset="0"/>
              </a:rPr>
              <a:t>if-else</a:t>
            </a:r>
            <a:r>
              <a:rPr lang="en-US" dirty="0"/>
              <a:t> statements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905CB6-8620-683E-B54B-9602E2B3EA0D}"/>
              </a:ext>
            </a:extLst>
          </p:cNvPr>
          <p:cNvSpPr/>
          <p:nvPr/>
        </p:nvSpPr>
        <p:spPr>
          <a:xfrm>
            <a:off x="6176511" y="3184358"/>
            <a:ext cx="5871110" cy="786063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60F7FF-AC4F-FDEC-78DC-96CA1AD19896}"/>
              </a:ext>
            </a:extLst>
          </p:cNvPr>
          <p:cNvSpPr/>
          <p:nvPr/>
        </p:nvSpPr>
        <p:spPr>
          <a:xfrm>
            <a:off x="6176511" y="3970421"/>
            <a:ext cx="5871110" cy="786063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E54078-78CE-FA31-2472-7F35AE9112B9}"/>
              </a:ext>
            </a:extLst>
          </p:cNvPr>
          <p:cNvSpPr/>
          <p:nvPr/>
        </p:nvSpPr>
        <p:spPr>
          <a:xfrm>
            <a:off x="6176511" y="4756484"/>
            <a:ext cx="5871110" cy="874295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048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839C4-E4EA-61E3-C2B6-C495B45BF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4F27F92-91BC-5FED-575C-AC4CE556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an object to alter its behavior when its internal state changes</a:t>
            </a:r>
          </a:p>
          <a:p>
            <a:r>
              <a:rPr lang="en-US" dirty="0"/>
              <a:t>The object will </a:t>
            </a:r>
            <a:r>
              <a:rPr lang="en-US" i="1" dirty="0"/>
              <a:t>appear</a:t>
            </a:r>
            <a:r>
              <a:rPr lang="en-US" dirty="0"/>
              <a:t> to have changed its class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929BFDC-E3E7-EBD1-2F74-3570EE38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86030318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9913F-FAD5-ACD0-D065-3A55CEF94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533BCF-072E-C033-9FEF-1E7E9F4B5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Localizes state-specific behavior and partitions behavior for different states</a:t>
            </a:r>
          </a:p>
          <a:p>
            <a:r>
              <a:rPr lang="en-US" dirty="0"/>
              <a:t>Makes state transitions explicit</a:t>
            </a:r>
          </a:p>
          <a:p>
            <a:pPr lvl="1"/>
            <a:r>
              <a:rPr lang="en-US" dirty="0"/>
              <a:t>When state is represented by internal values, it’s state representation has no explicit representation</a:t>
            </a:r>
          </a:p>
          <a:p>
            <a:pPr lvl="1"/>
            <a:r>
              <a:rPr lang="en-US" dirty="0"/>
              <a:t>Introducing state objects makes the state explicit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358786D-4DA1-807E-93F9-F3C9AF5B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93563672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C29FC-777A-6DC2-9C1A-3FC63E08E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72D0B7-E0D0-5FB1-ACFE-BBE14BFDD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02B8B-21C6-D620-38A3-EEF8D52BC0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Template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00518494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1E68F-74E8-7A3A-1383-FA389C6F6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D1E3E7-2460-3C05-FC22-D1CF12EF4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graph represented as an adjacency list in a file, find all paths from a source node to a destination node, and print them</a:t>
            </a:r>
          </a:p>
          <a:p>
            <a:r>
              <a:rPr lang="en-US" dirty="0"/>
              <a:t>Solution structure</a:t>
            </a:r>
          </a:p>
          <a:p>
            <a:pPr lvl="1"/>
            <a:r>
              <a:rPr lang="en-US" dirty="0"/>
              <a:t>Initialize the graph</a:t>
            </a:r>
          </a:p>
          <a:p>
            <a:pPr lvl="1"/>
            <a:r>
              <a:rPr lang="en-US" dirty="0"/>
              <a:t>Traverse the graph using BFS or DFS</a:t>
            </a:r>
          </a:p>
          <a:p>
            <a:pPr lvl="1"/>
            <a:r>
              <a:rPr lang="en-US" dirty="0"/>
              <a:t>Print the results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8F21495-EC54-B8F8-947D-6F76FCCD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find all paths from source to destination</a:t>
            </a:r>
          </a:p>
        </p:txBody>
      </p:sp>
    </p:spTree>
    <p:extLst>
      <p:ext uri="{BB962C8B-B14F-4D97-AF65-F5344CB8AC3E}">
        <p14:creationId xmlns:p14="http://schemas.microsoft.com/office/powerpoint/2010/main" val="400715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CC6A1-025B-5066-7833-B1E6FFABE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F2406D-0A47-4025-C260-3F0337B10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13514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GraphPathFinder</a:t>
            </a:r>
            <a:r>
              <a:rPr lang="en-US" dirty="0"/>
              <a:t> {</a:t>
            </a:r>
          </a:p>
          <a:p>
            <a:r>
              <a:rPr lang="en-US" dirty="0"/>
              <a:t>    protected Map&lt;Integer, List&lt;Integer&gt;&gt; graph = new HashMap&lt;&gt;();</a:t>
            </a:r>
          </a:p>
          <a:p>
            <a:r>
              <a:rPr lang="en-US" dirty="0"/>
              <a:t>    protected List&lt;List&lt;Integer&gt;&gt; </a:t>
            </a:r>
            <a:r>
              <a:rPr lang="en-US" dirty="0" err="1"/>
              <a:t>allPaths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r>
              <a:rPr lang="en-US" dirty="0"/>
              <a:t>    protected int source, destination;</a:t>
            </a:r>
          </a:p>
          <a:p>
            <a:endParaRPr lang="en-US" dirty="0"/>
          </a:p>
          <a:p>
            <a:r>
              <a:rPr lang="en-US" dirty="0"/>
              <a:t>    // Template method</a:t>
            </a:r>
          </a:p>
          <a:p>
            <a:r>
              <a:rPr lang="en-US" dirty="0"/>
              <a:t>    public final void </a:t>
            </a:r>
            <a:r>
              <a:rPr lang="en-US" dirty="0" err="1"/>
              <a:t>findPaths</a:t>
            </a:r>
            <a:r>
              <a:rPr lang="en-US" dirty="0"/>
              <a:t>(int source, int destination) {</a:t>
            </a:r>
          </a:p>
          <a:p>
            <a:r>
              <a:rPr lang="en-US" dirty="0"/>
              <a:t>        </a:t>
            </a:r>
            <a:r>
              <a:rPr lang="en-US" dirty="0" err="1"/>
              <a:t>this.source</a:t>
            </a:r>
            <a:r>
              <a:rPr lang="en-US" dirty="0"/>
              <a:t> = source;</a:t>
            </a:r>
          </a:p>
          <a:p>
            <a:r>
              <a:rPr lang="en-US" dirty="0"/>
              <a:t>        </a:t>
            </a:r>
            <a:r>
              <a:rPr lang="en-US" dirty="0" err="1"/>
              <a:t>this.destination</a:t>
            </a:r>
            <a:r>
              <a:rPr lang="en-US" dirty="0"/>
              <a:t> = destination;</a:t>
            </a:r>
          </a:p>
          <a:p>
            <a:r>
              <a:rPr lang="en-US" dirty="0"/>
              <a:t>        initialize();</a:t>
            </a:r>
          </a:p>
          <a:p>
            <a:r>
              <a:rPr lang="en-US" dirty="0"/>
              <a:t>        </a:t>
            </a:r>
            <a:r>
              <a:rPr lang="en-US" dirty="0" err="1"/>
              <a:t>traverseGraph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collectResults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Initialize the graph</a:t>
            </a:r>
          </a:p>
          <a:p>
            <a:r>
              <a:rPr lang="en-US" dirty="0"/>
              <a:t>    protected void initialize()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("Initializing graph...");</a:t>
            </a:r>
          </a:p>
          <a:p>
            <a:r>
              <a:rPr lang="en-US" dirty="0"/>
              <a:t>	   graph = </a:t>
            </a:r>
            <a:r>
              <a:rPr lang="en-US" dirty="0" err="1"/>
              <a:t>readFile</a:t>
            </a:r>
            <a:r>
              <a:rPr lang="en-US" dirty="0"/>
              <a:t>();</a:t>
            </a:r>
          </a:p>
          <a:p>
            <a:r>
              <a:rPr lang="en-US" dirty="0"/>
              <a:t>	  // more initialization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Abstract method for traversal (BFS or DFS)</a:t>
            </a:r>
          </a:p>
          <a:p>
            <a:r>
              <a:rPr lang="en-US" dirty="0"/>
              <a:t>    protected abstract void </a:t>
            </a:r>
            <a:r>
              <a:rPr lang="en-US" dirty="0" err="1"/>
              <a:t>traverseGraph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// Collect and display the results</a:t>
            </a:r>
          </a:p>
          <a:p>
            <a:r>
              <a:rPr lang="en-US" dirty="0"/>
              <a:t>    protected void </a:t>
            </a:r>
            <a:r>
              <a:rPr lang="en-US" dirty="0" err="1"/>
              <a:t>collectResults</a:t>
            </a:r>
            <a:r>
              <a:rPr lang="en-US" dirty="0"/>
              <a:t>() {</a:t>
            </a:r>
          </a:p>
          <a:p>
            <a:r>
              <a:rPr lang="en-US" dirty="0"/>
              <a:t>	for (List&lt;Integer&gt; path : </a:t>
            </a:r>
            <a:r>
              <a:rPr lang="en-US" dirty="0" err="1"/>
              <a:t>allPaths</a:t>
            </a:r>
            <a:r>
              <a:rPr lang="en-US" dirty="0"/>
              <a:t>) {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(path);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F196AB8-83B9-F0F3-054C-DE5997F7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find all paths from source to destination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70228D-EEB7-3147-5E27-362C00E964A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GraphPathFinder</a:t>
            </a:r>
            <a:endParaRPr lang="en-US" dirty="0"/>
          </a:p>
          <a:p>
            <a:pPr lvl="1"/>
            <a:r>
              <a:rPr lang="en-US" dirty="0"/>
              <a:t>Concrete method </a:t>
            </a:r>
            <a:r>
              <a:rPr lang="en-US" dirty="0" err="1">
                <a:latin typeface="Consolas" panose="020B0609020204030204" pitchFamily="49" charset="0"/>
              </a:rPr>
              <a:t>initializeGraph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Concrete method </a:t>
            </a:r>
            <a:r>
              <a:rPr lang="en-US" dirty="0" err="1">
                <a:latin typeface="Consolas" panose="020B0609020204030204" pitchFamily="49" charset="0"/>
              </a:rPr>
              <a:t>collectResults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Abstract method </a:t>
            </a:r>
            <a:r>
              <a:rPr lang="en-US" dirty="0">
                <a:latin typeface="Consolas" panose="020B0609020204030204" pitchFamily="49" charset="0"/>
              </a:rPr>
              <a:t>traverse()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DBFF6F-27EF-1C12-F023-E9C43298B525}"/>
              </a:ext>
            </a:extLst>
          </p:cNvPr>
          <p:cNvSpPr/>
          <p:nvPr/>
        </p:nvSpPr>
        <p:spPr>
          <a:xfrm>
            <a:off x="6176511" y="2087029"/>
            <a:ext cx="5871110" cy="551898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CA39A7-95EE-0579-9559-9324F7CA930C}"/>
              </a:ext>
            </a:extLst>
          </p:cNvPr>
          <p:cNvSpPr/>
          <p:nvPr/>
        </p:nvSpPr>
        <p:spPr>
          <a:xfrm>
            <a:off x="6176511" y="2800680"/>
            <a:ext cx="5871110" cy="1140272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0FC3D1-5A44-467E-86DF-5C27C1775255}"/>
              </a:ext>
            </a:extLst>
          </p:cNvPr>
          <p:cNvSpPr/>
          <p:nvPr/>
        </p:nvSpPr>
        <p:spPr>
          <a:xfrm>
            <a:off x="6176511" y="4360416"/>
            <a:ext cx="5871110" cy="1140272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844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3827F-B87F-4D5D-C621-B8B570C65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890B3A-3FD1-2206-1FED-B1BAA32D2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13514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class </a:t>
            </a:r>
            <a:r>
              <a:rPr lang="en-US" dirty="0" err="1"/>
              <a:t>BFSPathFinder</a:t>
            </a:r>
            <a:r>
              <a:rPr lang="en-US" dirty="0"/>
              <a:t> extends </a:t>
            </a:r>
            <a:r>
              <a:rPr lang="en-US" dirty="0" err="1"/>
              <a:t>GraphPathFinder</a:t>
            </a:r>
            <a:r>
              <a:rPr lang="en-US" dirty="0"/>
              <a:t> {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protected void </a:t>
            </a:r>
            <a:r>
              <a:rPr lang="en-US" dirty="0" err="1"/>
              <a:t>traverseGraph</a:t>
            </a:r>
            <a:r>
              <a:rPr lang="en-US" dirty="0"/>
              <a:t>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("Using BFS for traversal...");</a:t>
            </a:r>
          </a:p>
          <a:p>
            <a:r>
              <a:rPr lang="en-US" dirty="0"/>
              <a:t>        Queue&lt;List&lt;Integer&gt;&gt; queue = new LinkedList&lt;&gt;();</a:t>
            </a:r>
          </a:p>
          <a:p>
            <a:r>
              <a:rPr lang="en-US" dirty="0"/>
              <a:t>        </a:t>
            </a:r>
            <a:r>
              <a:rPr lang="en-US" dirty="0" err="1"/>
              <a:t>queue.add</a:t>
            </a:r>
            <a:r>
              <a:rPr lang="en-US" dirty="0"/>
              <a:t>(</a:t>
            </a:r>
            <a:r>
              <a:rPr lang="en-US" dirty="0" err="1"/>
              <a:t>Arrays.asList</a:t>
            </a:r>
            <a:r>
              <a:rPr lang="en-US" dirty="0"/>
              <a:t>(source));</a:t>
            </a:r>
          </a:p>
          <a:p>
            <a:endParaRPr lang="en-US" dirty="0"/>
          </a:p>
          <a:p>
            <a:r>
              <a:rPr lang="en-US" dirty="0"/>
              <a:t>        while (!</a:t>
            </a:r>
            <a:r>
              <a:rPr lang="en-US" dirty="0" err="1"/>
              <a:t>queue.isEmpty</a:t>
            </a:r>
            <a:r>
              <a:rPr lang="en-US" dirty="0"/>
              <a:t>()) {</a:t>
            </a:r>
          </a:p>
          <a:p>
            <a:r>
              <a:rPr lang="en-US" dirty="0"/>
              <a:t>            List&lt;Integer&gt; path = </a:t>
            </a:r>
            <a:r>
              <a:rPr lang="en-US" dirty="0" err="1"/>
              <a:t>queue.poll</a:t>
            </a:r>
            <a:r>
              <a:rPr lang="en-US" dirty="0"/>
              <a:t>();</a:t>
            </a:r>
          </a:p>
          <a:p>
            <a:r>
              <a:rPr lang="en-US" dirty="0"/>
              <a:t>            int </a:t>
            </a:r>
            <a:r>
              <a:rPr lang="en-US" dirty="0" err="1"/>
              <a:t>currentNode</a:t>
            </a:r>
            <a:r>
              <a:rPr lang="en-US" dirty="0"/>
              <a:t> = </a:t>
            </a:r>
            <a:r>
              <a:rPr lang="en-US" dirty="0" err="1"/>
              <a:t>path.get</a:t>
            </a:r>
            <a:r>
              <a:rPr lang="en-US" dirty="0"/>
              <a:t>(</a:t>
            </a:r>
            <a:r>
              <a:rPr lang="en-US" dirty="0" err="1"/>
              <a:t>path.size</a:t>
            </a:r>
            <a:r>
              <a:rPr lang="en-US" dirty="0"/>
              <a:t>() - 1);</a:t>
            </a:r>
          </a:p>
          <a:p>
            <a:endParaRPr lang="en-US" dirty="0"/>
          </a:p>
          <a:p>
            <a:r>
              <a:rPr lang="en-US" dirty="0"/>
              <a:t>            if (</a:t>
            </a:r>
            <a:r>
              <a:rPr lang="en-US" dirty="0" err="1"/>
              <a:t>currentNode</a:t>
            </a:r>
            <a:r>
              <a:rPr lang="en-US" dirty="0"/>
              <a:t> == destination) {</a:t>
            </a:r>
          </a:p>
          <a:p>
            <a:r>
              <a:rPr lang="en-US" dirty="0"/>
              <a:t>                </a:t>
            </a:r>
            <a:r>
              <a:rPr lang="en-US" dirty="0" err="1"/>
              <a:t>allPaths.add</a:t>
            </a:r>
            <a:r>
              <a:rPr lang="en-US" dirty="0"/>
              <a:t>(new </a:t>
            </a:r>
            <a:r>
              <a:rPr lang="en-US" dirty="0" err="1"/>
              <a:t>ArrayList</a:t>
            </a:r>
            <a:r>
              <a:rPr lang="en-US" dirty="0"/>
              <a:t>&lt;&gt;(path));</a:t>
            </a:r>
          </a:p>
          <a:p>
            <a:r>
              <a:rPr lang="en-US" dirty="0"/>
              <a:t>            } else {</a:t>
            </a:r>
          </a:p>
          <a:p>
            <a:r>
              <a:rPr lang="en-US" dirty="0"/>
              <a:t>                for (int neighbor : </a:t>
            </a:r>
            <a:r>
              <a:rPr lang="en-US" dirty="0" err="1"/>
              <a:t>graph.getOrDefault</a:t>
            </a:r>
            <a:r>
              <a:rPr lang="en-US" dirty="0"/>
              <a:t>(</a:t>
            </a:r>
            <a:r>
              <a:rPr lang="en-US" dirty="0" err="1"/>
              <a:t>currentNode</a:t>
            </a:r>
            <a:r>
              <a:rPr lang="en-US" dirty="0"/>
              <a:t>, new </a:t>
            </a:r>
            <a:r>
              <a:rPr lang="en-US" dirty="0" err="1"/>
              <a:t>ArrayList</a:t>
            </a:r>
            <a:r>
              <a:rPr lang="en-US" dirty="0"/>
              <a:t>&lt;&gt;())) {</a:t>
            </a:r>
          </a:p>
          <a:p>
            <a:r>
              <a:rPr lang="en-US" dirty="0"/>
              <a:t>                    List&lt;Integer&gt; </a:t>
            </a:r>
            <a:r>
              <a:rPr lang="en-US" dirty="0" err="1"/>
              <a:t>newPath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&lt;&gt;(path);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newPath.add</a:t>
            </a:r>
            <a:r>
              <a:rPr lang="en-US" dirty="0"/>
              <a:t>(neighbor);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queue.add</a:t>
            </a:r>
            <a:r>
              <a:rPr lang="en-US" dirty="0"/>
              <a:t>(</a:t>
            </a:r>
            <a:r>
              <a:rPr lang="en-US" dirty="0" err="1"/>
              <a:t>newPath</a:t>
            </a:r>
            <a:r>
              <a:rPr lang="en-US" dirty="0"/>
              <a:t>);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264E65D-00D8-CD83-1787-89A4C857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find all paths from source to destination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D0F8CB-C0A5-6E6B-EE7F-586EBFB2CAB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Concrete class </a:t>
            </a:r>
            <a:r>
              <a:rPr lang="en-US" dirty="0" err="1">
                <a:latin typeface="Consolas" panose="020B0609020204030204" pitchFamily="49" charset="0"/>
              </a:rPr>
              <a:t>BFSPathFinder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DFSPathFinder</a:t>
            </a:r>
            <a:r>
              <a:rPr lang="en-US" dirty="0"/>
              <a:t> implement </a:t>
            </a:r>
            <a:r>
              <a:rPr lang="en-US" dirty="0" err="1">
                <a:latin typeface="Consolas" panose="020B0609020204030204" pitchFamily="49" charset="0"/>
              </a:rPr>
              <a:t>traverseGraph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821BFF-9669-6DB9-918B-8DD5C31AE8B3}"/>
              </a:ext>
            </a:extLst>
          </p:cNvPr>
          <p:cNvSpPr/>
          <p:nvPr/>
        </p:nvSpPr>
        <p:spPr>
          <a:xfrm>
            <a:off x="6176511" y="1203158"/>
            <a:ext cx="5871110" cy="426720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5960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80D6D-6BEB-A34D-87EA-EA309023C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DFA171-A4C6-FE59-D4E0-5D63DAF5E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b="1" dirty="0"/>
              <a:t>public static Logger </a:t>
            </a:r>
            <a:r>
              <a:rPr lang="en-US" b="1" dirty="0" err="1"/>
              <a:t>logger</a:t>
            </a:r>
            <a:r>
              <a:rPr lang="en-US" b="1" dirty="0"/>
              <a:t> = </a:t>
            </a:r>
            <a:r>
              <a:rPr lang="en-US" b="1" dirty="0" err="1"/>
              <a:t>nullptr</a:t>
            </a:r>
            <a:r>
              <a:rPr lang="en-US" b="1" dirty="0"/>
              <a:t>;</a:t>
            </a:r>
          </a:p>
          <a:p>
            <a:endParaRPr lang="en-US" dirty="0"/>
          </a:p>
          <a:p>
            <a:r>
              <a:rPr lang="en-US" dirty="0"/>
              <a:t>	public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outputFile</a:t>
            </a:r>
            <a:r>
              <a:rPr lang="en-US" dirty="0"/>
              <a:t> =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outputFileName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protected finalize() throws Throwable {</a:t>
            </a:r>
          </a:p>
          <a:p>
            <a:r>
              <a:rPr lang="en-US" dirty="0"/>
              <a:t>		try {</a:t>
            </a:r>
          </a:p>
          <a:p>
            <a:r>
              <a:rPr lang="en-US" dirty="0"/>
              <a:t>		    </a:t>
            </a:r>
            <a:r>
              <a:rPr lang="en-US" dirty="0" err="1"/>
              <a:t>outputFile.close</a:t>
            </a:r>
            <a:r>
              <a:rPr lang="en-US" dirty="0"/>
              <a:t>();</a:t>
            </a:r>
          </a:p>
          <a:p>
            <a:r>
              <a:rPr lang="en-US" dirty="0"/>
              <a:t>		} finally {</a:t>
            </a:r>
          </a:p>
          <a:p>
            <a:r>
              <a:rPr lang="en-US" dirty="0"/>
              <a:t>		    </a:t>
            </a:r>
            <a:r>
              <a:rPr lang="en-US" dirty="0" err="1"/>
              <a:t>super.finalize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Logger </a:t>
            </a:r>
            <a:r>
              <a:rPr lang="en-US" dirty="0" err="1"/>
              <a:t>logger</a:t>
            </a:r>
            <a:r>
              <a:rPr lang="en-US" dirty="0"/>
              <a:t> = new Logger(“/</a:t>
            </a:r>
            <a:r>
              <a:rPr lang="en-US" dirty="0" err="1"/>
              <a:t>mypath</a:t>
            </a:r>
            <a:r>
              <a:rPr lang="en-US" dirty="0"/>
              <a:t>”);</a:t>
            </a:r>
          </a:p>
          <a:p>
            <a:r>
              <a:rPr lang="en-US" dirty="0"/>
              <a:t>	</a:t>
            </a:r>
            <a:r>
              <a:rPr lang="en-US" b="1" dirty="0" err="1"/>
              <a:t>Logger.logger</a:t>
            </a:r>
            <a:r>
              <a:rPr lang="en-US" b="1" dirty="0"/>
              <a:t> = logger;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anotherFunction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b="1" dirty="0"/>
              <a:t>Logger.logger.log</a:t>
            </a:r>
            <a:r>
              <a:rPr lang="en-US" dirty="0"/>
              <a:t>(“This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688823-A201-AD56-B89D-2A1B6DCE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 field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4B7C8E-1D81-3D87-0218-A0940F4182C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and store a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object as a static field in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</a:t>
            </a:r>
          </a:p>
          <a:p>
            <a:r>
              <a:rPr lang="en-US" dirty="0"/>
              <a:t>The usage site can access the logger object by </a:t>
            </a:r>
            <a:r>
              <a:rPr lang="en-US" dirty="0" err="1">
                <a:latin typeface="Consolas" panose="020B0609020204030204" pitchFamily="49" charset="0"/>
              </a:rPr>
              <a:t>Logger.logger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No need to pass the logger object as an argument to callee methods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187511-5546-B1BA-94A2-410F43B5068D}"/>
              </a:ext>
            </a:extLst>
          </p:cNvPr>
          <p:cNvSpPr/>
          <p:nvPr/>
        </p:nvSpPr>
        <p:spPr>
          <a:xfrm>
            <a:off x="6362337" y="1026543"/>
            <a:ext cx="5261762" cy="3685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A90E4-0326-65FF-9B95-9E6C1E7D5DE2}"/>
              </a:ext>
            </a:extLst>
          </p:cNvPr>
          <p:cNvSpPr/>
          <p:nvPr/>
        </p:nvSpPr>
        <p:spPr>
          <a:xfrm>
            <a:off x="6362337" y="4473127"/>
            <a:ext cx="5261762" cy="3685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E5453-4C53-13EF-FBD8-F42B1EE08B55}"/>
              </a:ext>
            </a:extLst>
          </p:cNvPr>
          <p:cNvSpPr/>
          <p:nvPr/>
        </p:nvSpPr>
        <p:spPr>
          <a:xfrm>
            <a:off x="6362337" y="5317189"/>
            <a:ext cx="5261762" cy="3685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974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93A0A-D44A-C3E6-AD5B-314E89311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FFB13D-5442-7F69-A732-7E217858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skeleton of an algorithm in an operation, deferring some steps to subclasses</a:t>
            </a:r>
          </a:p>
          <a:p>
            <a:r>
              <a:rPr lang="en-US" dirty="0"/>
              <a:t>Allows subclasses to redefine certain steps of an algorithm without changing the algorithm's structure</a:t>
            </a:r>
          </a:p>
          <a:p>
            <a:r>
              <a:rPr lang="en-US" dirty="0"/>
              <a:t>Typically used to design variants of the same algorithm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3F78799-F068-6FE8-50BD-33BAF6D6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54409781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40202-F019-725A-8D2F-3837BFB7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Fundamental technique for code reuse</a:t>
            </a:r>
          </a:p>
          <a:p>
            <a:r>
              <a:rPr lang="en-US" dirty="0"/>
              <a:t>Leads to an “inverted” control structure</a:t>
            </a:r>
          </a:p>
          <a:p>
            <a:pPr lvl="1"/>
            <a:r>
              <a:rPr lang="en-US" dirty="0"/>
              <a:t>Parent class calls the operations of the child class and not the other way around</a:t>
            </a:r>
          </a:p>
          <a:p>
            <a:r>
              <a:rPr lang="en-US" dirty="0"/>
              <a:t>Template methods can be</a:t>
            </a:r>
          </a:p>
          <a:p>
            <a:pPr lvl="1"/>
            <a:r>
              <a:rPr lang="en-US" i="1" dirty="0"/>
              <a:t>Hooks: </a:t>
            </a:r>
            <a:r>
              <a:rPr lang="en-US" dirty="0"/>
              <a:t>the base class provides empty implementation and subclasses can </a:t>
            </a:r>
            <a:r>
              <a:rPr lang="en-US" b="1" i="1" dirty="0"/>
              <a:t>optionally</a:t>
            </a:r>
            <a:r>
              <a:rPr lang="en-US" dirty="0"/>
              <a:t> implement them</a:t>
            </a:r>
          </a:p>
          <a:p>
            <a:pPr lvl="1"/>
            <a:r>
              <a:rPr lang="en-US" i="1" dirty="0"/>
              <a:t>Abstract operations: </a:t>
            </a:r>
            <a:r>
              <a:rPr lang="en-US" dirty="0"/>
              <a:t>the base class provides abstract methods and the subclasses </a:t>
            </a:r>
            <a:r>
              <a:rPr lang="en-US" b="1" i="1" dirty="0"/>
              <a:t>must</a:t>
            </a:r>
            <a:r>
              <a:rPr lang="en-US" dirty="0"/>
              <a:t> implement them </a:t>
            </a:r>
          </a:p>
          <a:p>
            <a:r>
              <a:rPr lang="en-US" dirty="0"/>
              <a:t>Very commonly used for implementing algorithms that share a lot of same steps and differ only in a few steps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46A89E-9F71-C127-7946-7AE78FA6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03924269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28696-B55B-7F89-5D58-EC98107FE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C117E0-D09F-7FF7-77B0-9D8F2248D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73D23-1F59-EA8E-89FA-A6C684A30F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Visitor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25858808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8BCC8-4A61-5E53-C11B-A1DB5F8F2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51EADD-B992-98F9-A9F8-8476459E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transform nested shapes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1966AF-B949-14DD-7EC0-A6DF526642F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shape can be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CompoundShape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Rectangle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Triangle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Circle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2BE145-540A-883E-8664-F621E2F92EE5}"/>
              </a:ext>
            </a:extLst>
          </p:cNvPr>
          <p:cNvSpPr/>
          <p:nvPr/>
        </p:nvSpPr>
        <p:spPr>
          <a:xfrm>
            <a:off x="6849979" y="1227221"/>
            <a:ext cx="3914274" cy="42190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49CB8D-B047-550A-A20D-73661DAD8631}"/>
              </a:ext>
            </a:extLst>
          </p:cNvPr>
          <p:cNvSpPr/>
          <p:nvPr/>
        </p:nvSpPr>
        <p:spPr>
          <a:xfrm>
            <a:off x="7002379" y="1379621"/>
            <a:ext cx="2005263" cy="196515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5C74F3-8A7C-1D80-B56F-143CBFC0FBD1}"/>
              </a:ext>
            </a:extLst>
          </p:cNvPr>
          <p:cNvSpPr/>
          <p:nvPr/>
        </p:nvSpPr>
        <p:spPr>
          <a:xfrm>
            <a:off x="7194886" y="3609474"/>
            <a:ext cx="1155032" cy="14357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417E96-A5A5-5A46-563E-D2E26F6A370E}"/>
              </a:ext>
            </a:extLst>
          </p:cNvPr>
          <p:cNvSpPr/>
          <p:nvPr/>
        </p:nvSpPr>
        <p:spPr>
          <a:xfrm>
            <a:off x="9168667" y="2109537"/>
            <a:ext cx="1251284" cy="123524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46E2797-E828-B8F4-4896-F6DAB696C99F}"/>
              </a:ext>
            </a:extLst>
          </p:cNvPr>
          <p:cNvSpPr/>
          <p:nvPr/>
        </p:nvSpPr>
        <p:spPr>
          <a:xfrm>
            <a:off x="8836096" y="3713747"/>
            <a:ext cx="1362975" cy="1363579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38F8542-CD7C-9A5A-70FB-C289D3E59402}"/>
              </a:ext>
            </a:extLst>
          </p:cNvPr>
          <p:cNvSpPr/>
          <p:nvPr/>
        </p:nvSpPr>
        <p:spPr>
          <a:xfrm>
            <a:off x="7273065" y="1652337"/>
            <a:ext cx="739967" cy="749968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A673F5-797A-20BE-90E4-8DF0175E3BA2}"/>
              </a:ext>
            </a:extLst>
          </p:cNvPr>
          <p:cNvSpPr/>
          <p:nvPr/>
        </p:nvSpPr>
        <p:spPr>
          <a:xfrm>
            <a:off x="8013034" y="2510591"/>
            <a:ext cx="739967" cy="68981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1C933CE-7A9A-B2AF-86F9-EA79D1D8FEEC}"/>
              </a:ext>
            </a:extLst>
          </p:cNvPr>
          <p:cNvSpPr/>
          <p:nvPr/>
        </p:nvSpPr>
        <p:spPr>
          <a:xfrm>
            <a:off x="9093373" y="4227095"/>
            <a:ext cx="700936" cy="489284"/>
          </a:xfrm>
          <a:prstGeom prst="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5F3E136-614B-CA47-DDD3-2CBC0B25AEB0}"/>
              </a:ext>
            </a:extLst>
          </p:cNvPr>
          <p:cNvSpPr/>
          <p:nvPr/>
        </p:nvSpPr>
        <p:spPr>
          <a:xfrm>
            <a:off x="9330641" y="2265949"/>
            <a:ext cx="700936" cy="489284"/>
          </a:xfrm>
          <a:prstGeom prst="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018B00-33FD-04EF-605E-5CBA2FF4D131}"/>
              </a:ext>
            </a:extLst>
          </p:cNvPr>
          <p:cNvSpPr/>
          <p:nvPr/>
        </p:nvSpPr>
        <p:spPr>
          <a:xfrm>
            <a:off x="9588439" y="2787318"/>
            <a:ext cx="443138" cy="4812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9525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A2F30-D9B6-AC52-3075-B36A95735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60E16-7813-5B3F-DAAA-ED3B3715FA32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034485">
            <a:off x="6176512" y="785004"/>
            <a:ext cx="5633413" cy="504645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B98FFC-0F84-9183-DA43-9CC20018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transform nested shapes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B2EBE0-40E6-308B-6262-7A14CBEA5A4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Shape operations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Rotate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415A4A-BB4D-8582-2086-42B0DB275FE4}"/>
              </a:ext>
            </a:extLst>
          </p:cNvPr>
          <p:cNvSpPr/>
          <p:nvPr/>
        </p:nvSpPr>
        <p:spPr>
          <a:xfrm rot="20034485">
            <a:off x="6849979" y="1227221"/>
            <a:ext cx="3914274" cy="42190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6F48B9-D221-80D6-69E5-6CE1D4543C82}"/>
              </a:ext>
            </a:extLst>
          </p:cNvPr>
          <p:cNvSpPr/>
          <p:nvPr/>
        </p:nvSpPr>
        <p:spPr>
          <a:xfrm rot="20034485">
            <a:off x="7002379" y="1379621"/>
            <a:ext cx="2005263" cy="196515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25A6F7-A5D4-18CC-B151-F41243A824BC}"/>
              </a:ext>
            </a:extLst>
          </p:cNvPr>
          <p:cNvSpPr/>
          <p:nvPr/>
        </p:nvSpPr>
        <p:spPr>
          <a:xfrm rot="20034485">
            <a:off x="7194886" y="3609474"/>
            <a:ext cx="1155032" cy="14357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D13DA5-67F9-0E7E-FB28-D365DFA1C910}"/>
              </a:ext>
            </a:extLst>
          </p:cNvPr>
          <p:cNvSpPr/>
          <p:nvPr/>
        </p:nvSpPr>
        <p:spPr>
          <a:xfrm rot="20034485">
            <a:off x="9168667" y="2109537"/>
            <a:ext cx="1251284" cy="123524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C874547-1717-F0D2-50A4-A447798116B8}"/>
              </a:ext>
            </a:extLst>
          </p:cNvPr>
          <p:cNvSpPr/>
          <p:nvPr/>
        </p:nvSpPr>
        <p:spPr>
          <a:xfrm rot="20034485">
            <a:off x="8836096" y="3713747"/>
            <a:ext cx="1362975" cy="1363579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C580D42-D760-7286-6623-F50E3A116BD1}"/>
              </a:ext>
            </a:extLst>
          </p:cNvPr>
          <p:cNvSpPr/>
          <p:nvPr/>
        </p:nvSpPr>
        <p:spPr>
          <a:xfrm rot="20034485">
            <a:off x="7273065" y="1652337"/>
            <a:ext cx="739967" cy="749968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1BE22D1-58FD-A38C-C4C4-DA86B4B23997}"/>
              </a:ext>
            </a:extLst>
          </p:cNvPr>
          <p:cNvSpPr/>
          <p:nvPr/>
        </p:nvSpPr>
        <p:spPr>
          <a:xfrm rot="20034485">
            <a:off x="8013034" y="2510591"/>
            <a:ext cx="739967" cy="68981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0DB356E-D359-9207-C8CA-50E74124205A}"/>
              </a:ext>
            </a:extLst>
          </p:cNvPr>
          <p:cNvSpPr/>
          <p:nvPr/>
        </p:nvSpPr>
        <p:spPr>
          <a:xfrm rot="20034485">
            <a:off x="9093373" y="4227095"/>
            <a:ext cx="700936" cy="489284"/>
          </a:xfrm>
          <a:prstGeom prst="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3FE3A05-C270-96B2-2390-39D912E43E3A}"/>
              </a:ext>
            </a:extLst>
          </p:cNvPr>
          <p:cNvSpPr/>
          <p:nvPr/>
        </p:nvSpPr>
        <p:spPr>
          <a:xfrm rot="20034485">
            <a:off x="9330641" y="2265949"/>
            <a:ext cx="700936" cy="489284"/>
          </a:xfrm>
          <a:prstGeom prst="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0ACE2E-FF0C-E231-B80B-2ABEB347ACD8}"/>
              </a:ext>
            </a:extLst>
          </p:cNvPr>
          <p:cNvSpPr/>
          <p:nvPr/>
        </p:nvSpPr>
        <p:spPr>
          <a:xfrm rot="20034485">
            <a:off x="9588439" y="2787318"/>
            <a:ext cx="443138" cy="4812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7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8C0C8-ECD1-4BFF-9D8F-30A22721D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50409-F3B7-6F5A-4E8F-1C031DE40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069" y="0"/>
            <a:ext cx="8438576" cy="651433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F39A04-C732-F3A4-8424-A4446DED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transform nested shapes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F60F36-8D75-DD3C-7CE0-3823C8D94DD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Shape operations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Scale</a:t>
            </a:r>
          </a:p>
          <a:p>
            <a:pPr lvl="1"/>
            <a:r>
              <a:rPr lang="en-US" b="1" i="1" dirty="0">
                <a:latin typeface="Helvetica" panose="020B0604020202020204"/>
                <a:cs typeface="Helvetica" panose="020B0604020202020204"/>
              </a:rPr>
              <a:t>… any other operation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73B659-5A11-AC80-D083-5D655EBF7EDE}"/>
              </a:ext>
            </a:extLst>
          </p:cNvPr>
          <p:cNvSpPr/>
          <p:nvPr/>
        </p:nvSpPr>
        <p:spPr>
          <a:xfrm>
            <a:off x="5946535" y="682880"/>
            <a:ext cx="5863390" cy="5446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923F94-2733-3444-8151-F2EB76543C65}"/>
              </a:ext>
            </a:extLst>
          </p:cNvPr>
          <p:cNvSpPr/>
          <p:nvPr/>
        </p:nvSpPr>
        <p:spPr>
          <a:xfrm>
            <a:off x="6098936" y="1490886"/>
            <a:ext cx="3003786" cy="253677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DF88F-358E-EF6B-9150-7D93A48583EC}"/>
              </a:ext>
            </a:extLst>
          </p:cNvPr>
          <p:cNvSpPr/>
          <p:nvPr/>
        </p:nvSpPr>
        <p:spPr>
          <a:xfrm>
            <a:off x="6291442" y="3874726"/>
            <a:ext cx="1730181" cy="18533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E556EC-8E4F-3B17-9DEA-627401A6110A}"/>
              </a:ext>
            </a:extLst>
          </p:cNvPr>
          <p:cNvSpPr/>
          <p:nvPr/>
        </p:nvSpPr>
        <p:spPr>
          <a:xfrm>
            <a:off x="8265223" y="2433116"/>
            <a:ext cx="1874362" cy="159454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49C1E0DA-F09F-B018-B363-FFC2903484EA}"/>
              </a:ext>
            </a:extLst>
          </p:cNvPr>
          <p:cNvSpPr/>
          <p:nvPr/>
        </p:nvSpPr>
        <p:spPr>
          <a:xfrm>
            <a:off x="7932653" y="3999998"/>
            <a:ext cx="2041670" cy="1760209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80120FF-CACC-F056-B055-CE9781E094B8}"/>
              </a:ext>
            </a:extLst>
          </p:cNvPr>
          <p:cNvSpPr/>
          <p:nvPr/>
        </p:nvSpPr>
        <p:spPr>
          <a:xfrm>
            <a:off x="6369622" y="2117070"/>
            <a:ext cx="1108434" cy="968115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5B468A-07C3-9D97-79E7-D37B563DE8FB}"/>
              </a:ext>
            </a:extLst>
          </p:cNvPr>
          <p:cNvSpPr/>
          <p:nvPr/>
        </p:nvSpPr>
        <p:spPr>
          <a:xfrm>
            <a:off x="7109591" y="2992823"/>
            <a:ext cx="1108434" cy="89045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1C94918-A5A8-4D98-2F59-2F1002413724}"/>
              </a:ext>
            </a:extLst>
          </p:cNvPr>
          <p:cNvSpPr/>
          <p:nvPr/>
        </p:nvSpPr>
        <p:spPr>
          <a:xfrm>
            <a:off x="8189930" y="4767656"/>
            <a:ext cx="1049968" cy="631604"/>
          </a:xfrm>
          <a:prstGeom prst="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F7AEC7B-2FD2-7DDA-DFF3-E339292B2474}"/>
              </a:ext>
            </a:extLst>
          </p:cNvPr>
          <p:cNvSpPr/>
          <p:nvPr/>
        </p:nvSpPr>
        <p:spPr>
          <a:xfrm>
            <a:off x="8427198" y="2806510"/>
            <a:ext cx="1049968" cy="631604"/>
          </a:xfrm>
          <a:prstGeom prst="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712FEB-5E2C-6E8E-45AA-9EBAB83D861A}"/>
              </a:ext>
            </a:extLst>
          </p:cNvPr>
          <p:cNvSpPr/>
          <p:nvPr/>
        </p:nvSpPr>
        <p:spPr>
          <a:xfrm>
            <a:off x="8684995" y="3330212"/>
            <a:ext cx="663799" cy="6212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8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EE97DE-475C-1638-C178-EACF13EAA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Point {private int x; private int y; }</a:t>
            </a:r>
            <a:br>
              <a:rPr lang="en-US" dirty="0"/>
            </a:br>
            <a:endParaRPr lang="en-US" dirty="0"/>
          </a:p>
          <a:p>
            <a:r>
              <a:rPr lang="en-US" dirty="0"/>
              <a:t>abstract class Shape {}</a:t>
            </a:r>
          </a:p>
          <a:p>
            <a:endParaRPr lang="en-US" dirty="0"/>
          </a:p>
          <a:p>
            <a:r>
              <a:rPr lang="en-US" dirty="0"/>
              <a:t>class Triangle extends Shape {</a:t>
            </a:r>
          </a:p>
          <a:p>
            <a:r>
              <a:rPr lang="en-US" dirty="0"/>
              <a:t>	private Point p1; </a:t>
            </a:r>
          </a:p>
          <a:p>
            <a:r>
              <a:rPr lang="en-US" dirty="0"/>
              <a:t>	private Point p2;</a:t>
            </a:r>
          </a:p>
          <a:p>
            <a:r>
              <a:rPr lang="en-US" dirty="0"/>
              <a:t>	private Point p3;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void translate(int x, int y) {</a:t>
            </a:r>
          </a:p>
          <a:p>
            <a:r>
              <a:rPr lang="en-US" dirty="0"/>
              <a:t>		p1.setX(p1.getX() + x, p1.getY() + y);</a:t>
            </a:r>
          </a:p>
          <a:p>
            <a:r>
              <a:rPr lang="en-US" dirty="0"/>
              <a:t>		// for p2 and p3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CompoundShape</a:t>
            </a:r>
            <a:r>
              <a:rPr lang="en-US" dirty="0"/>
              <a:t> extends Shape {</a:t>
            </a:r>
          </a:p>
          <a:p>
            <a:r>
              <a:rPr lang="en-US" dirty="0"/>
              <a:t>	private List </a:t>
            </a:r>
            <a:r>
              <a:rPr lang="en-US" dirty="0" err="1"/>
              <a:t>shapeList</a:t>
            </a:r>
            <a:r>
              <a:rPr lang="en-US" dirty="0"/>
              <a:t>; // getters, setters	public void translate(int x, int y) {</a:t>
            </a:r>
          </a:p>
          <a:p>
            <a:r>
              <a:rPr lang="en-US" dirty="0"/>
              <a:t>		for (Shape </a:t>
            </a:r>
            <a:r>
              <a:rPr lang="en-US" dirty="0" err="1"/>
              <a:t>shape</a:t>
            </a:r>
            <a:r>
              <a:rPr lang="en-US" dirty="0"/>
              <a:t>: </a:t>
            </a:r>
            <a:r>
              <a:rPr lang="en-US" dirty="0" err="1"/>
              <a:t>shapeList</a:t>
            </a:r>
            <a:r>
              <a:rPr lang="en-US" dirty="0"/>
              <a:t>) {</a:t>
            </a:r>
          </a:p>
          <a:p>
            <a:r>
              <a:rPr lang="en-US" dirty="0"/>
              <a:t>			</a:t>
            </a:r>
            <a:r>
              <a:rPr lang="en-US" dirty="0" err="1"/>
              <a:t>shape.translate</a:t>
            </a:r>
            <a:r>
              <a:rPr lang="en-US" dirty="0"/>
              <a:t>(x, y);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Shape </a:t>
            </a:r>
            <a:r>
              <a:rPr lang="en-US" dirty="0" err="1"/>
              <a:t>someShape</a:t>
            </a:r>
            <a:r>
              <a:rPr lang="en-US" dirty="0"/>
              <a:t> = …//</a:t>
            </a:r>
          </a:p>
          <a:p>
            <a:r>
              <a:rPr lang="en-US" dirty="0" err="1"/>
              <a:t>someShape.translate</a:t>
            </a:r>
            <a:r>
              <a:rPr lang="en-US" dirty="0"/>
              <a:t>(10, 10);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484F31-8BAD-ECB0-3B0B-7615BA75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option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84649-BBDD-68AA-5373-4E57F6FD6E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Each shape has a </a:t>
            </a:r>
            <a:r>
              <a:rPr lang="en-US" dirty="0">
                <a:latin typeface="Consolas" panose="020B0609020204030204" pitchFamily="49" charset="0"/>
              </a:rPr>
              <a:t>translate</a:t>
            </a:r>
            <a:r>
              <a:rPr lang="en-US" dirty="0"/>
              <a:t> method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FE716A-5F5A-455B-CFB5-E4022765B3B0}"/>
              </a:ext>
            </a:extLst>
          </p:cNvPr>
          <p:cNvSpPr/>
          <p:nvPr/>
        </p:nvSpPr>
        <p:spPr>
          <a:xfrm>
            <a:off x="6176511" y="2590800"/>
            <a:ext cx="5871110" cy="962526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6A4498-50AE-EC3C-D655-EDD5F5B4B809}"/>
              </a:ext>
            </a:extLst>
          </p:cNvPr>
          <p:cNvSpPr/>
          <p:nvPr/>
        </p:nvSpPr>
        <p:spPr>
          <a:xfrm>
            <a:off x="6320890" y="4066673"/>
            <a:ext cx="5871110" cy="1155031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C2A3FA-B72C-48F0-EA12-5AE987A5FCBC}"/>
              </a:ext>
            </a:extLst>
          </p:cNvPr>
          <p:cNvSpPr/>
          <p:nvPr/>
        </p:nvSpPr>
        <p:spPr>
          <a:xfrm>
            <a:off x="6128385" y="5221705"/>
            <a:ext cx="5871110" cy="696278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739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0BA51-33C0-C6C0-A56D-A505ADDB3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EAFD3F-7191-4AA3-FAAA-203D50072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Point {private int x; private int y; }</a:t>
            </a:r>
            <a:br>
              <a:rPr lang="en-US" dirty="0"/>
            </a:br>
            <a:endParaRPr lang="en-US" dirty="0"/>
          </a:p>
          <a:p>
            <a:r>
              <a:rPr lang="en-US" dirty="0"/>
              <a:t>abstract class Shape {}</a:t>
            </a:r>
          </a:p>
          <a:p>
            <a:endParaRPr lang="en-US" dirty="0"/>
          </a:p>
          <a:p>
            <a:r>
              <a:rPr lang="en-US" dirty="0"/>
              <a:t>class Triangle extends Shape {</a:t>
            </a:r>
          </a:p>
          <a:p>
            <a:r>
              <a:rPr lang="en-US" dirty="0"/>
              <a:t>	// …	</a:t>
            </a:r>
          </a:p>
          <a:p>
            <a:r>
              <a:rPr lang="en-US" dirty="0"/>
              <a:t>	public void translate(int x, int y) { // …}</a:t>
            </a:r>
          </a:p>
          <a:p>
            <a:r>
              <a:rPr lang="en-US" dirty="0"/>
              <a:t>	public void scale(int x, int y) { //… }</a:t>
            </a:r>
          </a:p>
          <a:p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CompoundShape</a:t>
            </a:r>
            <a:r>
              <a:rPr lang="en-US" dirty="0"/>
              <a:t> extends Shape {</a:t>
            </a:r>
          </a:p>
          <a:p>
            <a:r>
              <a:rPr lang="en-US" dirty="0"/>
              <a:t>	private List </a:t>
            </a:r>
            <a:r>
              <a:rPr lang="en-US" dirty="0" err="1"/>
              <a:t>shapeList</a:t>
            </a:r>
            <a:r>
              <a:rPr lang="en-US" dirty="0"/>
              <a:t>; // getters, setters	public void translate(int x, int y) {</a:t>
            </a:r>
          </a:p>
          <a:p>
            <a:r>
              <a:rPr lang="en-US" dirty="0"/>
              <a:t>		for (Shape </a:t>
            </a:r>
            <a:r>
              <a:rPr lang="en-US" dirty="0" err="1"/>
              <a:t>shape</a:t>
            </a:r>
            <a:r>
              <a:rPr lang="en-US" dirty="0"/>
              <a:t>: </a:t>
            </a:r>
            <a:r>
              <a:rPr lang="en-US" dirty="0" err="1"/>
              <a:t>shapeList</a:t>
            </a:r>
            <a:r>
              <a:rPr lang="en-US" dirty="0"/>
              <a:t>) {</a:t>
            </a:r>
          </a:p>
          <a:p>
            <a:r>
              <a:rPr lang="en-US" dirty="0"/>
              <a:t>			</a:t>
            </a:r>
            <a:r>
              <a:rPr lang="en-US" dirty="0" err="1"/>
              <a:t>shape.translate</a:t>
            </a:r>
            <a:r>
              <a:rPr lang="en-US" dirty="0"/>
              <a:t>(x, y);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void scale(int x, int y) {</a:t>
            </a:r>
          </a:p>
          <a:p>
            <a:r>
              <a:rPr lang="en-US" dirty="0"/>
              <a:t>		for (Shape </a:t>
            </a:r>
            <a:r>
              <a:rPr lang="en-US" dirty="0" err="1"/>
              <a:t>shape</a:t>
            </a:r>
            <a:r>
              <a:rPr lang="en-US" dirty="0"/>
              <a:t>: </a:t>
            </a:r>
            <a:r>
              <a:rPr lang="en-US" dirty="0" err="1"/>
              <a:t>shapeList</a:t>
            </a:r>
            <a:r>
              <a:rPr lang="en-US" dirty="0"/>
              <a:t>) {</a:t>
            </a:r>
          </a:p>
          <a:p>
            <a:r>
              <a:rPr lang="en-US" dirty="0"/>
              <a:t>			</a:t>
            </a:r>
            <a:r>
              <a:rPr lang="en-US" dirty="0" err="1"/>
              <a:t>shape.scale</a:t>
            </a:r>
            <a:r>
              <a:rPr lang="en-US" dirty="0"/>
              <a:t>(x, y);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Shape </a:t>
            </a:r>
            <a:r>
              <a:rPr lang="en-US" dirty="0" err="1"/>
              <a:t>someShape</a:t>
            </a:r>
            <a:r>
              <a:rPr lang="en-US" dirty="0"/>
              <a:t> = …//</a:t>
            </a:r>
          </a:p>
          <a:p>
            <a:r>
              <a:rPr lang="en-US" dirty="0" err="1"/>
              <a:t>someShape.translate</a:t>
            </a:r>
            <a:r>
              <a:rPr lang="en-US" dirty="0"/>
              <a:t>(10, 10);</a:t>
            </a:r>
          </a:p>
          <a:p>
            <a:r>
              <a:rPr lang="en-US" dirty="0" err="1"/>
              <a:t>someShape.scale</a:t>
            </a:r>
            <a:r>
              <a:rPr lang="en-US" dirty="0"/>
              <a:t>(2, 2);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3E82D0-E6F2-1E67-0521-54B8BD0E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option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A289D-C0D7-ABF8-8DCF-DA9F5F78B21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Each shape has a </a:t>
            </a:r>
            <a:r>
              <a:rPr lang="en-US" dirty="0">
                <a:latin typeface="Consolas" panose="020B0609020204030204" pitchFamily="49" charset="0"/>
              </a:rPr>
              <a:t>scale</a:t>
            </a:r>
            <a:r>
              <a:rPr lang="en-US" dirty="0"/>
              <a:t> method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08F959-5612-C1B9-6296-FD033BA9B642}"/>
              </a:ext>
            </a:extLst>
          </p:cNvPr>
          <p:cNvSpPr/>
          <p:nvPr/>
        </p:nvSpPr>
        <p:spPr>
          <a:xfrm>
            <a:off x="6176512" y="2110801"/>
            <a:ext cx="5871110" cy="328864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A924D-5D26-A2FA-7E19-46C4A2857C54}"/>
              </a:ext>
            </a:extLst>
          </p:cNvPr>
          <p:cNvSpPr/>
          <p:nvPr/>
        </p:nvSpPr>
        <p:spPr>
          <a:xfrm>
            <a:off x="6320890" y="3854190"/>
            <a:ext cx="5871110" cy="1070735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97827-B2A7-611B-EB8E-D301F71017D2}"/>
              </a:ext>
            </a:extLst>
          </p:cNvPr>
          <p:cNvSpPr/>
          <p:nvPr/>
        </p:nvSpPr>
        <p:spPr>
          <a:xfrm>
            <a:off x="6176512" y="5358063"/>
            <a:ext cx="5871110" cy="239515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953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B5495A-7200-BF15-549F-748B6BA4C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logic for the </a:t>
            </a:r>
            <a:r>
              <a:rPr lang="en-US" dirty="0">
                <a:latin typeface="Consolas" panose="020B0609020204030204" pitchFamily="49" charset="0"/>
              </a:rPr>
              <a:t>translate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scale</a:t>
            </a:r>
            <a:r>
              <a:rPr lang="en-US" dirty="0"/>
              <a:t>, and any other operations are spread across many shape classes</a:t>
            </a:r>
          </a:p>
          <a:p>
            <a:r>
              <a:rPr lang="en-US" dirty="0"/>
              <a:t>Changing how translation works needs to update </a:t>
            </a:r>
            <a:r>
              <a:rPr lang="en-US" b="1" i="1" dirty="0"/>
              <a:t>all </a:t>
            </a:r>
            <a:r>
              <a:rPr lang="en-US" dirty="0"/>
              <a:t>shape classes</a:t>
            </a:r>
          </a:p>
          <a:p>
            <a:r>
              <a:rPr lang="en-US" dirty="0"/>
              <a:t>What if you want to add a new operation but can’t modify the </a:t>
            </a:r>
            <a:r>
              <a:rPr lang="en-US" dirty="0">
                <a:latin typeface="Consolas" panose="020B0609020204030204" pitchFamily="49" charset="0"/>
              </a:rPr>
              <a:t>Shape</a:t>
            </a:r>
            <a:r>
              <a:rPr lang="en-US" dirty="0"/>
              <a:t> class?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Shape</a:t>
            </a:r>
            <a:r>
              <a:rPr lang="en-US" dirty="0"/>
              <a:t> class must envision all possible operations when being designed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5587BC-7BE2-BAC3-3CF2-6E2167FD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78148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48D68B-519D-ECB9-8307-CB4702203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Point {private int x; private int y; }</a:t>
            </a:r>
            <a:br>
              <a:rPr lang="en-US" dirty="0"/>
            </a:br>
            <a:endParaRPr lang="en-US" dirty="0"/>
          </a:p>
          <a:p>
            <a:r>
              <a:rPr lang="en-US" dirty="0"/>
              <a:t>abstract class Shape {</a:t>
            </a:r>
          </a:p>
          <a:p>
            <a:r>
              <a:rPr lang="en-US" dirty="0"/>
              <a:t>	void accept(</a:t>
            </a:r>
            <a:r>
              <a:rPr lang="en-US" dirty="0" err="1"/>
              <a:t>ShapeVisitor</a:t>
            </a:r>
            <a:r>
              <a:rPr lang="en-US" dirty="0"/>
              <a:t> visitor);</a:t>
            </a:r>
          </a:p>
          <a:p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class Circle extends Shape {</a:t>
            </a:r>
          </a:p>
          <a:p>
            <a:r>
              <a:rPr lang="en-US" dirty="0"/>
              <a:t>	/// … fields and getters/setters</a:t>
            </a:r>
          </a:p>
          <a:p>
            <a:r>
              <a:rPr lang="en-US" dirty="0"/>
              <a:t>	void accept(</a:t>
            </a:r>
            <a:r>
              <a:rPr lang="en-US" dirty="0" err="1"/>
              <a:t>ShapeVisitor</a:t>
            </a:r>
            <a:r>
              <a:rPr lang="en-US" dirty="0"/>
              <a:t> visitor) {</a:t>
            </a:r>
          </a:p>
          <a:p>
            <a:r>
              <a:rPr lang="en-US" dirty="0"/>
              <a:t>		</a:t>
            </a:r>
            <a:r>
              <a:rPr lang="en-US" dirty="0" err="1"/>
              <a:t>visitor.visit</a:t>
            </a:r>
            <a:r>
              <a:rPr lang="en-US" dirty="0"/>
              <a:t>(this);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Rectangle extends Shape {</a:t>
            </a:r>
          </a:p>
          <a:p>
            <a:r>
              <a:rPr lang="en-US" dirty="0"/>
              <a:t>	/// … </a:t>
            </a:r>
          </a:p>
          <a:p>
            <a:r>
              <a:rPr lang="en-US" dirty="0"/>
              <a:t>	void accept(</a:t>
            </a:r>
            <a:r>
              <a:rPr lang="en-US" dirty="0" err="1"/>
              <a:t>ShapeVisitor</a:t>
            </a:r>
            <a:r>
              <a:rPr lang="en-US" dirty="0"/>
              <a:t> visitor) {</a:t>
            </a:r>
          </a:p>
          <a:p>
            <a:r>
              <a:rPr lang="en-US" dirty="0"/>
              <a:t>		</a:t>
            </a:r>
            <a:r>
              <a:rPr lang="en-US" dirty="0" err="1"/>
              <a:t>visitor.visit</a:t>
            </a:r>
            <a:r>
              <a:rPr lang="en-US" dirty="0"/>
              <a:t>(this);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3ECD28-7076-12F4-F5C0-AA1AB1A9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design pattern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E8AD2-22BB-0899-733D-4BEC8DFEBEA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Allow the parent class for all nodes to </a:t>
            </a:r>
            <a:r>
              <a:rPr lang="en-US" b="1" i="1" dirty="0"/>
              <a:t>accept</a:t>
            </a:r>
            <a:r>
              <a:rPr lang="en-US" dirty="0"/>
              <a:t> a Visitor</a:t>
            </a:r>
          </a:p>
          <a:p>
            <a:r>
              <a:rPr lang="en-US" dirty="0"/>
              <a:t>Provide concrete implementations of the </a:t>
            </a:r>
            <a:r>
              <a:rPr lang="en-US" dirty="0">
                <a:latin typeface="Consolas" panose="020B0609020204030204" pitchFamily="49" charset="0"/>
              </a:rPr>
              <a:t>accept</a:t>
            </a:r>
            <a:r>
              <a:rPr lang="en-US" dirty="0"/>
              <a:t> method for each type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accept</a:t>
            </a:r>
            <a:r>
              <a:rPr lang="en-US" dirty="0"/>
              <a:t> method invokes the visitor on the shape object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641047-92A1-784A-16F9-BC0E643D96F7}"/>
              </a:ext>
            </a:extLst>
          </p:cNvPr>
          <p:cNvSpPr/>
          <p:nvPr/>
        </p:nvSpPr>
        <p:spPr>
          <a:xfrm>
            <a:off x="6096000" y="1179095"/>
            <a:ext cx="5871110" cy="962526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B3B14F-27B8-730F-BFF3-0750A65414EE}"/>
              </a:ext>
            </a:extLst>
          </p:cNvPr>
          <p:cNvSpPr/>
          <p:nvPr/>
        </p:nvSpPr>
        <p:spPr>
          <a:xfrm>
            <a:off x="6096000" y="2230347"/>
            <a:ext cx="5871110" cy="3296157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313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A94F7-BF2F-3EDC-165B-1514C007E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658F09-7C9C-4FFA-61C7-E13541785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b="1" dirty="0"/>
              <a:t>public static Logger </a:t>
            </a:r>
            <a:r>
              <a:rPr lang="en-US" b="1" dirty="0" err="1"/>
              <a:t>logger</a:t>
            </a:r>
            <a:r>
              <a:rPr lang="en-US" b="1" dirty="0"/>
              <a:t> = </a:t>
            </a:r>
            <a:r>
              <a:rPr lang="en-US" b="1" dirty="0" err="1"/>
              <a:t>nullptr</a:t>
            </a:r>
            <a:r>
              <a:rPr lang="en-US" b="1" dirty="0"/>
              <a:t>;</a:t>
            </a:r>
          </a:p>
          <a:p>
            <a:endParaRPr lang="en-US" dirty="0"/>
          </a:p>
          <a:p>
            <a:r>
              <a:rPr lang="en-US" dirty="0"/>
              <a:t>	public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protected finalize() throws Throwable {</a:t>
            </a:r>
          </a:p>
          <a:p>
            <a:r>
              <a:rPr lang="en-US" dirty="0"/>
              <a:t>		try {</a:t>
            </a:r>
          </a:p>
          <a:p>
            <a:r>
              <a:rPr lang="en-US" dirty="0"/>
              <a:t>		    </a:t>
            </a:r>
            <a:r>
              <a:rPr lang="en-US" dirty="0" err="1"/>
              <a:t>outputFile.close</a:t>
            </a:r>
            <a:r>
              <a:rPr lang="en-US" dirty="0"/>
              <a:t>();</a:t>
            </a:r>
          </a:p>
          <a:p>
            <a:r>
              <a:rPr lang="en-US" dirty="0"/>
              <a:t>		} finally {</a:t>
            </a:r>
          </a:p>
          <a:p>
            <a:r>
              <a:rPr lang="en-US" dirty="0"/>
              <a:t>		    </a:t>
            </a:r>
            <a:r>
              <a:rPr lang="en-US" dirty="0" err="1"/>
              <a:t>super.finalize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Logger </a:t>
            </a:r>
            <a:r>
              <a:rPr lang="en-US" dirty="0" err="1"/>
              <a:t>logger</a:t>
            </a:r>
            <a:r>
              <a:rPr lang="en-US" dirty="0"/>
              <a:t> = new Logger(“/</a:t>
            </a:r>
            <a:r>
              <a:rPr lang="en-US" dirty="0" err="1"/>
              <a:t>mypath</a:t>
            </a:r>
            <a:r>
              <a:rPr lang="en-US" dirty="0"/>
              <a:t>”);</a:t>
            </a:r>
          </a:p>
          <a:p>
            <a:r>
              <a:rPr lang="en-US" dirty="0"/>
              <a:t>	</a:t>
            </a:r>
            <a:r>
              <a:rPr lang="en-US" b="1" dirty="0" err="1"/>
              <a:t>Logger.logger</a:t>
            </a:r>
            <a:r>
              <a:rPr lang="en-US" b="1" dirty="0"/>
              <a:t> = logger;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anotherFunction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b="1" dirty="0"/>
              <a:t>Logger.logger.log</a:t>
            </a:r>
            <a:r>
              <a:rPr lang="en-US" dirty="0"/>
              <a:t>(“This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E8B549-78E1-1C2E-8438-DF14791B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 field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9F06A0-85E2-870E-0B24-A2B79CFD525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At any time, only one object of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 must exist</a:t>
            </a:r>
          </a:p>
          <a:p>
            <a:pPr lvl="1"/>
            <a:r>
              <a:rPr lang="en-US" dirty="0"/>
              <a:t>Any part of the application can access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object</a:t>
            </a:r>
          </a:p>
          <a:p>
            <a:pPr lvl="1"/>
            <a:endParaRPr lang="en-US" dirty="0"/>
          </a:p>
          <a:p>
            <a:r>
              <a:rPr lang="en-US" dirty="0"/>
              <a:t>Problem: how to ensure that </a:t>
            </a:r>
            <a:r>
              <a:rPr lang="en-US" dirty="0" err="1">
                <a:latin typeface="Consolas" panose="020B0609020204030204" pitchFamily="49" charset="0"/>
              </a:rPr>
              <a:t>Logger.logger</a:t>
            </a:r>
            <a:r>
              <a:rPr lang="en-US" dirty="0"/>
              <a:t> is always initialized?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Red x mark icon - Free red x mark icons">
            <a:extLst>
              <a:ext uri="{FF2B5EF4-FFF2-40B4-BE49-F238E27FC236}">
                <a16:creationId xmlns:a16="http://schemas.microsoft.com/office/drawing/2014/main" id="{A941E8DE-C08F-1902-1586-005BA1F13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131" y="1858109"/>
            <a:ext cx="590916" cy="59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5,500+ Green Check Mark Stock Illustrations, Royalty-Free ...">
            <a:extLst>
              <a:ext uri="{FF2B5EF4-FFF2-40B4-BE49-F238E27FC236}">
                <a16:creationId xmlns:a16="http://schemas.microsoft.com/office/drawing/2014/main" id="{ED75E012-EC63-D066-68CF-00B079C21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590" y="2946918"/>
            <a:ext cx="1031997" cy="115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686756-74F1-D9EC-8631-A732E33D643D}"/>
              </a:ext>
            </a:extLst>
          </p:cNvPr>
          <p:cNvCxnSpPr/>
          <p:nvPr/>
        </p:nvCxnSpPr>
        <p:spPr>
          <a:xfrm>
            <a:off x="6389078" y="4501661"/>
            <a:ext cx="432581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793FD0-59C1-604A-3306-8620DBF37394}"/>
              </a:ext>
            </a:extLst>
          </p:cNvPr>
          <p:cNvCxnSpPr/>
          <p:nvPr/>
        </p:nvCxnSpPr>
        <p:spPr>
          <a:xfrm>
            <a:off x="6389078" y="4665784"/>
            <a:ext cx="432581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19AC8E-8DB9-BC34-31F3-E9FAEB8DD702}"/>
              </a:ext>
            </a:extLst>
          </p:cNvPr>
          <p:cNvSpPr txBox="1"/>
          <p:nvPr/>
        </p:nvSpPr>
        <p:spPr>
          <a:xfrm>
            <a:off x="9378461" y="5063955"/>
            <a:ext cx="1534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C00000"/>
                </a:solidFill>
              </a:rPr>
              <a:t>CRASH!!!</a:t>
            </a:r>
          </a:p>
        </p:txBody>
      </p:sp>
    </p:spTree>
    <p:extLst>
      <p:ext uri="{BB962C8B-B14F-4D97-AF65-F5344CB8AC3E}">
        <p14:creationId xmlns:p14="http://schemas.microsoft.com/office/powerpoint/2010/main" val="138708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E6046-A7F2-4D6B-E4EA-1108AA3CB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40313-9974-C21F-2CC9-A863664B3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ShapeVisitor</a:t>
            </a:r>
            <a:r>
              <a:rPr lang="en-US" dirty="0"/>
              <a:t> {</a:t>
            </a:r>
          </a:p>
          <a:p>
            <a:r>
              <a:rPr lang="en-US" dirty="0"/>
              <a:t>    void visit(Circle circle) {}</a:t>
            </a:r>
          </a:p>
          <a:p>
            <a:r>
              <a:rPr lang="en-US" dirty="0"/>
              <a:t>    void visit(Rectangle rectangle) {}</a:t>
            </a:r>
          </a:p>
          <a:p>
            <a:endParaRPr lang="en-US" dirty="0"/>
          </a:p>
          <a:p>
            <a:r>
              <a:rPr lang="en-US" dirty="0"/>
              <a:t>    void visit(</a:t>
            </a:r>
            <a:r>
              <a:rPr lang="en-US" dirty="0" err="1"/>
              <a:t>CompoundShape</a:t>
            </a:r>
            <a:r>
              <a:rPr lang="en-US" dirty="0"/>
              <a:t> c) {</a:t>
            </a:r>
          </a:p>
          <a:p>
            <a:r>
              <a:rPr lang="en-US" dirty="0"/>
              <a:t>		for (Shape </a:t>
            </a:r>
            <a:r>
              <a:rPr lang="en-US" dirty="0" err="1"/>
              <a:t>shape</a:t>
            </a:r>
            <a:r>
              <a:rPr lang="en-US" dirty="0"/>
              <a:t>: </a:t>
            </a:r>
            <a:r>
              <a:rPr lang="en-US" dirty="0" err="1"/>
              <a:t>c.getShapeList</a:t>
            </a:r>
            <a:r>
              <a:rPr lang="en-US" dirty="0"/>
              <a:t>()) {</a:t>
            </a:r>
          </a:p>
          <a:p>
            <a:r>
              <a:rPr lang="en-US" dirty="0"/>
              <a:t>			</a:t>
            </a:r>
            <a:r>
              <a:rPr lang="en-US" dirty="0" err="1"/>
              <a:t>shape.accept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B5E36A-01FF-2841-745F-3FE83730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design pattern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8151AA-98F6-EE9E-ACE3-586BD77444C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Define the visitor abstract class</a:t>
            </a:r>
          </a:p>
          <a:p>
            <a:r>
              <a:rPr lang="en-US" dirty="0"/>
              <a:t>This class contains the visitor logic</a:t>
            </a:r>
          </a:p>
          <a:p>
            <a:r>
              <a:rPr lang="en-US" dirty="0"/>
              <a:t>Define a </a:t>
            </a:r>
            <a:r>
              <a:rPr lang="en-US" dirty="0">
                <a:latin typeface="Consolas" panose="020B0609020204030204" pitchFamily="49" charset="0"/>
              </a:rPr>
              <a:t>visit()</a:t>
            </a:r>
            <a:r>
              <a:rPr lang="en-US" dirty="0"/>
              <a:t> method overloaded with arguments of subclass of </a:t>
            </a:r>
            <a:r>
              <a:rPr lang="en-US" dirty="0">
                <a:latin typeface="Consolas" panose="020B0609020204030204" pitchFamily="49" charset="0"/>
              </a:rPr>
              <a:t>Shape</a:t>
            </a:r>
          </a:p>
          <a:p>
            <a:r>
              <a:rPr lang="en-US" b="1" i="1" dirty="0">
                <a:latin typeface="Helvetica" panose="020B0604020202020204"/>
                <a:cs typeface="Helvetica" panose="020B0604020202020204"/>
              </a:rPr>
              <a:t>Optionally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provide concrete default implementation of </a:t>
            </a:r>
            <a:r>
              <a:rPr lang="en-US" dirty="0">
                <a:latin typeface="Consolas" panose="020B0609020204030204" pitchFamily="49" charset="0"/>
                <a:cs typeface="Helvetica" panose="020B0604020202020204"/>
              </a:rPr>
              <a:t>visit(</a:t>
            </a:r>
            <a:r>
              <a:rPr lang="en-US" dirty="0" err="1">
                <a:latin typeface="Consolas" panose="020B0609020204030204" pitchFamily="49" charset="0"/>
                <a:cs typeface="Helvetica" panose="020B0604020202020204"/>
              </a:rPr>
              <a:t>CompoundShape</a:t>
            </a:r>
            <a:r>
              <a:rPr lang="en-US" dirty="0">
                <a:latin typeface="Consolas" panose="020B0609020204030204" pitchFamily="49" charset="0"/>
                <a:cs typeface="Helvetica" panose="020B0604020202020204"/>
              </a:rPr>
              <a:t> c)</a:t>
            </a:r>
            <a:endParaRPr lang="en-US" b="1" i="1" dirty="0">
              <a:latin typeface="Consolas" panose="020B0609020204030204" pitchFamily="49" charset="0"/>
              <a:cs typeface="Helvetica" panose="020B060402020202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C8B33E-D944-3AE9-0141-96E24B61DC56}"/>
              </a:ext>
            </a:extLst>
          </p:cNvPr>
          <p:cNvSpPr/>
          <p:nvPr/>
        </p:nvSpPr>
        <p:spPr>
          <a:xfrm>
            <a:off x="6096000" y="1026543"/>
            <a:ext cx="5871110" cy="321611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BDADD4-5D8C-8111-3C67-1FE0F00F9898}"/>
              </a:ext>
            </a:extLst>
          </p:cNvPr>
          <p:cNvSpPr/>
          <p:nvPr/>
        </p:nvSpPr>
        <p:spPr>
          <a:xfrm>
            <a:off x="6096000" y="1348154"/>
            <a:ext cx="5871110" cy="321611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850E56-3C0A-53B6-8CF0-F2B592A0C158}"/>
              </a:ext>
            </a:extLst>
          </p:cNvPr>
          <p:cNvSpPr/>
          <p:nvPr/>
        </p:nvSpPr>
        <p:spPr>
          <a:xfrm>
            <a:off x="6096000" y="1689893"/>
            <a:ext cx="5871110" cy="420261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12ECC-99AB-9727-3DBD-3EF07703D346}"/>
              </a:ext>
            </a:extLst>
          </p:cNvPr>
          <p:cNvSpPr/>
          <p:nvPr/>
        </p:nvSpPr>
        <p:spPr>
          <a:xfrm>
            <a:off x="6096000" y="1778620"/>
            <a:ext cx="5871110" cy="1292826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309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4" grpId="1" animBg="1"/>
      <p:bldP spid="6" grpId="0" animBg="1"/>
      <p:bldP spid="6" grpId="1" animBg="1"/>
      <p:bldP spid="8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BA876-1710-AC94-41A4-17714B0EF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F92D3-EE67-456B-53E0-C38677DD6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</a:t>
            </a:r>
            <a:r>
              <a:rPr lang="en-US" dirty="0" err="1"/>
              <a:t>TranslationVisitor</a:t>
            </a:r>
            <a:r>
              <a:rPr lang="en-US" dirty="0"/>
              <a:t> extends </a:t>
            </a:r>
            <a:r>
              <a:rPr lang="en-US" dirty="0" err="1"/>
              <a:t>ShapeVisitor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	int x; int y;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TranslationVisitor</a:t>
            </a:r>
            <a:r>
              <a:rPr lang="en-US" dirty="0"/>
              <a:t>(int x, int y) {</a:t>
            </a:r>
          </a:p>
          <a:p>
            <a:r>
              <a:rPr lang="en-US" dirty="0"/>
              <a:t>	</a:t>
            </a:r>
            <a:r>
              <a:rPr lang="en-US" dirty="0" err="1"/>
              <a:t>this.x</a:t>
            </a:r>
            <a:r>
              <a:rPr lang="en-US" dirty="0"/>
              <a:t> = x; </a:t>
            </a:r>
            <a:r>
              <a:rPr lang="en-US" dirty="0" err="1"/>
              <a:t>this.y</a:t>
            </a:r>
            <a:r>
              <a:rPr lang="en-US" dirty="0"/>
              <a:t> = y;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   	@Override</a:t>
            </a:r>
          </a:p>
          <a:p>
            <a:r>
              <a:rPr lang="en-US" dirty="0"/>
              <a:t>    	public void visit(Triangle t) {</a:t>
            </a:r>
          </a:p>
          <a:p>
            <a:r>
              <a:rPr lang="en-US" dirty="0"/>
              <a:t>        	t.getP1().</a:t>
            </a:r>
            <a:r>
              <a:rPr lang="en-US" dirty="0" err="1"/>
              <a:t>setX</a:t>
            </a:r>
            <a:r>
              <a:rPr lang="en-US" dirty="0"/>
              <a:t>(t.getP1().</a:t>
            </a:r>
            <a:r>
              <a:rPr lang="en-US" dirty="0" err="1"/>
              <a:t>getX</a:t>
            </a:r>
            <a:r>
              <a:rPr lang="en-US" dirty="0"/>
              <a:t>() + x);</a:t>
            </a:r>
          </a:p>
          <a:p>
            <a:r>
              <a:rPr lang="en-US" dirty="0"/>
              <a:t>		/// for other points		</a:t>
            </a:r>
          </a:p>
          <a:p>
            <a:r>
              <a:rPr lang="en-US" dirty="0"/>
              <a:t>    	}</a:t>
            </a:r>
          </a:p>
          <a:p>
            <a:endParaRPr lang="en-US" dirty="0"/>
          </a:p>
          <a:p>
            <a:r>
              <a:rPr lang="en-US" dirty="0"/>
              <a:t>    	@Override</a:t>
            </a:r>
          </a:p>
          <a:p>
            <a:r>
              <a:rPr lang="en-US" dirty="0"/>
              <a:t>    	public void visit(Rectangle rectangle) {</a:t>
            </a:r>
          </a:p>
          <a:p>
            <a:r>
              <a:rPr lang="en-US" dirty="0"/>
              <a:t>		// translate 4 points</a:t>
            </a:r>
          </a:p>
          <a:p>
            <a:r>
              <a:rPr lang="en-US" dirty="0"/>
              <a:t>    	}</a:t>
            </a:r>
          </a:p>
          <a:p>
            <a:endParaRPr lang="en-US" dirty="0"/>
          </a:p>
          <a:p>
            <a:r>
              <a:rPr lang="en-US" dirty="0"/>
              <a:t>    	// No need to override visit for </a:t>
            </a:r>
            <a:r>
              <a:rPr lang="en-US" dirty="0" err="1"/>
              <a:t>CompoundShape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B9A579-C67D-137A-CC0E-48997392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design pattern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44C4C3-6384-AC34-42EC-D1A51CA4BF1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Define the concrete subclasses of </a:t>
            </a:r>
            <a:r>
              <a:rPr lang="en-US" dirty="0" err="1">
                <a:latin typeface="Consolas" panose="020B0609020204030204" pitchFamily="49" charset="0"/>
              </a:rPr>
              <a:t>ShapeVisitor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" panose="020B0604020202020204"/>
                <a:cs typeface="Helvetica" panose="020B0604020202020204"/>
              </a:rPr>
              <a:t>Implement the </a:t>
            </a:r>
            <a:r>
              <a:rPr lang="en-US" dirty="0">
                <a:latin typeface="Consolas" panose="020B0609020204030204" pitchFamily="49" charset="0"/>
                <a:cs typeface="Helvetica" panose="020B0604020202020204"/>
              </a:rPr>
              <a:t>visit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 method for each shape</a:t>
            </a:r>
          </a:p>
          <a:p>
            <a:r>
              <a:rPr lang="en-US" dirty="0" err="1">
                <a:latin typeface="Consolas" panose="020B0609020204030204" pitchFamily="49" charset="0"/>
              </a:rPr>
              <a:t>TranslationVisitor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0B8713-CE21-84BB-81A3-9942450FA302}"/>
              </a:ext>
            </a:extLst>
          </p:cNvPr>
          <p:cNvSpPr/>
          <p:nvPr/>
        </p:nvSpPr>
        <p:spPr>
          <a:xfrm>
            <a:off x="6424862" y="2277979"/>
            <a:ext cx="5542247" cy="2478505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898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AEC57-CB25-0A29-E350-8B127A62A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38B1B-A3CC-E961-DDBF-57CA93367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</a:t>
            </a:r>
            <a:r>
              <a:rPr lang="en-US" dirty="0" err="1"/>
              <a:t>ScalingVisitor</a:t>
            </a:r>
            <a:r>
              <a:rPr lang="en-US" dirty="0"/>
              <a:t> extends </a:t>
            </a:r>
            <a:r>
              <a:rPr lang="en-US" dirty="0" err="1"/>
              <a:t>ShapeVisitor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	int x; int y;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ScalingVisitor</a:t>
            </a:r>
            <a:r>
              <a:rPr lang="en-US" dirty="0"/>
              <a:t>(int x, int y) {</a:t>
            </a:r>
          </a:p>
          <a:p>
            <a:r>
              <a:rPr lang="en-US" dirty="0"/>
              <a:t>	</a:t>
            </a:r>
            <a:r>
              <a:rPr lang="en-US" dirty="0" err="1"/>
              <a:t>this.x</a:t>
            </a:r>
            <a:r>
              <a:rPr lang="en-US" dirty="0"/>
              <a:t> = x; </a:t>
            </a:r>
            <a:r>
              <a:rPr lang="en-US" dirty="0" err="1"/>
              <a:t>this.y</a:t>
            </a:r>
            <a:r>
              <a:rPr lang="en-US" dirty="0"/>
              <a:t> = y;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   	@Override</a:t>
            </a:r>
          </a:p>
          <a:p>
            <a:r>
              <a:rPr lang="en-US" dirty="0"/>
              <a:t>    	public void visit(Triangle t) {</a:t>
            </a:r>
          </a:p>
          <a:p>
            <a:r>
              <a:rPr lang="en-US" dirty="0"/>
              <a:t>        // do scaling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    	@Override</a:t>
            </a:r>
          </a:p>
          <a:p>
            <a:r>
              <a:rPr lang="en-US" dirty="0"/>
              <a:t>    	public void visit(Rectangle rectangle) {</a:t>
            </a:r>
          </a:p>
          <a:p>
            <a:r>
              <a:rPr lang="en-US" dirty="0"/>
              <a:t>		// scale!!!</a:t>
            </a:r>
          </a:p>
          <a:p>
            <a:r>
              <a:rPr lang="en-US" dirty="0"/>
              <a:t>    	}</a:t>
            </a:r>
          </a:p>
          <a:p>
            <a:endParaRPr lang="en-US" dirty="0"/>
          </a:p>
          <a:p>
            <a:r>
              <a:rPr lang="en-US" dirty="0"/>
              <a:t>    	// No need to override visit for </a:t>
            </a:r>
            <a:r>
              <a:rPr lang="en-US" dirty="0" err="1"/>
              <a:t>CompoundShape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D98798-05F6-F07D-61B3-A9A880AB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design pattern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0F4B8F-FC0A-D802-41C3-AC921BBA39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ScalingVisitor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B6D458-74D7-AB6B-8284-DE952792D18C}"/>
              </a:ext>
            </a:extLst>
          </p:cNvPr>
          <p:cNvSpPr/>
          <p:nvPr/>
        </p:nvSpPr>
        <p:spPr>
          <a:xfrm>
            <a:off x="6096000" y="2230347"/>
            <a:ext cx="5871110" cy="3296157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975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D6866D56-3C3A-5D0A-BEE9-CF4178229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class </a:t>
            </a:r>
            <a:r>
              <a:rPr lang="en-US" dirty="0" err="1"/>
              <a:t>TranslationVisitor</a:t>
            </a:r>
            <a:r>
              <a:rPr lang="en-US" dirty="0"/>
              <a:t> extends </a:t>
            </a:r>
            <a:r>
              <a:rPr lang="en-US" dirty="0" err="1"/>
              <a:t>ShapeVisitor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	int x; int y;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TranslationVisitor</a:t>
            </a:r>
            <a:r>
              <a:rPr lang="en-US" dirty="0"/>
              <a:t>(int x, int y) {</a:t>
            </a:r>
          </a:p>
          <a:p>
            <a:r>
              <a:rPr lang="en-US" dirty="0"/>
              <a:t>	</a:t>
            </a:r>
            <a:r>
              <a:rPr lang="en-US" dirty="0" err="1"/>
              <a:t>this.x</a:t>
            </a:r>
            <a:r>
              <a:rPr lang="en-US" dirty="0"/>
              <a:t> = x; </a:t>
            </a:r>
            <a:r>
              <a:rPr lang="en-US" dirty="0" err="1"/>
              <a:t>this.y</a:t>
            </a:r>
            <a:r>
              <a:rPr lang="en-US" dirty="0"/>
              <a:t> = y;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void visit(Triangle t) {</a:t>
            </a:r>
          </a:p>
          <a:p>
            <a:r>
              <a:rPr lang="en-US" dirty="0"/>
              <a:t>        	t.getP1().</a:t>
            </a:r>
            <a:r>
              <a:rPr lang="en-US" dirty="0" err="1"/>
              <a:t>setX</a:t>
            </a:r>
            <a:r>
              <a:rPr lang="en-US" dirty="0"/>
              <a:t>(t.getP1().</a:t>
            </a:r>
            <a:r>
              <a:rPr lang="en-US" dirty="0" err="1"/>
              <a:t>getX</a:t>
            </a:r>
            <a:r>
              <a:rPr lang="en-US" dirty="0"/>
              <a:t>() + x);</a:t>
            </a:r>
          </a:p>
          <a:p>
            <a:r>
              <a:rPr lang="en-US" dirty="0"/>
              <a:t>		/// for other points		</a:t>
            </a:r>
          </a:p>
          <a:p>
            <a:r>
              <a:rPr lang="en-US" dirty="0"/>
              <a:t>    	}</a:t>
            </a:r>
          </a:p>
          <a:p>
            <a:endParaRPr lang="en-US" dirty="0"/>
          </a:p>
          <a:p>
            <a:r>
              <a:rPr lang="en-US" dirty="0"/>
              <a:t>	public void visit(Rectangle rectangle) {</a:t>
            </a:r>
          </a:p>
          <a:p>
            <a:r>
              <a:rPr lang="en-US" dirty="0"/>
              <a:t>		// translate 4 points</a:t>
            </a:r>
          </a:p>
          <a:p>
            <a:r>
              <a:rPr lang="en-US" dirty="0"/>
              <a:t>    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Rectangle </a:t>
            </a:r>
            <a:r>
              <a:rPr lang="en-US" dirty="0" err="1"/>
              <a:t>rect</a:t>
            </a:r>
            <a:r>
              <a:rPr lang="en-US" dirty="0"/>
              <a:t> = new …; </a:t>
            </a:r>
          </a:p>
          <a:p>
            <a:r>
              <a:rPr lang="en-US" dirty="0"/>
              <a:t>Triangle </a:t>
            </a:r>
            <a:r>
              <a:rPr lang="en-US" dirty="0" err="1"/>
              <a:t>tria</a:t>
            </a:r>
            <a:r>
              <a:rPr lang="en-US" dirty="0"/>
              <a:t> = new …;</a:t>
            </a:r>
          </a:p>
          <a:p>
            <a:r>
              <a:rPr lang="en-US" dirty="0" err="1"/>
              <a:t>CompoundShape</a:t>
            </a:r>
            <a:r>
              <a:rPr lang="en-US" dirty="0"/>
              <a:t> </a:t>
            </a:r>
            <a:r>
              <a:rPr lang="en-US" dirty="0" err="1"/>
              <a:t>cShape</a:t>
            </a:r>
            <a:r>
              <a:rPr lang="en-US" dirty="0"/>
              <a:t> = new ...;</a:t>
            </a:r>
          </a:p>
          <a:p>
            <a:r>
              <a:rPr lang="en-US" dirty="0" err="1"/>
              <a:t>cShape.setShapeList</a:t>
            </a:r>
            <a:r>
              <a:rPr lang="en-US" dirty="0"/>
              <a:t>(new </a:t>
            </a:r>
            <a:r>
              <a:rPr lang="en-US" dirty="0" err="1"/>
              <a:t>ArrayList</a:t>
            </a:r>
            <a:r>
              <a:rPr lang="en-US" dirty="0"/>
              <a:t>(</a:t>
            </a:r>
            <a:r>
              <a:rPr lang="en-US" dirty="0" err="1"/>
              <a:t>rect</a:t>
            </a:r>
            <a:r>
              <a:rPr lang="en-US" dirty="0"/>
              <a:t>, </a:t>
            </a:r>
            <a:r>
              <a:rPr lang="en-US" dirty="0" err="1"/>
              <a:t>tria</a:t>
            </a:r>
            <a:r>
              <a:rPr lang="en-US" dirty="0"/>
              <a:t>));</a:t>
            </a:r>
          </a:p>
          <a:p>
            <a:r>
              <a:rPr lang="en-US" dirty="0"/>
              <a:t>Visitor </a:t>
            </a:r>
            <a:r>
              <a:rPr lang="en-US" dirty="0" err="1"/>
              <a:t>translationVisitor</a:t>
            </a:r>
            <a:r>
              <a:rPr lang="en-US" dirty="0"/>
              <a:t> = new </a:t>
            </a:r>
            <a:r>
              <a:rPr lang="en-US" dirty="0" err="1"/>
              <a:t>TranslationVisitor</a:t>
            </a:r>
            <a:r>
              <a:rPr lang="en-US" dirty="0"/>
              <a:t>();</a:t>
            </a:r>
          </a:p>
          <a:p>
            <a:r>
              <a:rPr lang="en-US" dirty="0" err="1"/>
              <a:t>translationVisitor.visit</a:t>
            </a:r>
            <a:r>
              <a:rPr lang="en-US" dirty="0"/>
              <a:t>(</a:t>
            </a:r>
            <a:r>
              <a:rPr lang="en-US" dirty="0" err="1"/>
              <a:t>cShape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D34B80-F500-EC19-ACFF-5836BFA20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Visitor pattern – full code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69274DA-0B7C-A30D-A4DF-CDB1A3368F5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class Point {private int x; private int y; }</a:t>
            </a:r>
            <a:br>
              <a:rPr lang="en-US" dirty="0"/>
            </a:br>
            <a:endParaRPr lang="en-US" dirty="0"/>
          </a:p>
          <a:p>
            <a:r>
              <a:rPr lang="en-US" dirty="0"/>
              <a:t>abstract class Shape {</a:t>
            </a:r>
          </a:p>
          <a:p>
            <a:r>
              <a:rPr lang="en-US" dirty="0"/>
              <a:t>	void accept(</a:t>
            </a:r>
            <a:r>
              <a:rPr lang="en-US" dirty="0" err="1"/>
              <a:t>ShapeVisitor</a:t>
            </a:r>
            <a:r>
              <a:rPr lang="en-US" dirty="0"/>
              <a:t> visitor);</a:t>
            </a:r>
          </a:p>
          <a:p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class Circle extends Shape {</a:t>
            </a:r>
          </a:p>
          <a:p>
            <a:r>
              <a:rPr lang="en-US" dirty="0"/>
              <a:t>	/// … fields and getters/setters</a:t>
            </a:r>
          </a:p>
          <a:p>
            <a:r>
              <a:rPr lang="en-US" dirty="0"/>
              <a:t>	void accept(</a:t>
            </a:r>
            <a:r>
              <a:rPr lang="en-US" dirty="0" err="1"/>
              <a:t>ShapeVisitor</a:t>
            </a:r>
            <a:r>
              <a:rPr lang="en-US" dirty="0"/>
              <a:t> visitor) {</a:t>
            </a:r>
          </a:p>
          <a:p>
            <a:r>
              <a:rPr lang="en-US" dirty="0"/>
              <a:t>		</a:t>
            </a:r>
            <a:r>
              <a:rPr lang="en-US" dirty="0" err="1"/>
              <a:t>visitor.visit</a:t>
            </a:r>
            <a:r>
              <a:rPr lang="en-US" dirty="0"/>
              <a:t>(this);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Rectangle extends Shape {</a:t>
            </a:r>
          </a:p>
          <a:p>
            <a:r>
              <a:rPr lang="en-US" dirty="0"/>
              <a:t>	/// … </a:t>
            </a:r>
          </a:p>
          <a:p>
            <a:r>
              <a:rPr lang="en-US" dirty="0"/>
              <a:t>	void accept(</a:t>
            </a:r>
            <a:r>
              <a:rPr lang="en-US" dirty="0" err="1"/>
              <a:t>ShapeVisitor</a:t>
            </a:r>
            <a:r>
              <a:rPr lang="en-US" dirty="0"/>
              <a:t> visitor) {</a:t>
            </a:r>
          </a:p>
          <a:p>
            <a:r>
              <a:rPr lang="en-US" dirty="0"/>
              <a:t>		</a:t>
            </a:r>
            <a:r>
              <a:rPr lang="en-US" dirty="0" err="1"/>
              <a:t>visitor.visit</a:t>
            </a:r>
            <a:r>
              <a:rPr lang="en-US" dirty="0"/>
              <a:t>(this);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abstract class </a:t>
            </a:r>
            <a:r>
              <a:rPr lang="en-US" dirty="0" err="1"/>
              <a:t>ShapeVisitor</a:t>
            </a:r>
            <a:r>
              <a:rPr lang="en-US" dirty="0"/>
              <a:t> {</a:t>
            </a:r>
          </a:p>
          <a:p>
            <a:r>
              <a:rPr lang="en-US" dirty="0"/>
              <a:t>    void visit(Circle circle) {}</a:t>
            </a:r>
          </a:p>
          <a:p>
            <a:r>
              <a:rPr lang="en-US" dirty="0"/>
              <a:t>    void visit(Rectangle rectangle) {}</a:t>
            </a:r>
          </a:p>
          <a:p>
            <a:endParaRPr lang="en-US" dirty="0"/>
          </a:p>
          <a:p>
            <a:r>
              <a:rPr lang="en-US" dirty="0"/>
              <a:t>    void visit(</a:t>
            </a:r>
            <a:r>
              <a:rPr lang="en-US" dirty="0" err="1"/>
              <a:t>CompoundShape</a:t>
            </a:r>
            <a:r>
              <a:rPr lang="en-US" dirty="0"/>
              <a:t> c) {</a:t>
            </a:r>
          </a:p>
          <a:p>
            <a:r>
              <a:rPr lang="en-US" dirty="0"/>
              <a:t>		for (Shape </a:t>
            </a:r>
            <a:r>
              <a:rPr lang="en-US" dirty="0" err="1"/>
              <a:t>shape</a:t>
            </a:r>
            <a:r>
              <a:rPr lang="en-US" dirty="0"/>
              <a:t>: </a:t>
            </a:r>
            <a:r>
              <a:rPr lang="en-US" dirty="0" err="1"/>
              <a:t>c.getShapeList</a:t>
            </a:r>
            <a:r>
              <a:rPr lang="en-US" dirty="0"/>
              <a:t>()) {</a:t>
            </a:r>
          </a:p>
          <a:p>
            <a:r>
              <a:rPr lang="en-US" dirty="0"/>
              <a:t>			</a:t>
            </a:r>
            <a:r>
              <a:rPr lang="en-US" dirty="0" err="1"/>
              <a:t>shape.accept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B9559-BCB0-1042-40FB-1010F205970F}"/>
              </a:ext>
            </a:extLst>
          </p:cNvPr>
          <p:cNvSpPr/>
          <p:nvPr/>
        </p:nvSpPr>
        <p:spPr>
          <a:xfrm>
            <a:off x="0" y="1014750"/>
            <a:ext cx="5871110" cy="567865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3A39EC-792B-9752-1EED-B789017BEA5F}"/>
              </a:ext>
            </a:extLst>
          </p:cNvPr>
          <p:cNvSpPr txBox="1"/>
          <p:nvPr/>
        </p:nvSpPr>
        <p:spPr>
          <a:xfrm>
            <a:off x="27284" y="2220764"/>
            <a:ext cx="5116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accept invokes the visitor on the current object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8D9F0C-211B-99D2-4CF5-E2337B2CE579}"/>
              </a:ext>
            </a:extLst>
          </p:cNvPr>
          <p:cNvSpPr/>
          <p:nvPr/>
        </p:nvSpPr>
        <p:spPr>
          <a:xfrm>
            <a:off x="36334" y="3701412"/>
            <a:ext cx="5871110" cy="2130045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D060DE-DC58-0F26-D822-505DC8813356}"/>
              </a:ext>
            </a:extLst>
          </p:cNvPr>
          <p:cNvSpPr txBox="1"/>
          <p:nvPr/>
        </p:nvSpPr>
        <p:spPr>
          <a:xfrm>
            <a:off x="549027" y="5089187"/>
            <a:ext cx="5201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Abstract visitor defines overloaded visit method for each shape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456103-4D06-8FD4-9CDD-56A4E4ADB1C1}"/>
              </a:ext>
            </a:extLst>
          </p:cNvPr>
          <p:cNvSpPr/>
          <p:nvPr/>
        </p:nvSpPr>
        <p:spPr>
          <a:xfrm>
            <a:off x="6096000" y="696276"/>
            <a:ext cx="5871110" cy="2884349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E0BCC-7DDB-F823-F41C-D233BA3925B5}"/>
              </a:ext>
            </a:extLst>
          </p:cNvPr>
          <p:cNvSpPr txBox="1"/>
          <p:nvPr/>
        </p:nvSpPr>
        <p:spPr>
          <a:xfrm>
            <a:off x="6608693" y="3528638"/>
            <a:ext cx="5201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Concrete visitor defines behavior of visitor for each shape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C627D9-FE09-B6CA-F065-D7B79A9E1261}"/>
              </a:ext>
            </a:extLst>
          </p:cNvPr>
          <p:cNvSpPr/>
          <p:nvPr/>
        </p:nvSpPr>
        <p:spPr>
          <a:xfrm>
            <a:off x="6002689" y="4236525"/>
            <a:ext cx="5871110" cy="168366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4010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  <p:bldP spid="9" grpId="0" animBg="1"/>
      <p:bldP spid="9" grpId="1" animBg="1"/>
      <p:bldP spid="11" grpId="0"/>
      <p:bldP spid="11" grpId="1"/>
      <p:bldP spid="12" grpId="0" animBg="1"/>
      <p:bldP spid="12" grpId="1" animBg="1"/>
      <p:bldP spid="13" grpId="0"/>
      <p:bldP spid="13" grpId="1"/>
      <p:bldP spid="14" grpId="0" animBg="1"/>
      <p:bldP spid="14" grpId="1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B9F577-AE64-7D6E-8430-D4D8FA11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Allows adding new operations to a group of related objects without modifying their structure</a:t>
            </a:r>
          </a:p>
          <a:p>
            <a:r>
              <a:rPr lang="en-US" dirty="0"/>
              <a:t>Separates operations (behavior) from the object structure (elements) they act upon</a:t>
            </a:r>
          </a:p>
          <a:p>
            <a:r>
              <a:rPr lang="en-US" dirty="0"/>
              <a:t>Makes it easy to add operations after class is created</a:t>
            </a:r>
            <a:endParaRPr lang="en-US" b="1" i="1" dirty="0"/>
          </a:p>
          <a:p>
            <a:r>
              <a:rPr lang="en-US" dirty="0"/>
              <a:t>Widely used in </a:t>
            </a:r>
          </a:p>
          <a:p>
            <a:pPr lvl="1"/>
            <a:r>
              <a:rPr lang="en-US" dirty="0"/>
              <a:t>Compilers/interpreters</a:t>
            </a:r>
          </a:p>
          <a:p>
            <a:pPr lvl="1"/>
            <a:r>
              <a:rPr lang="en-US" dirty="0"/>
              <a:t>Serialization/deserialization (JSON parsing)</a:t>
            </a:r>
          </a:p>
          <a:p>
            <a:pPr lvl="1"/>
            <a:r>
              <a:rPr lang="en-US" dirty="0"/>
              <a:t>Static analysis/code auditing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4D0007-5D78-C237-5757-901B4B54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09754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98BE9-4292-82D1-3F07-0298B9D81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FDE036-603C-DA73-941D-D043396D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07576E-80BA-D1FA-3DAB-7A9ED6F4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case study – compiler code generation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E440B8-924E-D674-D5D3-19854BE8CFD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Syntax Tree (AST) used in compilers to represent source code</a:t>
            </a:r>
          </a:p>
          <a:p>
            <a:r>
              <a:rPr lang="en-US" dirty="0"/>
              <a:t>You want to perform many different types of operations on each node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CountConstants</a:t>
            </a:r>
            <a:r>
              <a:rPr lang="en-US" dirty="0"/>
              <a:t>, </a:t>
            </a:r>
            <a:r>
              <a:rPr lang="en-US" dirty="0" err="1"/>
              <a:t>EvaluateExprs</a:t>
            </a:r>
            <a:r>
              <a:rPr lang="en-US" dirty="0"/>
              <a:t>, </a:t>
            </a:r>
            <a:r>
              <a:rPr lang="en-US" dirty="0" err="1"/>
              <a:t>GenerateCode</a:t>
            </a:r>
            <a:endParaRPr lang="en-US" dirty="0"/>
          </a:p>
        </p:txBody>
      </p:sp>
      <p:pic>
        <p:nvPicPr>
          <p:cNvPr id="5122" name="Picture 2" descr="Fast and accurate syntax searching for C and C++ | Trail of Bits Blog">
            <a:extLst>
              <a:ext uri="{FF2B5EF4-FFF2-40B4-BE49-F238E27FC236}">
                <a16:creationId xmlns:a16="http://schemas.microsoft.com/office/drawing/2014/main" id="{0386AB58-0AAC-A43F-A172-A4A9DF575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389" y="785004"/>
            <a:ext cx="4607658" cy="481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17597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6D2BAA-B31A-88DA-8D84-A2EA9ED39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 </a:t>
            </a:r>
            <a:r>
              <a:rPr lang="en-US" dirty="0" err="1"/>
              <a:t>ASTNode</a:t>
            </a:r>
            <a:r>
              <a:rPr lang="en-US" dirty="0"/>
              <a:t> {</a:t>
            </a:r>
          </a:p>
          <a:p>
            <a:r>
              <a:rPr lang="en-US" dirty="0"/>
              <a:t>	void accept(</a:t>
            </a:r>
            <a:r>
              <a:rPr lang="en-US" dirty="0" err="1"/>
              <a:t>ASTVisitor</a:t>
            </a:r>
            <a:r>
              <a:rPr lang="en-US" dirty="0"/>
              <a:t> visitor);</a:t>
            </a:r>
          </a:p>
          <a:p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class </a:t>
            </a:r>
            <a:r>
              <a:rPr lang="en-US" dirty="0" err="1"/>
              <a:t>DeclStmt</a:t>
            </a:r>
            <a:r>
              <a:rPr lang="en-US" dirty="0"/>
              <a:t> extends </a:t>
            </a:r>
            <a:r>
              <a:rPr lang="en-US" dirty="0" err="1"/>
              <a:t>ASTNode</a:t>
            </a:r>
            <a:r>
              <a:rPr lang="en-US" dirty="0"/>
              <a:t> {</a:t>
            </a:r>
          </a:p>
          <a:p>
            <a:r>
              <a:rPr lang="en-US" dirty="0"/>
              <a:t>	/// … fields and getters/setters</a:t>
            </a:r>
          </a:p>
          <a:p>
            <a:r>
              <a:rPr lang="en-US" dirty="0"/>
              <a:t>	void accept(</a:t>
            </a:r>
            <a:r>
              <a:rPr lang="en-US" dirty="0" err="1"/>
              <a:t>ASTVisitor</a:t>
            </a:r>
            <a:r>
              <a:rPr lang="en-US" dirty="0"/>
              <a:t> visitor) {</a:t>
            </a:r>
          </a:p>
          <a:p>
            <a:r>
              <a:rPr lang="en-US" dirty="0"/>
              <a:t>		</a:t>
            </a:r>
            <a:r>
              <a:rPr lang="en-US" dirty="0" err="1"/>
              <a:t>visitor.visit</a:t>
            </a:r>
            <a:r>
              <a:rPr lang="en-US" dirty="0"/>
              <a:t>(this);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BinaryOperator</a:t>
            </a:r>
            <a:r>
              <a:rPr lang="en-US" dirty="0"/>
              <a:t> extends </a:t>
            </a:r>
            <a:r>
              <a:rPr lang="en-US" dirty="0" err="1"/>
              <a:t>ASTNode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dirty="0" err="1"/>
              <a:t>ASTNode</a:t>
            </a:r>
            <a:r>
              <a:rPr lang="en-US" dirty="0"/>
              <a:t> </a:t>
            </a:r>
            <a:r>
              <a:rPr lang="en-US" dirty="0" err="1"/>
              <a:t>leftNode</a:t>
            </a:r>
            <a:r>
              <a:rPr lang="en-US" dirty="0"/>
              <a:t>;</a:t>
            </a:r>
          </a:p>
          <a:p>
            <a:r>
              <a:rPr lang="en-US" dirty="0"/>
              <a:t>	private </a:t>
            </a:r>
            <a:r>
              <a:rPr lang="en-US" dirty="0" err="1"/>
              <a:t>ASTNode</a:t>
            </a:r>
            <a:r>
              <a:rPr lang="en-US" dirty="0"/>
              <a:t> </a:t>
            </a:r>
            <a:r>
              <a:rPr lang="en-US" dirty="0" err="1"/>
              <a:t>rightNode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void accept(</a:t>
            </a:r>
            <a:r>
              <a:rPr lang="en-US" dirty="0" err="1"/>
              <a:t>ASTVisitor</a:t>
            </a:r>
            <a:r>
              <a:rPr lang="en-US" dirty="0"/>
              <a:t> visitor) {</a:t>
            </a:r>
          </a:p>
          <a:p>
            <a:r>
              <a:rPr lang="en-US" dirty="0"/>
              <a:t>		</a:t>
            </a:r>
            <a:r>
              <a:rPr lang="en-US" dirty="0" err="1"/>
              <a:t>visitor.visit</a:t>
            </a:r>
            <a:r>
              <a:rPr lang="en-US" dirty="0"/>
              <a:t>(</a:t>
            </a:r>
            <a:r>
              <a:rPr lang="en-US" dirty="0" err="1"/>
              <a:t>this.leftNode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en-US" dirty="0" err="1"/>
              <a:t>visitor.visit</a:t>
            </a:r>
            <a:r>
              <a:rPr lang="en-US" dirty="0"/>
              <a:t>(</a:t>
            </a:r>
            <a:r>
              <a:rPr lang="en-US" dirty="0" err="1"/>
              <a:t>this.rightNode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7EBCB-2841-939E-EE16-1EEBE225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ASTVisitor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DE81A-B316-F22E-49F7-2B50C820728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 abstract class to represent an AST node with an abstract </a:t>
            </a:r>
            <a:r>
              <a:rPr lang="en-US" dirty="0">
                <a:latin typeface="Consolas" panose="020B0609020204030204" pitchFamily="49" charset="0"/>
              </a:rPr>
              <a:t>accept</a:t>
            </a:r>
            <a:r>
              <a:rPr lang="en-US" dirty="0"/>
              <a:t> method</a:t>
            </a:r>
          </a:p>
          <a:p>
            <a:r>
              <a:rPr lang="en-US" dirty="0"/>
              <a:t>Create concrete subclasses with concrete </a:t>
            </a:r>
            <a:r>
              <a:rPr lang="en-US" dirty="0">
                <a:latin typeface="Consolas" panose="020B0609020204030204" pitchFamily="49" charset="0"/>
              </a:rPr>
              <a:t>accept</a:t>
            </a:r>
            <a:r>
              <a:rPr lang="en-US" dirty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44363313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2FBAB-6334-5C5D-DACD-E24597BB7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64AB71-7940-7BAA-E9FD-D21210273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ASTVisitor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void visit(</a:t>
            </a:r>
            <a:r>
              <a:rPr lang="en-US" dirty="0" err="1"/>
              <a:t>DeclStmt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void visit(</a:t>
            </a:r>
            <a:r>
              <a:rPr lang="en-US" dirty="0" err="1"/>
              <a:t>BinaryOperator</a:t>
            </a:r>
            <a:r>
              <a:rPr lang="en-US" dirty="0"/>
              <a:t> op);</a:t>
            </a:r>
          </a:p>
          <a:p>
            <a:r>
              <a:rPr lang="en-US" dirty="0"/>
              <a:t> void visit(</a:t>
            </a:r>
            <a:r>
              <a:rPr lang="en-US" dirty="0" err="1"/>
              <a:t>BinaryOperator</a:t>
            </a:r>
            <a:r>
              <a:rPr lang="en-US" dirty="0"/>
              <a:t> op) {</a:t>
            </a:r>
          </a:p>
          <a:p>
            <a:r>
              <a:rPr lang="en-US" dirty="0"/>
              <a:t>	</a:t>
            </a:r>
            <a:r>
              <a:rPr lang="en-US" dirty="0" err="1"/>
              <a:t>op.getLeft</a:t>
            </a:r>
            <a:r>
              <a:rPr lang="en-US" dirty="0"/>
              <a:t>().accept(this);</a:t>
            </a:r>
          </a:p>
          <a:p>
            <a:r>
              <a:rPr lang="en-US" dirty="0"/>
              <a:t>	</a:t>
            </a:r>
            <a:r>
              <a:rPr lang="en-US" dirty="0" err="1"/>
              <a:t>op.getRight</a:t>
            </a:r>
            <a:r>
              <a:rPr lang="en-US" dirty="0"/>
              <a:t>().accept(this);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CodeGenVisitor</a:t>
            </a:r>
            <a:r>
              <a:rPr lang="en-US" dirty="0"/>
              <a:t> extends </a:t>
            </a:r>
            <a:r>
              <a:rPr lang="en-US" dirty="0" err="1"/>
              <a:t>ASTVisitor</a:t>
            </a:r>
            <a:r>
              <a:rPr lang="en-US" dirty="0"/>
              <a:t> {</a:t>
            </a:r>
          </a:p>
          <a:p>
            <a:r>
              <a:rPr lang="en-US" dirty="0"/>
              <a:t> private String </a:t>
            </a:r>
            <a:r>
              <a:rPr lang="en-US" dirty="0" err="1"/>
              <a:t>generatedBinaryCode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void visit(</a:t>
            </a:r>
            <a:r>
              <a:rPr lang="en-US" dirty="0" err="1"/>
              <a:t>DeclStmt</a:t>
            </a:r>
            <a:r>
              <a:rPr lang="en-US" dirty="0"/>
              <a:t> </a:t>
            </a:r>
            <a:r>
              <a:rPr lang="en-US" dirty="0" err="1"/>
              <a:t>declStmt</a:t>
            </a:r>
            <a:r>
              <a:rPr lang="en-US" dirty="0"/>
              <a:t>) {</a:t>
            </a:r>
          </a:p>
          <a:p>
            <a:r>
              <a:rPr lang="en-US" dirty="0"/>
              <a:t>	// Create space on the stack</a:t>
            </a:r>
          </a:p>
          <a:p>
            <a:r>
              <a:rPr lang="en-US" dirty="0"/>
              <a:t>	</a:t>
            </a:r>
            <a:r>
              <a:rPr lang="en-US" dirty="0" err="1"/>
              <a:t>generatedBinaryCode.append</a:t>
            </a:r>
            <a:r>
              <a:rPr lang="en-US" dirty="0"/>
              <a:t>(“sub </a:t>
            </a:r>
            <a:r>
              <a:rPr lang="en-US" dirty="0" err="1"/>
              <a:t>rsp</a:t>
            </a:r>
            <a:r>
              <a:rPr lang="en-US" dirty="0"/>
              <a:t>,” + </a:t>
            </a:r>
            <a:r>
              <a:rPr lang="en-US" dirty="0" err="1"/>
              <a:t>declStmt.getSize</a:t>
            </a:r>
            <a:r>
              <a:rPr lang="en-US" dirty="0"/>
              <a:t>());		</a:t>
            </a:r>
          </a:p>
          <a:p>
            <a:r>
              <a:rPr lang="en-US" dirty="0"/>
              <a:t> }</a:t>
            </a:r>
          </a:p>
          <a:p>
            <a:endParaRPr lang="en-US" dirty="0"/>
          </a:p>
          <a:p>
            <a:r>
              <a:rPr lang="en-US" dirty="0"/>
              <a:t> void visit(</a:t>
            </a:r>
            <a:r>
              <a:rPr lang="en-US" dirty="0" err="1"/>
              <a:t>BinaryOperator</a:t>
            </a:r>
            <a:r>
              <a:rPr lang="en-US" dirty="0"/>
              <a:t> op) {</a:t>
            </a:r>
          </a:p>
          <a:p>
            <a:r>
              <a:rPr lang="en-US" dirty="0"/>
              <a:t>	</a:t>
            </a:r>
            <a:r>
              <a:rPr lang="en-US" dirty="0" err="1"/>
              <a:t>super.visit</a:t>
            </a:r>
            <a:r>
              <a:rPr lang="en-US" dirty="0"/>
              <a:t>(op);</a:t>
            </a:r>
          </a:p>
          <a:p>
            <a:r>
              <a:rPr lang="en-US" dirty="0"/>
              <a:t>	switch(</a:t>
            </a:r>
            <a:r>
              <a:rPr lang="en-US" dirty="0" err="1"/>
              <a:t>op.getKind</a:t>
            </a:r>
            <a:r>
              <a:rPr lang="en-US" dirty="0"/>
              <a:t>()) {</a:t>
            </a:r>
          </a:p>
          <a:p>
            <a:r>
              <a:rPr lang="en-US" dirty="0"/>
              <a:t>		case “+”: ///; </a:t>
            </a:r>
          </a:p>
          <a:p>
            <a:r>
              <a:rPr lang="en-US" dirty="0"/>
              <a:t>		case “-”: ///;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50C009-2447-C8BF-7C6E-E60107AA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ASTVisitor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CC83C-025D-4991-B73C-76CD5FFED4C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Define an abstract class </a:t>
            </a:r>
            <a:r>
              <a:rPr lang="en-US" dirty="0" err="1">
                <a:latin typeface="Consolas" panose="020B0609020204030204" pitchFamily="49" charset="0"/>
              </a:rPr>
              <a:t>ASTVisitor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Define concrete visitors subclasses </a:t>
            </a:r>
            <a:r>
              <a:rPr lang="en-US" dirty="0" err="1">
                <a:latin typeface="Consolas" panose="020B0609020204030204" pitchFamily="49" charset="0"/>
              </a:rPr>
              <a:t>ASTVisitor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6642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D1A18-2189-BEB2-77D3-2C2707C6E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768AA2-9BEB-6C49-6A82-18EA68483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Design patterns abstract object instantiation, composition, and behavior</a:t>
            </a:r>
          </a:p>
          <a:p>
            <a:r>
              <a:rPr lang="en-US" dirty="0"/>
              <a:t>Three types – creational, structural, behavioral</a:t>
            </a:r>
          </a:p>
          <a:p>
            <a:r>
              <a:rPr lang="en-US" dirty="0"/>
              <a:t>Creational – deals with object creation</a:t>
            </a:r>
          </a:p>
          <a:p>
            <a:pPr lvl="1"/>
            <a:r>
              <a:rPr lang="en-US" dirty="0"/>
              <a:t>Singleton, Factory/Abstract Factory</a:t>
            </a:r>
          </a:p>
          <a:p>
            <a:r>
              <a:rPr lang="en-US" dirty="0"/>
              <a:t>Structural – deals with how objects are composed</a:t>
            </a:r>
          </a:p>
          <a:p>
            <a:pPr lvl="1"/>
            <a:r>
              <a:rPr lang="en-US" dirty="0"/>
              <a:t>Adapter, Composite, Decorator, Bridge, Facade, Flyweight</a:t>
            </a:r>
          </a:p>
          <a:p>
            <a:r>
              <a:rPr lang="en-US" dirty="0"/>
              <a:t>Behavioral – how objects distribute responsibilities </a:t>
            </a:r>
          </a:p>
          <a:p>
            <a:pPr lvl="1"/>
            <a:r>
              <a:rPr lang="en-US" dirty="0"/>
              <a:t>Observer, state, template method, visitor</a:t>
            </a:r>
          </a:p>
          <a:p>
            <a:r>
              <a:rPr lang="en-US" dirty="0"/>
              <a:t>Design patterns can be combined to solve complex tasks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7D08B2-FD09-D2DC-00C3-C72A556D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1890807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4828AE5-AC81-B8D1-913E-02591C7E8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95FF0-F82E-A398-C93E-376D7A7F3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TreeNode</a:t>
            </a:r>
            <a:r>
              <a:rPr lang="en-US" dirty="0"/>
              <a:t> {</a:t>
            </a:r>
          </a:p>
          <a:p>
            <a:r>
              <a:rPr lang="en-US" dirty="0"/>
              <a:t>	void accept(</a:t>
            </a:r>
            <a:r>
              <a:rPr lang="en-US" dirty="0" err="1"/>
              <a:t>ASTVisitor</a:t>
            </a:r>
            <a:r>
              <a:rPr lang="en-US" dirty="0"/>
              <a:t> visitor) {</a:t>
            </a:r>
          </a:p>
          <a:p>
            <a:r>
              <a:rPr lang="en-US" dirty="0"/>
              <a:t>		</a:t>
            </a:r>
            <a:r>
              <a:rPr lang="en-US" dirty="0" err="1"/>
              <a:t>visitor.visit</a:t>
            </a:r>
            <a:r>
              <a:rPr lang="en-US" dirty="0"/>
              <a:t>(this);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concrete subclasses for AST nodes</a:t>
            </a:r>
          </a:p>
          <a:p>
            <a:r>
              <a:rPr lang="en-US" dirty="0"/>
              <a:t>class Literal extends </a:t>
            </a:r>
            <a:r>
              <a:rPr lang="en-US" dirty="0" err="1"/>
              <a:t>TreeNode</a:t>
            </a:r>
            <a:r>
              <a:rPr lang="en-US" dirty="0"/>
              <a:t> {</a:t>
            </a:r>
          </a:p>
          <a:p>
            <a:r>
              <a:rPr lang="en-US" dirty="0"/>
              <a:t>	private final int value;</a:t>
            </a:r>
          </a:p>
          <a:p>
            <a:r>
              <a:rPr lang="en-US" dirty="0"/>
              <a:t>	public Literal(int value) {</a:t>
            </a:r>
          </a:p>
          <a:p>
            <a:r>
              <a:rPr lang="en-US" dirty="0"/>
              <a:t>		</a:t>
            </a:r>
            <a:r>
              <a:rPr lang="en-US" dirty="0" err="1"/>
              <a:t>this.value</a:t>
            </a:r>
            <a:r>
              <a:rPr lang="en-US" dirty="0"/>
              <a:t> = value;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Variable extends </a:t>
            </a:r>
            <a:r>
              <a:rPr lang="en-US" dirty="0" err="1"/>
              <a:t>TreeNode</a:t>
            </a:r>
            <a:r>
              <a:rPr lang="en-US" dirty="0"/>
              <a:t> {</a:t>
            </a:r>
          </a:p>
          <a:p>
            <a:r>
              <a:rPr lang="en-US" dirty="0"/>
              <a:t>	private final name; </a:t>
            </a:r>
          </a:p>
          <a:p>
            <a:r>
              <a:rPr lang="en-US" dirty="0"/>
              <a:t>	...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BinaryOperator</a:t>
            </a:r>
            <a:r>
              <a:rPr lang="en-US" dirty="0"/>
              <a:t> extends </a:t>
            </a:r>
            <a:r>
              <a:rPr lang="en-US" dirty="0" err="1"/>
              <a:t>TreeNode</a:t>
            </a:r>
            <a:r>
              <a:rPr lang="en-US" dirty="0"/>
              <a:t> {</a:t>
            </a:r>
          </a:p>
          <a:p>
            <a:r>
              <a:rPr lang="en-US" dirty="0"/>
              <a:t>	private final String operator;</a:t>
            </a:r>
          </a:p>
          <a:p>
            <a:r>
              <a:rPr lang="en-US" dirty="0"/>
              <a:t>	private final </a:t>
            </a:r>
            <a:r>
              <a:rPr lang="en-US" dirty="0" err="1"/>
              <a:t>TreeNode</a:t>
            </a:r>
            <a:r>
              <a:rPr lang="en-US" dirty="0"/>
              <a:t> left, right;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BinaryOperator</a:t>
            </a:r>
            <a:r>
              <a:rPr lang="en-US" dirty="0"/>
              <a:t>(String operator, </a:t>
            </a:r>
            <a:r>
              <a:rPr lang="en-US" dirty="0" err="1"/>
              <a:t>TreeNode</a:t>
            </a:r>
            <a:r>
              <a:rPr lang="en-US" dirty="0"/>
              <a:t> left, </a:t>
            </a:r>
            <a:r>
              <a:rPr lang="en-US" dirty="0" err="1"/>
              <a:t>TreeNode</a:t>
            </a:r>
            <a:r>
              <a:rPr lang="en-US" dirty="0"/>
              <a:t> right) {</a:t>
            </a:r>
          </a:p>
          <a:p>
            <a:r>
              <a:rPr lang="en-US" dirty="0"/>
              <a:t>		</a:t>
            </a:r>
            <a:r>
              <a:rPr lang="en-US" dirty="0" err="1"/>
              <a:t>this.operator</a:t>
            </a:r>
            <a:r>
              <a:rPr lang="en-US" dirty="0"/>
              <a:t> = operator;</a:t>
            </a:r>
          </a:p>
          <a:p>
            <a:r>
              <a:rPr lang="en-US" dirty="0"/>
              <a:t>		</a:t>
            </a:r>
            <a:r>
              <a:rPr lang="en-US" dirty="0" err="1"/>
              <a:t>this.left</a:t>
            </a:r>
            <a:r>
              <a:rPr lang="en-US" dirty="0"/>
              <a:t> = left;</a:t>
            </a:r>
          </a:p>
          <a:p>
            <a:r>
              <a:rPr lang="en-US" dirty="0"/>
              <a:t>		</a:t>
            </a:r>
            <a:r>
              <a:rPr lang="en-US" dirty="0" err="1"/>
              <a:t>this.right</a:t>
            </a:r>
            <a:r>
              <a:rPr lang="en-US" dirty="0"/>
              <a:t> = right;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C9229E-DECD-3D1F-BF78-FA052D6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visitor design pattern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BEE4E5-2525-9E82-E72C-E9A85C1BD38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Allow the parent class for all nodes to </a:t>
            </a:r>
            <a:r>
              <a:rPr lang="en-US" b="1" i="1" dirty="0"/>
              <a:t>accept</a:t>
            </a:r>
            <a:r>
              <a:rPr lang="en-US" dirty="0"/>
              <a:t> a Visitor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79FD81-3DD5-71BE-FD22-1569556141E4}"/>
              </a:ext>
            </a:extLst>
          </p:cNvPr>
          <p:cNvSpPr/>
          <p:nvPr/>
        </p:nvSpPr>
        <p:spPr>
          <a:xfrm>
            <a:off x="6330461" y="991374"/>
            <a:ext cx="3950677" cy="497457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5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1F047-0897-A5F4-0D8C-07960F7C9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E9261C-1F7B-62C0-AEEB-2CF1D5CDB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b="1" dirty="0"/>
              <a:t>public static Logger </a:t>
            </a:r>
            <a:r>
              <a:rPr lang="en-US" b="1" dirty="0" err="1"/>
              <a:t>logger</a:t>
            </a:r>
            <a:r>
              <a:rPr lang="en-US" b="1" dirty="0"/>
              <a:t> = </a:t>
            </a:r>
            <a:r>
              <a:rPr lang="en-US" b="1" dirty="0" err="1"/>
              <a:t>nullptr</a:t>
            </a:r>
            <a:r>
              <a:rPr lang="en-US" b="1" dirty="0"/>
              <a:t>;</a:t>
            </a:r>
          </a:p>
          <a:p>
            <a:endParaRPr lang="en-US" dirty="0"/>
          </a:p>
          <a:p>
            <a:r>
              <a:rPr lang="en-US" dirty="0"/>
              <a:t>	public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outputFile</a:t>
            </a:r>
            <a:r>
              <a:rPr lang="en-US" dirty="0"/>
              <a:t> =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outputFileName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protected finalize() throws Throwable {</a:t>
            </a:r>
          </a:p>
          <a:p>
            <a:r>
              <a:rPr lang="en-US" dirty="0"/>
              <a:t>		try {</a:t>
            </a:r>
          </a:p>
          <a:p>
            <a:r>
              <a:rPr lang="en-US" dirty="0"/>
              <a:t>		    </a:t>
            </a:r>
            <a:r>
              <a:rPr lang="en-US" dirty="0" err="1"/>
              <a:t>outputFile.close</a:t>
            </a:r>
            <a:r>
              <a:rPr lang="en-US" dirty="0"/>
              <a:t>();</a:t>
            </a:r>
          </a:p>
          <a:p>
            <a:r>
              <a:rPr lang="en-US" dirty="0"/>
              <a:t>		} finally {</a:t>
            </a:r>
          </a:p>
          <a:p>
            <a:r>
              <a:rPr lang="en-US" dirty="0"/>
              <a:t>		    </a:t>
            </a:r>
            <a:r>
              <a:rPr lang="en-US" dirty="0" err="1"/>
              <a:t>super.finalize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// Logger </a:t>
            </a:r>
            <a:r>
              <a:rPr lang="en-US" dirty="0" err="1"/>
              <a:t>logger</a:t>
            </a:r>
            <a:r>
              <a:rPr lang="en-US" dirty="0"/>
              <a:t> = new Logger(“/</a:t>
            </a:r>
            <a:r>
              <a:rPr lang="en-US" dirty="0" err="1"/>
              <a:t>mypath</a:t>
            </a:r>
            <a:r>
              <a:rPr lang="en-US" dirty="0"/>
              <a:t>”);</a:t>
            </a:r>
          </a:p>
          <a:p>
            <a:r>
              <a:rPr lang="en-US" dirty="0"/>
              <a:t>	// </a:t>
            </a:r>
            <a:r>
              <a:rPr lang="en-US" dirty="0" err="1"/>
              <a:t>Logger.logger</a:t>
            </a:r>
            <a:r>
              <a:rPr lang="en-US" dirty="0"/>
              <a:t> = logger;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anotherFunction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() {</a:t>
            </a:r>
          </a:p>
          <a:p>
            <a:r>
              <a:rPr lang="en-US" dirty="0"/>
              <a:t>	Logger.logger.log(“This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E755F1-1DF7-6A42-00AE-B44A2559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/>
                <a:cs typeface="Helvetica" panose="020B0604020202020204"/>
              </a:rPr>
              <a:t>Preventing misuse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57E90E-CF3A-567B-E2BB-5D43AD714EA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Write code that cannot be misused</a:t>
            </a:r>
          </a:p>
          <a:p>
            <a:r>
              <a:rPr lang="en-US" dirty="0"/>
              <a:t>If someone uses your class according to the class’s public API it should just work! </a:t>
            </a:r>
          </a:p>
          <a:p>
            <a:r>
              <a:rPr lang="en-US" dirty="0"/>
              <a:t>No “hidden” requirements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7965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7E21C40-8956-0925-430E-79BBD8772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E36FA-E88B-9875-1378-5C3BD42ED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ASTVisitor</a:t>
            </a:r>
            <a:r>
              <a:rPr lang="en-US" dirty="0"/>
              <a:t> {</a:t>
            </a:r>
          </a:p>
          <a:p>
            <a:r>
              <a:rPr lang="en-US" dirty="0"/>
              <a:t>    void visit(Literal literal) {}</a:t>
            </a:r>
          </a:p>
          <a:p>
            <a:r>
              <a:rPr lang="en-US" dirty="0"/>
              <a:t>    void visit(Variable variable) {}</a:t>
            </a:r>
          </a:p>
          <a:p>
            <a:endParaRPr lang="en-US" dirty="0"/>
          </a:p>
          <a:p>
            <a:r>
              <a:rPr lang="en-US" dirty="0"/>
              <a:t>    void visit(</a:t>
            </a:r>
            <a:r>
              <a:rPr lang="en-US" dirty="0" err="1"/>
              <a:t>BinaryOperator</a:t>
            </a:r>
            <a:r>
              <a:rPr lang="en-US" dirty="0"/>
              <a:t> </a:t>
            </a:r>
            <a:r>
              <a:rPr lang="en-US" dirty="0" err="1"/>
              <a:t>binaryOperator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this.left.accept</a:t>
            </a:r>
            <a:r>
              <a:rPr lang="en-US" dirty="0"/>
              <a:t>(this);</a:t>
            </a:r>
          </a:p>
          <a:p>
            <a:r>
              <a:rPr lang="en-US" dirty="0"/>
              <a:t>		</a:t>
            </a:r>
            <a:r>
              <a:rPr lang="en-US" dirty="0" err="1"/>
              <a:t>this.right.accept</a:t>
            </a:r>
            <a:r>
              <a:rPr lang="en-US" dirty="0"/>
              <a:t>(this);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72E57B2-8A7F-C759-2D21-7762AA7C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visitor design pattern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7C435D-CE8F-D59C-015D-FECA2C418BF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Define the visitor abstract class</a:t>
            </a:r>
          </a:p>
          <a:p>
            <a:r>
              <a:rPr lang="en-US" dirty="0"/>
              <a:t>This class contains the visitor logic</a:t>
            </a:r>
          </a:p>
          <a:p>
            <a:r>
              <a:rPr lang="en-US" dirty="0"/>
              <a:t>Define a </a:t>
            </a:r>
            <a:r>
              <a:rPr lang="en-US" dirty="0">
                <a:latin typeface="Consolas" panose="020B0609020204030204" pitchFamily="49" charset="0"/>
              </a:rPr>
              <a:t>visit()</a:t>
            </a:r>
            <a:r>
              <a:rPr lang="en-US" dirty="0"/>
              <a:t> method overloaded with arguments of subclass of </a:t>
            </a:r>
            <a:r>
              <a:rPr lang="en-US" dirty="0" err="1">
                <a:latin typeface="Consolas" panose="020B0609020204030204" pitchFamily="49" charset="0"/>
              </a:rPr>
              <a:t>TreeNode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49487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2FCEDA6-BE1F-0040-2624-5321D8882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23379-E726-121A-137E-E60B817DD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CodeGeneratorVisitor</a:t>
            </a:r>
            <a:r>
              <a:rPr lang="en-US" dirty="0"/>
              <a:t> extends </a:t>
            </a:r>
            <a:r>
              <a:rPr lang="en-US" dirty="0" err="1"/>
              <a:t>ASTVisitor</a:t>
            </a:r>
            <a:r>
              <a:rPr lang="en-US" dirty="0"/>
              <a:t> {</a:t>
            </a:r>
          </a:p>
          <a:p>
            <a:r>
              <a:rPr lang="en-US" dirty="0"/>
              <a:t>    private final StringBuilder code = new StringBuilder();</a:t>
            </a:r>
          </a:p>
          <a:p>
            <a:endParaRPr lang="en-US" dirty="0"/>
          </a:p>
          <a:p>
            <a:r>
              <a:rPr lang="en-US" dirty="0"/>
              <a:t>    public String </a:t>
            </a:r>
            <a:r>
              <a:rPr lang="en-US" dirty="0" err="1"/>
              <a:t>getCode</a:t>
            </a:r>
            <a:r>
              <a:rPr lang="en-US" dirty="0"/>
              <a:t>() {</a:t>
            </a:r>
          </a:p>
          <a:p>
            <a:r>
              <a:rPr lang="en-US" dirty="0"/>
              <a:t>        return </a:t>
            </a:r>
            <a:r>
              <a:rPr lang="en-US" dirty="0" err="1"/>
              <a:t>code.toString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visit(Literal literal) {</a:t>
            </a:r>
          </a:p>
          <a:p>
            <a:r>
              <a:rPr lang="en-US" dirty="0"/>
              <a:t>        </a:t>
            </a:r>
            <a:r>
              <a:rPr lang="en-US" dirty="0" err="1"/>
              <a:t>code.append</a:t>
            </a:r>
            <a:r>
              <a:rPr lang="en-US" dirty="0"/>
              <a:t>(</a:t>
            </a:r>
            <a:r>
              <a:rPr lang="en-US" dirty="0" err="1"/>
              <a:t>literal.getValue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visit(Variable variable) {</a:t>
            </a:r>
          </a:p>
          <a:p>
            <a:r>
              <a:rPr lang="en-US" dirty="0"/>
              <a:t>        </a:t>
            </a:r>
            <a:r>
              <a:rPr lang="en-US" dirty="0" err="1"/>
              <a:t>code.append</a:t>
            </a:r>
            <a:r>
              <a:rPr lang="en-US" dirty="0"/>
              <a:t>(</a:t>
            </a:r>
            <a:r>
              <a:rPr lang="en-US" dirty="0" err="1"/>
              <a:t>variable.getName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visit(</a:t>
            </a:r>
            <a:r>
              <a:rPr lang="en-US" dirty="0" err="1"/>
              <a:t>BinaryExpression</a:t>
            </a:r>
            <a:r>
              <a:rPr lang="en-US" dirty="0"/>
              <a:t> </a:t>
            </a:r>
            <a:r>
              <a:rPr lang="en-US" dirty="0" err="1"/>
              <a:t>binaryExpression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code.append</a:t>
            </a:r>
            <a:r>
              <a:rPr lang="en-US" dirty="0"/>
              <a:t>("(");</a:t>
            </a:r>
          </a:p>
          <a:p>
            <a:r>
              <a:rPr lang="en-US" dirty="0"/>
              <a:t>        </a:t>
            </a:r>
            <a:r>
              <a:rPr lang="en-US" dirty="0" err="1"/>
              <a:t>binaryExpression.getLeft</a:t>
            </a:r>
            <a:r>
              <a:rPr lang="en-US" dirty="0"/>
              <a:t>().accept(this);</a:t>
            </a:r>
          </a:p>
          <a:p>
            <a:r>
              <a:rPr lang="en-US" dirty="0"/>
              <a:t>        </a:t>
            </a:r>
            <a:r>
              <a:rPr lang="en-US" dirty="0" err="1"/>
              <a:t>code.append</a:t>
            </a:r>
            <a:r>
              <a:rPr lang="en-US" dirty="0"/>
              <a:t>(" ").append(</a:t>
            </a:r>
            <a:r>
              <a:rPr lang="en-US" dirty="0" err="1"/>
              <a:t>binaryExpression.getOperator</a:t>
            </a:r>
            <a:r>
              <a:rPr lang="en-US" dirty="0"/>
              <a:t>()).append(" ");</a:t>
            </a:r>
          </a:p>
          <a:p>
            <a:r>
              <a:rPr lang="en-US" dirty="0"/>
              <a:t>        </a:t>
            </a:r>
            <a:r>
              <a:rPr lang="en-US" dirty="0" err="1"/>
              <a:t>binaryExpression.getRight</a:t>
            </a:r>
            <a:r>
              <a:rPr lang="en-US" dirty="0"/>
              <a:t>().accept(this);</a:t>
            </a:r>
          </a:p>
          <a:p>
            <a:r>
              <a:rPr lang="en-US" dirty="0"/>
              <a:t>        </a:t>
            </a:r>
            <a:r>
              <a:rPr lang="en-US" dirty="0" err="1"/>
              <a:t>code.append</a:t>
            </a:r>
            <a:r>
              <a:rPr lang="en-US" dirty="0"/>
              <a:t>(")");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63EBB8-1429-8623-8BCF-8636B1B6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visitor design pattern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7F20B3-87A3-5DE1-B120-647BB13F08E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Define the concrete subclasses of </a:t>
            </a:r>
            <a:r>
              <a:rPr lang="en-US" dirty="0" err="1">
                <a:latin typeface="Consolas" panose="020B0609020204030204" pitchFamily="49" charset="0"/>
              </a:rPr>
              <a:t>ASTVisitor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222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C59A3-34A1-87E3-F8EF-720600035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CBAF0D-ABC2-D46B-F95D-023EB440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b="1" dirty="0"/>
              <a:t>private</a:t>
            </a:r>
            <a:r>
              <a:rPr lang="en-US" dirty="0"/>
              <a:t> static Logger </a:t>
            </a:r>
            <a:r>
              <a:rPr lang="en-US" dirty="0" err="1"/>
              <a:t>logger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private</a:t>
            </a:r>
            <a:r>
              <a:rPr lang="en-US" dirty="0"/>
              <a:t>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outputFile</a:t>
            </a:r>
            <a:r>
              <a:rPr lang="en-US" dirty="0"/>
              <a:t> =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outputFileName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b="1" dirty="0"/>
              <a:t>	public static Logger </a:t>
            </a:r>
            <a:r>
              <a:rPr lang="en-US" b="1" dirty="0" err="1"/>
              <a:t>getLogger</a:t>
            </a:r>
            <a:r>
              <a:rPr lang="en-US" b="1" dirty="0"/>
              <a:t>(</a:t>
            </a:r>
          </a:p>
          <a:p>
            <a:r>
              <a:rPr lang="en-US" b="1" dirty="0"/>
              <a:t>		String </a:t>
            </a:r>
            <a:r>
              <a:rPr lang="en-US" b="1" dirty="0" err="1"/>
              <a:t>outputFileName</a:t>
            </a:r>
            <a:r>
              <a:rPr lang="en-US" b="1" dirty="0"/>
              <a:t>) {</a:t>
            </a:r>
          </a:p>
          <a:p>
            <a:r>
              <a:rPr lang="en-US" b="1" dirty="0"/>
              <a:t>		if (logger == </a:t>
            </a:r>
            <a:r>
              <a:rPr lang="en-US" b="1" dirty="0" err="1"/>
              <a:t>nullptr</a:t>
            </a:r>
            <a:r>
              <a:rPr lang="en-US" b="1" dirty="0"/>
              <a:t>) {</a:t>
            </a:r>
          </a:p>
          <a:p>
            <a:r>
              <a:rPr lang="en-US" b="1" dirty="0"/>
              <a:t>		   logger = new Logger(</a:t>
            </a:r>
            <a:r>
              <a:rPr lang="en-US" b="1" dirty="0" err="1"/>
              <a:t>outputFileName</a:t>
            </a:r>
            <a:r>
              <a:rPr lang="en-US" b="1" dirty="0"/>
              <a:t>);</a:t>
            </a:r>
          </a:p>
          <a:p>
            <a:r>
              <a:rPr lang="en-US" b="1" dirty="0"/>
              <a:t>		}</a:t>
            </a:r>
          </a:p>
          <a:p>
            <a:r>
              <a:rPr lang="en-US" b="1" dirty="0"/>
              <a:t>		return logger;</a:t>
            </a:r>
          </a:p>
          <a:p>
            <a:r>
              <a:rPr lang="en-US" b="1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// … more stuff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	</a:t>
            </a:r>
            <a:r>
              <a:rPr lang="en-US" dirty="0" err="1"/>
              <a:t>anotherFunction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b="1" dirty="0"/>
              <a:t>Logger </a:t>
            </a:r>
            <a:r>
              <a:rPr lang="en-US" b="1" dirty="0" err="1"/>
              <a:t>logger</a:t>
            </a:r>
            <a:r>
              <a:rPr lang="en-US" b="1" dirty="0"/>
              <a:t> = </a:t>
            </a:r>
            <a:r>
              <a:rPr lang="en-US" b="1" dirty="0" err="1"/>
              <a:t>Logger.getLogger</a:t>
            </a:r>
            <a:r>
              <a:rPr lang="en-US" b="1" dirty="0"/>
              <a:t>(“/</a:t>
            </a:r>
            <a:r>
              <a:rPr lang="en-US" b="1" dirty="0" err="1"/>
              <a:t>mypath</a:t>
            </a:r>
            <a:r>
              <a:rPr lang="en-US" b="1" dirty="0"/>
              <a:t>);</a:t>
            </a:r>
          </a:p>
          <a:p>
            <a:r>
              <a:rPr lang="en-US" b="1" dirty="0"/>
              <a:t>	logger.log(</a:t>
            </a:r>
            <a:r>
              <a:rPr lang="en-US" dirty="0"/>
              <a:t>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B34688-0C58-1444-CD37-E44A7FA5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singleton design pattern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5C0734-FCFC-4240-03F8-BF978321B2B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Provide a static method </a:t>
            </a:r>
            <a:r>
              <a:rPr lang="en-US" dirty="0" err="1">
                <a:latin typeface="Consolas" panose="020B0609020204030204" pitchFamily="49" charset="0"/>
              </a:rPr>
              <a:t>getLogger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that instantiates the logger</a:t>
            </a:r>
          </a:p>
          <a:p>
            <a:r>
              <a:rPr lang="en-US" dirty="0"/>
              <a:t>Turn the constructor </a:t>
            </a:r>
            <a:r>
              <a:rPr lang="en-US" dirty="0">
                <a:latin typeface="Consolas" panose="020B0609020204030204" pitchFamily="49" charset="0"/>
              </a:rPr>
              <a:t>private</a:t>
            </a:r>
          </a:p>
          <a:p>
            <a:pPr lvl="1"/>
            <a:r>
              <a:rPr lang="en-US" dirty="0"/>
              <a:t>All object creation goes through </a:t>
            </a:r>
            <a:r>
              <a:rPr lang="en-US" dirty="0" err="1">
                <a:latin typeface="Consolas" panose="020B0609020204030204" pitchFamily="49" charset="0"/>
              </a:rPr>
              <a:t>getLogger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getLogger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reuses existing logger if already created, if not, creates a new logger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C3A70B-C30D-3978-1981-E36057ACC286}"/>
              </a:ext>
            </a:extLst>
          </p:cNvPr>
          <p:cNvSpPr/>
          <p:nvPr/>
        </p:nvSpPr>
        <p:spPr>
          <a:xfrm>
            <a:off x="6444399" y="2034727"/>
            <a:ext cx="5261762" cy="139427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5AA00-715F-9AC0-633D-208DE36B696F}"/>
              </a:ext>
            </a:extLst>
          </p:cNvPr>
          <p:cNvSpPr/>
          <p:nvPr/>
        </p:nvSpPr>
        <p:spPr>
          <a:xfrm>
            <a:off x="6548163" y="1322132"/>
            <a:ext cx="5261762" cy="71259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36153-919C-F476-D1CC-1DB0D8FF29B9}"/>
              </a:ext>
            </a:extLst>
          </p:cNvPr>
          <p:cNvSpPr/>
          <p:nvPr/>
        </p:nvSpPr>
        <p:spPr>
          <a:xfrm>
            <a:off x="6176512" y="4844143"/>
            <a:ext cx="5261762" cy="84154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396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8" grpId="0" animBg="1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ED42D-D175-AA27-087E-FBC53F1E9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C14595-D66F-8F68-B99D-AD70D01EC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LoggerOption</a:t>
            </a:r>
            <a:r>
              <a:rPr lang="en-US" dirty="0"/>
              <a:t> {</a:t>
            </a:r>
          </a:p>
          <a:p>
            <a:r>
              <a:rPr lang="en-US" dirty="0"/>
              <a:t>	String file;</a:t>
            </a:r>
          </a:p>
          <a:p>
            <a:r>
              <a:rPr lang="en-US" dirty="0"/>
              <a:t>	bool term;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b="1" dirty="0"/>
              <a:t>private</a:t>
            </a:r>
            <a:r>
              <a:rPr lang="en-US" dirty="0"/>
              <a:t> static Logger </a:t>
            </a:r>
            <a:r>
              <a:rPr lang="en-US" dirty="0" err="1"/>
              <a:t>logger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private</a:t>
            </a:r>
            <a:r>
              <a:rPr lang="en-US" dirty="0"/>
              <a:t>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outputFile</a:t>
            </a:r>
            <a:r>
              <a:rPr lang="en-US" dirty="0"/>
              <a:t> =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outputFileName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Logger </a:t>
            </a:r>
            <a:r>
              <a:rPr lang="en-US" dirty="0" err="1"/>
              <a:t>getLogger</a:t>
            </a:r>
            <a:r>
              <a:rPr lang="en-US" dirty="0"/>
              <a:t>() { return logger; }</a:t>
            </a:r>
          </a:p>
          <a:p>
            <a:endParaRPr lang="en-US" dirty="0"/>
          </a:p>
          <a:p>
            <a:r>
              <a:rPr lang="en-US" b="1" dirty="0"/>
              <a:t>	public Logger </a:t>
            </a:r>
            <a:r>
              <a:rPr lang="en-US" b="1" dirty="0" err="1"/>
              <a:t>getLogger</a:t>
            </a:r>
            <a:r>
              <a:rPr lang="en-US" b="1" dirty="0"/>
              <a:t>(String </a:t>
            </a:r>
            <a:r>
              <a:rPr lang="en-US" b="1" dirty="0" err="1"/>
              <a:t>outputFileName</a:t>
            </a:r>
            <a:r>
              <a:rPr lang="en-US" b="1" dirty="0"/>
              <a:t>) {</a:t>
            </a:r>
          </a:p>
          <a:p>
            <a:r>
              <a:rPr lang="en-US" b="1" dirty="0"/>
              <a:t>		if (logger == </a:t>
            </a:r>
            <a:r>
              <a:rPr lang="en-US" b="1" dirty="0" err="1"/>
              <a:t>nullptr</a:t>
            </a:r>
            <a:r>
              <a:rPr lang="en-US" b="1" dirty="0"/>
              <a:t>) {</a:t>
            </a:r>
          </a:p>
          <a:p>
            <a:r>
              <a:rPr lang="en-US" b="1" dirty="0"/>
              <a:t>		   logger = new Logger(</a:t>
            </a:r>
            <a:r>
              <a:rPr lang="en-US" b="1" dirty="0" err="1"/>
              <a:t>outputFileName</a:t>
            </a:r>
            <a:r>
              <a:rPr lang="en-US" b="1" dirty="0"/>
              <a:t>);</a:t>
            </a:r>
          </a:p>
          <a:p>
            <a:r>
              <a:rPr lang="en-US" b="1" dirty="0"/>
              <a:t>		}</a:t>
            </a:r>
          </a:p>
          <a:p>
            <a:r>
              <a:rPr lang="en-US" b="1" dirty="0"/>
              <a:t>		return logger;</a:t>
            </a:r>
          </a:p>
          <a:p>
            <a:r>
              <a:rPr lang="en-US" b="1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// … more stuff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	</a:t>
            </a:r>
            <a:r>
              <a:rPr lang="en-US" dirty="0" err="1"/>
              <a:t>anotherFunction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b="1" dirty="0"/>
              <a:t>Logger </a:t>
            </a:r>
            <a:r>
              <a:rPr lang="en-US" b="1" dirty="0" err="1"/>
              <a:t>logger</a:t>
            </a:r>
            <a:r>
              <a:rPr lang="en-US" b="1" dirty="0"/>
              <a:t> = </a:t>
            </a:r>
            <a:r>
              <a:rPr lang="en-US" b="1" dirty="0" err="1"/>
              <a:t>Logger.getLogger</a:t>
            </a:r>
            <a:r>
              <a:rPr lang="en-US" b="1" dirty="0"/>
              <a:t>(new </a:t>
            </a:r>
            <a:r>
              <a:rPr lang="en-US" b="1" dirty="0" err="1"/>
              <a:t>LoggerOption</a:t>
            </a:r>
            <a:r>
              <a:rPr lang="en-US" b="1" dirty="0"/>
              <a:t>(file));</a:t>
            </a:r>
          </a:p>
          <a:p>
            <a:r>
              <a:rPr lang="en-US" b="1" dirty="0"/>
              <a:t>	logger.log(</a:t>
            </a:r>
            <a:r>
              <a:rPr lang="en-US" dirty="0"/>
              <a:t>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B136A2-66CC-365D-2A14-B819AE55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singleton design pattern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2DB226-FF9A-28CC-2C91-0CADFFC6DFD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At any time, only one object of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 must exist</a:t>
            </a:r>
          </a:p>
          <a:p>
            <a:pPr lvl="1"/>
            <a:r>
              <a:rPr lang="en-US" dirty="0"/>
              <a:t>Any part of the application can access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object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4" descr="25,500+ Green Check Mark Stock Illustrations, Royalty-Free ...">
            <a:extLst>
              <a:ext uri="{FF2B5EF4-FFF2-40B4-BE49-F238E27FC236}">
                <a16:creationId xmlns:a16="http://schemas.microsoft.com/office/drawing/2014/main" id="{8DA9D0D5-63C6-E843-9C50-EAC067A98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175" y="1869049"/>
            <a:ext cx="622522" cy="69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25,500+ Green Check Mark Stock Illustrations, Royalty-Free ...">
            <a:extLst>
              <a:ext uri="{FF2B5EF4-FFF2-40B4-BE49-F238E27FC236}">
                <a16:creationId xmlns:a16="http://schemas.microsoft.com/office/drawing/2014/main" id="{147F4B00-A2A4-77B6-2BBB-BAADA0049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175" y="3082020"/>
            <a:ext cx="622522" cy="69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24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03D43-B7F0-1C80-92E9-F7EFD4365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DABA82-F2B4-1FD4-C136-BF6C5CDCD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of the Logger class captures a design pattern</a:t>
            </a:r>
          </a:p>
          <a:p>
            <a:pPr lvl="1"/>
            <a:r>
              <a:rPr lang="en-US" dirty="0"/>
              <a:t>Applicable in many other contexts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Configuration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class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DatabaseConnector</a:t>
            </a:r>
            <a:r>
              <a:rPr lang="en-US" dirty="0"/>
              <a:t> class, and so on</a:t>
            </a:r>
          </a:p>
          <a:p>
            <a:r>
              <a:rPr lang="en-US" dirty="0"/>
              <a:t>Understanding this design pattern allows software engineers to apply the same solution to these other contexts without having to re-engineer it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75D50E-2F72-0001-FF1B-B8A0671B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design patterns?</a:t>
            </a:r>
          </a:p>
        </p:txBody>
      </p:sp>
    </p:spTree>
    <p:extLst>
      <p:ext uri="{BB962C8B-B14F-4D97-AF65-F5344CB8AC3E}">
        <p14:creationId xmlns:p14="http://schemas.microsoft.com/office/powerpoint/2010/main" val="3887631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CC684A-DD8E-DE94-852D-FC506D2B7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A {</a:t>
            </a:r>
          </a:p>
          <a:p>
            <a:r>
              <a:rPr lang="en-US" dirty="0"/>
              <a:t>	// Some fields</a:t>
            </a:r>
          </a:p>
          <a:p>
            <a:r>
              <a:rPr lang="en-US" dirty="0"/>
              <a:t>	// Some methods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B extends A {</a:t>
            </a:r>
          </a:p>
          <a:p>
            <a:r>
              <a:rPr lang="en-US" dirty="0"/>
              <a:t>	private A </a:t>
            </a:r>
            <a:r>
              <a:rPr lang="en-US" dirty="0" err="1"/>
              <a:t>objA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// Some fields</a:t>
            </a:r>
          </a:p>
          <a:p>
            <a:r>
              <a:rPr lang="en-US" dirty="0"/>
              <a:t>	// Some methods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8D96B9-CB15-7516-4E67-2891CED60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Why should we study design patterns?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F196BB-F530-ED5B-6F55-77E6F212186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4"/>
            <a:ext cx="5633413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Important to quickly recognize common requirements </a:t>
            </a:r>
          </a:p>
          <a:p>
            <a:r>
              <a:rPr lang="en-US" dirty="0"/>
              <a:t>Important for reading large codebases</a:t>
            </a:r>
          </a:p>
          <a:p>
            <a:pPr lvl="1"/>
            <a:r>
              <a:rPr lang="en-US" dirty="0"/>
              <a:t>Class B extends class A and also contains an object of class A </a:t>
            </a:r>
          </a:p>
          <a:p>
            <a:pPr lvl="1"/>
            <a:r>
              <a:rPr lang="en-US" dirty="0"/>
              <a:t>What’s </a:t>
            </a:r>
            <a:r>
              <a:rPr lang="en-US" b="1" dirty="0"/>
              <a:t>one</a:t>
            </a:r>
            <a:r>
              <a:rPr lang="en-US" dirty="0"/>
              <a:t> possible reason? </a:t>
            </a:r>
          </a:p>
          <a:p>
            <a:pPr lvl="1"/>
            <a:r>
              <a:rPr lang="en-US" dirty="0"/>
              <a:t>Could be many reasons, but one reason could be they are implementing the </a:t>
            </a:r>
            <a:r>
              <a:rPr lang="en-US" b="1" i="1" dirty="0"/>
              <a:t>proxy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1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01B76-62C7-05EF-833D-66CC93BED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44A5A9-15F7-CBA3-F713-4CB4CDEA7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70" y="785004"/>
            <a:ext cx="3896544" cy="52189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Creational patterns </a:t>
            </a:r>
          </a:p>
          <a:p>
            <a:r>
              <a:rPr lang="en-US" dirty="0"/>
              <a:t>Control how objects are created</a:t>
            </a:r>
          </a:p>
          <a:p>
            <a:r>
              <a:rPr lang="en-US" dirty="0" err="1"/>
              <a:t>E.g</a:t>
            </a:r>
            <a:r>
              <a:rPr lang="en-US" dirty="0"/>
              <a:t>, Factory, Singleton</a:t>
            </a: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73BA8F-1FB1-C1EF-1909-E50456B5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 classification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D137762-2A13-9939-4411-62530FFB20BA}"/>
              </a:ext>
            </a:extLst>
          </p:cNvPr>
          <p:cNvSpPr txBox="1">
            <a:spLocks/>
          </p:cNvSpPr>
          <p:nvPr/>
        </p:nvSpPr>
        <p:spPr bwMode="auto">
          <a:xfrm>
            <a:off x="4244627" y="785003"/>
            <a:ext cx="3980160" cy="52189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Structural patterns</a:t>
            </a:r>
          </a:p>
          <a:p>
            <a:r>
              <a:rPr lang="en-US" dirty="0"/>
              <a:t>Control how objects and classes are composed</a:t>
            </a:r>
          </a:p>
          <a:p>
            <a:r>
              <a:rPr lang="en-US" dirty="0"/>
              <a:t>Deal with object relationships</a:t>
            </a:r>
          </a:p>
          <a:p>
            <a:r>
              <a:rPr lang="en-US" dirty="0"/>
              <a:t>E.g., Adapter, Composite, Decorator, Bridge, Facade</a:t>
            </a:r>
          </a:p>
          <a:p>
            <a:pPr lvl="1"/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683DCB9-FAFA-6276-DDC6-ED5170F93B60}"/>
              </a:ext>
            </a:extLst>
          </p:cNvPr>
          <p:cNvSpPr txBox="1">
            <a:spLocks/>
          </p:cNvSpPr>
          <p:nvPr/>
        </p:nvSpPr>
        <p:spPr bwMode="auto">
          <a:xfrm>
            <a:off x="8291022" y="785002"/>
            <a:ext cx="3660408" cy="52189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Behavioral patterns</a:t>
            </a:r>
          </a:p>
          <a:p>
            <a:r>
              <a:rPr lang="en-US" dirty="0"/>
              <a:t>Control how objects distribute responsibilities</a:t>
            </a:r>
          </a:p>
          <a:p>
            <a:r>
              <a:rPr lang="en-US" dirty="0"/>
              <a:t>Template method, State, Observer, Visitor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8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54E2F-E90C-63F9-1EE7-6015D6747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A87DA-66DA-5A39-F393-779B20E42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the instantiation process</a:t>
            </a:r>
          </a:p>
          <a:p>
            <a:r>
              <a:rPr lang="en-US" dirty="0"/>
              <a:t>Provides flexibility in</a:t>
            </a:r>
          </a:p>
          <a:p>
            <a:pPr lvl="1"/>
            <a:r>
              <a:rPr lang="en-US" i="1" dirty="0"/>
              <a:t>What </a:t>
            </a:r>
            <a:r>
              <a:rPr lang="en-US" dirty="0"/>
              <a:t>gets created</a:t>
            </a:r>
          </a:p>
          <a:p>
            <a:pPr lvl="1"/>
            <a:r>
              <a:rPr lang="en-US" i="1" dirty="0"/>
              <a:t>Who </a:t>
            </a:r>
            <a:r>
              <a:rPr lang="en-US" dirty="0"/>
              <a:t>creates it</a:t>
            </a:r>
          </a:p>
          <a:p>
            <a:pPr lvl="1"/>
            <a:r>
              <a:rPr lang="en-US" i="1" dirty="0"/>
              <a:t>How </a:t>
            </a:r>
            <a:r>
              <a:rPr lang="en-US" dirty="0"/>
              <a:t>it is created and when</a:t>
            </a:r>
          </a:p>
          <a:p>
            <a:r>
              <a:rPr lang="en-US" dirty="0"/>
              <a:t>Singleton pattern (seen earlier), abstract factory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0A266-AD48-CE84-98D8-12E0EF9E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patterns </a:t>
            </a:r>
          </a:p>
        </p:txBody>
      </p:sp>
    </p:spTree>
    <p:extLst>
      <p:ext uri="{BB962C8B-B14F-4D97-AF65-F5344CB8AC3E}">
        <p14:creationId xmlns:p14="http://schemas.microsoft.com/office/powerpoint/2010/main" val="7382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D15018-764E-A07F-637B-FD07094CB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and objects abstract object behavior</a:t>
            </a:r>
          </a:p>
          <a:p>
            <a:pPr lvl="1"/>
            <a:r>
              <a:rPr lang="en-US" dirty="0"/>
              <a:t>Objects of type Class Car abstract the behavior of a car</a:t>
            </a:r>
          </a:p>
          <a:p>
            <a:pPr lvl="1"/>
            <a:r>
              <a:rPr lang="en-US" dirty="0"/>
              <a:t>Focus on reusing object behavior</a:t>
            </a:r>
          </a:p>
          <a:p>
            <a:r>
              <a:rPr lang="en-US" dirty="0"/>
              <a:t>Design patterns abstract object instantiation, composition, and behavior</a:t>
            </a:r>
          </a:p>
          <a:p>
            <a:pPr lvl="1"/>
            <a:r>
              <a:rPr lang="en-US" dirty="0"/>
              <a:t>Focus on abstracting the class design itself</a:t>
            </a:r>
          </a:p>
          <a:p>
            <a:pPr lvl="1"/>
            <a:r>
              <a:rPr lang="en-US" dirty="0"/>
              <a:t>Allows software engineers to </a:t>
            </a:r>
            <a:r>
              <a:rPr lang="en-US" i="1" dirty="0"/>
              <a:t>reuse </a:t>
            </a:r>
            <a:r>
              <a:rPr lang="en-US" dirty="0"/>
              <a:t>previous class designs and architectures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F0D9B-3FF0-F5F8-99C8-2C8863BB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design patterns?</a:t>
            </a:r>
          </a:p>
        </p:txBody>
      </p:sp>
    </p:spTree>
    <p:extLst>
      <p:ext uri="{BB962C8B-B14F-4D97-AF65-F5344CB8AC3E}">
        <p14:creationId xmlns:p14="http://schemas.microsoft.com/office/powerpoint/2010/main" val="48199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0E0303-71A9-36B0-0B0E-17359D76A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E3778-506D-E45E-FEBD-D878521A6E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dirty="0"/>
              <a:t>Abstract factory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483015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14958-E609-FD5C-3A1C-7D0E0E4FB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DACA3-4BF1-ACB9-8247-3D08B49FC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Button </a:t>
            </a:r>
            <a:r>
              <a:rPr lang="en-US" sz="1600" dirty="0" err="1">
                <a:latin typeface="Consolas" panose="020B0609020204030204" pitchFamily="49" charset="0"/>
              </a:rPr>
              <a:t>button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nullptr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if (platform == “win”)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button = new </a:t>
            </a:r>
            <a:r>
              <a:rPr lang="en-US" sz="1600" dirty="0" err="1">
                <a:latin typeface="Consolas" panose="020B0609020204030204" pitchFamily="49" charset="0"/>
              </a:rPr>
              <a:t>WinButton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else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button = new </a:t>
            </a:r>
            <a:r>
              <a:rPr lang="en-US" sz="1600" dirty="0" err="1">
                <a:latin typeface="Consolas" panose="020B0609020204030204" pitchFamily="49" charset="0"/>
              </a:rPr>
              <a:t>MacOSButton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br>
              <a:rPr lang="en-US" dirty="0"/>
            </a:br>
            <a:r>
              <a:rPr lang="en-US" dirty="0"/>
              <a:t>Textbox </a:t>
            </a:r>
            <a:r>
              <a:rPr lang="en-US" dirty="0" err="1"/>
              <a:t>textbox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  <a:br>
              <a:rPr lang="en-US" dirty="0"/>
            </a:br>
            <a:r>
              <a:rPr lang="en-US" sz="1600" dirty="0">
                <a:latin typeface="Consolas" panose="020B0609020204030204" pitchFamily="49" charset="0"/>
              </a:rPr>
              <a:t>if (platform == “win”)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textbox = new </a:t>
            </a:r>
            <a:r>
              <a:rPr lang="en-US" sz="1600" dirty="0" err="1">
                <a:latin typeface="Consolas" panose="020B0609020204030204" pitchFamily="49" charset="0"/>
              </a:rPr>
              <a:t>WinTextBox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else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button = new </a:t>
            </a:r>
            <a:r>
              <a:rPr lang="en-US" sz="1600" dirty="0" err="1">
                <a:latin typeface="Consolas" panose="020B0609020204030204" pitchFamily="49" charset="0"/>
              </a:rPr>
              <a:t>MacOSTextBox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 err="1"/>
              <a:t>DropdownBox</a:t>
            </a:r>
            <a:r>
              <a:rPr lang="en-US" dirty="0"/>
              <a:t> </a:t>
            </a:r>
            <a:r>
              <a:rPr lang="en-US" dirty="0" err="1"/>
              <a:t>dropdownbox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  <a:br>
              <a:rPr lang="en-US" dirty="0"/>
            </a:br>
            <a:r>
              <a:rPr lang="en-US" sz="1600" dirty="0">
                <a:latin typeface="Consolas" panose="020B0609020204030204" pitchFamily="49" charset="0"/>
              </a:rPr>
              <a:t>if (platform == “win”)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dirty="0"/>
              <a:t> </a:t>
            </a:r>
            <a:r>
              <a:rPr lang="en-US" dirty="0" err="1"/>
              <a:t>dropdownbox</a:t>
            </a:r>
            <a:r>
              <a:rPr lang="en-US" sz="1600" dirty="0">
                <a:latin typeface="Consolas" panose="020B0609020204030204" pitchFamily="49" charset="0"/>
              </a:rPr>
              <a:t> = new </a:t>
            </a:r>
            <a:r>
              <a:rPr lang="en-US" sz="1600" dirty="0" err="1">
                <a:latin typeface="Consolas" panose="020B0609020204030204" pitchFamily="49" charset="0"/>
              </a:rPr>
              <a:t>Win</a:t>
            </a:r>
            <a:r>
              <a:rPr lang="en-US" dirty="0" err="1"/>
              <a:t>DropdownBox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else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dirty="0"/>
              <a:t> </a:t>
            </a:r>
            <a:r>
              <a:rPr lang="en-US" dirty="0" err="1"/>
              <a:t>dropdownbox</a:t>
            </a:r>
            <a:r>
              <a:rPr lang="en-US" sz="1600" dirty="0">
                <a:latin typeface="Consolas" panose="020B0609020204030204" pitchFamily="49" charset="0"/>
              </a:rPr>
              <a:t> = new </a:t>
            </a:r>
            <a:r>
              <a:rPr lang="en-US" sz="1600" dirty="0" err="1">
                <a:latin typeface="Consolas" panose="020B0609020204030204" pitchFamily="49" charset="0"/>
              </a:rPr>
              <a:t>MacOS</a:t>
            </a:r>
            <a:r>
              <a:rPr lang="en-US" dirty="0" err="1"/>
              <a:t>DropdownBox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59E192-1E6C-E546-8E98-0C2E6551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UI toolkit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0E786E-0F0C-F91D-9527-CDEAF41449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design a GUI app that can support both Windows and MacOS UI components</a:t>
            </a:r>
          </a:p>
          <a:p>
            <a:r>
              <a:rPr lang="en-US" dirty="0"/>
              <a:t>Option 1 – add if-else statements for each UI component creation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Very ugly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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3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94F4B-DBCD-4D79-CA17-752A8568D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F32625-FDC5-A453-80F5-27946CB95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Button { // button stuff }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WinButton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MacOSButton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/>
              <a:t>abstract Class </a:t>
            </a:r>
            <a:r>
              <a:rPr lang="en-US" dirty="0" err="1"/>
              <a:t>UIFactory</a:t>
            </a:r>
            <a:r>
              <a:rPr lang="en-US" dirty="0"/>
              <a:t> {</a:t>
            </a:r>
          </a:p>
          <a:p>
            <a:r>
              <a:rPr lang="en-US" dirty="0"/>
              <a:t>	public void </a:t>
            </a:r>
            <a:r>
              <a:rPr lang="en-US" dirty="0" err="1"/>
              <a:t>createButton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WinFactory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createButton</a:t>
            </a:r>
            <a:r>
              <a:rPr lang="en-US" dirty="0"/>
              <a:t>() {</a:t>
            </a:r>
          </a:p>
          <a:p>
            <a:r>
              <a:rPr lang="en-US" dirty="0"/>
              <a:t>		return new </a:t>
            </a:r>
            <a:r>
              <a:rPr lang="en-US" dirty="0" err="1"/>
              <a:t>WinButton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MacOSFactory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createButton</a:t>
            </a:r>
            <a:r>
              <a:rPr lang="en-US" dirty="0"/>
              <a:t>() {</a:t>
            </a:r>
          </a:p>
          <a:p>
            <a:r>
              <a:rPr lang="en-US" dirty="0"/>
              <a:t>		return new </a:t>
            </a:r>
            <a:r>
              <a:rPr lang="en-US" dirty="0" err="1"/>
              <a:t>MacOSButton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969879-3781-7743-E985-9EA7F6F6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pattern for UI toolkit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B589CC-126E-D915-5851-DEF1857E7BE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 abstract </a:t>
            </a:r>
            <a:r>
              <a:rPr lang="en-US" dirty="0" err="1">
                <a:latin typeface="Consolas" panose="020B0609020204030204" pitchFamily="49" charset="0"/>
              </a:rPr>
              <a:t>UIFactory</a:t>
            </a:r>
            <a:r>
              <a:rPr lang="en-US" dirty="0"/>
              <a:t> class that provides abstract methods for UI component creation</a:t>
            </a:r>
          </a:p>
          <a:p>
            <a:r>
              <a:rPr lang="en-US" dirty="0"/>
              <a:t>Create concrete factory classes for both Windows and MacOS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A61597-6F20-88D6-43C3-F90B61447C54}"/>
              </a:ext>
            </a:extLst>
          </p:cNvPr>
          <p:cNvSpPr/>
          <p:nvPr/>
        </p:nvSpPr>
        <p:spPr>
          <a:xfrm>
            <a:off x="6015487" y="1582616"/>
            <a:ext cx="4418051" cy="937846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76BBE-2901-B794-50BD-9434F53B7160}"/>
              </a:ext>
            </a:extLst>
          </p:cNvPr>
          <p:cNvSpPr/>
          <p:nvPr/>
        </p:nvSpPr>
        <p:spPr>
          <a:xfrm>
            <a:off x="6015487" y="2520462"/>
            <a:ext cx="5285559" cy="1418492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42C4E9-10F8-C747-EC49-88C42F1149E8}"/>
              </a:ext>
            </a:extLst>
          </p:cNvPr>
          <p:cNvSpPr/>
          <p:nvPr/>
        </p:nvSpPr>
        <p:spPr>
          <a:xfrm>
            <a:off x="6015486" y="3938954"/>
            <a:ext cx="5285559" cy="1418492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9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42A29-48D8-4139-1177-D82A19112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5AC07F-CD1B-D3F1-B5AD-56A387907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Button { // button stuff }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WinButton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MacOSButton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/>
              <a:t>abstract Class </a:t>
            </a:r>
            <a:r>
              <a:rPr lang="en-US" dirty="0" err="1"/>
              <a:t>UIFactory</a:t>
            </a:r>
            <a:r>
              <a:rPr lang="en-US" dirty="0"/>
              <a:t> { … 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WinFactory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 … 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MacOSFactory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 …}</a:t>
            </a:r>
          </a:p>
          <a:p>
            <a:endParaRPr lang="en-US" dirty="0"/>
          </a:p>
          <a:p>
            <a:r>
              <a:rPr lang="en-US" dirty="0"/>
              <a:t>public class Application {</a:t>
            </a:r>
          </a:p>
          <a:p>
            <a:r>
              <a:rPr lang="en-US" dirty="0"/>
              <a:t>	private </a:t>
            </a:r>
            <a:r>
              <a:rPr lang="en-US" dirty="0" err="1"/>
              <a:t>UIFactory</a:t>
            </a:r>
            <a:r>
              <a:rPr lang="en-US" dirty="0"/>
              <a:t> </a:t>
            </a:r>
            <a:r>
              <a:rPr lang="en-US" dirty="0" err="1"/>
              <a:t>uiFactory</a:t>
            </a:r>
            <a:r>
              <a:rPr lang="en-US" dirty="0"/>
              <a:t>;</a:t>
            </a:r>
          </a:p>
          <a:p>
            <a:r>
              <a:rPr lang="en-US" dirty="0"/>
              <a:t>	public Application() {</a:t>
            </a:r>
          </a:p>
          <a:p>
            <a:r>
              <a:rPr lang="en-US" dirty="0"/>
              <a:t>		String platform = </a:t>
            </a:r>
            <a:r>
              <a:rPr lang="en-US" dirty="0" err="1"/>
              <a:t>detectPlatform</a:t>
            </a:r>
            <a:r>
              <a:rPr lang="en-US" dirty="0"/>
              <a:t>();</a:t>
            </a:r>
          </a:p>
          <a:p>
            <a:r>
              <a:rPr lang="en-US" dirty="0"/>
              <a:t>		if (platform == “win”) {</a:t>
            </a:r>
          </a:p>
          <a:p>
            <a:r>
              <a:rPr lang="en-US" dirty="0"/>
              <a:t>		    </a:t>
            </a:r>
            <a:r>
              <a:rPr lang="en-US" dirty="0" err="1"/>
              <a:t>uiFactory</a:t>
            </a:r>
            <a:r>
              <a:rPr lang="en-US" dirty="0"/>
              <a:t> = new </a:t>
            </a:r>
            <a:r>
              <a:rPr lang="en-US" dirty="0" err="1"/>
              <a:t>WinFactory</a:t>
            </a:r>
            <a:r>
              <a:rPr lang="en-US" dirty="0"/>
              <a:t>();</a:t>
            </a:r>
          </a:p>
          <a:p>
            <a:r>
              <a:rPr lang="en-US" dirty="0"/>
              <a:t>		} else if (platform == “</a:t>
            </a:r>
            <a:r>
              <a:rPr lang="en-US" dirty="0" err="1"/>
              <a:t>macos</a:t>
            </a:r>
            <a:r>
              <a:rPr lang="en-US" dirty="0"/>
              <a:t>”) {</a:t>
            </a:r>
          </a:p>
          <a:p>
            <a:r>
              <a:rPr lang="en-US" dirty="0"/>
              <a:t>		    </a:t>
            </a:r>
            <a:r>
              <a:rPr lang="en-US" dirty="0" err="1"/>
              <a:t>uiFactory</a:t>
            </a:r>
            <a:r>
              <a:rPr lang="en-US" dirty="0"/>
              <a:t> = new </a:t>
            </a:r>
            <a:r>
              <a:rPr lang="en-US" dirty="0" err="1"/>
              <a:t>MacOSFactory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drawGUI</a:t>
            </a:r>
            <a:r>
              <a:rPr lang="en-US" dirty="0"/>
              <a:t>() {</a:t>
            </a:r>
          </a:p>
          <a:p>
            <a:r>
              <a:rPr lang="en-US" dirty="0"/>
              <a:t>		Button </a:t>
            </a:r>
            <a:r>
              <a:rPr lang="en-US" dirty="0" err="1"/>
              <a:t>button</a:t>
            </a:r>
            <a:r>
              <a:rPr lang="en-US" dirty="0"/>
              <a:t> = </a:t>
            </a:r>
            <a:r>
              <a:rPr lang="en-US" dirty="0" err="1"/>
              <a:t>uiFactory.createButton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47DA89-6477-5418-7AE2-DDE15A55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pattern for UI toolkit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DC1E04-2BC5-AF62-B5F8-10210EEAA12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Application contains a field of type </a:t>
            </a:r>
            <a:r>
              <a:rPr lang="en-US" dirty="0" err="1"/>
              <a:t>UIFactory</a:t>
            </a:r>
            <a:endParaRPr lang="en-US" dirty="0"/>
          </a:p>
          <a:p>
            <a:pPr lvl="1"/>
            <a:r>
              <a:rPr lang="en-US" dirty="0"/>
              <a:t>Initialized depending on the platform</a:t>
            </a:r>
          </a:p>
          <a:p>
            <a:pPr lvl="1"/>
            <a:r>
              <a:rPr lang="en-US" dirty="0"/>
              <a:t>ONLY place where the platform check is performed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F85215-C309-3E70-032B-5FE66668BB47}"/>
              </a:ext>
            </a:extLst>
          </p:cNvPr>
          <p:cNvSpPr/>
          <p:nvPr/>
        </p:nvSpPr>
        <p:spPr>
          <a:xfrm>
            <a:off x="6015487" y="2520461"/>
            <a:ext cx="5285559" cy="2016369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80A8C-D758-D1FC-DC5C-7FE1D14BEA9A}"/>
              </a:ext>
            </a:extLst>
          </p:cNvPr>
          <p:cNvSpPr/>
          <p:nvPr/>
        </p:nvSpPr>
        <p:spPr>
          <a:xfrm>
            <a:off x="6015486" y="4560276"/>
            <a:ext cx="5794439" cy="679939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4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66C345-4FE9-861F-9401-62552AB83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an interface for creating families of related or dependent objects without specifying their concrete classes</a:t>
            </a:r>
          </a:p>
          <a:p>
            <a:r>
              <a:rPr lang="en-US" dirty="0"/>
              <a:t>An abstract factory class provides an abstract interface for object creation</a:t>
            </a:r>
          </a:p>
          <a:p>
            <a:r>
              <a:rPr lang="en-US" dirty="0"/>
              <a:t>Concreate factory sub-classes implement that abstract interface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5707DD-719B-2F02-2BF7-BE6738BB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</a:t>
            </a:r>
          </a:p>
        </p:txBody>
      </p:sp>
    </p:spTree>
    <p:extLst>
      <p:ext uri="{BB962C8B-B14F-4D97-AF65-F5344CB8AC3E}">
        <p14:creationId xmlns:p14="http://schemas.microsoft.com/office/powerpoint/2010/main" val="3635492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2BE99-4688-BBD0-00B4-F0B88544F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Isolates concrete classes</a:t>
            </a:r>
          </a:p>
          <a:p>
            <a:pPr lvl="1"/>
            <a:r>
              <a:rPr lang="en-US" dirty="0"/>
              <a:t>Objects are created through the interface / abstract classes</a:t>
            </a:r>
          </a:p>
          <a:p>
            <a:r>
              <a:rPr lang="en-US" dirty="0"/>
              <a:t>Promotes consistency among products</a:t>
            </a:r>
          </a:p>
          <a:p>
            <a:pPr lvl="1"/>
            <a:r>
              <a:rPr lang="en-US" dirty="0"/>
              <a:t>All UI families must support same functionalities</a:t>
            </a:r>
          </a:p>
          <a:p>
            <a:r>
              <a:rPr lang="en-US" dirty="0"/>
              <a:t>Supporting new kind of UI family is easier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6D94F0-D760-0527-69CE-B30BDEE9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883668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5D1F2-BBC7-90BA-A35F-F21534714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E0420A-9BD0-A8DF-8517-9C45037D9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Button </a:t>
            </a:r>
            <a:r>
              <a:rPr lang="en-US" sz="1600" dirty="0" err="1">
                <a:latin typeface="Consolas" panose="020B0609020204030204" pitchFamily="49" charset="0"/>
              </a:rPr>
              <a:t>button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nullptr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if (platform == “win”)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button = new </a:t>
            </a:r>
            <a:r>
              <a:rPr lang="en-US" sz="1600" dirty="0" err="1">
                <a:latin typeface="Consolas" panose="020B0609020204030204" pitchFamily="49" charset="0"/>
              </a:rPr>
              <a:t>WinButton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else if (platform == “</a:t>
            </a:r>
            <a:r>
              <a:rPr lang="en-US" sz="1600" dirty="0" err="1">
                <a:latin typeface="Consolas" panose="020B0609020204030204" pitchFamily="49" charset="0"/>
              </a:rPr>
              <a:t>macos</a:t>
            </a:r>
            <a:r>
              <a:rPr lang="en-US" sz="1600" dirty="0">
                <a:latin typeface="Consolas" panose="020B0609020204030204" pitchFamily="49" charset="0"/>
              </a:rPr>
              <a:t>”)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button = new </a:t>
            </a:r>
            <a:r>
              <a:rPr lang="en-US" sz="1600" dirty="0" err="1">
                <a:latin typeface="Consolas" panose="020B0609020204030204" pitchFamily="49" charset="0"/>
              </a:rPr>
              <a:t>MacOSButton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else {</a:t>
            </a:r>
          </a:p>
          <a:p>
            <a:r>
              <a:rPr lang="en-US" dirty="0"/>
              <a:t>	button = new </a:t>
            </a:r>
            <a:r>
              <a:rPr lang="en-US" dirty="0" err="1"/>
              <a:t>GnomeButton</a:t>
            </a:r>
            <a:r>
              <a:rPr lang="en-US" dirty="0"/>
              <a:t>(); // </a:t>
            </a:r>
            <a:r>
              <a:rPr lang="en-US" dirty="0" err="1"/>
              <a:t>linux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dirty="0"/>
              <a:t>}</a:t>
            </a:r>
            <a:endParaRPr lang="en-US" dirty="0">
              <a:latin typeface="Consolas" panose="020B0609020204030204" pitchFamily="49" charset="0"/>
            </a:endParaRPr>
          </a:p>
          <a:p>
            <a:br>
              <a:rPr lang="en-US" dirty="0"/>
            </a:br>
            <a:r>
              <a:rPr lang="en-US" dirty="0"/>
              <a:t>Textbox </a:t>
            </a:r>
            <a:r>
              <a:rPr lang="en-US" dirty="0" err="1"/>
              <a:t>textbox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  <a:br>
              <a:rPr lang="en-US" dirty="0"/>
            </a:br>
            <a:r>
              <a:rPr lang="en-US" sz="1600" dirty="0">
                <a:latin typeface="Consolas" panose="020B0609020204030204" pitchFamily="49" charset="0"/>
              </a:rPr>
              <a:t>if (platform == “win”)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textbox = new </a:t>
            </a:r>
            <a:r>
              <a:rPr lang="en-US" sz="1600" dirty="0" err="1">
                <a:latin typeface="Consolas" panose="020B0609020204030204" pitchFamily="49" charset="0"/>
              </a:rPr>
              <a:t>WinTextBox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else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button = new </a:t>
            </a:r>
            <a:r>
              <a:rPr lang="en-US" sz="1600" dirty="0" err="1">
                <a:latin typeface="Consolas" panose="020B0609020204030204" pitchFamily="49" charset="0"/>
              </a:rPr>
              <a:t>MacOSTextBox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</a:t>
            </a:r>
            <a:r>
              <a:rPr lang="en-US" sz="1600" b="1" dirty="0">
                <a:latin typeface="Consolas" panose="020B0609020204030204" pitchFamily="49" charset="0"/>
              </a:rPr>
              <a:t>// Linux not handled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599D3D-9665-7DB1-0347-261D2106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27A8C5-7BB9-1540-FAE6-8DBC5AD87AE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Promotes consistency among products</a:t>
            </a:r>
          </a:p>
          <a:p>
            <a:r>
              <a:rPr lang="en-US" dirty="0"/>
              <a:t>Supporting new kind of UI family is easier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37429C-0F66-E6CC-C306-DB5421D2FDE5}"/>
              </a:ext>
            </a:extLst>
          </p:cNvPr>
          <p:cNvSpPr/>
          <p:nvPr/>
        </p:nvSpPr>
        <p:spPr>
          <a:xfrm>
            <a:off x="6015486" y="2063261"/>
            <a:ext cx="5794439" cy="820616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54AF51-6AC6-C6E9-E6B5-F55BF356A6D7}"/>
              </a:ext>
            </a:extLst>
          </p:cNvPr>
          <p:cNvSpPr/>
          <p:nvPr/>
        </p:nvSpPr>
        <p:spPr>
          <a:xfrm>
            <a:off x="6015485" y="4250861"/>
            <a:ext cx="5794439" cy="820616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CA7B2-59AB-6CFF-65FC-3801C0FA1ACE}"/>
              </a:ext>
            </a:extLst>
          </p:cNvPr>
          <p:cNvSpPr txBox="1"/>
          <p:nvPr/>
        </p:nvSpPr>
        <p:spPr>
          <a:xfrm>
            <a:off x="8710247" y="4572000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What happens?</a:t>
            </a:r>
          </a:p>
        </p:txBody>
      </p:sp>
    </p:spTree>
    <p:extLst>
      <p:ext uri="{BB962C8B-B14F-4D97-AF65-F5344CB8AC3E}">
        <p14:creationId xmlns:p14="http://schemas.microsoft.com/office/powerpoint/2010/main" val="201753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A12B5-ADD3-CB4C-7416-B5293F237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5D4CC-5D12-143B-A598-C0F613973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Button { // button stuff }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WinButton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MacOSButton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/>
              <a:t>abstract Class </a:t>
            </a:r>
            <a:r>
              <a:rPr lang="en-US" dirty="0" err="1"/>
              <a:t>UIFactory</a:t>
            </a:r>
            <a:r>
              <a:rPr lang="en-US" dirty="0"/>
              <a:t> {</a:t>
            </a:r>
          </a:p>
          <a:p>
            <a:r>
              <a:rPr lang="en-US" dirty="0"/>
              <a:t>	public void </a:t>
            </a:r>
            <a:r>
              <a:rPr lang="en-US" dirty="0" err="1"/>
              <a:t>createButton</a:t>
            </a:r>
            <a:r>
              <a:rPr lang="en-US" dirty="0"/>
              <a:t>();</a:t>
            </a:r>
          </a:p>
          <a:p>
            <a:r>
              <a:rPr lang="en-US" dirty="0"/>
              <a:t>	public void </a:t>
            </a:r>
            <a:r>
              <a:rPr lang="en-US" dirty="0" err="1"/>
              <a:t>createTextbox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WinFactory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</a:t>
            </a:r>
          </a:p>
          <a:p>
            <a:r>
              <a:rPr lang="en-US" dirty="0"/>
              <a:t>	public void </a:t>
            </a:r>
            <a:r>
              <a:rPr lang="en-US" dirty="0" err="1"/>
              <a:t>createButton</a:t>
            </a:r>
            <a:r>
              <a:rPr lang="en-US" dirty="0"/>
              <a:t>() {</a:t>
            </a:r>
          </a:p>
          <a:p>
            <a:r>
              <a:rPr lang="en-US" dirty="0"/>
              <a:t>		return new </a:t>
            </a:r>
            <a:r>
              <a:rPr lang="en-US" dirty="0" err="1"/>
              <a:t>WinButton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	public void </a:t>
            </a:r>
            <a:r>
              <a:rPr lang="en-US" dirty="0" err="1"/>
              <a:t>createTextbox</a:t>
            </a:r>
            <a:r>
              <a:rPr lang="en-US" dirty="0"/>
              <a:t>() {</a:t>
            </a:r>
          </a:p>
          <a:p>
            <a:r>
              <a:rPr lang="en-US" dirty="0"/>
              <a:t>		return new </a:t>
            </a:r>
            <a:r>
              <a:rPr lang="en-US" dirty="0" err="1"/>
              <a:t>WinTextbox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LinuxFactory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</a:t>
            </a:r>
          </a:p>
          <a:p>
            <a:r>
              <a:rPr lang="en-US" dirty="0"/>
              <a:t>	public void </a:t>
            </a:r>
            <a:r>
              <a:rPr lang="en-US" dirty="0" err="1"/>
              <a:t>createButton</a:t>
            </a:r>
            <a:r>
              <a:rPr lang="en-US" dirty="0"/>
              <a:t>() {</a:t>
            </a:r>
          </a:p>
          <a:p>
            <a:r>
              <a:rPr lang="en-US" dirty="0"/>
              <a:t>		return new </a:t>
            </a:r>
            <a:r>
              <a:rPr lang="en-US" dirty="0" err="1"/>
              <a:t>GnomeButton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// Missing </a:t>
            </a:r>
            <a:r>
              <a:rPr lang="en-US" b="1" dirty="0" err="1"/>
              <a:t>createTextbox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5992B5-F503-8874-C6B7-C3414C51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62DDF7-CD81-136B-B512-E791807BC79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Promotes consistency among products</a:t>
            </a:r>
          </a:p>
          <a:p>
            <a:r>
              <a:rPr lang="en-US" dirty="0"/>
              <a:t>Supporting new kind of UI family is easier</a:t>
            </a:r>
          </a:p>
          <a:p>
            <a:r>
              <a:rPr lang="en-US" dirty="0"/>
              <a:t>Catching errors at compile time is </a:t>
            </a:r>
            <a:r>
              <a:rPr lang="en-US" b="1" i="1" dirty="0"/>
              <a:t>much better </a:t>
            </a:r>
            <a:r>
              <a:rPr lang="en-US" dirty="0"/>
              <a:t>than during execution</a:t>
            </a:r>
          </a:p>
          <a:p>
            <a:pPr lvl="1"/>
            <a:r>
              <a:rPr lang="en-US" b="1" i="1" dirty="0"/>
              <a:t>Why…?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DB7449-FD6B-66BC-CC06-F006B234356D}"/>
              </a:ext>
            </a:extLst>
          </p:cNvPr>
          <p:cNvSpPr/>
          <p:nvPr/>
        </p:nvSpPr>
        <p:spPr>
          <a:xfrm>
            <a:off x="6015485" y="4250860"/>
            <a:ext cx="5794439" cy="1458277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51097-B08A-505E-F9FA-5F27F18279DC}"/>
              </a:ext>
            </a:extLst>
          </p:cNvPr>
          <p:cNvSpPr txBox="1"/>
          <p:nvPr/>
        </p:nvSpPr>
        <p:spPr>
          <a:xfrm>
            <a:off x="8912704" y="5247472"/>
            <a:ext cx="2829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What happens here?</a:t>
            </a:r>
          </a:p>
        </p:txBody>
      </p:sp>
    </p:spTree>
    <p:extLst>
      <p:ext uri="{BB962C8B-B14F-4D97-AF65-F5344CB8AC3E}">
        <p14:creationId xmlns:p14="http://schemas.microsoft.com/office/powerpoint/2010/main" val="256202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E3DB8-72E0-65BB-8252-1DAEE6DFE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957A4-C116-3A8A-3126-9639181B7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classes and objects compose to form larger structures</a:t>
            </a:r>
          </a:p>
          <a:p>
            <a:r>
              <a:rPr lang="en-US" dirty="0"/>
              <a:t>Structural patterns can be applied at</a:t>
            </a:r>
          </a:p>
          <a:p>
            <a:pPr lvl="1"/>
            <a:r>
              <a:rPr lang="en-US" dirty="0"/>
              <a:t>Class level</a:t>
            </a:r>
          </a:p>
          <a:p>
            <a:pPr lvl="1"/>
            <a:r>
              <a:rPr lang="en-US" dirty="0"/>
              <a:t>Object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A2237B-DB38-0B09-7E6B-FB905BAE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1699900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F5873D-6EAC-9D52-0741-24E9E493E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6A42F-E6A0-F082-ECE1-C2DB9FD577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Adapter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48909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9C9052-1856-1E48-57E5-0DB164783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design patterns are so useful that languages support them</a:t>
            </a:r>
          </a:p>
          <a:p>
            <a:pPr lvl="1"/>
            <a:r>
              <a:rPr lang="en-US" dirty="0"/>
              <a:t>Proxy design pattern supported by Java</a:t>
            </a:r>
          </a:p>
          <a:p>
            <a:pPr lvl="1"/>
            <a:r>
              <a:rPr lang="en-US" dirty="0"/>
              <a:t>Visitor design pattern supported by pattern matching in functional languages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2C3F2C-284F-3E57-0D3C-AC86902C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design patterns?</a:t>
            </a:r>
          </a:p>
        </p:txBody>
      </p:sp>
    </p:spTree>
    <p:extLst>
      <p:ext uri="{BB962C8B-B14F-4D97-AF65-F5344CB8AC3E}">
        <p14:creationId xmlns:p14="http://schemas.microsoft.com/office/powerpoint/2010/main" val="475764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FC10D-68FA-95DD-7036-88FA30F32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9D9A61-5063-2D50-C2F9-AF651770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design pattern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8533C3-6979-4AF6-61D1-44C0E4291708}"/>
              </a:ext>
            </a:extLst>
          </p:cNvPr>
          <p:cNvSpPr/>
          <p:nvPr/>
        </p:nvSpPr>
        <p:spPr>
          <a:xfrm>
            <a:off x="183846" y="1500554"/>
            <a:ext cx="3868614" cy="24852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979EF-25AC-CB22-E597-8572AE1D8116}"/>
              </a:ext>
            </a:extLst>
          </p:cNvPr>
          <p:cNvSpPr txBox="1"/>
          <p:nvPr/>
        </p:nvSpPr>
        <p:spPr>
          <a:xfrm>
            <a:off x="492369" y="1065407"/>
            <a:ext cx="1438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err="1"/>
              <a:t>libStripe</a:t>
            </a:r>
            <a:endParaRPr lang="en-US" sz="2800" b="1" i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C15CDA-8389-9C81-5D76-FC48734B42E4}"/>
              </a:ext>
            </a:extLst>
          </p:cNvPr>
          <p:cNvGrpSpPr/>
          <p:nvPr/>
        </p:nvGrpSpPr>
        <p:grpSpPr>
          <a:xfrm>
            <a:off x="279491" y="1863970"/>
            <a:ext cx="3589124" cy="937845"/>
            <a:chOff x="1205614" y="2133600"/>
            <a:chExt cx="3589124" cy="9378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638817-7DFE-A2C5-3634-C35BC8536F66}"/>
                </a:ext>
              </a:extLst>
            </p:cNvPr>
            <p:cNvSpPr/>
            <p:nvPr/>
          </p:nvSpPr>
          <p:spPr>
            <a:xfrm>
              <a:off x="1205614" y="2540834"/>
              <a:ext cx="3589124" cy="5306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makePayment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(int amt);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D95292-4032-F1D4-3EA8-D81B6567B624}"/>
                </a:ext>
              </a:extLst>
            </p:cNvPr>
            <p:cNvSpPr/>
            <p:nvPr/>
          </p:nvSpPr>
          <p:spPr>
            <a:xfrm>
              <a:off x="1205615" y="2133600"/>
              <a:ext cx="3036276" cy="41309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Consolas" panose="020B0609020204030204" pitchFamily="49" charset="0"/>
                </a:rPr>
                <a:t>StripePaymentProcessor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A14BF0F-3206-35D9-BC9F-E414F0AC5924}"/>
              </a:ext>
            </a:extLst>
          </p:cNvPr>
          <p:cNvSpPr/>
          <p:nvPr/>
        </p:nvSpPr>
        <p:spPr>
          <a:xfrm>
            <a:off x="7123907" y="869817"/>
            <a:ext cx="3868614" cy="49096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AE84D9-DD8E-4828-4731-AD26087C0CD8}"/>
              </a:ext>
            </a:extLst>
          </p:cNvPr>
          <p:cNvGrpSpPr/>
          <p:nvPr/>
        </p:nvGrpSpPr>
        <p:grpSpPr>
          <a:xfrm>
            <a:off x="7263652" y="1150407"/>
            <a:ext cx="3589124" cy="912855"/>
            <a:chOff x="1205614" y="2133600"/>
            <a:chExt cx="3589124" cy="9128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D647E-8B3E-13C3-25D6-224724499927}"/>
                </a:ext>
              </a:extLst>
            </p:cNvPr>
            <p:cNvSpPr/>
            <p:nvPr/>
          </p:nvSpPr>
          <p:spPr>
            <a:xfrm>
              <a:off x="1205614" y="2540834"/>
              <a:ext cx="3589124" cy="5056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 pay(int amt);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75438C-F59C-AD9C-991D-012A43422EF6}"/>
                </a:ext>
              </a:extLst>
            </p:cNvPr>
            <p:cNvSpPr/>
            <p:nvPr/>
          </p:nvSpPr>
          <p:spPr>
            <a:xfrm>
              <a:off x="1205614" y="2133600"/>
              <a:ext cx="3589123" cy="413096"/>
            </a:xfrm>
            <a:prstGeom prst="rect">
              <a:avLst/>
            </a:prstGeom>
            <a:solidFill>
              <a:srgbClr val="B9B9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interface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PaymentProcessor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A6D106-F794-673C-1B37-7831DA33FE66}"/>
              </a:ext>
            </a:extLst>
          </p:cNvPr>
          <p:cNvGrpSpPr/>
          <p:nvPr/>
        </p:nvGrpSpPr>
        <p:grpSpPr>
          <a:xfrm>
            <a:off x="7263652" y="2251329"/>
            <a:ext cx="3589124" cy="1038838"/>
            <a:chOff x="1205614" y="2133600"/>
            <a:chExt cx="3589124" cy="79339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2431621-6514-0C59-7768-9831A5636426}"/>
                </a:ext>
              </a:extLst>
            </p:cNvPr>
            <p:cNvSpPr/>
            <p:nvPr/>
          </p:nvSpPr>
          <p:spPr>
            <a:xfrm>
              <a:off x="1205614" y="2540834"/>
              <a:ext cx="3589124" cy="38615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 pay(int amt) {// code}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F520A9-6520-C892-5BA9-35BC9F8A8D40}"/>
                </a:ext>
              </a:extLst>
            </p:cNvPr>
            <p:cNvSpPr/>
            <p:nvPr/>
          </p:nvSpPr>
          <p:spPr>
            <a:xfrm>
              <a:off x="1205615" y="2133600"/>
              <a:ext cx="3589122" cy="413096"/>
            </a:xfrm>
            <a:prstGeom prst="rect">
              <a:avLst/>
            </a:prstGeom>
            <a:solidFill>
              <a:srgbClr val="B9B9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PaypalProcessor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implements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PaymentProcessor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191B01-58E5-E1E7-1BA1-1B533A8DED51}"/>
              </a:ext>
            </a:extLst>
          </p:cNvPr>
          <p:cNvGrpSpPr/>
          <p:nvPr/>
        </p:nvGrpSpPr>
        <p:grpSpPr>
          <a:xfrm>
            <a:off x="7263652" y="3401490"/>
            <a:ext cx="3589124" cy="2079527"/>
            <a:chOff x="1205614" y="2133600"/>
            <a:chExt cx="3589124" cy="158819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6396E66-14C5-9930-DA5C-FD3035BB4A27}"/>
                </a:ext>
              </a:extLst>
            </p:cNvPr>
            <p:cNvSpPr/>
            <p:nvPr/>
          </p:nvSpPr>
          <p:spPr>
            <a:xfrm>
              <a:off x="1205614" y="2540833"/>
              <a:ext cx="3589124" cy="1180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main() {</a:t>
              </a:r>
              <a:b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PaymentProcessor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p = new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PaypalProcessor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p.pay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(1000);</a:t>
              </a:r>
              <a:b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A0830DB-233D-2E7F-318E-1BDEE73674AB}"/>
                </a:ext>
              </a:extLst>
            </p:cNvPr>
            <p:cNvSpPr/>
            <p:nvPr/>
          </p:nvSpPr>
          <p:spPr>
            <a:xfrm>
              <a:off x="1205615" y="2133600"/>
              <a:ext cx="3589122" cy="413096"/>
            </a:xfrm>
            <a:prstGeom prst="rect">
              <a:avLst/>
            </a:prstGeom>
            <a:solidFill>
              <a:srgbClr val="B9B9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MyApp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D9512AB7-72D1-0602-D0F8-5E8F2D4A7854}"/>
              </a:ext>
            </a:extLst>
          </p:cNvPr>
          <p:cNvCxnSpPr>
            <a:cxnSpLocks/>
            <a:stCxn id="2" idx="3"/>
            <a:endCxn id="19" idx="1"/>
          </p:cNvCxnSpPr>
          <p:nvPr/>
        </p:nvCxnSpPr>
        <p:spPr>
          <a:xfrm>
            <a:off x="4052460" y="2743201"/>
            <a:ext cx="3211192" cy="1964661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70A4C7-0DB8-E1DF-014D-C5F2F8953EBB}"/>
              </a:ext>
            </a:extLst>
          </p:cNvPr>
          <p:cNvSpPr txBox="1"/>
          <p:nvPr/>
        </p:nvSpPr>
        <p:spPr>
          <a:xfrm>
            <a:off x="4052459" y="4313070"/>
            <a:ext cx="2751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/>
              <a:t>Use Stripe </a:t>
            </a:r>
          </a:p>
          <a:p>
            <a:pPr algn="ctr"/>
            <a:r>
              <a:rPr lang="en-US" sz="2800" b="1" i="1" dirty="0"/>
              <a:t>instead of </a:t>
            </a:r>
            <a:r>
              <a:rPr lang="en-US" sz="2800" b="1" i="1" dirty="0" err="1"/>
              <a:t>Paypal</a:t>
            </a:r>
            <a:endParaRPr lang="en-US" sz="1600" b="1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B903FB-1A1E-A118-AB1F-6F0AE9F8AE30}"/>
              </a:ext>
            </a:extLst>
          </p:cNvPr>
          <p:cNvSpPr txBox="1"/>
          <p:nvPr/>
        </p:nvSpPr>
        <p:spPr>
          <a:xfrm>
            <a:off x="9058213" y="379939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62543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BF725-718A-742E-CF78-93BBA283D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8FA73F-5F51-C464-BC6A-4DC64EB4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design pattern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F4C8F0-4585-6875-1A9D-3836196B53DD}"/>
              </a:ext>
            </a:extLst>
          </p:cNvPr>
          <p:cNvSpPr/>
          <p:nvPr/>
        </p:nvSpPr>
        <p:spPr>
          <a:xfrm>
            <a:off x="183846" y="1500554"/>
            <a:ext cx="3868614" cy="24852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519A78-AF92-7C1D-36E5-BC290949A024}"/>
              </a:ext>
            </a:extLst>
          </p:cNvPr>
          <p:cNvSpPr txBox="1"/>
          <p:nvPr/>
        </p:nvSpPr>
        <p:spPr>
          <a:xfrm>
            <a:off x="492369" y="1065407"/>
            <a:ext cx="1438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err="1"/>
              <a:t>libStripe</a:t>
            </a:r>
            <a:endParaRPr lang="en-US" sz="2800" b="1" i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6C00576-5D37-2AD4-A254-1AFA350BB19E}"/>
              </a:ext>
            </a:extLst>
          </p:cNvPr>
          <p:cNvGrpSpPr/>
          <p:nvPr/>
        </p:nvGrpSpPr>
        <p:grpSpPr>
          <a:xfrm>
            <a:off x="279491" y="1863970"/>
            <a:ext cx="3589124" cy="937845"/>
            <a:chOff x="1205614" y="2133600"/>
            <a:chExt cx="3589124" cy="9378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193774-AF88-AC70-ECB3-15F621330B83}"/>
                </a:ext>
              </a:extLst>
            </p:cNvPr>
            <p:cNvSpPr/>
            <p:nvPr/>
          </p:nvSpPr>
          <p:spPr>
            <a:xfrm>
              <a:off x="1205614" y="2540834"/>
              <a:ext cx="3589124" cy="5306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makePayment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(int amt);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52DCC1-6FA3-5E27-9637-A6D46DFBFDFE}"/>
                </a:ext>
              </a:extLst>
            </p:cNvPr>
            <p:cNvSpPr/>
            <p:nvPr/>
          </p:nvSpPr>
          <p:spPr>
            <a:xfrm>
              <a:off x="1205615" y="2133600"/>
              <a:ext cx="3036276" cy="41309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Consolas" panose="020B0609020204030204" pitchFamily="49" charset="0"/>
                </a:rPr>
                <a:t>StripePaymentProcessor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7B0434-2914-4C0D-8EBE-721EBC8CD5AA}"/>
              </a:ext>
            </a:extLst>
          </p:cNvPr>
          <p:cNvSpPr/>
          <p:nvPr/>
        </p:nvSpPr>
        <p:spPr>
          <a:xfrm>
            <a:off x="7123907" y="869817"/>
            <a:ext cx="3868614" cy="49096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F2D429-DA8D-8469-BEC8-CBCEB677EF16}"/>
              </a:ext>
            </a:extLst>
          </p:cNvPr>
          <p:cNvGrpSpPr/>
          <p:nvPr/>
        </p:nvGrpSpPr>
        <p:grpSpPr>
          <a:xfrm>
            <a:off x="7263652" y="1150407"/>
            <a:ext cx="3589124" cy="912855"/>
            <a:chOff x="1205614" y="2133600"/>
            <a:chExt cx="3589124" cy="9128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FA6845-75C2-C2D8-F822-E39297396CCA}"/>
                </a:ext>
              </a:extLst>
            </p:cNvPr>
            <p:cNvSpPr/>
            <p:nvPr/>
          </p:nvSpPr>
          <p:spPr>
            <a:xfrm>
              <a:off x="1205614" y="2540834"/>
              <a:ext cx="3589124" cy="5056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 pay(int amt);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D611ECD-DDF6-9CF7-AB54-708AE096EBBC}"/>
                </a:ext>
              </a:extLst>
            </p:cNvPr>
            <p:cNvSpPr/>
            <p:nvPr/>
          </p:nvSpPr>
          <p:spPr>
            <a:xfrm>
              <a:off x="1205614" y="2133600"/>
              <a:ext cx="3589123" cy="413096"/>
            </a:xfrm>
            <a:prstGeom prst="rect">
              <a:avLst/>
            </a:prstGeom>
            <a:solidFill>
              <a:srgbClr val="B9B9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interface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PaymentProcessor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06CEE7-5801-CB3C-C4F4-E8F4B91DF358}"/>
              </a:ext>
            </a:extLst>
          </p:cNvPr>
          <p:cNvGrpSpPr/>
          <p:nvPr/>
        </p:nvGrpSpPr>
        <p:grpSpPr>
          <a:xfrm>
            <a:off x="7263652" y="2251329"/>
            <a:ext cx="3589124" cy="1038838"/>
            <a:chOff x="1205614" y="2133600"/>
            <a:chExt cx="3589124" cy="79339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7A000A-5286-8F7C-BA41-0BA910F696A5}"/>
                </a:ext>
              </a:extLst>
            </p:cNvPr>
            <p:cNvSpPr/>
            <p:nvPr/>
          </p:nvSpPr>
          <p:spPr>
            <a:xfrm>
              <a:off x="1205614" y="2540834"/>
              <a:ext cx="3589124" cy="38615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 pay(int amt) {// code}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3FDA456-1D10-59AA-4C51-7AF8E05A48C8}"/>
                </a:ext>
              </a:extLst>
            </p:cNvPr>
            <p:cNvSpPr/>
            <p:nvPr/>
          </p:nvSpPr>
          <p:spPr>
            <a:xfrm>
              <a:off x="1205615" y="2133600"/>
              <a:ext cx="3589122" cy="413096"/>
            </a:xfrm>
            <a:prstGeom prst="rect">
              <a:avLst/>
            </a:prstGeom>
            <a:solidFill>
              <a:srgbClr val="B9B9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PaypalProcessor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implements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PaymentProcessor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FCFA28-8594-0228-97FD-F89A613ECA9C}"/>
              </a:ext>
            </a:extLst>
          </p:cNvPr>
          <p:cNvGrpSpPr/>
          <p:nvPr/>
        </p:nvGrpSpPr>
        <p:grpSpPr>
          <a:xfrm>
            <a:off x="7263652" y="3401490"/>
            <a:ext cx="3589124" cy="2079527"/>
            <a:chOff x="1205614" y="2133600"/>
            <a:chExt cx="3589124" cy="158819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7D7E11-AD14-740E-5BC9-993CFAF1064D}"/>
                </a:ext>
              </a:extLst>
            </p:cNvPr>
            <p:cNvSpPr/>
            <p:nvPr/>
          </p:nvSpPr>
          <p:spPr>
            <a:xfrm>
              <a:off x="1205614" y="2540833"/>
              <a:ext cx="3589124" cy="1180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main() {</a:t>
              </a:r>
              <a:b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PaymentProcessor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p = new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StripePaymentProcessor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// … How?</a:t>
              </a:r>
              <a:b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294D4F-7477-5130-9F7D-7EAA59B49717}"/>
                </a:ext>
              </a:extLst>
            </p:cNvPr>
            <p:cNvSpPr/>
            <p:nvPr/>
          </p:nvSpPr>
          <p:spPr>
            <a:xfrm>
              <a:off x="1205615" y="2133600"/>
              <a:ext cx="3589122" cy="413096"/>
            </a:xfrm>
            <a:prstGeom prst="rect">
              <a:avLst/>
            </a:prstGeom>
            <a:solidFill>
              <a:srgbClr val="B9B9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MyApp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D24489E5-083F-706B-638D-384E8937B04D}"/>
              </a:ext>
            </a:extLst>
          </p:cNvPr>
          <p:cNvCxnSpPr>
            <a:cxnSpLocks/>
          </p:cNvCxnSpPr>
          <p:nvPr/>
        </p:nvCxnSpPr>
        <p:spPr>
          <a:xfrm>
            <a:off x="4052460" y="2743201"/>
            <a:ext cx="3211192" cy="1964661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EB392D-BF63-A018-CCDB-8855F50E6326}"/>
              </a:ext>
            </a:extLst>
          </p:cNvPr>
          <p:cNvSpPr txBox="1"/>
          <p:nvPr/>
        </p:nvSpPr>
        <p:spPr>
          <a:xfrm>
            <a:off x="9058213" y="379939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App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45B955-BA2A-896F-398E-6181726F0F23}"/>
              </a:ext>
            </a:extLst>
          </p:cNvPr>
          <p:cNvSpPr txBox="1"/>
          <p:nvPr/>
        </p:nvSpPr>
        <p:spPr>
          <a:xfrm>
            <a:off x="4052459" y="4313070"/>
            <a:ext cx="2751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/>
              <a:t>Use Stripe </a:t>
            </a:r>
          </a:p>
          <a:p>
            <a:pPr algn="ctr"/>
            <a:r>
              <a:rPr lang="en-US" sz="2800" b="1" i="1" dirty="0"/>
              <a:t>instead of </a:t>
            </a:r>
            <a:r>
              <a:rPr lang="en-US" sz="2800" b="1" i="1" dirty="0" err="1"/>
              <a:t>Paypal</a:t>
            </a:r>
            <a:endParaRPr lang="en-US" sz="1600" b="1" i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4226F8-7E5A-1B6C-F101-D0B53A8262D0}"/>
              </a:ext>
            </a:extLst>
          </p:cNvPr>
          <p:cNvSpPr/>
          <p:nvPr/>
        </p:nvSpPr>
        <p:spPr>
          <a:xfrm>
            <a:off x="2215398" y="3578563"/>
            <a:ext cx="6868419" cy="10772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3399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StripePaymentProcessor</a:t>
            </a:r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does not implement </a:t>
            </a:r>
            <a:r>
              <a:rPr lang="en-US" sz="32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PaymentProcessor</a:t>
            </a:r>
            <a:endParaRPr lang="en-US" sz="32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859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3CE27-E540-108F-8563-06C16DFC0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20D83-9ED8-1EFC-00B5-F76F98FCB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interface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{    </a:t>
            </a:r>
            <a:br>
              <a:rPr lang="en-US" dirty="0"/>
            </a:br>
            <a:r>
              <a:rPr lang="en-US" dirty="0"/>
              <a:t>	void pay(int amount);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PaypalProcessor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void pay (int amount) {</a:t>
            </a:r>
          </a:p>
          <a:p>
            <a:r>
              <a:rPr lang="en-US" dirty="0"/>
              <a:t>		// </a:t>
            </a:r>
            <a:r>
              <a:rPr lang="en-US" dirty="0" err="1"/>
              <a:t>paypal</a:t>
            </a:r>
            <a:r>
              <a:rPr lang="en-US" dirty="0"/>
              <a:t> functionality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main(…) {</a:t>
            </a:r>
          </a:p>
          <a:p>
            <a:r>
              <a:rPr lang="en-US" dirty="0"/>
              <a:t>	</a:t>
            </a:r>
            <a:r>
              <a:rPr lang="en-US" dirty="0" err="1"/>
              <a:t>PaymentProcessor</a:t>
            </a:r>
            <a:r>
              <a:rPr lang="en-US" dirty="0"/>
              <a:t> p = new </a:t>
            </a:r>
            <a:r>
              <a:rPr lang="en-US" dirty="0" err="1"/>
              <a:t>PaypalProcessor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handlePurchase</a:t>
            </a:r>
            <a:r>
              <a:rPr lang="en-US" dirty="0"/>
              <a:t>(p);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public void </a:t>
            </a:r>
            <a:r>
              <a:rPr lang="en-US" dirty="0" err="1"/>
              <a:t>handlePurchase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p) {</a:t>
            </a:r>
          </a:p>
          <a:p>
            <a:r>
              <a:rPr lang="en-US" dirty="0"/>
              <a:t>	</a:t>
            </a:r>
            <a:r>
              <a:rPr lang="en-US" dirty="0" err="1"/>
              <a:t>p.pay</a:t>
            </a:r>
            <a:r>
              <a:rPr lang="en-US" dirty="0"/>
              <a:t>(2000);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StripeProcessor</a:t>
            </a:r>
            <a:r>
              <a:rPr lang="en-US" dirty="0"/>
              <a:t> {</a:t>
            </a:r>
          </a:p>
          <a:p>
            <a:r>
              <a:rPr lang="en-US" dirty="0"/>
              <a:t>	void </a:t>
            </a:r>
            <a:r>
              <a:rPr lang="en-US" dirty="0" err="1"/>
              <a:t>makePayment</a:t>
            </a:r>
            <a:r>
              <a:rPr lang="en-US" dirty="0"/>
              <a:t>(double amount) {</a:t>
            </a:r>
          </a:p>
          <a:p>
            <a:r>
              <a:rPr lang="en-US" dirty="0"/>
              <a:t>		// stripe functionality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AB3BE7-4371-B561-6198-A513CAB9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interface adapter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0394B-7BD7-051C-9695-560E29531A7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Example: an e-commerce website uses a unified payment interface (</a:t>
            </a:r>
            <a:r>
              <a:rPr lang="en-US" dirty="0" err="1">
                <a:latin typeface="Consolas" panose="020B0609020204030204" pitchFamily="49" charset="0"/>
              </a:rPr>
              <a:t>PaymentProcessor</a:t>
            </a:r>
            <a:r>
              <a:rPr lang="en-US" dirty="0"/>
              <a:t>) to handle all payment requests</a:t>
            </a:r>
            <a:br>
              <a:rPr lang="en-US" dirty="0"/>
            </a:b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dirty="0"/>
              <a:t>Want to integrate a new third-party payment gateway (</a:t>
            </a:r>
            <a:r>
              <a:rPr lang="en-US" dirty="0" err="1">
                <a:latin typeface="Consolas" panose="020B0609020204030204" pitchFamily="49" charset="0"/>
              </a:rPr>
              <a:t>ThirdPartyPayment</a:t>
            </a:r>
            <a:r>
              <a:rPr lang="en-US" dirty="0"/>
              <a:t>) with a different interface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E05887-031A-C61F-677A-649440796468}"/>
              </a:ext>
            </a:extLst>
          </p:cNvPr>
          <p:cNvGrpSpPr/>
          <p:nvPr/>
        </p:nvGrpSpPr>
        <p:grpSpPr>
          <a:xfrm>
            <a:off x="6015487" y="4396153"/>
            <a:ext cx="5633413" cy="1435303"/>
            <a:chOff x="6015487" y="4038545"/>
            <a:chExt cx="5633413" cy="17929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5D9286-6B37-D700-F666-53CD5725BFE9}"/>
                </a:ext>
              </a:extLst>
            </p:cNvPr>
            <p:cNvSpPr/>
            <p:nvPr/>
          </p:nvSpPr>
          <p:spPr>
            <a:xfrm>
              <a:off x="6015487" y="4407877"/>
              <a:ext cx="4746298" cy="1423580"/>
            </a:xfrm>
            <a:prstGeom prst="rect">
              <a:avLst/>
            </a:prstGeom>
            <a:noFill/>
            <a:ln w="317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104984-B080-B71B-9980-23887F883084}"/>
                </a:ext>
              </a:extLst>
            </p:cNvPr>
            <p:cNvSpPr txBox="1"/>
            <p:nvPr/>
          </p:nvSpPr>
          <p:spPr>
            <a:xfrm flipH="1">
              <a:off x="8074360" y="4038545"/>
              <a:ext cx="3574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Third party payment gateway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492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5777D-41B7-8594-04C9-1C60F6280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53C1F-F6C1-5073-518C-C2DF129F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interface of a class into another interface clients expect</a:t>
            </a:r>
          </a:p>
          <a:p>
            <a:r>
              <a:rPr lang="en-US" dirty="0"/>
              <a:t>Allows classes to work together that couldn't otherwise because of incompatible interfaces</a:t>
            </a:r>
          </a:p>
          <a:p>
            <a:pPr lvl="1"/>
            <a:r>
              <a:rPr lang="en-US" dirty="0"/>
              <a:t>… just like a HDMI to USB-C adapter</a:t>
            </a:r>
          </a:p>
          <a:p>
            <a:r>
              <a:rPr lang="en-US" dirty="0"/>
              <a:t>Also known as </a:t>
            </a:r>
            <a:r>
              <a:rPr lang="en-US" i="1" dirty="0"/>
              <a:t>wrapper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3D2BE8-ED05-64E2-2B6C-9217E458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4088400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068719-C6B0-DD6F-5C3D-F19F30169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StripeAdapter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{</a:t>
            </a:r>
          </a:p>
          <a:p>
            <a:r>
              <a:rPr lang="en-US" dirty="0"/>
              <a:t>	private </a:t>
            </a:r>
            <a:r>
              <a:rPr lang="en-US" dirty="0" err="1"/>
              <a:t>StripeProcessor</a:t>
            </a:r>
            <a:r>
              <a:rPr lang="en-US" dirty="0"/>
              <a:t> </a:t>
            </a:r>
            <a:r>
              <a:rPr lang="en-US" dirty="0" err="1"/>
              <a:t>stripeProcessor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StripeAdapter</a:t>
            </a:r>
            <a:r>
              <a:rPr lang="en-US" dirty="0"/>
              <a:t>(</a:t>
            </a:r>
            <a:r>
              <a:rPr lang="en-US" dirty="0" err="1"/>
              <a:t>StripeProcessor</a:t>
            </a:r>
            <a:r>
              <a:rPr lang="en-US" dirty="0"/>
              <a:t> p) {</a:t>
            </a:r>
          </a:p>
          <a:p>
            <a:r>
              <a:rPr lang="en-US" dirty="0"/>
              <a:t>		</a:t>
            </a:r>
            <a:r>
              <a:rPr lang="en-US" dirty="0" err="1"/>
              <a:t>this.stripeProcessor</a:t>
            </a:r>
            <a:r>
              <a:rPr lang="en-US" dirty="0"/>
              <a:t> = p;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void pay(double amount) {</a:t>
            </a:r>
          </a:p>
          <a:p>
            <a:r>
              <a:rPr lang="en-US" dirty="0"/>
              <a:t>		</a:t>
            </a:r>
            <a:r>
              <a:rPr lang="en-US" dirty="0" err="1"/>
              <a:t>stripeProcessor.makePayment</a:t>
            </a:r>
            <a:r>
              <a:rPr lang="en-US" dirty="0"/>
              <a:t>(amount);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main(…) {</a:t>
            </a:r>
          </a:p>
          <a:p>
            <a:r>
              <a:rPr lang="en-US" dirty="0"/>
              <a:t>	</a:t>
            </a:r>
            <a:r>
              <a:rPr lang="en-US" dirty="0" err="1"/>
              <a:t>StripeProcessor</a:t>
            </a:r>
            <a:r>
              <a:rPr lang="en-US" dirty="0"/>
              <a:t> stripe = new </a:t>
            </a:r>
            <a:r>
              <a:rPr lang="en-US" dirty="0" err="1"/>
              <a:t>StripeProcessor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PaymentProcessor</a:t>
            </a:r>
            <a:r>
              <a:rPr lang="en-US" dirty="0"/>
              <a:t> p = new </a:t>
            </a:r>
            <a:r>
              <a:rPr lang="en-US" dirty="0" err="1"/>
              <a:t>StripeAdapter</a:t>
            </a:r>
            <a:r>
              <a:rPr lang="en-US" dirty="0"/>
              <a:t>(stripe);</a:t>
            </a:r>
          </a:p>
          <a:p>
            <a:r>
              <a:rPr lang="en-US" dirty="0"/>
              <a:t>	</a:t>
            </a:r>
            <a:r>
              <a:rPr lang="en-US" dirty="0" err="1"/>
              <a:t>handlePurchase</a:t>
            </a:r>
            <a:r>
              <a:rPr lang="en-US" dirty="0"/>
              <a:t>(p);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public void </a:t>
            </a:r>
            <a:r>
              <a:rPr lang="en-US" dirty="0" err="1"/>
              <a:t>handlePurchase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p) {</a:t>
            </a:r>
          </a:p>
          <a:p>
            <a:r>
              <a:rPr lang="en-US" dirty="0"/>
              <a:t>	</a:t>
            </a:r>
            <a:r>
              <a:rPr lang="en-US" dirty="0" err="1"/>
              <a:t>p.pay</a:t>
            </a:r>
            <a:r>
              <a:rPr lang="en-US" dirty="0"/>
              <a:t>(200.0);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D31281-26A2-0368-5120-D2CB2539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interface adapter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27576-E03B-D6FF-3E7A-C506FFCE0E7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Wrap the </a:t>
            </a:r>
            <a:r>
              <a:rPr lang="en-US" dirty="0" err="1">
                <a:latin typeface="Consolas" panose="020B0609020204030204" pitchFamily="49" charset="0"/>
              </a:rPr>
              <a:t>StripeProcessor</a:t>
            </a:r>
            <a:r>
              <a:rPr lang="en-US" dirty="0"/>
              <a:t> object (</a:t>
            </a:r>
            <a:r>
              <a:rPr lang="en-US" dirty="0" err="1"/>
              <a:t>adaptee</a:t>
            </a:r>
            <a:r>
              <a:rPr lang="en-US" dirty="0"/>
              <a:t>) in an Adapter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StripeAdapter</a:t>
            </a:r>
            <a:r>
              <a:rPr lang="en-US" dirty="0"/>
              <a:t> implements the </a:t>
            </a:r>
            <a:r>
              <a:rPr lang="en-US" dirty="0" err="1">
                <a:latin typeface="Consolas" panose="020B0609020204030204" pitchFamily="49" charset="0"/>
              </a:rPr>
              <a:t>PaymentProcessor</a:t>
            </a:r>
            <a:r>
              <a:rPr lang="en-US" dirty="0"/>
              <a:t> interface</a:t>
            </a:r>
          </a:p>
          <a:p>
            <a:pPr lvl="1"/>
            <a:r>
              <a:rPr lang="en-US" dirty="0"/>
              <a:t>And internally invokes the </a:t>
            </a:r>
            <a:r>
              <a:rPr lang="en-US" dirty="0" err="1"/>
              <a:t>adaptee’s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makePayment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method</a:t>
            </a:r>
          </a:p>
          <a:p>
            <a:r>
              <a:rPr lang="en-US" dirty="0"/>
              <a:t>Can use </a:t>
            </a:r>
            <a:r>
              <a:rPr lang="en-US" dirty="0" err="1">
                <a:latin typeface="Consolas" panose="020B0609020204030204" pitchFamily="49" charset="0"/>
              </a:rPr>
              <a:t>StripeAdapter</a:t>
            </a:r>
            <a:r>
              <a:rPr lang="en-US" dirty="0"/>
              <a:t> wherever </a:t>
            </a:r>
            <a:r>
              <a:rPr lang="en-US" dirty="0" err="1">
                <a:latin typeface="Consolas" panose="020B0609020204030204" pitchFamily="49" charset="0"/>
              </a:rPr>
              <a:t>PaymentProcessor</a:t>
            </a:r>
            <a:r>
              <a:rPr lang="en-US" dirty="0"/>
              <a:t> is used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B14B28-7E7E-03AD-CEC4-24468A683B3F}"/>
              </a:ext>
            </a:extLst>
          </p:cNvPr>
          <p:cNvSpPr/>
          <p:nvPr/>
        </p:nvSpPr>
        <p:spPr>
          <a:xfrm>
            <a:off x="6178060" y="696278"/>
            <a:ext cx="5631865" cy="417414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85E2FE-C0B9-370C-CD89-9CB17C4673B2}"/>
              </a:ext>
            </a:extLst>
          </p:cNvPr>
          <p:cNvSpPr/>
          <p:nvPr/>
        </p:nvSpPr>
        <p:spPr>
          <a:xfrm>
            <a:off x="6178060" y="1101526"/>
            <a:ext cx="5631865" cy="1254812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B7E88E-4A3D-A3BD-0142-D8F1876D0CEC}"/>
              </a:ext>
            </a:extLst>
          </p:cNvPr>
          <p:cNvSpPr/>
          <p:nvPr/>
        </p:nvSpPr>
        <p:spPr>
          <a:xfrm>
            <a:off x="6176512" y="2356338"/>
            <a:ext cx="5631865" cy="1254812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CCF1B2-88D3-386C-472E-10D26E974152}"/>
              </a:ext>
            </a:extLst>
          </p:cNvPr>
          <p:cNvSpPr/>
          <p:nvPr/>
        </p:nvSpPr>
        <p:spPr>
          <a:xfrm>
            <a:off x="6368323" y="3951118"/>
            <a:ext cx="5631865" cy="796728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4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EFAB0-6932-BCC3-F40C-C74814AC1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interface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{    </a:t>
            </a:r>
            <a:br>
              <a:rPr lang="en-US" dirty="0"/>
            </a:br>
            <a:r>
              <a:rPr lang="en-US" dirty="0"/>
              <a:t>	void pay(int amount);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PaypalProcessor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void pay (int amount) {</a:t>
            </a:r>
          </a:p>
          <a:p>
            <a:r>
              <a:rPr lang="en-US" dirty="0"/>
              <a:t>		// </a:t>
            </a:r>
            <a:r>
              <a:rPr lang="en-US" dirty="0" err="1"/>
              <a:t>paypal</a:t>
            </a:r>
            <a:r>
              <a:rPr lang="en-US" dirty="0"/>
              <a:t> functionality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main(…) {</a:t>
            </a:r>
          </a:p>
          <a:p>
            <a:r>
              <a:rPr lang="en-US" dirty="0"/>
              <a:t>	</a:t>
            </a:r>
            <a:r>
              <a:rPr lang="en-US" dirty="0" err="1"/>
              <a:t>PaymentProcessor</a:t>
            </a:r>
            <a:r>
              <a:rPr lang="en-US" dirty="0"/>
              <a:t> p = new </a:t>
            </a:r>
            <a:r>
              <a:rPr lang="en-US" dirty="0" err="1"/>
              <a:t>PaypalProcessor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StripeProcessor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 = new </a:t>
            </a:r>
            <a:r>
              <a:rPr lang="en-US" dirty="0" err="1"/>
              <a:t>StripeProcessor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handlePurchase</a:t>
            </a:r>
            <a:r>
              <a:rPr lang="en-US" dirty="0"/>
              <a:t>(p, </a:t>
            </a:r>
            <a:r>
              <a:rPr lang="en-US" dirty="0" err="1"/>
              <a:t>sp</a:t>
            </a:r>
            <a:r>
              <a:rPr lang="en-US" dirty="0"/>
              <a:t>, true);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public void </a:t>
            </a:r>
            <a:r>
              <a:rPr lang="en-US" dirty="0" err="1"/>
              <a:t>handlePurchase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p, </a:t>
            </a:r>
            <a:r>
              <a:rPr lang="en-US" dirty="0" err="1"/>
              <a:t>StripeProcessor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, bool </a:t>
            </a:r>
            <a:r>
              <a:rPr lang="en-US" dirty="0" err="1"/>
              <a:t>isStripe</a:t>
            </a:r>
            <a:r>
              <a:rPr lang="en-US" dirty="0"/>
              <a:t>) {</a:t>
            </a:r>
          </a:p>
          <a:p>
            <a:r>
              <a:rPr lang="en-US" dirty="0"/>
              <a:t>	if (</a:t>
            </a:r>
            <a:r>
              <a:rPr lang="en-US" dirty="0" err="1"/>
              <a:t>isStripe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sp.makePayment</a:t>
            </a:r>
            <a:r>
              <a:rPr lang="en-US" dirty="0"/>
              <a:t>(2000);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</a:t>
            </a:r>
            <a:r>
              <a:rPr lang="en-US" dirty="0" err="1"/>
              <a:t>p.pay</a:t>
            </a:r>
            <a:r>
              <a:rPr lang="en-US" dirty="0"/>
              <a:t>(2000);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F1DBAF-7515-CBDB-F413-3947D57F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achieve?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B3CA11-68E0-FC3A-EBB2-921D6B36BA0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Ability to use the same interface </a:t>
            </a:r>
            <a:r>
              <a:rPr lang="en-US" dirty="0" err="1"/>
              <a:t>PaymentProcessor</a:t>
            </a:r>
            <a:r>
              <a:rPr lang="en-US" dirty="0"/>
              <a:t> for Stripe payments</a:t>
            </a:r>
          </a:p>
          <a:p>
            <a:r>
              <a:rPr lang="en-US" dirty="0"/>
              <a:t>Once you initialize it, that’s enough</a:t>
            </a:r>
          </a:p>
          <a:p>
            <a:r>
              <a:rPr lang="en-US" dirty="0"/>
              <a:t>No need to create special if-checks where the </a:t>
            </a:r>
            <a:r>
              <a:rPr lang="en-US" dirty="0" err="1"/>
              <a:t>PaymentProcessor</a:t>
            </a:r>
            <a:r>
              <a:rPr lang="en-US" dirty="0"/>
              <a:t> is used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7E43F7-34C8-B221-0C44-FBC8664D26D1}"/>
              </a:ext>
            </a:extLst>
          </p:cNvPr>
          <p:cNvSpPr/>
          <p:nvPr/>
        </p:nvSpPr>
        <p:spPr>
          <a:xfrm>
            <a:off x="6178060" y="2909865"/>
            <a:ext cx="5631865" cy="1240103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15D9E-19C9-08FB-2410-E3C7FE56C3C5}"/>
              </a:ext>
            </a:extLst>
          </p:cNvPr>
          <p:cNvSpPr/>
          <p:nvPr/>
        </p:nvSpPr>
        <p:spPr>
          <a:xfrm>
            <a:off x="6176512" y="4149968"/>
            <a:ext cx="5631865" cy="1681489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3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F1468-6CF8-0711-B9E7-17A597F09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08ED12-6DE1-29B8-F924-34F12AD9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interface adapter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E5E6F-F8F8-BA90-3378-55992D1E0A9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Wrap the </a:t>
            </a:r>
            <a:r>
              <a:rPr lang="en-US" dirty="0" err="1">
                <a:latin typeface="Consolas" panose="020B0609020204030204" pitchFamily="49" charset="0"/>
              </a:rPr>
              <a:t>StripeProcessor</a:t>
            </a:r>
            <a:r>
              <a:rPr lang="en-US" dirty="0"/>
              <a:t> object (</a:t>
            </a:r>
            <a:r>
              <a:rPr lang="en-US" dirty="0" err="1"/>
              <a:t>adaptee</a:t>
            </a:r>
            <a:r>
              <a:rPr lang="en-US" dirty="0"/>
              <a:t>) in an Adapter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StripeAdapter</a:t>
            </a:r>
            <a:r>
              <a:rPr lang="en-US" dirty="0"/>
              <a:t> implements the </a:t>
            </a:r>
            <a:r>
              <a:rPr lang="en-US" dirty="0" err="1">
                <a:latin typeface="Consolas" panose="020B0609020204030204" pitchFamily="49" charset="0"/>
              </a:rPr>
              <a:t>PaymentProcessor</a:t>
            </a:r>
            <a:r>
              <a:rPr lang="en-US" dirty="0"/>
              <a:t> interface</a:t>
            </a:r>
          </a:p>
          <a:p>
            <a:pPr lvl="1"/>
            <a:r>
              <a:rPr lang="en-US" dirty="0"/>
              <a:t>And internally invokes the </a:t>
            </a:r>
            <a:r>
              <a:rPr lang="en-US" dirty="0" err="1"/>
              <a:t>adaptee’s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makePayment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method</a:t>
            </a:r>
          </a:p>
          <a:p>
            <a:r>
              <a:rPr lang="en-US" dirty="0"/>
              <a:t>Can use </a:t>
            </a:r>
            <a:r>
              <a:rPr lang="en-US" dirty="0" err="1">
                <a:latin typeface="Consolas" panose="020B0609020204030204" pitchFamily="49" charset="0"/>
              </a:rPr>
              <a:t>StripeAdapter</a:t>
            </a:r>
            <a:r>
              <a:rPr lang="en-US" dirty="0"/>
              <a:t> wherever </a:t>
            </a:r>
            <a:r>
              <a:rPr lang="en-US" dirty="0" err="1">
                <a:latin typeface="Consolas" panose="020B0609020204030204" pitchFamily="49" charset="0"/>
              </a:rPr>
              <a:t>PaymentProcessor</a:t>
            </a:r>
            <a:r>
              <a:rPr lang="en-US" dirty="0"/>
              <a:t> is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27A453-A6E0-B0E4-1122-D87B3A95C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6921F1-38C3-D0D0-F331-D7169AEE1941}"/>
              </a:ext>
            </a:extLst>
          </p:cNvPr>
          <p:cNvGrpSpPr/>
          <p:nvPr/>
        </p:nvGrpSpPr>
        <p:grpSpPr>
          <a:xfrm>
            <a:off x="6858000" y="1348153"/>
            <a:ext cx="3962400" cy="3693240"/>
            <a:chOff x="6553200" y="1477107"/>
            <a:chExt cx="3962400" cy="369324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A3EA35A-0D8B-28B5-474E-464074D3322A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41077"/>
              <a:chOff x="6553200" y="1477107"/>
              <a:chExt cx="3962400" cy="334107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2C3F44B-8D06-581E-D4F4-8C0184908A74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45204E2-9645-66B3-0E6A-DC055C70A3AD}"/>
                  </a:ext>
                </a:extLst>
              </p:cNvPr>
              <p:cNvSpPr/>
              <p:nvPr/>
            </p:nvSpPr>
            <p:spPr>
              <a:xfrm>
                <a:off x="6925946" y="1651142"/>
                <a:ext cx="3216907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StripeAdapter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E8ABD0D-8A72-1C88-D788-BFD753A0277D}"/>
                  </a:ext>
                </a:extLst>
              </p:cNvPr>
              <p:cNvSpPr/>
              <p:nvPr/>
            </p:nvSpPr>
            <p:spPr>
              <a:xfrm>
                <a:off x="7583507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A42570-7D8C-CAB1-DCA5-0F6876306A0C}"/>
                  </a:ext>
                </a:extLst>
              </p:cNvPr>
              <p:cNvSpPr txBox="1"/>
              <p:nvPr/>
            </p:nvSpPr>
            <p:spPr>
              <a:xfrm>
                <a:off x="8039312" y="4377758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pay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DBCE28D-6242-2206-CF0A-3552063F83EE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flipV="1">
                <a:off x="7812107" y="4031513"/>
                <a:ext cx="0" cy="59324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8FC1ED1-6923-431E-2C29-C6BEA43AC2EF}"/>
                </a:ext>
              </a:extLst>
            </p:cNvPr>
            <p:cNvCxnSpPr/>
            <p:nvPr/>
          </p:nvCxnSpPr>
          <p:spPr>
            <a:xfrm flipH="1" flipV="1">
              <a:off x="7810712" y="4814091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E3CCAEF-F0E6-C3DD-4B9E-9A6656F07854}"/>
              </a:ext>
            </a:extLst>
          </p:cNvPr>
          <p:cNvGrpSpPr/>
          <p:nvPr/>
        </p:nvGrpSpPr>
        <p:grpSpPr>
          <a:xfrm>
            <a:off x="7211523" y="2286425"/>
            <a:ext cx="3182816" cy="1612102"/>
            <a:chOff x="7097010" y="2039815"/>
            <a:chExt cx="3182816" cy="158261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5C30FD2-8FDE-6462-E9F6-2A32DBC1F5D0}"/>
                </a:ext>
              </a:extLst>
            </p:cNvPr>
            <p:cNvSpPr/>
            <p:nvPr/>
          </p:nvSpPr>
          <p:spPr>
            <a:xfrm>
              <a:off x="7097010" y="2039815"/>
              <a:ext cx="3182816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StripeProcessor</a:t>
              </a: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  <a:endParaRPr lang="en-US" sz="28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A07369-D0BF-95B1-CE2F-EFC5005664FA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BCB8E49-B039-5F64-BEDD-7D9AF7F6516A}"/>
                </a:ext>
              </a:extLst>
            </p:cNvPr>
            <p:cNvSpPr txBox="1"/>
            <p:nvPr/>
          </p:nvSpPr>
          <p:spPr>
            <a:xfrm>
              <a:off x="7584859" y="3050875"/>
              <a:ext cx="1718740" cy="362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makePayment</a:t>
              </a:r>
              <a:r>
                <a:rPr lang="en-US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2517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6C1C7-D789-0149-93FC-417ADF3DC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F1B591-FAB4-C45C-AD61-F017B6DD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vs. proxy design pattern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8890BDE-8212-E7AE-87E7-2D324B8B7DBF}"/>
              </a:ext>
            </a:extLst>
          </p:cNvPr>
          <p:cNvGrpSpPr/>
          <p:nvPr/>
        </p:nvGrpSpPr>
        <p:grpSpPr>
          <a:xfrm>
            <a:off x="1090246" y="1441938"/>
            <a:ext cx="3962400" cy="3693240"/>
            <a:chOff x="6553200" y="1477107"/>
            <a:chExt cx="3962400" cy="369324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2BD607C-198F-50F8-20F3-933458C6F687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41077"/>
              <a:chOff x="6553200" y="1477107"/>
              <a:chExt cx="3962400" cy="334107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BB3DA2F-43D4-833D-B5C0-5A022671D2EE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BB4E80D-16CC-6CF7-444B-058EF0A81CC7}"/>
                  </a:ext>
                </a:extLst>
              </p:cNvPr>
              <p:cNvSpPr/>
              <p:nvPr/>
            </p:nvSpPr>
            <p:spPr>
              <a:xfrm>
                <a:off x="6925946" y="1651142"/>
                <a:ext cx="3216907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StripeAdapter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98BF496-B27E-6115-DF03-AB61FB41D57B}"/>
                  </a:ext>
                </a:extLst>
              </p:cNvPr>
              <p:cNvSpPr/>
              <p:nvPr/>
            </p:nvSpPr>
            <p:spPr>
              <a:xfrm>
                <a:off x="7583507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91E905-471B-A70B-2271-7ECD53D097DD}"/>
                  </a:ext>
                </a:extLst>
              </p:cNvPr>
              <p:cNvSpPr txBox="1"/>
              <p:nvPr/>
            </p:nvSpPr>
            <p:spPr>
              <a:xfrm>
                <a:off x="8039312" y="4377758"/>
                <a:ext cx="1718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makePayment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697C5CC-1DE3-F0F4-2443-1BF4D187350D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flipV="1">
                <a:off x="7812107" y="4031513"/>
                <a:ext cx="0" cy="59324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C7B4AE2-A7E5-DA58-896A-16DAD82E7313}"/>
                </a:ext>
              </a:extLst>
            </p:cNvPr>
            <p:cNvCxnSpPr/>
            <p:nvPr/>
          </p:nvCxnSpPr>
          <p:spPr>
            <a:xfrm flipH="1" flipV="1">
              <a:off x="7810712" y="4814091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7D3632-010B-ED6D-2DFC-2792759EC14A}"/>
              </a:ext>
            </a:extLst>
          </p:cNvPr>
          <p:cNvGrpSpPr/>
          <p:nvPr/>
        </p:nvGrpSpPr>
        <p:grpSpPr>
          <a:xfrm>
            <a:off x="1443769" y="2380210"/>
            <a:ext cx="3182816" cy="1612102"/>
            <a:chOff x="7097010" y="2039815"/>
            <a:chExt cx="3182816" cy="158261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E8EA86A-6479-90E5-DF28-D2B67560B0F2}"/>
                </a:ext>
              </a:extLst>
            </p:cNvPr>
            <p:cNvSpPr/>
            <p:nvPr/>
          </p:nvSpPr>
          <p:spPr>
            <a:xfrm>
              <a:off x="7097010" y="2039815"/>
              <a:ext cx="3182816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StripeProcessor</a:t>
              </a: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  <a:endParaRPr lang="en-US" sz="28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73A81EF-9480-1F71-38AC-966EB41AB661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EB8270-1FC3-F8A5-52FF-94188F93C67B}"/>
                </a:ext>
              </a:extLst>
            </p:cNvPr>
            <p:cNvSpPr txBox="1"/>
            <p:nvPr/>
          </p:nvSpPr>
          <p:spPr>
            <a:xfrm>
              <a:off x="7584859" y="3050875"/>
              <a:ext cx="705642" cy="362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pay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F34979A-978F-BD98-1EDD-B3B1576040DF}"/>
              </a:ext>
            </a:extLst>
          </p:cNvPr>
          <p:cNvGrpSpPr/>
          <p:nvPr/>
        </p:nvGrpSpPr>
        <p:grpSpPr>
          <a:xfrm>
            <a:off x="6799391" y="1406768"/>
            <a:ext cx="3962400" cy="3697333"/>
            <a:chOff x="6553200" y="1477107"/>
            <a:chExt cx="3962400" cy="369733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D04F31B-FDE5-D7F3-4EDE-1EF30E8CE897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71772"/>
              <a:chOff x="6553200" y="1477107"/>
              <a:chExt cx="3962400" cy="3371772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48623FA-EF66-40D1-B033-EB467DD461E1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AB18D1D-1EFD-4014-1CDB-C854104423B4}"/>
                  </a:ext>
                </a:extLst>
              </p:cNvPr>
              <p:cNvSpPr/>
              <p:nvPr/>
            </p:nvSpPr>
            <p:spPr>
              <a:xfrm>
                <a:off x="7189286" y="1507802"/>
                <a:ext cx="26902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JedisProxy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9D591CF-2981-9A69-C101-74167BE4C4AB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945D3F1-4F6B-7302-87C9-F8DCDF5C0490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D44E35E-C98C-AA57-5A2B-7A3E30F0483D}"/>
                  </a:ext>
                </a:extLst>
              </p:cNvPr>
              <p:cNvSpPr txBox="1"/>
              <p:nvPr/>
            </p:nvSpPr>
            <p:spPr>
              <a:xfrm>
                <a:off x="6906723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hget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47578EF-AB4F-1D83-4F5A-92F9C638B06E}"/>
                  </a:ext>
                </a:extLst>
              </p:cNvPr>
              <p:cNvSpPr txBox="1"/>
              <p:nvPr/>
            </p:nvSpPr>
            <p:spPr>
              <a:xfrm>
                <a:off x="9542598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hset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D4537E-E4C9-7E28-6BF2-A6164636E535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7B8D026-A44D-F783-B56A-C7CE7D3116FB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CE3DF0C-30C9-85BC-E4AC-96750C05ACA2}"/>
                  </a:ext>
                </a:extLst>
              </p:cNvPr>
              <p:cNvCxnSpPr>
                <a:stCxn id="46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68416D9-B255-91AB-C9B2-0A578D4E8C5C}"/>
                  </a:ext>
                </a:extLst>
              </p:cNvPr>
              <p:cNvCxnSpPr>
                <a:cxnSpLocks/>
                <a:stCxn id="47" idx="0"/>
                <a:endCxn id="51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D408505-C64C-0F7B-88F0-D7B9BD6C866B}"/>
                  </a:ext>
                </a:extLst>
              </p:cNvPr>
              <p:cNvCxnSpPr>
                <a:cxnSpLocks/>
                <a:stCxn id="50" idx="0"/>
                <a:endCxn id="58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7FD7C64-DAD4-2AD6-63D2-8A784C4385AA}"/>
                  </a:ext>
                </a:extLst>
              </p:cNvPr>
              <p:cNvCxnSpPr>
                <a:cxnSpLocks/>
                <a:stCxn id="51" idx="0"/>
                <a:endCxn id="59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EBA04BD-3BEB-64E1-EDD4-756CB820E82E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0C68345-BF53-6823-7777-DC635664E6D4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E52B253-A877-BA8F-53D4-63C4A17AE6BF}"/>
              </a:ext>
            </a:extLst>
          </p:cNvPr>
          <p:cNvGrpSpPr/>
          <p:nvPr/>
        </p:nvGrpSpPr>
        <p:grpSpPr>
          <a:xfrm>
            <a:off x="7578975" y="1969476"/>
            <a:ext cx="2403231" cy="1582615"/>
            <a:chOff x="7332784" y="2039815"/>
            <a:chExt cx="2403231" cy="158261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D4B147D-1323-30A0-3217-BC5377217751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 object</a:t>
              </a:r>
              <a:endParaRPr lang="en-US" sz="28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912773D-9EBE-20E8-7BC2-8F55BBB30697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F41231F-3E25-6E34-6BAF-03C0EF913FE1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354E519-6505-D3C9-C3A0-DF05A96C76D4}"/>
                </a:ext>
              </a:extLst>
            </p:cNvPr>
            <p:cNvSpPr txBox="1"/>
            <p:nvPr/>
          </p:nvSpPr>
          <p:spPr>
            <a:xfrm>
              <a:off x="7584859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hget</a:t>
              </a:r>
              <a:r>
                <a:rPr lang="en-US" dirty="0"/>
                <a:t>()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EED978E-06EE-7CC2-AB7B-480D6694EEAD}"/>
                </a:ext>
              </a:extLst>
            </p:cNvPr>
            <p:cNvSpPr txBox="1"/>
            <p:nvPr/>
          </p:nvSpPr>
          <p:spPr>
            <a:xfrm>
              <a:off x="8780582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hset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4546B2-1D66-2EAA-17BD-8AFE5D4CC96E}"/>
              </a:ext>
            </a:extLst>
          </p:cNvPr>
          <p:cNvGrpSpPr/>
          <p:nvPr/>
        </p:nvGrpSpPr>
        <p:grpSpPr>
          <a:xfrm>
            <a:off x="1154545" y="3063944"/>
            <a:ext cx="9671527" cy="2178083"/>
            <a:chOff x="1154545" y="3063944"/>
            <a:chExt cx="9671527" cy="217808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A3101F2-38AE-E4DE-7346-E8D88D1BF366}"/>
                </a:ext>
              </a:extLst>
            </p:cNvPr>
            <p:cNvSpPr/>
            <p:nvPr/>
          </p:nvSpPr>
          <p:spPr>
            <a:xfrm>
              <a:off x="1154545" y="3461411"/>
              <a:ext cx="3962391" cy="1780616"/>
            </a:xfrm>
            <a:prstGeom prst="rect">
              <a:avLst/>
            </a:prstGeom>
            <a:noFill/>
            <a:ln w="34925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EB92F61-EC52-5F22-5631-594D82E4D808}"/>
                </a:ext>
              </a:extLst>
            </p:cNvPr>
            <p:cNvSpPr/>
            <p:nvPr/>
          </p:nvSpPr>
          <p:spPr>
            <a:xfrm>
              <a:off x="6863681" y="3063944"/>
              <a:ext cx="3962391" cy="1780616"/>
            </a:xfrm>
            <a:prstGeom prst="rect">
              <a:avLst/>
            </a:prstGeom>
            <a:noFill/>
            <a:ln w="34925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6055948-B804-F09E-55C0-7E893B573E5B}"/>
              </a:ext>
            </a:extLst>
          </p:cNvPr>
          <p:cNvSpPr txBox="1"/>
          <p:nvPr/>
        </p:nvSpPr>
        <p:spPr>
          <a:xfrm>
            <a:off x="119611" y="954621"/>
            <a:ext cx="5903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Implements/extends common interface/class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032DF96-3721-5116-1809-06133AA2A44F}"/>
              </a:ext>
            </a:extLst>
          </p:cNvPr>
          <p:cNvSpPr txBox="1"/>
          <p:nvPr/>
        </p:nvSpPr>
        <p:spPr>
          <a:xfrm>
            <a:off x="6028961" y="954621"/>
            <a:ext cx="6259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Implements/extends interface/class of inner obj</a:t>
            </a:r>
          </a:p>
        </p:txBody>
      </p:sp>
    </p:spTree>
    <p:extLst>
      <p:ext uri="{BB962C8B-B14F-4D97-AF65-F5344CB8AC3E}">
        <p14:creationId xmlns:p14="http://schemas.microsoft.com/office/powerpoint/2010/main" val="123431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5A4FD-EE9E-947A-38AA-64AE1360B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adapter can work with many </a:t>
            </a:r>
            <a:r>
              <a:rPr lang="en-US" dirty="0" err="1"/>
              <a:t>adaptees</a:t>
            </a:r>
            <a:r>
              <a:rPr lang="en-US" dirty="0"/>
              <a:t> – that is, the </a:t>
            </a:r>
            <a:r>
              <a:rPr lang="en-US" dirty="0" err="1"/>
              <a:t>Adaptee</a:t>
            </a:r>
            <a:r>
              <a:rPr lang="en-US" dirty="0"/>
              <a:t> itself and all of its subclasses (any subclass of </a:t>
            </a:r>
            <a:r>
              <a:rPr lang="en-US" dirty="0" err="1">
                <a:latin typeface="Consolas" panose="020B0609020204030204" pitchFamily="49" charset="0"/>
              </a:rPr>
              <a:t>StripeProcessor</a:t>
            </a:r>
            <a:r>
              <a:rPr lang="en-US" dirty="0"/>
              <a:t> in the previous example)</a:t>
            </a:r>
          </a:p>
          <a:p>
            <a:r>
              <a:rPr lang="en-US" dirty="0"/>
              <a:t>Makes it harder to override </a:t>
            </a:r>
            <a:r>
              <a:rPr lang="en-US" dirty="0" err="1"/>
              <a:t>Adaptee</a:t>
            </a:r>
            <a:r>
              <a:rPr lang="en-US" dirty="0"/>
              <a:t> behavior</a:t>
            </a:r>
          </a:p>
          <a:p>
            <a:pPr lvl="1"/>
            <a:r>
              <a:rPr lang="en-US" dirty="0"/>
              <a:t>Must subclass the </a:t>
            </a:r>
            <a:r>
              <a:rPr lang="en-US" dirty="0" err="1"/>
              <a:t>Adaptee</a:t>
            </a:r>
            <a:r>
              <a:rPr lang="en-US" dirty="0"/>
              <a:t> and make Adapter refer to the subclass object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F01EA9-E485-2691-F400-C187B85D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546373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68339-3C8F-F93D-6847-7BF243E80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824F0-2560-C209-085A-30A2515A14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Design patterns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E742C-D760-F8C2-95CE-0F25D4E7D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0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D2F94-6FCF-7EBE-CFE6-E749D1E11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3F6E86-7975-B930-B497-69115EE1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platform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0A378F-ECD9-C170-C529-4D4F1E651026}"/>
              </a:ext>
            </a:extLst>
          </p:cNvPr>
          <p:cNvSpPr/>
          <p:nvPr/>
        </p:nvSpPr>
        <p:spPr>
          <a:xfrm>
            <a:off x="35171" y="99876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Onboarding Login flow</a:t>
            </a:r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751D54-3BA6-D00B-AED2-0069CCB6F642}"/>
              </a:ext>
            </a:extLst>
          </p:cNvPr>
          <p:cNvSpPr/>
          <p:nvPr/>
        </p:nvSpPr>
        <p:spPr>
          <a:xfrm>
            <a:off x="20510" y="1829288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188F48-9BD6-106F-FC37-0C33A864EA57}"/>
              </a:ext>
            </a:extLst>
          </p:cNvPr>
          <p:cNvSpPr/>
          <p:nvPr/>
        </p:nvSpPr>
        <p:spPr>
          <a:xfrm>
            <a:off x="35171" y="2812560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Post UI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06CDEB-4785-D52E-E4D1-E112D636843B}"/>
              </a:ext>
            </a:extLst>
          </p:cNvPr>
          <p:cNvSpPr/>
          <p:nvPr/>
        </p:nvSpPr>
        <p:spPr>
          <a:xfrm>
            <a:off x="35171" y="4337535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Self Profile Service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E3CDA5-1511-666F-D417-A2B8FEA6FDB3}"/>
              </a:ext>
            </a:extLst>
          </p:cNvPr>
          <p:cNvSpPr/>
          <p:nvPr/>
        </p:nvSpPr>
        <p:spPr>
          <a:xfrm>
            <a:off x="35171" y="511125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Screen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1AA0C1-43C7-DBBD-5AD1-DA7F43B2D2B7}"/>
              </a:ext>
            </a:extLst>
          </p:cNvPr>
          <p:cNvSpPr/>
          <p:nvPr/>
        </p:nvSpPr>
        <p:spPr>
          <a:xfrm>
            <a:off x="1770188" y="996460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9EF6F9-E90D-916F-B1AB-BA2FE5D08028}"/>
              </a:ext>
            </a:extLst>
          </p:cNvPr>
          <p:cNvSpPr/>
          <p:nvPr/>
        </p:nvSpPr>
        <p:spPr>
          <a:xfrm>
            <a:off x="1770188" y="1828799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BABD66-5093-901F-C229-40C696307C6D}"/>
              </a:ext>
            </a:extLst>
          </p:cNvPr>
          <p:cNvSpPr/>
          <p:nvPr/>
        </p:nvSpPr>
        <p:spPr>
          <a:xfrm>
            <a:off x="1770188" y="2825258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Injection Service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CDF64D9-0BF3-66DD-1E93-533BFA8DE86C}"/>
              </a:ext>
            </a:extLst>
          </p:cNvPr>
          <p:cNvSpPr/>
          <p:nvPr/>
        </p:nvSpPr>
        <p:spPr>
          <a:xfrm>
            <a:off x="1770188" y="366095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URL 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E3FBEE-5B45-17F0-FC26-5F010F05157C}"/>
              </a:ext>
            </a:extLst>
          </p:cNvPr>
          <p:cNvSpPr/>
          <p:nvPr/>
        </p:nvSpPr>
        <p:spPr>
          <a:xfrm>
            <a:off x="2960084" y="427892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6A93A38-6A07-04B0-3479-7AB421FF7267}"/>
              </a:ext>
            </a:extLst>
          </p:cNvPr>
          <p:cNvSpPr/>
          <p:nvPr/>
        </p:nvSpPr>
        <p:spPr>
          <a:xfrm>
            <a:off x="1723296" y="480184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Assert 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0363C5C-5083-CD7F-3D28-7A1DF6EF88DD}"/>
              </a:ext>
            </a:extLst>
          </p:cNvPr>
          <p:cNvSpPr/>
          <p:nvPr/>
        </p:nvSpPr>
        <p:spPr>
          <a:xfrm>
            <a:off x="1723297" y="5533076"/>
            <a:ext cx="1301262" cy="468923"/>
          </a:xfrm>
          <a:prstGeom prst="roundRect">
            <a:avLst/>
          </a:prstGeom>
          <a:solidFill>
            <a:srgbClr val="FFD5D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72F7BE-6DFB-052E-4BC9-5A0D4B360358}"/>
              </a:ext>
            </a:extLst>
          </p:cNvPr>
          <p:cNvSpPr/>
          <p:nvPr/>
        </p:nvSpPr>
        <p:spPr>
          <a:xfrm>
            <a:off x="3640021" y="1535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9B7959-A50F-608D-796C-99DBBB3729A0}"/>
              </a:ext>
            </a:extLst>
          </p:cNvPr>
          <p:cNvSpPr/>
          <p:nvPr/>
        </p:nvSpPr>
        <p:spPr>
          <a:xfrm>
            <a:off x="5093683" y="719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DB MySQL cluster</a:t>
            </a: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093F80-7BF8-EF40-4654-4D52BBCCD4AC}"/>
              </a:ext>
            </a:extLst>
          </p:cNvPr>
          <p:cNvSpPr/>
          <p:nvPr/>
        </p:nvSpPr>
        <p:spPr>
          <a:xfrm>
            <a:off x="5093683" y="2212105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Graph MySQL cluster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CF91B3-24BF-4CC6-7070-2D6C6E5AD749}"/>
              </a:ext>
            </a:extLst>
          </p:cNvPr>
          <p:cNvSpPr/>
          <p:nvPr/>
        </p:nvSpPr>
        <p:spPr>
          <a:xfrm>
            <a:off x="4290652" y="3006967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Cassandra Cluster</a:t>
            </a:r>
            <a:endParaRPr lang="en-US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BD68DED-064A-8BD4-4C5B-C8C3B439E11B}"/>
              </a:ext>
            </a:extLst>
          </p:cNvPr>
          <p:cNvSpPr/>
          <p:nvPr/>
        </p:nvSpPr>
        <p:spPr>
          <a:xfrm>
            <a:off x="3985852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9C1117-7648-13A5-2BEF-D7F61B684B49}"/>
              </a:ext>
            </a:extLst>
          </p:cNvPr>
          <p:cNvSpPr/>
          <p:nvPr/>
        </p:nvSpPr>
        <p:spPr>
          <a:xfrm>
            <a:off x="3985852" y="492368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11FBB7-1D6C-98FF-E310-C8E9FBD2E185}"/>
              </a:ext>
            </a:extLst>
          </p:cNvPr>
          <p:cNvSpPr/>
          <p:nvPr/>
        </p:nvSpPr>
        <p:spPr>
          <a:xfrm>
            <a:off x="7133506" y="2192211"/>
            <a:ext cx="586148" cy="162951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17A0B50-3478-A935-2B6A-42FC4263CAE9}"/>
              </a:ext>
            </a:extLst>
          </p:cNvPr>
          <p:cNvSpPr/>
          <p:nvPr/>
        </p:nvSpPr>
        <p:spPr>
          <a:xfrm>
            <a:off x="5603636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822C58-A220-B7D8-9C1E-9E5A484E1322}"/>
              </a:ext>
            </a:extLst>
          </p:cNvPr>
          <p:cNvSpPr/>
          <p:nvPr/>
        </p:nvSpPr>
        <p:spPr>
          <a:xfrm>
            <a:off x="8340404" y="2050285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Spark streaming cluster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FFAFC5-D0B1-F8C0-0686-B12F71E22CB9}"/>
              </a:ext>
            </a:extLst>
          </p:cNvPr>
          <p:cNvSpPr/>
          <p:nvPr/>
        </p:nvSpPr>
        <p:spPr>
          <a:xfrm>
            <a:off x="10032047" y="2190429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Hadoop cluster</a:t>
            </a:r>
            <a:endParaRPr lang="en-US" sz="11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CB1417D-291B-8FFD-B6E0-2CEB3E372265}"/>
              </a:ext>
            </a:extLst>
          </p:cNvPr>
          <p:cNvSpPr/>
          <p:nvPr/>
        </p:nvSpPr>
        <p:spPr>
          <a:xfrm>
            <a:off x="5744314" y="4713292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18CE2DA-F026-F0E7-D21D-B3BFA3C60DDB}"/>
              </a:ext>
            </a:extLst>
          </p:cNvPr>
          <p:cNvSpPr/>
          <p:nvPr/>
        </p:nvSpPr>
        <p:spPr>
          <a:xfrm>
            <a:off x="7403142" y="4113543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User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(notifications)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2DD4A04-6519-538B-A3C8-A7D3D633154D}"/>
              </a:ext>
            </a:extLst>
          </p:cNvPr>
          <p:cNvSpPr/>
          <p:nvPr/>
        </p:nvSpPr>
        <p:spPr>
          <a:xfrm>
            <a:off x="8121178" y="3141781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Kafka consumer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014E90-C4E8-983F-25D9-82B66F7717DB}"/>
              </a:ext>
            </a:extLst>
          </p:cNvPr>
          <p:cNvSpPr/>
          <p:nvPr/>
        </p:nvSpPr>
        <p:spPr>
          <a:xfrm>
            <a:off x="9372613" y="3927230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Elastic search cluster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E2D4DC-6412-309C-38C0-233B4C9F95BC}"/>
              </a:ext>
            </a:extLst>
          </p:cNvPr>
          <p:cNvSpPr/>
          <p:nvPr/>
        </p:nvSpPr>
        <p:spPr>
          <a:xfrm>
            <a:off x="9718431" y="2930754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jobs</a:t>
            </a:r>
            <a:endParaRPr lang="en-US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850E369-08BE-E47C-EABF-72B46194A83E}"/>
              </a:ext>
            </a:extLst>
          </p:cNvPr>
          <p:cNvSpPr/>
          <p:nvPr/>
        </p:nvSpPr>
        <p:spPr>
          <a:xfrm>
            <a:off x="7403142" y="5498114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app / browsers</a:t>
            </a:r>
            <a:endParaRPr lang="en-US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06151DF-576D-FE7B-39E3-BEB9C73D37D2}"/>
              </a:ext>
            </a:extLst>
          </p:cNvPr>
          <p:cNvSpPr/>
          <p:nvPr/>
        </p:nvSpPr>
        <p:spPr>
          <a:xfrm>
            <a:off x="9372613" y="5498113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screen</a:t>
            </a:r>
            <a:endParaRPr lang="en-US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1A0A280-5115-C44E-6B74-B02EE64A3051}"/>
              </a:ext>
            </a:extLst>
          </p:cNvPr>
          <p:cNvSpPr/>
          <p:nvPr/>
        </p:nvSpPr>
        <p:spPr>
          <a:xfrm>
            <a:off x="9305209" y="4653422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service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257879F-468A-10A0-1BED-428200D5F32E}"/>
              </a:ext>
            </a:extLst>
          </p:cNvPr>
          <p:cNvSpPr/>
          <p:nvPr/>
        </p:nvSpPr>
        <p:spPr>
          <a:xfrm>
            <a:off x="10855567" y="3505193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Notification service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D06F55-4B19-9B66-7AAB-91ED0F568011}"/>
              </a:ext>
            </a:extLst>
          </p:cNvPr>
          <p:cNvSpPr/>
          <p:nvPr/>
        </p:nvSpPr>
        <p:spPr>
          <a:xfrm>
            <a:off x="8431839" y="812896"/>
            <a:ext cx="1148861" cy="405965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1553D3-956C-CCF9-5C9F-A390BF50D02E}"/>
              </a:ext>
            </a:extLst>
          </p:cNvPr>
          <p:cNvSpPr/>
          <p:nvPr/>
        </p:nvSpPr>
        <p:spPr>
          <a:xfrm flipH="1">
            <a:off x="1511106" y="937846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58156BA-A111-B1EA-A85F-BB66ACF8BD31}"/>
              </a:ext>
            </a:extLst>
          </p:cNvPr>
          <p:cNvSpPr/>
          <p:nvPr/>
        </p:nvSpPr>
        <p:spPr>
          <a:xfrm flipH="1">
            <a:off x="1511107" y="1770180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A78926-2475-1839-CC1F-0DE2FA2ABAF6}"/>
              </a:ext>
            </a:extLst>
          </p:cNvPr>
          <p:cNvSpPr/>
          <p:nvPr/>
        </p:nvSpPr>
        <p:spPr>
          <a:xfrm flipH="1">
            <a:off x="1511108" y="2754914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A92C78-2038-726F-E4D8-76FD9855128F}"/>
              </a:ext>
            </a:extLst>
          </p:cNvPr>
          <p:cNvSpPr/>
          <p:nvPr/>
        </p:nvSpPr>
        <p:spPr>
          <a:xfrm flipH="1">
            <a:off x="1500842" y="4030827"/>
            <a:ext cx="58043" cy="1620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9A0A8C0-0552-BD73-3279-0D43EC47F292}"/>
              </a:ext>
            </a:extLst>
          </p:cNvPr>
          <p:cNvCxnSpPr>
            <a:stCxn id="2" idx="3"/>
            <a:endCxn id="38" idx="3"/>
          </p:cNvCxnSpPr>
          <p:nvPr/>
        </p:nvCxnSpPr>
        <p:spPr>
          <a:xfrm>
            <a:off x="1336433" y="1233229"/>
            <a:ext cx="17467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CDF28B-084F-634A-3B14-D12A636A61E9}"/>
              </a:ext>
            </a:extLst>
          </p:cNvPr>
          <p:cNvCxnSpPr>
            <a:cxnSpLocks/>
            <a:stCxn id="4" idx="3"/>
            <a:endCxn id="39" idx="3"/>
          </p:cNvCxnSpPr>
          <p:nvPr/>
        </p:nvCxnSpPr>
        <p:spPr>
          <a:xfrm>
            <a:off x="1321772" y="2063750"/>
            <a:ext cx="189335" cy="1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0D0864-DD9A-A39F-E542-377DBC075803}"/>
              </a:ext>
            </a:extLst>
          </p:cNvPr>
          <p:cNvCxnSpPr>
            <a:cxnSpLocks/>
            <a:stCxn id="5" idx="3"/>
            <a:endCxn id="40" idx="3"/>
          </p:cNvCxnSpPr>
          <p:nvPr/>
        </p:nvCxnSpPr>
        <p:spPr>
          <a:xfrm>
            <a:off x="1336433" y="3047022"/>
            <a:ext cx="174675" cy="3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674045-C1CB-16C0-0E5C-F0337D4A3B8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36433" y="4571997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AAA755C-EF46-85EA-5227-C5DDAA8AB60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336433" y="5345719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7A8DF45-AFD4-ACEF-C55C-A4975C432ABF}"/>
              </a:ext>
            </a:extLst>
          </p:cNvPr>
          <p:cNvCxnSpPr>
            <a:cxnSpLocks/>
            <a:stCxn id="38" idx="1"/>
            <a:endCxn id="9" idx="1"/>
          </p:cNvCxnSpPr>
          <p:nvPr/>
        </p:nvCxnSpPr>
        <p:spPr>
          <a:xfrm flipV="1">
            <a:off x="1556825" y="1230922"/>
            <a:ext cx="213363" cy="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2D0B9EB-C3FE-A91C-0C30-1C19D0541BCA}"/>
              </a:ext>
            </a:extLst>
          </p:cNvPr>
          <p:cNvCxnSpPr>
            <a:cxnSpLocks/>
            <a:stCxn id="39" idx="1"/>
            <a:endCxn id="10" idx="1"/>
          </p:cNvCxnSpPr>
          <p:nvPr/>
        </p:nvCxnSpPr>
        <p:spPr>
          <a:xfrm flipV="1">
            <a:off x="1556826" y="2063261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DE13A4AC-A844-E555-1C9B-91D8D46CB2DA}"/>
              </a:ext>
            </a:extLst>
          </p:cNvPr>
          <p:cNvCxnSpPr>
            <a:cxnSpLocks/>
            <a:stCxn id="40" idx="1"/>
            <a:endCxn id="11" idx="1"/>
          </p:cNvCxnSpPr>
          <p:nvPr/>
        </p:nvCxnSpPr>
        <p:spPr>
          <a:xfrm>
            <a:off x="1556827" y="3050299"/>
            <a:ext cx="213361" cy="9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1CEFB15D-B721-00B6-43CA-D06AC082420A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2420819" y="3294181"/>
            <a:ext cx="0" cy="366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FE28D401-C713-BEF2-278F-E1A7A8627D2B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rot="5400000">
            <a:off x="3173408" y="4598998"/>
            <a:ext cx="288459" cy="5861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671DC276-2A9F-7EF5-3464-7C1410431AD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556825" y="4513386"/>
            <a:ext cx="1403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12CB8FC7-F0FE-D86C-AB34-1D5D1E28359F}"/>
              </a:ext>
            </a:extLst>
          </p:cNvPr>
          <p:cNvCxnSpPr>
            <a:stCxn id="11" idx="3"/>
          </p:cNvCxnSpPr>
          <p:nvPr/>
        </p:nvCxnSpPr>
        <p:spPr>
          <a:xfrm flipH="1">
            <a:off x="2708031" y="3059720"/>
            <a:ext cx="363419" cy="1742124"/>
          </a:xfrm>
          <a:prstGeom prst="bentConnector4">
            <a:avLst>
              <a:gd name="adj1" fmla="val -62903"/>
              <a:gd name="adj2" fmla="val 6615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Connector: Elbow 1045">
            <a:extLst>
              <a:ext uri="{FF2B5EF4-FFF2-40B4-BE49-F238E27FC236}">
                <a16:creationId xmlns:a16="http://schemas.microsoft.com/office/drawing/2014/main" id="{1894A399-56F8-35A6-D62A-7C698D1BABFA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3071450" y="1230922"/>
            <a:ext cx="568571" cy="5920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361A0ADE-492B-3DED-66F4-6F758B66FDEB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71450" y="1006939"/>
            <a:ext cx="2022233" cy="950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E3ADC7C4-F2FC-E176-4228-2B93DF735901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3071450" y="1230922"/>
            <a:ext cx="539265" cy="30480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56F32BBD-1083-D09E-239F-87C928D89021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071450" y="2063261"/>
            <a:ext cx="2022233" cy="436060"/>
          </a:xfrm>
          <a:prstGeom prst="bentConnector3">
            <a:avLst>
              <a:gd name="adj1" fmla="val 1695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26CA2728-4DCF-6DB0-61B9-CDAAA474F1F2}"/>
              </a:ext>
            </a:extLst>
          </p:cNvPr>
          <p:cNvCxnSpPr>
            <a:cxnSpLocks/>
            <a:stCxn id="24" idx="0"/>
            <a:endCxn id="9" idx="0"/>
          </p:cNvCxnSpPr>
          <p:nvPr/>
        </p:nvCxnSpPr>
        <p:spPr>
          <a:xfrm rot="16200000" flipV="1">
            <a:off x="4325825" y="-908545"/>
            <a:ext cx="1195751" cy="5005761"/>
          </a:xfrm>
          <a:prstGeom prst="bentConnector3">
            <a:avLst>
              <a:gd name="adj1" fmla="val 1299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13E5944C-C527-2B6E-BABE-98B2353C5E28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071450" y="2907323"/>
            <a:ext cx="3182817" cy="83233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9" name="Connector: Elbow 1068">
            <a:extLst>
              <a:ext uri="{FF2B5EF4-FFF2-40B4-BE49-F238E27FC236}">
                <a16:creationId xmlns:a16="http://schemas.microsoft.com/office/drawing/2014/main" id="{0924524E-A2A3-7564-3ECC-3B07634DE330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719654" y="2284747"/>
            <a:ext cx="620750" cy="5651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81BED55A-CF6E-7CC0-1FD7-6782997D1D74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7719654" y="3006967"/>
            <a:ext cx="3135913" cy="732688"/>
          </a:xfrm>
          <a:prstGeom prst="bentConnector3">
            <a:avLst>
              <a:gd name="adj1" fmla="val 6009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91C9AB10-5A24-4B90-2F79-521B424E69A8}"/>
              </a:ext>
            </a:extLst>
          </p:cNvPr>
          <p:cNvCxnSpPr>
            <a:cxnSpLocks/>
          </p:cNvCxnSpPr>
          <p:nvPr/>
        </p:nvCxnSpPr>
        <p:spPr>
          <a:xfrm flipV="1">
            <a:off x="7719654" y="3208758"/>
            <a:ext cx="449869" cy="1528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0" name="Connector: Elbow 1079">
            <a:extLst>
              <a:ext uri="{FF2B5EF4-FFF2-40B4-BE49-F238E27FC236}">
                <a16:creationId xmlns:a16="http://schemas.microsoft.com/office/drawing/2014/main" id="{B759DC36-0343-4AA8-4E86-BB1515758578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rot="5400000">
            <a:off x="5087823" y="3757238"/>
            <a:ext cx="715105" cy="16177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Connector: Elbow 1082">
            <a:extLst>
              <a:ext uri="{FF2B5EF4-FFF2-40B4-BE49-F238E27FC236}">
                <a16:creationId xmlns:a16="http://schemas.microsoft.com/office/drawing/2014/main" id="{DD032A81-97E1-56A5-535A-D36E0DAB9DD8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823206" y="3974116"/>
            <a:ext cx="162647" cy="3048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6C9695AA-88C5-BAED-62F9-F1620096CC0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242773" y="5401920"/>
            <a:ext cx="26230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0" name="Connector: Elbow 1089">
            <a:extLst>
              <a:ext uri="{FF2B5EF4-FFF2-40B4-BE49-F238E27FC236}">
                <a16:creationId xmlns:a16="http://schemas.microsoft.com/office/drawing/2014/main" id="{CD44E3DB-261E-4CBB-1CA4-838569B78CB9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6388781" y="3827889"/>
            <a:ext cx="891568" cy="8792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4" name="Connector: Elbow 1093">
            <a:extLst>
              <a:ext uri="{FF2B5EF4-FFF2-40B4-BE49-F238E27FC236}">
                <a16:creationId xmlns:a16="http://schemas.microsoft.com/office/drawing/2014/main" id="{2134E18C-67C6-1699-DA30-F21EB38B8C6D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16200000" flipH="1">
            <a:off x="7627969" y="3620333"/>
            <a:ext cx="291821" cy="6945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7" name="Connector: Elbow 1096">
            <a:extLst>
              <a:ext uri="{FF2B5EF4-FFF2-40B4-BE49-F238E27FC236}">
                <a16:creationId xmlns:a16="http://schemas.microsoft.com/office/drawing/2014/main" id="{A9245098-B0B0-4750-5BC0-BC1D5385F1F9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rot="5400000">
            <a:off x="9859435" y="5334303"/>
            <a:ext cx="327620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FB63A0F6-6809-3EC1-8DF2-0098C4691A9E}"/>
              </a:ext>
            </a:extLst>
          </p:cNvPr>
          <p:cNvSpPr/>
          <p:nvPr/>
        </p:nvSpPr>
        <p:spPr>
          <a:xfrm>
            <a:off x="6078868" y="5428397"/>
            <a:ext cx="632154" cy="74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4" name="Connector: Elbow 1103">
            <a:extLst>
              <a:ext uri="{FF2B5EF4-FFF2-40B4-BE49-F238E27FC236}">
                <a16:creationId xmlns:a16="http://schemas.microsoft.com/office/drawing/2014/main" id="{7D1F4824-5620-6BBD-228B-BE8069C3D265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5400000">
            <a:off x="7653726" y="5030662"/>
            <a:ext cx="867500" cy="674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7" name="Connector: Elbow 1106">
            <a:extLst>
              <a:ext uri="{FF2B5EF4-FFF2-40B4-BE49-F238E27FC236}">
                <a16:creationId xmlns:a16="http://schemas.microsoft.com/office/drawing/2014/main" id="{7EEE151B-24C4-007F-9EC6-4184216E12BC}"/>
              </a:ext>
            </a:extLst>
          </p:cNvPr>
          <p:cNvCxnSpPr>
            <a:cxnSpLocks/>
            <a:stCxn id="1098" idx="2"/>
            <a:endCxn id="33" idx="1"/>
          </p:cNvCxnSpPr>
          <p:nvPr/>
        </p:nvCxnSpPr>
        <p:spPr>
          <a:xfrm rot="16200000" flipH="1">
            <a:off x="6784428" y="5113862"/>
            <a:ext cx="229230" cy="1008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0" name="Connector: Elbow 1109">
            <a:extLst>
              <a:ext uri="{FF2B5EF4-FFF2-40B4-BE49-F238E27FC236}">
                <a16:creationId xmlns:a16="http://schemas.microsoft.com/office/drawing/2014/main" id="{DAB1095F-4229-5752-5520-459417381E36}"/>
              </a:ext>
            </a:extLst>
          </p:cNvPr>
          <p:cNvCxnSpPr>
            <a:cxnSpLocks/>
            <a:stCxn id="28" idx="2"/>
            <a:endCxn id="1098" idx="0"/>
          </p:cNvCxnSpPr>
          <p:nvPr/>
        </p:nvCxnSpPr>
        <p:spPr>
          <a:xfrm rot="5400000">
            <a:off x="6271854" y="5305306"/>
            <a:ext cx="246182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4" name="Connector: Elbow 1113">
            <a:extLst>
              <a:ext uri="{FF2B5EF4-FFF2-40B4-BE49-F238E27FC236}">
                <a16:creationId xmlns:a16="http://schemas.microsoft.com/office/drawing/2014/main" id="{53B93CAB-550E-32FE-D78D-480273D5F2FD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16200000" flipH="1">
            <a:off x="9869695" y="4499871"/>
            <a:ext cx="257269" cy="4983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6B810224-FE2D-F4BC-171A-E8B59A35A60F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878371" y="3504142"/>
            <a:ext cx="386220" cy="59934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D80FB16B-1555-FAA7-1F0E-5C1A715B191D}"/>
              </a:ext>
            </a:extLst>
          </p:cNvPr>
          <p:cNvCxnSpPr>
            <a:cxnSpLocks/>
            <a:stCxn id="27" idx="1"/>
            <a:endCxn id="32" idx="0"/>
          </p:cNvCxnSpPr>
          <p:nvPr/>
        </p:nvCxnSpPr>
        <p:spPr>
          <a:xfrm rot="10800000" flipH="1" flipV="1">
            <a:off x="10032047" y="2424890"/>
            <a:ext cx="287184" cy="505863"/>
          </a:xfrm>
          <a:prstGeom prst="bentConnector4">
            <a:avLst>
              <a:gd name="adj1" fmla="val -79601"/>
              <a:gd name="adj2" fmla="val 7317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257966A5-6D4E-DF7D-154C-F7054377AD10}"/>
              </a:ext>
            </a:extLst>
          </p:cNvPr>
          <p:cNvSpPr/>
          <p:nvPr/>
        </p:nvSpPr>
        <p:spPr>
          <a:xfrm>
            <a:off x="7833682" y="138207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Trends</a:t>
            </a:r>
          </a:p>
        </p:txBody>
      </p:sp>
      <p:cxnSp>
        <p:nvCxnSpPr>
          <p:cNvPr id="1126" name="Connector: Elbow 1125">
            <a:extLst>
              <a:ext uri="{FF2B5EF4-FFF2-40B4-BE49-F238E27FC236}">
                <a16:creationId xmlns:a16="http://schemas.microsoft.com/office/drawing/2014/main" id="{17F81078-0D49-721E-1F80-0F1C6438D158}"/>
              </a:ext>
            </a:extLst>
          </p:cNvPr>
          <p:cNvCxnSpPr>
            <a:cxnSpLocks/>
            <a:stCxn id="1125" idx="0"/>
            <a:endCxn id="37" idx="2"/>
          </p:cNvCxnSpPr>
          <p:nvPr/>
        </p:nvCxnSpPr>
        <p:spPr>
          <a:xfrm rot="5400000" flipH="1" flipV="1">
            <a:off x="8663685" y="1039490"/>
            <a:ext cx="163213" cy="5219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9" name="Connector: Elbow 1128">
            <a:extLst>
              <a:ext uri="{FF2B5EF4-FFF2-40B4-BE49-F238E27FC236}">
                <a16:creationId xmlns:a16="http://schemas.microsoft.com/office/drawing/2014/main" id="{563072ED-1DAB-6389-AD3E-1B64629EF2EF}"/>
              </a:ext>
            </a:extLst>
          </p:cNvPr>
          <p:cNvCxnSpPr>
            <a:cxnSpLocks/>
            <a:stCxn id="1125" idx="3"/>
            <a:endCxn id="26" idx="3"/>
          </p:cNvCxnSpPr>
          <p:nvPr/>
        </p:nvCxnSpPr>
        <p:spPr>
          <a:xfrm>
            <a:off x="9134944" y="1616536"/>
            <a:ext cx="407059" cy="668211"/>
          </a:xfrm>
          <a:prstGeom prst="bentConnector3">
            <a:avLst>
              <a:gd name="adj1" fmla="val 15615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6FC003C-779D-5074-8864-14FC3E637DCE}"/>
              </a:ext>
            </a:extLst>
          </p:cNvPr>
          <p:cNvSpPr/>
          <p:nvPr/>
        </p:nvSpPr>
        <p:spPr>
          <a:xfrm>
            <a:off x="5287114" y="3586868"/>
            <a:ext cx="1987071" cy="784582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4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5B7572-8490-0F3D-BDDC-9CB860A5C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grades will be out over the weekend</a:t>
            </a:r>
          </a:p>
          <a:p>
            <a:pPr lvl="1"/>
            <a:r>
              <a:rPr lang="en-US" dirty="0"/>
              <a:t>Can see your exams during Hsin-Ai’s office hour</a:t>
            </a:r>
          </a:p>
          <a:p>
            <a:r>
              <a:rPr lang="en-US" dirty="0"/>
              <a:t>HW3 due date is 3/10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E817B3-FF50-CE53-22A7-310865DB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21137187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0D17E-7CCA-7885-3B29-DFB077732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CF3508-FF65-4E30-40C0-F2C74546F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Structural design patterns</a:t>
            </a:r>
          </a:p>
          <a:p>
            <a:pPr lvl="1"/>
            <a:r>
              <a:rPr lang="en-US" dirty="0"/>
              <a:t>Composite</a:t>
            </a:r>
          </a:p>
          <a:p>
            <a:pPr lvl="1"/>
            <a:r>
              <a:rPr lang="en-US" dirty="0"/>
              <a:t>Decorator</a:t>
            </a:r>
          </a:p>
          <a:p>
            <a:pPr lvl="1"/>
            <a:r>
              <a:rPr lang="en-US" dirty="0"/>
              <a:t>Bridge</a:t>
            </a:r>
          </a:p>
          <a:p>
            <a:r>
              <a:rPr lang="en-US" dirty="0"/>
              <a:t>Behavioral design pattern</a:t>
            </a:r>
          </a:p>
          <a:p>
            <a:pPr lvl="1"/>
            <a:r>
              <a:rPr lang="en-US" dirty="0"/>
              <a:t>Observer</a:t>
            </a:r>
          </a:p>
          <a:p>
            <a:pPr lvl="1"/>
            <a:r>
              <a:rPr lang="en-US" dirty="0"/>
              <a:t>State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750882-BDC0-5D54-E9D2-3454A880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756685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796B1-FE05-DC1E-C9A3-08C534149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D23404-833D-FC2B-089F-14CF45CF8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70" y="785004"/>
            <a:ext cx="3896544" cy="52189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Creational patterns </a:t>
            </a:r>
          </a:p>
          <a:p>
            <a:r>
              <a:rPr lang="en-US" dirty="0"/>
              <a:t>Control how objects are created</a:t>
            </a:r>
          </a:p>
          <a:p>
            <a:r>
              <a:rPr lang="en-US" dirty="0" err="1"/>
              <a:t>E.g</a:t>
            </a:r>
            <a:r>
              <a:rPr lang="en-US" dirty="0"/>
              <a:t>, Factory, Singleton</a:t>
            </a: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B2E82A-2685-543E-3A63-1A865580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 classification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3DC3B1B-9C44-A739-C111-64B20D703A85}"/>
              </a:ext>
            </a:extLst>
          </p:cNvPr>
          <p:cNvSpPr txBox="1">
            <a:spLocks/>
          </p:cNvSpPr>
          <p:nvPr/>
        </p:nvSpPr>
        <p:spPr bwMode="auto">
          <a:xfrm>
            <a:off x="4244627" y="785003"/>
            <a:ext cx="3980160" cy="52189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Structural patterns</a:t>
            </a:r>
          </a:p>
          <a:p>
            <a:r>
              <a:rPr lang="en-US" dirty="0"/>
              <a:t>Control how objects and classes are composed</a:t>
            </a:r>
          </a:p>
          <a:p>
            <a:r>
              <a:rPr lang="en-US" dirty="0"/>
              <a:t>Deal with object relationships</a:t>
            </a:r>
          </a:p>
          <a:p>
            <a:r>
              <a:rPr lang="en-US" dirty="0"/>
              <a:t>E.g., Adapter, Composite, Decorator, Bridge, Façade, Flyweight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2DFC4D6-F9C0-DD15-2B17-437C14F9F5DD}"/>
              </a:ext>
            </a:extLst>
          </p:cNvPr>
          <p:cNvSpPr txBox="1">
            <a:spLocks/>
          </p:cNvSpPr>
          <p:nvPr/>
        </p:nvSpPr>
        <p:spPr bwMode="auto">
          <a:xfrm>
            <a:off x="8291022" y="785002"/>
            <a:ext cx="3660408" cy="52189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Behavioral patterns</a:t>
            </a:r>
          </a:p>
          <a:p>
            <a:r>
              <a:rPr lang="en-US" dirty="0"/>
              <a:t>Control how objects distribute responsibilities</a:t>
            </a:r>
          </a:p>
          <a:p>
            <a:r>
              <a:rPr lang="en-US" dirty="0"/>
              <a:t>Template method, State, Observer, Visitor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A41AD9-CEC0-4A18-F4AF-370EE324D07D}"/>
              </a:ext>
            </a:extLst>
          </p:cNvPr>
          <p:cNvSpPr/>
          <p:nvPr/>
        </p:nvSpPr>
        <p:spPr>
          <a:xfrm>
            <a:off x="4105919" y="706132"/>
            <a:ext cx="4334695" cy="537672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7016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8F21F-EC84-3680-D06E-7E96C5D58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B109D9-83E0-B896-CD3C-9C412572A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41535-73FC-5A3D-B86E-ECBEA5C69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Composite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2970492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FF56C-4D31-BB15-7442-7174815D5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4BE7A-F0B0-9497-CBEE-66A692DB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latin typeface="Consolas" panose="020B0609020204030204" pitchFamily="49" charset="0"/>
              </a:rPr>
              <a:t>Post</a:t>
            </a:r>
            <a:r>
              <a:rPr lang="en-US" dirty="0"/>
              <a:t> is an individual social media entry</a:t>
            </a:r>
          </a:p>
          <a:p>
            <a:r>
              <a:rPr lang="en-US" dirty="0"/>
              <a:t>A </a:t>
            </a:r>
            <a:r>
              <a:rPr lang="en-US" dirty="0">
                <a:latin typeface="Consolas" panose="020B0609020204030204" pitchFamily="49" charset="0"/>
              </a:rPr>
              <a:t>Thread</a:t>
            </a:r>
            <a:r>
              <a:rPr lang="en-US" dirty="0"/>
              <a:t> is a collection of posts and/or threads</a:t>
            </a:r>
          </a:p>
          <a:p>
            <a:r>
              <a:rPr lang="en-US" dirty="0"/>
              <a:t>Both </a:t>
            </a:r>
            <a:r>
              <a:rPr lang="en-US" dirty="0">
                <a:latin typeface="Consolas" panose="020B0609020204030204" pitchFamily="49" charset="0"/>
              </a:rPr>
              <a:t>Post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Thread</a:t>
            </a:r>
            <a:r>
              <a:rPr lang="en-US" dirty="0"/>
              <a:t> should have similar operations such as </a:t>
            </a:r>
            <a:r>
              <a:rPr lang="en-US" dirty="0" err="1">
                <a:latin typeface="Consolas" panose="020B0609020204030204" pitchFamily="49" charset="0"/>
              </a:rPr>
              <a:t>show,hide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report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2343A9-75DE-EF04-D389-2492EF4B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Case study: social media posts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C4AD0-824C-53EB-B07A-2FF3AE467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153" y="696277"/>
            <a:ext cx="4693955" cy="491398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FD501CE-4735-BA2D-FDAB-E799B83728CA}"/>
              </a:ext>
            </a:extLst>
          </p:cNvPr>
          <p:cNvGrpSpPr/>
          <p:nvPr/>
        </p:nvGrpSpPr>
        <p:grpSpPr>
          <a:xfrm>
            <a:off x="6635262" y="696277"/>
            <a:ext cx="5267607" cy="696277"/>
            <a:chOff x="6635262" y="696277"/>
            <a:chExt cx="5267607" cy="69627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5E49EB-AA6C-0771-CBFD-14CE529736BC}"/>
                </a:ext>
              </a:extLst>
            </p:cNvPr>
            <p:cNvSpPr/>
            <p:nvPr/>
          </p:nvSpPr>
          <p:spPr>
            <a:xfrm>
              <a:off x="6635262" y="696277"/>
              <a:ext cx="4536830" cy="696277"/>
            </a:xfrm>
            <a:prstGeom prst="rect">
              <a:avLst/>
            </a:prstGeom>
            <a:noFill/>
            <a:ln w="412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7DD562-E00A-BB02-B66B-446A007E2CBF}"/>
                </a:ext>
              </a:extLst>
            </p:cNvPr>
            <p:cNvSpPr txBox="1"/>
            <p:nvPr/>
          </p:nvSpPr>
          <p:spPr>
            <a:xfrm>
              <a:off x="11172092" y="785004"/>
              <a:ext cx="7307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Post</a:t>
              </a:r>
              <a:endParaRPr lang="en-US" b="1" i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AF79D4-AB40-BF75-1E7D-F19767A1B9E3}"/>
              </a:ext>
            </a:extLst>
          </p:cNvPr>
          <p:cNvGrpSpPr/>
          <p:nvPr/>
        </p:nvGrpSpPr>
        <p:grpSpPr>
          <a:xfrm>
            <a:off x="6635262" y="1403835"/>
            <a:ext cx="5619178" cy="4295153"/>
            <a:chOff x="6635262" y="696277"/>
            <a:chExt cx="5619178" cy="6962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0BF9DE-78D6-CB1F-08BA-1E72CF629CDE}"/>
                </a:ext>
              </a:extLst>
            </p:cNvPr>
            <p:cNvSpPr/>
            <p:nvPr/>
          </p:nvSpPr>
          <p:spPr>
            <a:xfrm>
              <a:off x="6635262" y="696277"/>
              <a:ext cx="4536830" cy="696277"/>
            </a:xfrm>
            <a:prstGeom prst="rect">
              <a:avLst/>
            </a:prstGeom>
            <a:noFill/>
            <a:ln w="412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7460FE-23D3-02A3-E3CD-0D7369DA3ED6}"/>
                </a:ext>
              </a:extLst>
            </p:cNvPr>
            <p:cNvSpPr txBox="1"/>
            <p:nvPr/>
          </p:nvSpPr>
          <p:spPr>
            <a:xfrm>
              <a:off x="11172092" y="785004"/>
              <a:ext cx="1082348" cy="74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Thread</a:t>
              </a:r>
              <a:endParaRPr lang="en-US" b="1" i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1BBF05A-036B-105F-782D-63CE8FABF8CC}"/>
              </a:ext>
            </a:extLst>
          </p:cNvPr>
          <p:cNvGrpSpPr/>
          <p:nvPr/>
        </p:nvGrpSpPr>
        <p:grpSpPr>
          <a:xfrm>
            <a:off x="6787662" y="2215662"/>
            <a:ext cx="5619178" cy="3635726"/>
            <a:chOff x="6635262" y="696277"/>
            <a:chExt cx="5619178" cy="6962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0A548EA-FFA3-5EAD-F780-88B8ED061A6B}"/>
                </a:ext>
              </a:extLst>
            </p:cNvPr>
            <p:cNvSpPr/>
            <p:nvPr/>
          </p:nvSpPr>
          <p:spPr>
            <a:xfrm>
              <a:off x="6635262" y="696277"/>
              <a:ext cx="4536830" cy="696277"/>
            </a:xfrm>
            <a:prstGeom prst="rect">
              <a:avLst/>
            </a:prstGeom>
            <a:noFill/>
            <a:ln w="412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19350F-AAB8-3FF1-ECF0-FFA614F1E5D0}"/>
                </a:ext>
              </a:extLst>
            </p:cNvPr>
            <p:cNvSpPr txBox="1"/>
            <p:nvPr/>
          </p:nvSpPr>
          <p:spPr>
            <a:xfrm>
              <a:off x="11172092" y="785004"/>
              <a:ext cx="1082348" cy="74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Thread</a:t>
              </a:r>
              <a:endParaRPr lang="en-US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2985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8454F-C78E-330E-A3A9-F12154B98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FC691-B1DB-33B4-AC6D-EA9A17BC7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public abstract class </a:t>
            </a:r>
            <a:r>
              <a:rPr lang="en-US" dirty="0" err="1"/>
              <a:t>SocialMediaComponent</a:t>
            </a:r>
            <a:r>
              <a:rPr lang="en-US" dirty="0"/>
              <a:t> {</a:t>
            </a:r>
          </a:p>
          <a:p>
            <a:r>
              <a:rPr lang="en-US" dirty="0"/>
              <a:t>	public abstract void show();</a:t>
            </a:r>
          </a:p>
          <a:p>
            <a:r>
              <a:rPr lang="en-US" dirty="0"/>
              <a:t>	public abstract void hide();</a:t>
            </a:r>
          </a:p>
          <a:p>
            <a:r>
              <a:rPr lang="en-US" dirty="0"/>
              <a:t>	public abstract void report();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Post extends </a:t>
            </a:r>
            <a:r>
              <a:rPr lang="en-US" dirty="0" err="1"/>
              <a:t>SocialMediaComponent</a:t>
            </a:r>
            <a:r>
              <a:rPr lang="en-US" dirty="0"/>
              <a:t> {</a:t>
            </a:r>
          </a:p>
          <a:p>
            <a:r>
              <a:rPr lang="en-US" dirty="0"/>
              <a:t>	private String content;</a:t>
            </a:r>
          </a:p>
          <a:p>
            <a:r>
              <a:rPr lang="en-US" dirty="0"/>
              <a:t>	public void show() {</a:t>
            </a:r>
          </a:p>
          <a:p>
            <a:r>
              <a:rPr lang="en-US" dirty="0"/>
              <a:t>		// display logic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// other methods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Thread extends </a:t>
            </a:r>
            <a:r>
              <a:rPr lang="en-US" dirty="0" err="1"/>
              <a:t>SocialMediaComponent</a:t>
            </a:r>
            <a:r>
              <a:rPr lang="en-US" dirty="0"/>
              <a:t> {</a:t>
            </a:r>
          </a:p>
          <a:p>
            <a:r>
              <a:rPr lang="en-US" dirty="0"/>
              <a:t>	private List&lt;</a:t>
            </a:r>
            <a:r>
              <a:rPr lang="en-US" dirty="0" err="1"/>
              <a:t>SocialMediaComponent</a:t>
            </a:r>
            <a:r>
              <a:rPr lang="en-US" dirty="0"/>
              <a:t>&gt; components = …; </a:t>
            </a:r>
          </a:p>
          <a:p>
            <a:r>
              <a:rPr lang="en-US" dirty="0"/>
              <a:t>	public void show() {</a:t>
            </a:r>
          </a:p>
          <a:p>
            <a:r>
              <a:rPr lang="en-US" dirty="0"/>
              <a:t>		for (</a:t>
            </a:r>
            <a:r>
              <a:rPr lang="en-US" dirty="0" err="1"/>
              <a:t>SocialMediaComponent</a:t>
            </a:r>
            <a:r>
              <a:rPr lang="en-US" dirty="0"/>
              <a:t> c: components) {</a:t>
            </a:r>
          </a:p>
          <a:p>
            <a:r>
              <a:rPr lang="en-US" dirty="0"/>
              <a:t>		  </a:t>
            </a:r>
            <a:r>
              <a:rPr lang="en-US" dirty="0" err="1"/>
              <a:t>c.show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B4EF75-C122-583A-A593-98C4AB47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design pattern for social media post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DC32977-5105-B129-C7D6-86F87B6419E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abstract class </a:t>
            </a:r>
            <a:r>
              <a:rPr lang="en-US" dirty="0" err="1">
                <a:latin typeface="Consolas" panose="020B0609020204030204" pitchFamily="49" charset="0"/>
              </a:rPr>
              <a:t>SocialMediaContent</a:t>
            </a:r>
            <a:r>
              <a:rPr lang="en-US" dirty="0"/>
              <a:t> that supports the </a:t>
            </a:r>
            <a:r>
              <a:rPr lang="en-US" dirty="0">
                <a:latin typeface="Consolas" panose="020B0609020204030204" pitchFamily="49" charset="0"/>
              </a:rPr>
              <a:t>display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hide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report</a:t>
            </a:r>
            <a:r>
              <a:rPr lang="en-US" dirty="0"/>
              <a:t> functionalities</a:t>
            </a:r>
          </a:p>
          <a:p>
            <a:r>
              <a:rPr lang="en-US" dirty="0">
                <a:latin typeface="Consolas" panose="020B0609020204030204" pitchFamily="49" charset="0"/>
              </a:rPr>
              <a:t>Post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Thread</a:t>
            </a:r>
            <a:r>
              <a:rPr lang="en-US" dirty="0"/>
              <a:t> are subclasses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Post</a:t>
            </a:r>
            <a:r>
              <a:rPr lang="en-US" dirty="0"/>
              <a:t> is the “leaf”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Thread</a:t>
            </a:r>
            <a:r>
              <a:rPr lang="en-US" dirty="0"/>
              <a:t> is the “composite” composed of a </a:t>
            </a:r>
            <a:r>
              <a:rPr lang="en-US" dirty="0">
                <a:latin typeface="Consolas" panose="020B0609020204030204" pitchFamily="49" charset="0"/>
              </a:rPr>
              <a:t>List</a:t>
            </a:r>
            <a:r>
              <a:rPr lang="en-US" dirty="0"/>
              <a:t> of </a:t>
            </a:r>
            <a:r>
              <a:rPr lang="en-US" dirty="0" err="1">
                <a:latin typeface="Consolas" panose="020B0609020204030204" pitchFamily="49" charset="0"/>
              </a:rPr>
              <a:t>SocialMediaContent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What is the benefit?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C0E32E-0005-83C8-870E-6449BBE13DC5}"/>
              </a:ext>
            </a:extLst>
          </p:cNvPr>
          <p:cNvSpPr/>
          <p:nvPr/>
        </p:nvSpPr>
        <p:spPr>
          <a:xfrm>
            <a:off x="5920154" y="696277"/>
            <a:ext cx="5633412" cy="1226308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6A83B1-E387-41E8-9978-C41CA2B3E140}"/>
              </a:ext>
            </a:extLst>
          </p:cNvPr>
          <p:cNvSpPr/>
          <p:nvPr/>
        </p:nvSpPr>
        <p:spPr>
          <a:xfrm>
            <a:off x="5920154" y="1922585"/>
            <a:ext cx="5633412" cy="1226308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801D7E-E8E2-F18F-A882-14DBC98E5EB4}"/>
              </a:ext>
            </a:extLst>
          </p:cNvPr>
          <p:cNvSpPr/>
          <p:nvPr/>
        </p:nvSpPr>
        <p:spPr>
          <a:xfrm>
            <a:off x="5920154" y="3673319"/>
            <a:ext cx="5633412" cy="1977203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8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962AF-2D57-BD0A-606A-DCB7880F1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D61D7-853F-FA26-3441-EA3794FF7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// Without composite design pattern</a:t>
            </a:r>
          </a:p>
          <a:p>
            <a:r>
              <a:rPr lang="en-US" dirty="0"/>
              <a:t>public class Post {</a:t>
            </a:r>
          </a:p>
          <a:p>
            <a:r>
              <a:rPr lang="en-US" dirty="0"/>
              <a:t>	private String content;</a:t>
            </a:r>
          </a:p>
          <a:p>
            <a:r>
              <a:rPr lang="en-US" dirty="0"/>
              <a:t>	public void show() {</a:t>
            </a:r>
          </a:p>
          <a:p>
            <a:r>
              <a:rPr lang="en-US" dirty="0"/>
              <a:t>		// display logic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// other methods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Thread {</a:t>
            </a:r>
          </a:p>
          <a:p>
            <a:r>
              <a:rPr lang="en-US" dirty="0"/>
              <a:t>	private List&lt;Post&gt; </a:t>
            </a:r>
            <a:r>
              <a:rPr lang="en-US" dirty="0" err="1"/>
              <a:t>leafPosts</a:t>
            </a:r>
            <a:r>
              <a:rPr lang="en-US" dirty="0"/>
              <a:t> = …; </a:t>
            </a:r>
          </a:p>
          <a:p>
            <a:r>
              <a:rPr lang="en-US" dirty="0"/>
              <a:t>	private List&lt;Thread&gt; </a:t>
            </a:r>
            <a:r>
              <a:rPr lang="en-US" dirty="0" err="1"/>
              <a:t>subThreads</a:t>
            </a:r>
            <a:r>
              <a:rPr lang="en-US" dirty="0"/>
              <a:t> = …;</a:t>
            </a:r>
          </a:p>
          <a:p>
            <a:r>
              <a:rPr lang="en-US" dirty="0"/>
              <a:t>	public void show() {</a:t>
            </a:r>
          </a:p>
          <a:p>
            <a:r>
              <a:rPr lang="en-US" dirty="0"/>
              <a:t>		for (Post p: </a:t>
            </a:r>
            <a:r>
              <a:rPr lang="en-US" dirty="0" err="1"/>
              <a:t>leafPosts</a:t>
            </a:r>
            <a:r>
              <a:rPr lang="en-US" dirty="0"/>
              <a:t>) {</a:t>
            </a:r>
          </a:p>
          <a:p>
            <a:r>
              <a:rPr lang="en-US" dirty="0"/>
              <a:t>		  </a:t>
            </a:r>
            <a:r>
              <a:rPr lang="en-US" dirty="0" err="1"/>
              <a:t>p.show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for (Thread t: </a:t>
            </a:r>
            <a:r>
              <a:rPr lang="en-US" dirty="0" err="1"/>
              <a:t>subThreads</a:t>
            </a:r>
            <a:r>
              <a:rPr lang="en-US" dirty="0"/>
              <a:t>) {</a:t>
            </a:r>
          </a:p>
          <a:p>
            <a:r>
              <a:rPr lang="en-US" dirty="0"/>
              <a:t>		  </a:t>
            </a:r>
            <a:r>
              <a:rPr lang="en-US" dirty="0" err="1"/>
              <a:t>t.show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832A32-0D0B-E04F-C942-99118524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A6CB982-C363-5414-CD60-71DE7B67963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Reduces code duplication in Thread class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0AD560-F439-1B03-A00D-F64562F69511}"/>
              </a:ext>
            </a:extLst>
          </p:cNvPr>
          <p:cNvSpPr/>
          <p:nvPr/>
        </p:nvSpPr>
        <p:spPr>
          <a:xfrm>
            <a:off x="6096000" y="3075442"/>
            <a:ext cx="5633412" cy="2410958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57FA3-353F-908B-5674-DFC3E6A9C660}"/>
              </a:ext>
            </a:extLst>
          </p:cNvPr>
          <p:cNvSpPr txBox="1"/>
          <p:nvPr/>
        </p:nvSpPr>
        <p:spPr>
          <a:xfrm>
            <a:off x="9390185" y="2661747"/>
            <a:ext cx="2317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Code duplication</a:t>
            </a:r>
          </a:p>
        </p:txBody>
      </p:sp>
    </p:spTree>
    <p:extLst>
      <p:ext uri="{BB962C8B-B14F-4D97-AF65-F5344CB8AC3E}">
        <p14:creationId xmlns:p14="http://schemas.microsoft.com/office/powerpoint/2010/main" val="158711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151CD-733C-DCE9-66AF-7CA4C9B5E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1CC7D-D2DB-48F3-E5CF-C83E7AC3A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// Without composite design pattern</a:t>
            </a: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PostShowButton</a:t>
            </a:r>
            <a:r>
              <a:rPr lang="en-US" dirty="0"/>
              <a:t> {</a:t>
            </a:r>
          </a:p>
          <a:p>
            <a:r>
              <a:rPr lang="en-US" dirty="0"/>
              <a:t>	Post </a:t>
            </a:r>
            <a:r>
              <a:rPr lang="en-US" dirty="0" err="1"/>
              <a:t>post</a:t>
            </a:r>
            <a:r>
              <a:rPr lang="en-US" dirty="0"/>
              <a:t>;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() {</a:t>
            </a:r>
          </a:p>
          <a:p>
            <a:r>
              <a:rPr lang="en-US" dirty="0"/>
              <a:t>		</a:t>
            </a:r>
            <a:r>
              <a:rPr lang="en-US" dirty="0" err="1"/>
              <a:t>post.show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ThreadShowButton</a:t>
            </a:r>
            <a:r>
              <a:rPr lang="en-US" dirty="0"/>
              <a:t> {</a:t>
            </a:r>
          </a:p>
          <a:p>
            <a:r>
              <a:rPr lang="en-US" dirty="0"/>
              <a:t>	Thread </a:t>
            </a:r>
            <a:r>
              <a:rPr lang="en-US" dirty="0" err="1"/>
              <a:t>thread</a:t>
            </a:r>
            <a:r>
              <a:rPr lang="en-US" dirty="0"/>
              <a:t>;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() {</a:t>
            </a:r>
          </a:p>
          <a:p>
            <a:r>
              <a:rPr lang="en-US" dirty="0"/>
              <a:t>		</a:t>
            </a:r>
            <a:r>
              <a:rPr lang="en-US" dirty="0" err="1"/>
              <a:t>thread.show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// With composite design pattern</a:t>
            </a:r>
          </a:p>
          <a:p>
            <a:r>
              <a:rPr lang="en-US" dirty="0"/>
              <a:t>class </a:t>
            </a:r>
            <a:r>
              <a:rPr lang="en-US" dirty="0" err="1"/>
              <a:t>ShowButton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SocialMediaComponent</a:t>
            </a:r>
            <a:r>
              <a:rPr lang="en-US" dirty="0"/>
              <a:t> content;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 () { </a:t>
            </a:r>
            <a:r>
              <a:rPr lang="en-US" dirty="0" err="1"/>
              <a:t>content.show</a:t>
            </a:r>
            <a:r>
              <a:rPr lang="en-US" dirty="0"/>
              <a:t>(); 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D6B45B-3B1B-9517-2151-5923C83F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639A848-15BC-C602-835D-772A828EF46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What is the benefit?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Code duplication in 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users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of Thread and Post class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605E0-71C0-6532-1EBA-2BBAE13AE177}"/>
              </a:ext>
            </a:extLst>
          </p:cNvPr>
          <p:cNvSpPr/>
          <p:nvPr/>
        </p:nvSpPr>
        <p:spPr>
          <a:xfrm>
            <a:off x="6096000" y="785004"/>
            <a:ext cx="5633412" cy="3493919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C7CDE8-7E60-B182-F718-0D9A937621FC}"/>
              </a:ext>
            </a:extLst>
          </p:cNvPr>
          <p:cNvSpPr txBox="1"/>
          <p:nvPr/>
        </p:nvSpPr>
        <p:spPr>
          <a:xfrm>
            <a:off x="9293203" y="334620"/>
            <a:ext cx="2317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Code duplication</a:t>
            </a:r>
          </a:p>
        </p:txBody>
      </p:sp>
    </p:spTree>
    <p:extLst>
      <p:ext uri="{BB962C8B-B14F-4D97-AF65-F5344CB8AC3E}">
        <p14:creationId xmlns:p14="http://schemas.microsoft.com/office/powerpoint/2010/main" val="285694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D8C6F-30EF-FCFC-8C9D-4667AF441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32E0C-D679-FBD7-A124-730660056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public abstract class </a:t>
            </a:r>
            <a:r>
              <a:rPr lang="en-US" dirty="0" err="1"/>
              <a:t>SocialMediaComponent</a:t>
            </a:r>
            <a:r>
              <a:rPr lang="en-US" dirty="0"/>
              <a:t> {</a:t>
            </a:r>
          </a:p>
          <a:p>
            <a:r>
              <a:rPr lang="en-US" dirty="0"/>
              <a:t>	public abstract void show();</a:t>
            </a:r>
          </a:p>
          <a:p>
            <a:r>
              <a:rPr lang="en-US" dirty="0"/>
              <a:t>	public abstract void hide();</a:t>
            </a:r>
          </a:p>
          <a:p>
            <a:r>
              <a:rPr lang="en-US" dirty="0"/>
              <a:t>	public abstract void report();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Post extends </a:t>
            </a:r>
            <a:r>
              <a:rPr lang="en-US" dirty="0" err="1"/>
              <a:t>SocialMediaComponent</a:t>
            </a:r>
            <a:r>
              <a:rPr lang="en-US" dirty="0"/>
              <a:t> {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Thread extends </a:t>
            </a:r>
            <a:r>
              <a:rPr lang="en-US" dirty="0" err="1"/>
              <a:t>SocialMediaComponent</a:t>
            </a:r>
            <a:r>
              <a:rPr lang="en-US" dirty="0"/>
              <a:t> {}</a:t>
            </a:r>
          </a:p>
          <a:p>
            <a:endParaRPr lang="en-US" dirty="0"/>
          </a:p>
          <a:p>
            <a:r>
              <a:rPr lang="en-US" dirty="0"/>
              <a:t>public class Space extends </a:t>
            </a:r>
            <a:r>
              <a:rPr lang="en-US" dirty="0" err="1"/>
              <a:t>SocialMediaComponent</a:t>
            </a:r>
            <a:r>
              <a:rPr lang="en-US" dirty="0"/>
              <a:t> {</a:t>
            </a:r>
          </a:p>
          <a:p>
            <a:r>
              <a:rPr lang="en-US" dirty="0"/>
              <a:t>	public void show() { // show livestream }</a:t>
            </a:r>
          </a:p>
          <a:p>
            <a:r>
              <a:rPr lang="en-US" dirty="0"/>
              <a:t>	public void hide() { // hide livestream }</a:t>
            </a:r>
          </a:p>
          <a:p>
            <a:r>
              <a:rPr lang="en-US" dirty="0"/>
              <a:t>	public void report() { // report livestream}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ShowButton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SocialMediaComponent</a:t>
            </a:r>
            <a:r>
              <a:rPr lang="en-US" dirty="0"/>
              <a:t> content;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 () { </a:t>
            </a:r>
            <a:r>
              <a:rPr lang="en-US" dirty="0" err="1"/>
              <a:t>content.show</a:t>
            </a:r>
            <a:r>
              <a:rPr lang="en-US" dirty="0"/>
              <a:t>(); 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5696C-A6B8-54B3-E0BE-7D6CE0BE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48B8708-8065-26D8-72DE-DB07C6AE9FC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Easy to add another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SocialMediaComponent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B838F1-73A4-80BB-A9FF-5A15E025C3EB}"/>
              </a:ext>
            </a:extLst>
          </p:cNvPr>
          <p:cNvSpPr/>
          <p:nvPr/>
        </p:nvSpPr>
        <p:spPr>
          <a:xfrm>
            <a:off x="6096000" y="3282462"/>
            <a:ext cx="5633412" cy="152400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177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6A316-EA19-2A45-B61B-7B43FAE98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8E2E4-61F6-8E82-32B0-15D57DFC7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/>
          <a:p>
            <a:r>
              <a:rPr lang="en-US" dirty="0"/>
              <a:t>Ideal for representing hierarchical structures where an object can contain other objects from the same class hierarchy</a:t>
            </a:r>
          </a:p>
          <a:p>
            <a:r>
              <a:rPr lang="en-US" dirty="0"/>
              <a:t>Composite pattern allows clients to treat individual objects and compositions of objects uniformly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480789-A339-5542-C677-9A40D322B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Composite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69410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7634D-F2BA-A166-AC5B-4CBB5F7EC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70FCC2-C395-7A99-0BD4-D7647B74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OO, testing, reflection – single component focus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5A6895C-A406-2087-EC15-293160E61AF4}"/>
              </a:ext>
            </a:extLst>
          </p:cNvPr>
          <p:cNvSpPr/>
          <p:nvPr/>
        </p:nvSpPr>
        <p:spPr>
          <a:xfrm>
            <a:off x="4313118" y="3429000"/>
            <a:ext cx="3565764" cy="1524144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8C4FE6D-3BCC-8E28-6637-612C4AF7132C}"/>
              </a:ext>
            </a:extLst>
          </p:cNvPr>
          <p:cNvSpPr/>
          <p:nvPr/>
        </p:nvSpPr>
        <p:spPr>
          <a:xfrm>
            <a:off x="1050465" y="1007573"/>
            <a:ext cx="213872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 class design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72BBF84-FDBE-4BC4-BA90-CA5A4A6A14F2}"/>
              </a:ext>
            </a:extLst>
          </p:cNvPr>
          <p:cNvSpPr/>
          <p:nvPr/>
        </p:nvSpPr>
        <p:spPr>
          <a:xfrm>
            <a:off x="5011921" y="1007573"/>
            <a:ext cx="216815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Annotations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Proxies</a:t>
            </a:r>
            <a:endParaRPr lang="en-US" sz="240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CAF342-FA34-C2FC-6393-72B9D42AAB0A}"/>
              </a:ext>
            </a:extLst>
          </p:cNvPr>
          <p:cNvSpPr/>
          <p:nvPr/>
        </p:nvSpPr>
        <p:spPr>
          <a:xfrm>
            <a:off x="8424805" y="1007573"/>
            <a:ext cx="225856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JUnit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Mock testing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F365035C-5CA1-82EE-3EB9-FBA4AC17123F}"/>
              </a:ext>
            </a:extLst>
          </p:cNvPr>
          <p:cNvCxnSpPr>
            <a:stCxn id="48" idx="2"/>
            <a:endCxn id="25" idx="1"/>
          </p:cNvCxnSpPr>
          <p:nvPr/>
        </p:nvCxnSpPr>
        <p:spPr>
          <a:xfrm rot="16200000" flipH="1">
            <a:off x="1855556" y="1733510"/>
            <a:ext cx="2721834" cy="219328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29EF85C5-607D-A831-1B4A-9D2237BA450C}"/>
              </a:ext>
            </a:extLst>
          </p:cNvPr>
          <p:cNvCxnSpPr>
            <a:cxnSpLocks/>
            <a:stCxn id="50" idx="2"/>
            <a:endCxn id="25" idx="0"/>
          </p:cNvCxnSpPr>
          <p:nvPr/>
        </p:nvCxnSpPr>
        <p:spPr>
          <a:xfrm rot="5400000">
            <a:off x="5670117" y="3003116"/>
            <a:ext cx="851767" cy="1270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Connector: Curved 1023">
            <a:extLst>
              <a:ext uri="{FF2B5EF4-FFF2-40B4-BE49-F238E27FC236}">
                <a16:creationId xmlns:a16="http://schemas.microsoft.com/office/drawing/2014/main" id="{5BD1A808-9A55-37D9-E2AE-3D8F45A362DE}"/>
              </a:ext>
            </a:extLst>
          </p:cNvPr>
          <p:cNvCxnSpPr>
            <a:cxnSpLocks/>
            <a:stCxn id="54" idx="2"/>
            <a:endCxn id="25" idx="3"/>
          </p:cNvCxnSpPr>
          <p:nvPr/>
        </p:nvCxnSpPr>
        <p:spPr>
          <a:xfrm rot="5400000">
            <a:off x="7724901" y="2361884"/>
            <a:ext cx="1983170" cy="167520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9059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07C36-CB4F-1D56-7086-14780A341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B66DC-80E9-8FB9-0E4D-D4E2CBB94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Simplifies the client. Clients can treat leaf and composite objects uniformly</a:t>
            </a:r>
          </a:p>
          <a:p>
            <a:r>
              <a:rPr lang="en-US" dirty="0"/>
              <a:t>Makes it easier to add new kinds of components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DBD05CC-C6A8-2A5D-E4B9-B7E50914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648618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CDE37-8F81-F7FB-2181-28E154CEC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CEF8FE-DE3E-29F2-5A15-EDAF3F826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E78E-B2E3-39EA-D5C5-997B2D6D5C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Decorator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003865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444EF-A6E2-79A8-5146-89583F5C8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3BFD1-71D2-5B1B-87C7-1C6670B92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attach additional functionalities to an object dynamically</a:t>
            </a:r>
          </a:p>
          <a:p>
            <a:r>
              <a:rPr lang="en-US" dirty="0"/>
              <a:t>Basic idea: enclose the object in another object (the decorator) that adds the additional functionality</a:t>
            </a:r>
          </a:p>
          <a:p>
            <a:r>
              <a:rPr lang="en-US" dirty="0"/>
              <a:t>Implementation can look the same as a proxy</a:t>
            </a:r>
          </a:p>
          <a:p>
            <a:pPr lvl="1"/>
            <a:r>
              <a:rPr lang="en-US" dirty="0"/>
              <a:t>Intent is somewhat different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D24D32-296F-1576-A272-75C584E6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8382078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58DE5F-F68B-4670-DC04-634273DAF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{    </a:t>
            </a:r>
            <a:br>
              <a:rPr lang="en-US" dirty="0"/>
            </a:br>
            <a:r>
              <a:rPr lang="en-US" dirty="0"/>
              <a:t>	void pay(double amount);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PaypalProcessor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void pay (double amount) {</a:t>
            </a:r>
          </a:p>
          <a:p>
            <a:r>
              <a:rPr lang="en-US" dirty="0"/>
              <a:t>		// </a:t>
            </a:r>
            <a:r>
              <a:rPr lang="en-US" dirty="0" err="1"/>
              <a:t>paypal</a:t>
            </a:r>
            <a:r>
              <a:rPr lang="en-US" dirty="0"/>
              <a:t> functionality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127405-E446-4623-BE2D-9035BE4C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fraud detecting payment processor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6198D3-0DCD-63D1-CA76-95907CC208C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Check for fraud before paying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667A90-8286-BE42-2652-30276A39A6C6}"/>
              </a:ext>
            </a:extLst>
          </p:cNvPr>
          <p:cNvSpPr txBox="1"/>
          <p:nvPr/>
        </p:nvSpPr>
        <p:spPr>
          <a:xfrm>
            <a:off x="9764942" y="2450123"/>
            <a:ext cx="2044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Detect fraud</a:t>
            </a:r>
          </a:p>
        </p:txBody>
      </p:sp>
    </p:spTree>
    <p:extLst>
      <p:ext uri="{BB962C8B-B14F-4D97-AF65-F5344CB8AC3E}">
        <p14:creationId xmlns:p14="http://schemas.microsoft.com/office/powerpoint/2010/main" val="220588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2D980-85D8-2D04-09AC-29A1D17EC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F66A9-E2C5-65CF-D512-B4FA60BD3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{    </a:t>
            </a:r>
            <a:br>
              <a:rPr lang="en-US" dirty="0"/>
            </a:br>
            <a:r>
              <a:rPr lang="en-US" dirty="0"/>
              <a:t>	void pay(double amount);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PaypalProcessor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void pay (double amount) {</a:t>
            </a:r>
          </a:p>
          <a:p>
            <a:r>
              <a:rPr lang="en-US" dirty="0"/>
              <a:t>		// </a:t>
            </a:r>
            <a:r>
              <a:rPr lang="en-US" dirty="0" err="1"/>
              <a:t>paypal</a:t>
            </a:r>
            <a:r>
              <a:rPr lang="en-US" dirty="0"/>
              <a:t> functionality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FraudDetectingPaypalProcessor</a:t>
            </a:r>
            <a:r>
              <a:rPr lang="en-US" dirty="0"/>
              <a:t> extends </a:t>
            </a:r>
            <a:r>
              <a:rPr lang="en-US" dirty="0" err="1"/>
              <a:t>PaypalProcessor</a:t>
            </a:r>
            <a:r>
              <a:rPr lang="en-US" dirty="0"/>
              <a:t> {</a:t>
            </a:r>
          </a:p>
          <a:p>
            <a:r>
              <a:rPr lang="en-US" dirty="0"/>
              <a:t>	void </a:t>
            </a:r>
            <a:r>
              <a:rPr lang="en-US" dirty="0" err="1"/>
              <a:t>detectFraud</a:t>
            </a:r>
            <a:r>
              <a:rPr lang="en-US" dirty="0"/>
              <a:t>() { … }</a:t>
            </a:r>
          </a:p>
          <a:p>
            <a:r>
              <a:rPr lang="en-US" dirty="0"/>
              <a:t>	void pay (double amount) {</a:t>
            </a:r>
          </a:p>
          <a:p>
            <a:r>
              <a:rPr lang="en-US" dirty="0"/>
              <a:t>		</a:t>
            </a:r>
            <a:r>
              <a:rPr lang="en-US" dirty="0" err="1"/>
              <a:t>detectFraud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super.pay</a:t>
            </a:r>
            <a:r>
              <a:rPr lang="en-US" dirty="0"/>
              <a:t>(amount);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A4ED14-2366-8495-3C46-EE77D22C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Subclass?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E0546-B4FA-B20A-8599-A279C351B62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subclass that first detects fraud and then pays</a:t>
            </a:r>
          </a:p>
          <a:p>
            <a:r>
              <a:rPr lang="en-US" b="1" i="1" dirty="0"/>
              <a:t>Problems?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11E946-F47F-2E3E-4186-3F719BEEF991}"/>
              </a:ext>
            </a:extLst>
          </p:cNvPr>
          <p:cNvSpPr/>
          <p:nvPr/>
        </p:nvSpPr>
        <p:spPr>
          <a:xfrm>
            <a:off x="6096000" y="3563814"/>
            <a:ext cx="5633412" cy="2356369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717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8DB17-DBDD-B941-AFE7-3E4BF3BF6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59322A-680A-EC43-8EAE-0F689683C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{    </a:t>
            </a:r>
            <a:br>
              <a:rPr lang="en-US" dirty="0"/>
            </a:br>
            <a:r>
              <a:rPr lang="en-US" dirty="0"/>
              <a:t>	void pay(double amount);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PaypalProcessor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void pay (double amount) {</a:t>
            </a:r>
          </a:p>
          <a:p>
            <a:r>
              <a:rPr lang="en-US" dirty="0"/>
              <a:t>		// </a:t>
            </a:r>
            <a:r>
              <a:rPr lang="en-US" dirty="0" err="1"/>
              <a:t>paypal</a:t>
            </a:r>
            <a:r>
              <a:rPr lang="en-US" dirty="0"/>
              <a:t> functionality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FraudDetectingPaypalProcessor</a:t>
            </a:r>
            <a:r>
              <a:rPr lang="en-US" dirty="0"/>
              <a:t> extends </a:t>
            </a:r>
            <a:r>
              <a:rPr lang="en-US" dirty="0" err="1"/>
              <a:t>PaypalProcessor</a:t>
            </a:r>
            <a:r>
              <a:rPr lang="en-US" dirty="0"/>
              <a:t> {</a:t>
            </a:r>
          </a:p>
          <a:p>
            <a:r>
              <a:rPr lang="en-US" dirty="0"/>
              <a:t>	void </a:t>
            </a:r>
            <a:r>
              <a:rPr lang="en-US" dirty="0" err="1"/>
              <a:t>detectFraud</a:t>
            </a:r>
            <a:r>
              <a:rPr lang="en-US" dirty="0"/>
              <a:t>() { … }</a:t>
            </a:r>
          </a:p>
          <a:p>
            <a:r>
              <a:rPr lang="en-US" dirty="0"/>
              <a:t>	void pay (double amount) {</a:t>
            </a:r>
          </a:p>
          <a:p>
            <a:r>
              <a:rPr lang="en-US" dirty="0"/>
              <a:t>		</a:t>
            </a:r>
            <a:r>
              <a:rPr lang="en-US" dirty="0" err="1"/>
              <a:t>detectFraud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super.pay</a:t>
            </a:r>
            <a:r>
              <a:rPr lang="en-US" dirty="0"/>
              <a:t>(amount);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E12F88-A3BD-C9B1-B61D-DAF80104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breaks SRP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FE0F6-5371-CF55-12DC-2AB7BC4ADB4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Single Responsibility Principle – </a:t>
            </a:r>
            <a:r>
              <a:rPr lang="en-US" dirty="0" err="1"/>
              <a:t>FraudDetectingPaypalProcessor</a:t>
            </a:r>
            <a:r>
              <a:rPr lang="en-US" dirty="0"/>
              <a:t> does two things</a:t>
            </a:r>
          </a:p>
          <a:p>
            <a:pPr lvl="1"/>
            <a:r>
              <a:rPr lang="en-US" dirty="0"/>
              <a:t>Detects frauds</a:t>
            </a:r>
          </a:p>
          <a:p>
            <a:pPr lvl="1"/>
            <a:r>
              <a:rPr lang="en-US" dirty="0"/>
              <a:t>Does </a:t>
            </a:r>
            <a:r>
              <a:rPr lang="en-US" dirty="0" err="1"/>
              <a:t>Paypal</a:t>
            </a:r>
            <a:r>
              <a:rPr lang="en-US" dirty="0"/>
              <a:t> payments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0CBE79-E97F-E38C-EAFB-7C7689E8AA5C}"/>
              </a:ext>
            </a:extLst>
          </p:cNvPr>
          <p:cNvSpPr/>
          <p:nvPr/>
        </p:nvSpPr>
        <p:spPr>
          <a:xfrm>
            <a:off x="6096000" y="3563814"/>
            <a:ext cx="5633412" cy="2356369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249610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79BC3-129E-01B7-093F-6229386BA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A7C02A-A164-243E-5E83-9579C35B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err="1"/>
              <a:t>PaymentProcessor</a:t>
            </a:r>
            <a:r>
              <a:rPr lang="en-US" dirty="0"/>
              <a:t> { 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PaypalProcessor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FraudDetectingPaypalProcessor</a:t>
            </a:r>
            <a:r>
              <a:rPr lang="en-US" dirty="0"/>
              <a:t> extends </a:t>
            </a:r>
            <a:r>
              <a:rPr lang="en-US" dirty="0" err="1"/>
              <a:t>PaypalProcessor</a:t>
            </a:r>
            <a:r>
              <a:rPr lang="en-US" dirty="0"/>
              <a:t> {}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BitcoinProcessor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FraudDetectingBitcoinProcessor</a:t>
            </a:r>
            <a:r>
              <a:rPr lang="en-US" dirty="0"/>
              <a:t> extends </a:t>
            </a:r>
            <a:r>
              <a:rPr lang="en-US" dirty="0" err="1"/>
              <a:t>BitcoinProcessor</a:t>
            </a:r>
            <a:r>
              <a:rPr lang="en-US" dirty="0"/>
              <a:t> {}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AnotherProcessor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() {}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FraudDetectingAnotherProcessor</a:t>
            </a:r>
            <a:r>
              <a:rPr lang="en-US" dirty="0"/>
              <a:t> extends </a:t>
            </a:r>
            <a:r>
              <a:rPr lang="en-US" dirty="0" err="1"/>
              <a:t>AnotherProcessor</a:t>
            </a:r>
            <a:r>
              <a:rPr lang="en-US" dirty="0"/>
              <a:t> { 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20C0B1-845E-B4F1-A2B2-91F559B2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2: class explosion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E9250-FF3A-FE28-193E-FA2D6A4C563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if we had </a:t>
            </a:r>
            <a:r>
              <a:rPr lang="en-US" dirty="0" err="1"/>
              <a:t>BitcoinPaymentProcessor</a:t>
            </a:r>
            <a:r>
              <a:rPr lang="en-US" dirty="0"/>
              <a:t>?</a:t>
            </a:r>
          </a:p>
          <a:p>
            <a:r>
              <a:rPr lang="en-US" dirty="0"/>
              <a:t>And then had </a:t>
            </a:r>
            <a:r>
              <a:rPr lang="en-US" dirty="0" err="1"/>
              <a:t>FraudDetectingBitcoinPaymentProcessor</a:t>
            </a:r>
            <a:endParaRPr lang="en-US" dirty="0"/>
          </a:p>
          <a:p>
            <a:r>
              <a:rPr lang="en-US" dirty="0"/>
              <a:t>For each payment processor needs one fraud detecting class</a:t>
            </a:r>
          </a:p>
          <a:p>
            <a:r>
              <a:rPr lang="en-US" dirty="0"/>
              <a:t>What if you want to add another functionality in addition to fraud detection?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2536B-4B77-5542-5A6A-1058990DA929}"/>
              </a:ext>
            </a:extLst>
          </p:cNvPr>
          <p:cNvSpPr/>
          <p:nvPr/>
        </p:nvSpPr>
        <p:spPr>
          <a:xfrm>
            <a:off x="6176512" y="2661138"/>
            <a:ext cx="5633412" cy="3059724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09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328C9-08F1-61B0-B68E-5DCD3D798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AF7576-9759-FD20-0CA1-4DB213996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abstract class for the decorator that wraps the inner payment processor</a:t>
            </a:r>
          </a:p>
          <a:p>
            <a:r>
              <a:rPr lang="en-US" dirty="0"/>
              <a:t>Extend the abstract decorator as the </a:t>
            </a:r>
            <a:r>
              <a:rPr lang="en-US" dirty="0" err="1">
                <a:latin typeface="Consolas" panose="020B0609020204030204" pitchFamily="49" charset="0"/>
              </a:rPr>
              <a:t>FraudDetectionProcessor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Wrap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PaymentProcessor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 in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FraudDetectionProcessor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the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FraudDetectionProcessor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 in any place where a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PaymentProcessor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is needed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E0CD13-3C23-74C7-8973-8C625B50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 decorator for payment processor</a:t>
            </a:r>
          </a:p>
        </p:txBody>
      </p:sp>
    </p:spTree>
    <p:extLst>
      <p:ext uri="{BB962C8B-B14F-4D97-AF65-F5344CB8AC3E}">
        <p14:creationId xmlns:p14="http://schemas.microsoft.com/office/powerpoint/2010/main" val="31375658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BD2B6-F5C2-23C8-5F3A-C7623D052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1AA97-034F-F353-8106-5E8B32693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interface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{    </a:t>
            </a:r>
            <a:br>
              <a:rPr lang="en-US" dirty="0"/>
            </a:br>
            <a:r>
              <a:rPr lang="en-US" dirty="0"/>
              <a:t>	void pay(double amount);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PaypalProcessor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void pay (double amount) {</a:t>
            </a:r>
          </a:p>
          <a:p>
            <a:r>
              <a:rPr lang="en-US" dirty="0"/>
              <a:t>		// </a:t>
            </a:r>
            <a:r>
              <a:rPr lang="en-US" dirty="0" err="1"/>
              <a:t>paypal</a:t>
            </a:r>
            <a:r>
              <a:rPr lang="en-US" dirty="0"/>
              <a:t> functionality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abstract class </a:t>
            </a:r>
            <a:r>
              <a:rPr lang="en-US" b="1" dirty="0" err="1"/>
              <a:t>PaymentProcessorDecorator</a:t>
            </a:r>
            <a:r>
              <a:rPr lang="en-US" b="1" dirty="0"/>
              <a:t> </a:t>
            </a:r>
            <a:r>
              <a:rPr lang="en-US" dirty="0"/>
              <a:t>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protected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r>
              <a:rPr lang="en-US" b="1" dirty="0" err="1"/>
              <a:t>wrappedProcessor</a:t>
            </a:r>
            <a:r>
              <a:rPr lang="en-US" dirty="0"/>
              <a:t>;</a:t>
            </a:r>
          </a:p>
          <a:p>
            <a:r>
              <a:rPr lang="en-US" dirty="0"/>
              <a:t>	public </a:t>
            </a:r>
            <a:r>
              <a:rPr lang="en-US" dirty="0" err="1"/>
              <a:t>PaymentProcessorDecorator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processor) {</a:t>
            </a:r>
          </a:p>
          <a:p>
            <a:r>
              <a:rPr lang="en-US" dirty="0"/>
              <a:t>		</a:t>
            </a:r>
            <a:r>
              <a:rPr lang="en-US" dirty="0" err="1"/>
              <a:t>this.wrappedProcessor</a:t>
            </a:r>
            <a:r>
              <a:rPr lang="en-US" dirty="0"/>
              <a:t> = processor;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@Override </a:t>
            </a:r>
          </a:p>
          <a:p>
            <a:r>
              <a:rPr lang="en-US" dirty="0"/>
              <a:t>	public void </a:t>
            </a:r>
            <a:r>
              <a:rPr lang="en-US" dirty="0" err="1"/>
              <a:t>processPayment</a:t>
            </a:r>
            <a:r>
              <a:rPr lang="en-US" dirty="0"/>
              <a:t>(double amount) { 			</a:t>
            </a:r>
            <a:r>
              <a:rPr lang="en-US" dirty="0" err="1"/>
              <a:t>wrappedProcessor.processPayment</a:t>
            </a:r>
            <a:r>
              <a:rPr lang="en-US" dirty="0"/>
              <a:t>(amount);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6D137E-ACA8-DFB4-8269-11FD04F6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 decorator for payment processor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D89FA7-9CE6-B180-FA76-0E7AFE699EC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 abstract class for the decorator that wraps the inner payment processor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668E65-32C9-9242-1C63-F0D056980595}"/>
              </a:ext>
            </a:extLst>
          </p:cNvPr>
          <p:cNvSpPr/>
          <p:nvPr/>
        </p:nvSpPr>
        <p:spPr>
          <a:xfrm>
            <a:off x="6176512" y="2661138"/>
            <a:ext cx="5633412" cy="3059724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877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0AAF1-E2E5-B48A-1813-7500C0D67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2A52B-C685-5CC8-8250-9DB8A28FE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PaymentProcessorDecorator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protected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r>
              <a:rPr lang="en-US" dirty="0" err="1"/>
              <a:t>wrappedProcessor</a:t>
            </a:r>
            <a:r>
              <a:rPr lang="en-US" dirty="0"/>
              <a:t>;</a:t>
            </a:r>
          </a:p>
          <a:p>
            <a:r>
              <a:rPr lang="en-US" dirty="0"/>
              <a:t>	public </a:t>
            </a:r>
            <a:r>
              <a:rPr lang="en-US" dirty="0" err="1"/>
              <a:t>PaymentProcessorDecorator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processor) {</a:t>
            </a:r>
          </a:p>
          <a:p>
            <a:r>
              <a:rPr lang="en-US" dirty="0"/>
              <a:t>		</a:t>
            </a:r>
            <a:r>
              <a:rPr lang="en-US" dirty="0" err="1"/>
              <a:t>this.wrappedProcessor</a:t>
            </a:r>
            <a:r>
              <a:rPr lang="en-US" dirty="0"/>
              <a:t> = processor;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@Override </a:t>
            </a:r>
          </a:p>
          <a:p>
            <a:r>
              <a:rPr lang="en-US" dirty="0"/>
              <a:t>	public void </a:t>
            </a:r>
            <a:r>
              <a:rPr lang="en-US" dirty="0" err="1"/>
              <a:t>processPayment</a:t>
            </a:r>
            <a:r>
              <a:rPr lang="en-US" dirty="0"/>
              <a:t>(double amount) { 			</a:t>
            </a:r>
            <a:r>
              <a:rPr lang="en-US" dirty="0" err="1"/>
              <a:t>wrappedProcessor.processPayment</a:t>
            </a:r>
            <a:r>
              <a:rPr lang="en-US" dirty="0"/>
              <a:t>(amount);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FraudDetectionDecorator</a:t>
            </a:r>
            <a:r>
              <a:rPr lang="en-US" dirty="0"/>
              <a:t> extends </a:t>
            </a:r>
            <a:r>
              <a:rPr lang="en-US" dirty="0" err="1"/>
              <a:t>PaymentProcessorDecorator</a:t>
            </a:r>
            <a:r>
              <a:rPr lang="en-US" dirty="0"/>
              <a:t>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processPayment</a:t>
            </a:r>
            <a:r>
              <a:rPr lang="en-US" dirty="0"/>
              <a:t>(double amount) {</a:t>
            </a:r>
          </a:p>
          <a:p>
            <a:r>
              <a:rPr lang="en-US" dirty="0"/>
              <a:t>		</a:t>
            </a:r>
            <a:r>
              <a:rPr lang="en-US" dirty="0" err="1"/>
              <a:t>detectFraud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wrappedProcessor.processPayment</a:t>
            </a:r>
            <a:r>
              <a:rPr lang="en-US" dirty="0"/>
              <a:t>(amount);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8E2C77-90A8-373D-90E0-505E29A3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 decorator for payment processor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701656-9928-14CB-6AF7-E09DD27E8D2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Extend the abstract decorator as the </a:t>
            </a:r>
            <a:r>
              <a:rPr lang="en-US" dirty="0" err="1">
                <a:latin typeface="Consolas" panose="020B0609020204030204" pitchFamily="49" charset="0"/>
              </a:rPr>
              <a:t>FraudDetectionDecorator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99A3A9-AC42-C300-F5B9-C3D6DBC70A90}"/>
              </a:ext>
            </a:extLst>
          </p:cNvPr>
          <p:cNvSpPr/>
          <p:nvPr/>
        </p:nvSpPr>
        <p:spPr>
          <a:xfrm>
            <a:off x="6176512" y="3751384"/>
            <a:ext cx="5633412" cy="1969477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1771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492B0-3BD6-3CEC-B0DF-730FD5773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BC12AD-84F5-110E-1666-5750879E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E716B01-555D-070D-75BE-D4BAEB70BB08}"/>
              </a:ext>
            </a:extLst>
          </p:cNvPr>
          <p:cNvSpPr/>
          <p:nvPr/>
        </p:nvSpPr>
        <p:spPr>
          <a:xfrm>
            <a:off x="35171" y="99876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Onboarding Login flow</a:t>
            </a:r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228462-BD0D-792D-7B50-CFEF44C0D299}"/>
              </a:ext>
            </a:extLst>
          </p:cNvPr>
          <p:cNvSpPr/>
          <p:nvPr/>
        </p:nvSpPr>
        <p:spPr>
          <a:xfrm>
            <a:off x="20510" y="1829288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D7D132-B832-0B2B-4881-860F82187BAD}"/>
              </a:ext>
            </a:extLst>
          </p:cNvPr>
          <p:cNvSpPr/>
          <p:nvPr/>
        </p:nvSpPr>
        <p:spPr>
          <a:xfrm>
            <a:off x="35171" y="2812560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Post UI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C33840-8D51-A541-C3CA-7AF33E1A5276}"/>
              </a:ext>
            </a:extLst>
          </p:cNvPr>
          <p:cNvSpPr/>
          <p:nvPr/>
        </p:nvSpPr>
        <p:spPr>
          <a:xfrm>
            <a:off x="35171" y="4337535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Self Profile Service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28129D-0DE3-EFD6-7DC6-70CE716AFDD5}"/>
              </a:ext>
            </a:extLst>
          </p:cNvPr>
          <p:cNvSpPr/>
          <p:nvPr/>
        </p:nvSpPr>
        <p:spPr>
          <a:xfrm>
            <a:off x="35171" y="511125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Screen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84E446-748F-0F6E-7F2C-EFCAC3F4309E}"/>
              </a:ext>
            </a:extLst>
          </p:cNvPr>
          <p:cNvSpPr/>
          <p:nvPr/>
        </p:nvSpPr>
        <p:spPr>
          <a:xfrm>
            <a:off x="1770188" y="996460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0BC189-0DDB-8E8B-6BE6-F2947CC1E28E}"/>
              </a:ext>
            </a:extLst>
          </p:cNvPr>
          <p:cNvSpPr/>
          <p:nvPr/>
        </p:nvSpPr>
        <p:spPr>
          <a:xfrm>
            <a:off x="1770188" y="1828799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4471DF3-F3DF-A4AD-60C8-3D114F785A00}"/>
              </a:ext>
            </a:extLst>
          </p:cNvPr>
          <p:cNvSpPr/>
          <p:nvPr/>
        </p:nvSpPr>
        <p:spPr>
          <a:xfrm>
            <a:off x="1770188" y="2825258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Injection Service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446299-EE4E-10C4-6C7D-17CBC4089A94}"/>
              </a:ext>
            </a:extLst>
          </p:cNvPr>
          <p:cNvSpPr/>
          <p:nvPr/>
        </p:nvSpPr>
        <p:spPr>
          <a:xfrm>
            <a:off x="1770188" y="366095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URL 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A4E326-DF76-4182-F691-95A8B8E435C0}"/>
              </a:ext>
            </a:extLst>
          </p:cNvPr>
          <p:cNvSpPr/>
          <p:nvPr/>
        </p:nvSpPr>
        <p:spPr>
          <a:xfrm>
            <a:off x="2960084" y="427892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FB9BAEB-6870-B417-CE5E-7251118AF915}"/>
              </a:ext>
            </a:extLst>
          </p:cNvPr>
          <p:cNvSpPr/>
          <p:nvPr/>
        </p:nvSpPr>
        <p:spPr>
          <a:xfrm>
            <a:off x="1723296" y="480184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Assert 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4495DF-36F6-0E8E-9303-80FF8D3F00BC}"/>
              </a:ext>
            </a:extLst>
          </p:cNvPr>
          <p:cNvSpPr/>
          <p:nvPr/>
        </p:nvSpPr>
        <p:spPr>
          <a:xfrm>
            <a:off x="1723297" y="5533076"/>
            <a:ext cx="1301262" cy="468923"/>
          </a:xfrm>
          <a:prstGeom prst="roundRect">
            <a:avLst/>
          </a:prstGeom>
          <a:solidFill>
            <a:srgbClr val="FFD5D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CE9F9D-EAB9-861F-E69E-DBBB05031A39}"/>
              </a:ext>
            </a:extLst>
          </p:cNvPr>
          <p:cNvSpPr/>
          <p:nvPr/>
        </p:nvSpPr>
        <p:spPr>
          <a:xfrm>
            <a:off x="3640021" y="1535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149E8B-3ECB-EA42-48BD-F4B60C77E333}"/>
              </a:ext>
            </a:extLst>
          </p:cNvPr>
          <p:cNvSpPr/>
          <p:nvPr/>
        </p:nvSpPr>
        <p:spPr>
          <a:xfrm>
            <a:off x="5093683" y="719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DB MySQL cluster</a:t>
            </a: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B4A9A8-FE25-12FC-330E-618DBDC1618B}"/>
              </a:ext>
            </a:extLst>
          </p:cNvPr>
          <p:cNvSpPr/>
          <p:nvPr/>
        </p:nvSpPr>
        <p:spPr>
          <a:xfrm>
            <a:off x="5093683" y="2212105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Graph MySQL cluster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1210D4-C099-156B-9712-0EFC97403C57}"/>
              </a:ext>
            </a:extLst>
          </p:cNvPr>
          <p:cNvSpPr/>
          <p:nvPr/>
        </p:nvSpPr>
        <p:spPr>
          <a:xfrm>
            <a:off x="4290652" y="3006967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Cassandra Cluster</a:t>
            </a:r>
            <a:endParaRPr lang="en-US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CB570CE-86F3-6A20-CD80-5038367FDB5C}"/>
              </a:ext>
            </a:extLst>
          </p:cNvPr>
          <p:cNvSpPr/>
          <p:nvPr/>
        </p:nvSpPr>
        <p:spPr>
          <a:xfrm>
            <a:off x="3985852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A779CF-7C69-8174-9292-E19A1E335498}"/>
              </a:ext>
            </a:extLst>
          </p:cNvPr>
          <p:cNvSpPr/>
          <p:nvPr/>
        </p:nvSpPr>
        <p:spPr>
          <a:xfrm>
            <a:off x="3985852" y="492368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8B325A-0696-E811-DC3D-D08E85DE61EA}"/>
              </a:ext>
            </a:extLst>
          </p:cNvPr>
          <p:cNvSpPr/>
          <p:nvPr/>
        </p:nvSpPr>
        <p:spPr>
          <a:xfrm>
            <a:off x="7133506" y="2192211"/>
            <a:ext cx="586148" cy="162951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1769CD1-0B06-F70D-CB00-F8E72E100A96}"/>
              </a:ext>
            </a:extLst>
          </p:cNvPr>
          <p:cNvSpPr/>
          <p:nvPr/>
        </p:nvSpPr>
        <p:spPr>
          <a:xfrm>
            <a:off x="5603636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1F0DE5-0BD4-AA87-7049-6CA1DE77DFBC}"/>
              </a:ext>
            </a:extLst>
          </p:cNvPr>
          <p:cNvSpPr/>
          <p:nvPr/>
        </p:nvSpPr>
        <p:spPr>
          <a:xfrm>
            <a:off x="8340404" y="2050285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Spark streaming cluster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91515C-9555-84F1-96C6-6AC4296A74A9}"/>
              </a:ext>
            </a:extLst>
          </p:cNvPr>
          <p:cNvSpPr/>
          <p:nvPr/>
        </p:nvSpPr>
        <p:spPr>
          <a:xfrm>
            <a:off x="10032047" y="2190429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Hadoop cluster</a:t>
            </a:r>
            <a:endParaRPr lang="en-US" sz="11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F412C97-3CBF-5EDA-0FA7-89C67F524262}"/>
              </a:ext>
            </a:extLst>
          </p:cNvPr>
          <p:cNvSpPr/>
          <p:nvPr/>
        </p:nvSpPr>
        <p:spPr>
          <a:xfrm>
            <a:off x="5744314" y="4713292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1E32789-6EAD-36EB-5E56-CDE856749F8F}"/>
              </a:ext>
            </a:extLst>
          </p:cNvPr>
          <p:cNvSpPr/>
          <p:nvPr/>
        </p:nvSpPr>
        <p:spPr>
          <a:xfrm>
            <a:off x="7403142" y="4113543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User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(notifications)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F6B1CB9-0C76-E7E0-777D-DFFAA7F784AB}"/>
              </a:ext>
            </a:extLst>
          </p:cNvPr>
          <p:cNvSpPr/>
          <p:nvPr/>
        </p:nvSpPr>
        <p:spPr>
          <a:xfrm>
            <a:off x="8121178" y="3141781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Kafka consumer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B7803C-07F2-D2BB-9CDC-E7333770071D}"/>
              </a:ext>
            </a:extLst>
          </p:cNvPr>
          <p:cNvSpPr/>
          <p:nvPr/>
        </p:nvSpPr>
        <p:spPr>
          <a:xfrm>
            <a:off x="9372613" y="3927230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Elastic search cluster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CFE8BB-B2CA-5395-3553-48DB1FB5FFDD}"/>
              </a:ext>
            </a:extLst>
          </p:cNvPr>
          <p:cNvSpPr/>
          <p:nvPr/>
        </p:nvSpPr>
        <p:spPr>
          <a:xfrm>
            <a:off x="9718431" y="2930754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jobs</a:t>
            </a:r>
            <a:endParaRPr lang="en-US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93C4D5A-83B4-C94E-FE12-637CC90935DA}"/>
              </a:ext>
            </a:extLst>
          </p:cNvPr>
          <p:cNvSpPr/>
          <p:nvPr/>
        </p:nvSpPr>
        <p:spPr>
          <a:xfrm>
            <a:off x="7403142" y="5498114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app / browsers</a:t>
            </a:r>
            <a:endParaRPr lang="en-US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D5B22B7-404A-EB06-F2B7-5992CA527764}"/>
              </a:ext>
            </a:extLst>
          </p:cNvPr>
          <p:cNvSpPr/>
          <p:nvPr/>
        </p:nvSpPr>
        <p:spPr>
          <a:xfrm>
            <a:off x="9372613" y="5498113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screen</a:t>
            </a:r>
            <a:endParaRPr lang="en-US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DC4FCEC-E725-65D0-A57F-DE8DEE78C411}"/>
              </a:ext>
            </a:extLst>
          </p:cNvPr>
          <p:cNvSpPr/>
          <p:nvPr/>
        </p:nvSpPr>
        <p:spPr>
          <a:xfrm>
            <a:off x="9305209" y="4653422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service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4A6122F-B3F5-EBE7-06FD-E13564762DDD}"/>
              </a:ext>
            </a:extLst>
          </p:cNvPr>
          <p:cNvSpPr/>
          <p:nvPr/>
        </p:nvSpPr>
        <p:spPr>
          <a:xfrm>
            <a:off x="10855567" y="3505193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Notification service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2BA776-076C-AC08-90F6-8BAE92B86F37}"/>
              </a:ext>
            </a:extLst>
          </p:cNvPr>
          <p:cNvSpPr/>
          <p:nvPr/>
        </p:nvSpPr>
        <p:spPr>
          <a:xfrm>
            <a:off x="8431839" y="812896"/>
            <a:ext cx="1148861" cy="405965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9A432D-02B2-2634-0E45-373A98E07EEB}"/>
              </a:ext>
            </a:extLst>
          </p:cNvPr>
          <p:cNvSpPr/>
          <p:nvPr/>
        </p:nvSpPr>
        <p:spPr>
          <a:xfrm flipH="1">
            <a:off x="1511106" y="937846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8CC424-CE27-E217-EAD5-CA6D350BD82D}"/>
              </a:ext>
            </a:extLst>
          </p:cNvPr>
          <p:cNvSpPr/>
          <p:nvPr/>
        </p:nvSpPr>
        <p:spPr>
          <a:xfrm flipH="1">
            <a:off x="1511107" y="1770180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AC24AA3-4F86-FCE2-9E0E-D9831DD3C892}"/>
              </a:ext>
            </a:extLst>
          </p:cNvPr>
          <p:cNvSpPr/>
          <p:nvPr/>
        </p:nvSpPr>
        <p:spPr>
          <a:xfrm flipH="1">
            <a:off x="1511108" y="2754914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019B8F-6467-9EE9-EB6A-7714FA18F204}"/>
              </a:ext>
            </a:extLst>
          </p:cNvPr>
          <p:cNvSpPr/>
          <p:nvPr/>
        </p:nvSpPr>
        <p:spPr>
          <a:xfrm flipH="1">
            <a:off x="1500842" y="4030827"/>
            <a:ext cx="58043" cy="1620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87B55CE-1FE7-2D68-6E32-7430F827845F}"/>
              </a:ext>
            </a:extLst>
          </p:cNvPr>
          <p:cNvCxnSpPr>
            <a:stCxn id="2" idx="3"/>
            <a:endCxn id="38" idx="3"/>
          </p:cNvCxnSpPr>
          <p:nvPr/>
        </p:nvCxnSpPr>
        <p:spPr>
          <a:xfrm>
            <a:off x="1336433" y="1233229"/>
            <a:ext cx="17467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A1906C6-9ED9-BEFB-2C49-591A080A2147}"/>
              </a:ext>
            </a:extLst>
          </p:cNvPr>
          <p:cNvCxnSpPr>
            <a:cxnSpLocks/>
            <a:stCxn id="4" idx="3"/>
            <a:endCxn id="39" idx="3"/>
          </p:cNvCxnSpPr>
          <p:nvPr/>
        </p:nvCxnSpPr>
        <p:spPr>
          <a:xfrm>
            <a:off x="1321772" y="2063750"/>
            <a:ext cx="189335" cy="1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043467B-291B-365F-A436-B4EB08C8A8FA}"/>
              </a:ext>
            </a:extLst>
          </p:cNvPr>
          <p:cNvCxnSpPr>
            <a:cxnSpLocks/>
            <a:stCxn id="5" idx="3"/>
            <a:endCxn id="40" idx="3"/>
          </p:cNvCxnSpPr>
          <p:nvPr/>
        </p:nvCxnSpPr>
        <p:spPr>
          <a:xfrm>
            <a:off x="1336433" y="3047022"/>
            <a:ext cx="174675" cy="3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6870189-06F2-8DD4-3163-482724438EF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36433" y="4571997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227C5C-E8D8-5ADD-BD34-2758BE38DAC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336433" y="5345719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8A57E30-8252-023F-5A70-DFBAF7221C71}"/>
              </a:ext>
            </a:extLst>
          </p:cNvPr>
          <p:cNvCxnSpPr>
            <a:cxnSpLocks/>
            <a:stCxn id="38" idx="1"/>
            <a:endCxn id="9" idx="1"/>
          </p:cNvCxnSpPr>
          <p:nvPr/>
        </p:nvCxnSpPr>
        <p:spPr>
          <a:xfrm flipV="1">
            <a:off x="1556825" y="1230922"/>
            <a:ext cx="213363" cy="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A3EA4C9-954E-162E-AD68-EE280619C6ED}"/>
              </a:ext>
            </a:extLst>
          </p:cNvPr>
          <p:cNvCxnSpPr>
            <a:cxnSpLocks/>
            <a:stCxn id="39" idx="1"/>
            <a:endCxn id="10" idx="1"/>
          </p:cNvCxnSpPr>
          <p:nvPr/>
        </p:nvCxnSpPr>
        <p:spPr>
          <a:xfrm flipV="1">
            <a:off x="1556826" y="2063261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FE35DF5B-FEC2-0620-89E8-2A4654D79858}"/>
              </a:ext>
            </a:extLst>
          </p:cNvPr>
          <p:cNvCxnSpPr>
            <a:cxnSpLocks/>
            <a:stCxn id="40" idx="1"/>
            <a:endCxn id="11" idx="1"/>
          </p:cNvCxnSpPr>
          <p:nvPr/>
        </p:nvCxnSpPr>
        <p:spPr>
          <a:xfrm>
            <a:off x="1556827" y="3050299"/>
            <a:ext cx="213361" cy="9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E18A6757-B181-3CC9-5129-A0F5F7687D29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2420819" y="3294181"/>
            <a:ext cx="0" cy="366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B8BC5F6A-8D72-4E96-C615-59C1EFD7996D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rot="5400000">
            <a:off x="3173408" y="4598998"/>
            <a:ext cx="288459" cy="5861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58D02E9F-960F-274E-F47E-E097A94571D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556825" y="4513386"/>
            <a:ext cx="1403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AE4B18DF-06DC-187E-7001-F148F3FDA85F}"/>
              </a:ext>
            </a:extLst>
          </p:cNvPr>
          <p:cNvCxnSpPr>
            <a:stCxn id="11" idx="3"/>
          </p:cNvCxnSpPr>
          <p:nvPr/>
        </p:nvCxnSpPr>
        <p:spPr>
          <a:xfrm flipH="1">
            <a:off x="2708031" y="3059720"/>
            <a:ext cx="363419" cy="1742124"/>
          </a:xfrm>
          <a:prstGeom prst="bentConnector4">
            <a:avLst>
              <a:gd name="adj1" fmla="val -62903"/>
              <a:gd name="adj2" fmla="val 6615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Connector: Elbow 1045">
            <a:extLst>
              <a:ext uri="{FF2B5EF4-FFF2-40B4-BE49-F238E27FC236}">
                <a16:creationId xmlns:a16="http://schemas.microsoft.com/office/drawing/2014/main" id="{F1BBAE24-A33E-F9A5-0543-B9A5BD70CDC0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3071450" y="1230922"/>
            <a:ext cx="568571" cy="5920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71A87E0C-A57B-EFC8-CD7B-7826F974F9FE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71450" y="1006939"/>
            <a:ext cx="2022233" cy="950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96823AAF-A411-311B-1ADB-236B28C0988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3071450" y="1230922"/>
            <a:ext cx="539265" cy="30480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233889CC-B073-F78F-BE3A-AF20AE3A7E9C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071450" y="2063261"/>
            <a:ext cx="2022233" cy="436060"/>
          </a:xfrm>
          <a:prstGeom prst="bentConnector3">
            <a:avLst>
              <a:gd name="adj1" fmla="val 1695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7F92CE7B-7175-7B2E-C216-F17276B399C4}"/>
              </a:ext>
            </a:extLst>
          </p:cNvPr>
          <p:cNvCxnSpPr>
            <a:cxnSpLocks/>
            <a:stCxn id="24" idx="0"/>
            <a:endCxn id="9" idx="0"/>
          </p:cNvCxnSpPr>
          <p:nvPr/>
        </p:nvCxnSpPr>
        <p:spPr>
          <a:xfrm rot="16200000" flipV="1">
            <a:off x="4325825" y="-908545"/>
            <a:ext cx="1195751" cy="5005761"/>
          </a:xfrm>
          <a:prstGeom prst="bentConnector3">
            <a:avLst>
              <a:gd name="adj1" fmla="val 1299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346D5D6B-3FBD-1C63-DA6F-FE2D267A6F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071450" y="2907323"/>
            <a:ext cx="3182817" cy="83233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9" name="Connector: Elbow 1068">
            <a:extLst>
              <a:ext uri="{FF2B5EF4-FFF2-40B4-BE49-F238E27FC236}">
                <a16:creationId xmlns:a16="http://schemas.microsoft.com/office/drawing/2014/main" id="{F6AD76AD-F559-D6F1-58F6-3BE7828BFFAE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719654" y="2284747"/>
            <a:ext cx="620750" cy="5651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D7FB22D7-2CB1-D21F-FA85-3987FF2BD315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7719654" y="3006967"/>
            <a:ext cx="3135913" cy="732688"/>
          </a:xfrm>
          <a:prstGeom prst="bentConnector3">
            <a:avLst>
              <a:gd name="adj1" fmla="val 6009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E68398C7-3634-DBB5-0FE5-565B164D9CA6}"/>
              </a:ext>
            </a:extLst>
          </p:cNvPr>
          <p:cNvCxnSpPr>
            <a:cxnSpLocks/>
          </p:cNvCxnSpPr>
          <p:nvPr/>
        </p:nvCxnSpPr>
        <p:spPr>
          <a:xfrm flipV="1">
            <a:off x="7719654" y="3208758"/>
            <a:ext cx="449869" cy="1528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0" name="Connector: Elbow 1079">
            <a:extLst>
              <a:ext uri="{FF2B5EF4-FFF2-40B4-BE49-F238E27FC236}">
                <a16:creationId xmlns:a16="http://schemas.microsoft.com/office/drawing/2014/main" id="{F5B0B4DF-55B3-277B-F36F-79EB3004EA7F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rot="5400000">
            <a:off x="5087823" y="3757238"/>
            <a:ext cx="715105" cy="16177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Connector: Elbow 1082">
            <a:extLst>
              <a:ext uri="{FF2B5EF4-FFF2-40B4-BE49-F238E27FC236}">
                <a16:creationId xmlns:a16="http://schemas.microsoft.com/office/drawing/2014/main" id="{AC13801E-B0DC-E381-EE74-51BB56739E0D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823206" y="3974116"/>
            <a:ext cx="162647" cy="3048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1EF3DBCD-2C08-7B19-B322-2D35E2A8802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242773" y="5401920"/>
            <a:ext cx="26230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0" name="Connector: Elbow 1089">
            <a:extLst>
              <a:ext uri="{FF2B5EF4-FFF2-40B4-BE49-F238E27FC236}">
                <a16:creationId xmlns:a16="http://schemas.microsoft.com/office/drawing/2014/main" id="{8EAF61D6-3E30-EEB7-3F56-A1B9A0B55145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6388781" y="3827889"/>
            <a:ext cx="891568" cy="8792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4" name="Connector: Elbow 1093">
            <a:extLst>
              <a:ext uri="{FF2B5EF4-FFF2-40B4-BE49-F238E27FC236}">
                <a16:creationId xmlns:a16="http://schemas.microsoft.com/office/drawing/2014/main" id="{A9109CE6-D6F8-BACC-A0F0-C495316ADA07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16200000" flipH="1">
            <a:off x="7627969" y="3620333"/>
            <a:ext cx="291821" cy="6945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7" name="Connector: Elbow 1096">
            <a:extLst>
              <a:ext uri="{FF2B5EF4-FFF2-40B4-BE49-F238E27FC236}">
                <a16:creationId xmlns:a16="http://schemas.microsoft.com/office/drawing/2014/main" id="{876525F8-D7D5-35CE-213B-A1683AF7D07B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rot="5400000">
            <a:off x="9859435" y="5334303"/>
            <a:ext cx="327620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9CCEA774-713F-7F25-9290-0B04A4C82BF6}"/>
              </a:ext>
            </a:extLst>
          </p:cNvPr>
          <p:cNvSpPr/>
          <p:nvPr/>
        </p:nvSpPr>
        <p:spPr>
          <a:xfrm>
            <a:off x="6078868" y="5428397"/>
            <a:ext cx="632154" cy="74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4" name="Connector: Elbow 1103">
            <a:extLst>
              <a:ext uri="{FF2B5EF4-FFF2-40B4-BE49-F238E27FC236}">
                <a16:creationId xmlns:a16="http://schemas.microsoft.com/office/drawing/2014/main" id="{7063A2CE-C4FD-E25E-E120-08C7DBBB5377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5400000">
            <a:off x="7653726" y="5030662"/>
            <a:ext cx="867500" cy="674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7" name="Connector: Elbow 1106">
            <a:extLst>
              <a:ext uri="{FF2B5EF4-FFF2-40B4-BE49-F238E27FC236}">
                <a16:creationId xmlns:a16="http://schemas.microsoft.com/office/drawing/2014/main" id="{3C576BC2-1D52-FDB2-3394-4DF66F93B8E3}"/>
              </a:ext>
            </a:extLst>
          </p:cNvPr>
          <p:cNvCxnSpPr>
            <a:cxnSpLocks/>
            <a:stCxn id="1098" idx="2"/>
            <a:endCxn id="33" idx="1"/>
          </p:cNvCxnSpPr>
          <p:nvPr/>
        </p:nvCxnSpPr>
        <p:spPr>
          <a:xfrm rot="16200000" flipH="1">
            <a:off x="6784428" y="5113862"/>
            <a:ext cx="229230" cy="1008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0" name="Connector: Elbow 1109">
            <a:extLst>
              <a:ext uri="{FF2B5EF4-FFF2-40B4-BE49-F238E27FC236}">
                <a16:creationId xmlns:a16="http://schemas.microsoft.com/office/drawing/2014/main" id="{6EB02EDA-9DBD-9E54-E26D-0A918CE9C73A}"/>
              </a:ext>
            </a:extLst>
          </p:cNvPr>
          <p:cNvCxnSpPr>
            <a:cxnSpLocks/>
            <a:stCxn id="28" idx="2"/>
            <a:endCxn id="1098" idx="0"/>
          </p:cNvCxnSpPr>
          <p:nvPr/>
        </p:nvCxnSpPr>
        <p:spPr>
          <a:xfrm rot="5400000">
            <a:off x="6271854" y="5305306"/>
            <a:ext cx="246182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4" name="Connector: Elbow 1113">
            <a:extLst>
              <a:ext uri="{FF2B5EF4-FFF2-40B4-BE49-F238E27FC236}">
                <a16:creationId xmlns:a16="http://schemas.microsoft.com/office/drawing/2014/main" id="{4366E92E-1849-3768-0BD1-15E91027BD24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16200000" flipH="1">
            <a:off x="9869695" y="4499871"/>
            <a:ext cx="257269" cy="4983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E8A86DEB-D42D-799D-2986-749ABD7AFFAF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878371" y="3504142"/>
            <a:ext cx="386220" cy="59934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1144E78F-08AC-E6BD-0023-C6163B84473D}"/>
              </a:ext>
            </a:extLst>
          </p:cNvPr>
          <p:cNvCxnSpPr>
            <a:cxnSpLocks/>
            <a:stCxn id="27" idx="1"/>
            <a:endCxn id="32" idx="0"/>
          </p:cNvCxnSpPr>
          <p:nvPr/>
        </p:nvCxnSpPr>
        <p:spPr>
          <a:xfrm rot="10800000" flipH="1" flipV="1">
            <a:off x="10032047" y="2424890"/>
            <a:ext cx="287184" cy="505863"/>
          </a:xfrm>
          <a:prstGeom prst="bentConnector4">
            <a:avLst>
              <a:gd name="adj1" fmla="val -79601"/>
              <a:gd name="adj2" fmla="val 7317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31BC1E5D-07CF-F818-5AE2-4F66E89F1A14}"/>
              </a:ext>
            </a:extLst>
          </p:cNvPr>
          <p:cNvSpPr/>
          <p:nvPr/>
        </p:nvSpPr>
        <p:spPr>
          <a:xfrm>
            <a:off x="7833682" y="138207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Trends</a:t>
            </a:r>
          </a:p>
        </p:txBody>
      </p:sp>
      <p:cxnSp>
        <p:nvCxnSpPr>
          <p:cNvPr id="1126" name="Connector: Elbow 1125">
            <a:extLst>
              <a:ext uri="{FF2B5EF4-FFF2-40B4-BE49-F238E27FC236}">
                <a16:creationId xmlns:a16="http://schemas.microsoft.com/office/drawing/2014/main" id="{CF338640-C7A5-7CE1-FC27-5B772645FDF0}"/>
              </a:ext>
            </a:extLst>
          </p:cNvPr>
          <p:cNvCxnSpPr>
            <a:cxnSpLocks/>
            <a:stCxn id="1125" idx="0"/>
            <a:endCxn id="37" idx="2"/>
          </p:cNvCxnSpPr>
          <p:nvPr/>
        </p:nvCxnSpPr>
        <p:spPr>
          <a:xfrm rot="5400000" flipH="1" flipV="1">
            <a:off x="8663685" y="1039490"/>
            <a:ext cx="163213" cy="5219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9" name="Connector: Elbow 1128">
            <a:extLst>
              <a:ext uri="{FF2B5EF4-FFF2-40B4-BE49-F238E27FC236}">
                <a16:creationId xmlns:a16="http://schemas.microsoft.com/office/drawing/2014/main" id="{75320C85-373A-07DA-F455-95636EAD58E4}"/>
              </a:ext>
            </a:extLst>
          </p:cNvPr>
          <p:cNvCxnSpPr>
            <a:cxnSpLocks/>
            <a:stCxn id="1125" idx="3"/>
            <a:endCxn id="26" idx="3"/>
          </p:cNvCxnSpPr>
          <p:nvPr/>
        </p:nvCxnSpPr>
        <p:spPr>
          <a:xfrm>
            <a:off x="9134944" y="1616536"/>
            <a:ext cx="407059" cy="668211"/>
          </a:xfrm>
          <a:prstGeom prst="bentConnector3">
            <a:avLst>
              <a:gd name="adj1" fmla="val 15615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0D37713-FE73-318A-49C2-DABE950DD1F7}"/>
              </a:ext>
            </a:extLst>
          </p:cNvPr>
          <p:cNvSpPr/>
          <p:nvPr/>
        </p:nvSpPr>
        <p:spPr>
          <a:xfrm>
            <a:off x="0" y="539066"/>
            <a:ext cx="11871580" cy="5320167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08EB7A-6EC7-FB35-ED8B-18B83E7D251C}"/>
              </a:ext>
            </a:extLst>
          </p:cNvPr>
          <p:cNvSpPr/>
          <p:nvPr/>
        </p:nvSpPr>
        <p:spPr>
          <a:xfrm>
            <a:off x="2042645" y="1266731"/>
            <a:ext cx="8009501" cy="646331"/>
          </a:xfrm>
          <a:prstGeom prst="rect">
            <a:avLst/>
          </a:prstGeom>
          <a:solidFill>
            <a:srgbClr val="FFFF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architecture - system as a whole</a:t>
            </a:r>
          </a:p>
        </p:txBody>
      </p:sp>
    </p:spTree>
    <p:extLst>
      <p:ext uri="{BB962C8B-B14F-4D97-AF65-F5344CB8AC3E}">
        <p14:creationId xmlns:p14="http://schemas.microsoft.com/office/powerpoint/2010/main" val="116285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06EEF-054C-212E-EC1D-2D7E7A3BB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83C75-DC23-153F-058A-DA264EDA7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PaymentProcessorDecorator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protected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r>
              <a:rPr lang="en-US" dirty="0" err="1"/>
              <a:t>wrappedProcessor</a:t>
            </a:r>
            <a:r>
              <a:rPr lang="en-US" dirty="0"/>
              <a:t>;</a:t>
            </a:r>
          </a:p>
          <a:p>
            <a:r>
              <a:rPr lang="en-US" dirty="0"/>
              <a:t>	public </a:t>
            </a:r>
            <a:r>
              <a:rPr lang="en-US" dirty="0" err="1"/>
              <a:t>PaymentProcessorDecorator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processor) {</a:t>
            </a:r>
          </a:p>
          <a:p>
            <a:r>
              <a:rPr lang="en-US" dirty="0"/>
              <a:t>		</a:t>
            </a:r>
            <a:r>
              <a:rPr lang="en-US" dirty="0" err="1"/>
              <a:t>this.wrappedProcessor</a:t>
            </a:r>
            <a:r>
              <a:rPr lang="en-US" dirty="0"/>
              <a:t> = processor;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@Override </a:t>
            </a:r>
          </a:p>
          <a:p>
            <a:r>
              <a:rPr lang="en-US" dirty="0"/>
              <a:t>	public void </a:t>
            </a:r>
            <a:r>
              <a:rPr lang="en-US" dirty="0" err="1"/>
              <a:t>processPayment</a:t>
            </a:r>
            <a:r>
              <a:rPr lang="en-US" dirty="0"/>
              <a:t>(double amount) { 			</a:t>
            </a:r>
            <a:r>
              <a:rPr lang="en-US" dirty="0" err="1"/>
              <a:t>wrappedProcessor.processPayment</a:t>
            </a:r>
            <a:r>
              <a:rPr lang="en-US" dirty="0"/>
              <a:t>(amount);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FraudDetectionDecorator</a:t>
            </a:r>
            <a:r>
              <a:rPr lang="en-US" dirty="0"/>
              <a:t> extends </a:t>
            </a:r>
            <a:r>
              <a:rPr lang="en-US" dirty="0" err="1"/>
              <a:t>PaymentProcessorDecorator</a:t>
            </a:r>
            <a:r>
              <a:rPr lang="en-US" dirty="0"/>
              <a:t>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processPayment</a:t>
            </a:r>
            <a:r>
              <a:rPr lang="en-US" dirty="0"/>
              <a:t>(double amount) {</a:t>
            </a:r>
          </a:p>
          <a:p>
            <a:r>
              <a:rPr lang="en-US" dirty="0"/>
              <a:t>		</a:t>
            </a:r>
            <a:r>
              <a:rPr lang="en-US" dirty="0" err="1"/>
              <a:t>detectFraud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wrappedProcessor.processPayment</a:t>
            </a:r>
            <a:r>
              <a:rPr lang="en-US" dirty="0"/>
              <a:t>(amount);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/>
              <a:t>PaypalProcessor</a:t>
            </a:r>
            <a:r>
              <a:rPr lang="en-US" dirty="0"/>
              <a:t> </a:t>
            </a:r>
            <a:r>
              <a:rPr lang="en-US" dirty="0" err="1"/>
              <a:t>paypalProc</a:t>
            </a:r>
            <a:r>
              <a:rPr lang="en-US" dirty="0"/>
              <a:t> = new </a:t>
            </a:r>
            <a:r>
              <a:rPr lang="en-US" dirty="0" err="1"/>
              <a:t>PaypapProcessor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FraudDetectionDecorator</a:t>
            </a:r>
            <a:r>
              <a:rPr lang="en-US" dirty="0"/>
              <a:t> </a:t>
            </a:r>
            <a:r>
              <a:rPr lang="en-US" dirty="0" err="1"/>
              <a:t>fraudProc</a:t>
            </a:r>
            <a:r>
              <a:rPr lang="en-US" dirty="0"/>
              <a:t> = new </a:t>
            </a:r>
          </a:p>
          <a:p>
            <a:r>
              <a:rPr lang="en-US" dirty="0"/>
              <a:t>			 </a:t>
            </a:r>
            <a:r>
              <a:rPr lang="en-US" dirty="0" err="1"/>
              <a:t>FraudDetectionDecorator</a:t>
            </a:r>
            <a:r>
              <a:rPr lang="en-US" dirty="0"/>
              <a:t>(</a:t>
            </a:r>
            <a:r>
              <a:rPr lang="en-US" dirty="0" err="1"/>
              <a:t>paypalProc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fraudProc.processPayment</a:t>
            </a:r>
            <a:r>
              <a:rPr lang="en-US" dirty="0"/>
              <a:t>(200.0);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5C3251-5A22-ED3F-A731-B4108DF4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 decorator for payment processor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15D240-D7C5-EDEE-69D0-1DB55388F2E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Wrap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PaymentProcessor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 in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FraudDetectionDecorator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the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FraudDetectionDecorator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 in any place where a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PaymentProcessor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is needed</a:t>
            </a: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FB3F6D-37A6-31A3-3434-4579B4E76491}"/>
              </a:ext>
            </a:extLst>
          </p:cNvPr>
          <p:cNvSpPr/>
          <p:nvPr/>
        </p:nvSpPr>
        <p:spPr>
          <a:xfrm>
            <a:off x="6176512" y="4419600"/>
            <a:ext cx="5633412" cy="1301261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D1E1D3-8837-82A5-E449-A22A2F89431C}"/>
              </a:ext>
            </a:extLst>
          </p:cNvPr>
          <p:cNvSpPr/>
          <p:nvPr/>
        </p:nvSpPr>
        <p:spPr>
          <a:xfrm>
            <a:off x="6176512" y="2006954"/>
            <a:ext cx="5633412" cy="759692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024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1D563-7BCA-DB0D-97A0-38520BB7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 visually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15C328-70F0-6E48-927E-1970BF4B9D8D}"/>
              </a:ext>
            </a:extLst>
          </p:cNvPr>
          <p:cNvGrpSpPr/>
          <p:nvPr/>
        </p:nvGrpSpPr>
        <p:grpSpPr>
          <a:xfrm>
            <a:off x="906403" y="1254368"/>
            <a:ext cx="4892814" cy="3697333"/>
            <a:chOff x="6087997" y="1477107"/>
            <a:chExt cx="4892814" cy="369733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60A364A-C4BF-1F03-EDA7-0EA2EAC18E87}"/>
                </a:ext>
              </a:extLst>
            </p:cNvPr>
            <p:cNvGrpSpPr/>
            <p:nvPr/>
          </p:nvGrpSpPr>
          <p:grpSpPr>
            <a:xfrm>
              <a:off x="6087997" y="1477107"/>
              <a:ext cx="4892814" cy="3348422"/>
              <a:chOff x="6087997" y="1477107"/>
              <a:chExt cx="4892814" cy="334842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A242A35-C7A1-E9D5-C4E2-A22A9D3BF718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A1928EB-5F41-34F4-EC63-D32F088F9BAA}"/>
                  </a:ext>
                </a:extLst>
              </p:cNvPr>
              <p:cNvSpPr/>
              <p:nvPr/>
            </p:nvSpPr>
            <p:spPr>
              <a:xfrm>
                <a:off x="6087997" y="1507802"/>
                <a:ext cx="4892814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FraudDetectionDecorator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8BC54CA-C163-8354-2CBF-33DF2BFD3FD7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7871EB5-98FC-F329-F16A-96A7A0110F27}"/>
                  </a:ext>
                </a:extLst>
              </p:cNvPr>
              <p:cNvSpPr txBox="1"/>
              <p:nvPr/>
            </p:nvSpPr>
            <p:spPr>
              <a:xfrm>
                <a:off x="7079200" y="4456197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pay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AAED6FF-9F4E-FFF3-E571-FBB808E565D1}"/>
                  </a:ext>
                </a:extLst>
              </p:cNvPr>
              <p:cNvSpPr txBox="1"/>
              <p:nvPr/>
            </p:nvSpPr>
            <p:spPr>
              <a:xfrm>
                <a:off x="7141629" y="3884085"/>
                <a:ext cx="1718740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detectFraud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3C2D4FD-0D81-FCB1-6FCB-27BC8C9B657D}"/>
                  </a:ext>
                </a:extLst>
              </p:cNvPr>
              <p:cNvCxnSpPr>
                <a:cxnSpLocks/>
                <a:stCxn id="27" idx="0"/>
                <a:endCxn id="31" idx="2"/>
              </p:cNvCxnSpPr>
              <p:nvPr/>
            </p:nvCxnSpPr>
            <p:spPr>
              <a:xfrm flipV="1">
                <a:off x="8000999" y="4253417"/>
                <a:ext cx="0" cy="371337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50EB31A0-5610-8BB6-08A8-0C8E384B0460}"/>
                  </a:ext>
                </a:extLst>
              </p:cNvPr>
              <p:cNvCxnSpPr>
                <a:cxnSpLocks/>
                <a:stCxn id="31" idx="0"/>
                <a:endCxn id="39" idx="2"/>
              </p:cNvCxnSpPr>
              <p:nvPr/>
            </p:nvCxnSpPr>
            <p:spPr>
              <a:xfrm flipV="1">
                <a:off x="8000999" y="3613637"/>
                <a:ext cx="0" cy="27044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2855E80-332C-9BDA-D4ED-DB911BBE4707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F73B435-B367-F89B-1EFB-AAF6B7447F61}"/>
              </a:ext>
            </a:extLst>
          </p:cNvPr>
          <p:cNvGrpSpPr/>
          <p:nvPr/>
        </p:nvGrpSpPr>
        <p:grpSpPr>
          <a:xfrm>
            <a:off x="2151190" y="1817076"/>
            <a:ext cx="2403231" cy="1582615"/>
            <a:chOff x="7332784" y="2039815"/>
            <a:chExt cx="2403231" cy="158261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C395E84-A032-6EDC-D8F3-A89C78A183F4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PaypalProcessor</a:t>
              </a:r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  <a:endParaRPr lang="en-US" sz="24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0CE12FC-B505-270E-1421-BFF65F6DFA95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B07F78B-5649-4E6A-D067-88151833CF11}"/>
                </a:ext>
              </a:extLst>
            </p:cNvPr>
            <p:cNvSpPr txBox="1"/>
            <p:nvPr/>
          </p:nvSpPr>
          <p:spPr>
            <a:xfrm>
              <a:off x="8229599" y="3244305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pay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291057B-A478-6466-6C19-E79164DF62B1}"/>
              </a:ext>
            </a:extLst>
          </p:cNvPr>
          <p:cNvGrpSpPr/>
          <p:nvPr/>
        </p:nvGrpSpPr>
        <p:grpSpPr>
          <a:xfrm>
            <a:off x="5998796" y="687728"/>
            <a:ext cx="5562036" cy="5361380"/>
            <a:chOff x="5998796" y="687728"/>
            <a:chExt cx="5562036" cy="536138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4BDEDD8-D3DD-986F-FC8B-08D9C1022430}"/>
                </a:ext>
              </a:extLst>
            </p:cNvPr>
            <p:cNvSpPr/>
            <p:nvPr/>
          </p:nvSpPr>
          <p:spPr>
            <a:xfrm>
              <a:off x="6293743" y="696278"/>
              <a:ext cx="4972133" cy="5001138"/>
            </a:xfrm>
            <a:prstGeom prst="rect">
              <a:avLst/>
            </a:prstGeom>
            <a:solidFill>
              <a:srgbClr val="FFB3B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Consolas" panose="020B0609020204030204" pitchFamily="49" charset="0"/>
                </a:rPr>
                <a:t>hget</a:t>
              </a:r>
              <a:endParaRPr lang="en-US" dirty="0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C380861-F541-B498-22B8-F5B17D4D186A}"/>
                </a:ext>
              </a:extLst>
            </p:cNvPr>
            <p:cNvGrpSpPr/>
            <p:nvPr/>
          </p:nvGrpSpPr>
          <p:grpSpPr>
            <a:xfrm>
              <a:off x="6392789" y="1254368"/>
              <a:ext cx="4892814" cy="3697333"/>
              <a:chOff x="6087995" y="1477107"/>
              <a:chExt cx="4892814" cy="3697333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D29616D4-022A-28FB-87A0-4112B28020DC}"/>
                  </a:ext>
                </a:extLst>
              </p:cNvPr>
              <p:cNvGrpSpPr/>
              <p:nvPr/>
            </p:nvGrpSpPr>
            <p:grpSpPr>
              <a:xfrm>
                <a:off x="6087995" y="1477107"/>
                <a:ext cx="4892814" cy="3371772"/>
                <a:chOff x="6087995" y="1477107"/>
                <a:chExt cx="4892814" cy="3371772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FE736A53-E657-DBBE-72DA-D6FC4BB881C9}"/>
                    </a:ext>
                  </a:extLst>
                </p:cNvPr>
                <p:cNvSpPr/>
                <p:nvPr/>
              </p:nvSpPr>
              <p:spPr>
                <a:xfrm>
                  <a:off x="6553200" y="1477107"/>
                  <a:ext cx="3962400" cy="334107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latin typeface="Consolas" panose="020B0609020204030204" pitchFamily="49" charset="0"/>
                    </a:rPr>
                    <a:t>hget</a:t>
                  </a:r>
                  <a:endParaRPr lang="en-US" dirty="0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6589C8B0-6561-F471-4297-4B7C7CE342EF}"/>
                    </a:ext>
                  </a:extLst>
                </p:cNvPr>
                <p:cNvSpPr/>
                <p:nvPr/>
              </p:nvSpPr>
              <p:spPr>
                <a:xfrm>
                  <a:off x="6087995" y="1507802"/>
                  <a:ext cx="4892814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dirty="0" err="1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FraudDetectionDecorator</a:t>
                  </a:r>
                  <a:r>
                    <a:rPr lang="en-US" sz="28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object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4E27130-354E-4153-609F-65E97A8DBF53}"/>
                    </a:ext>
                  </a:extLst>
                </p:cNvPr>
                <p:cNvSpPr/>
                <p:nvPr/>
              </p:nvSpPr>
              <p:spPr>
                <a:xfrm>
                  <a:off x="7772399" y="4624754"/>
                  <a:ext cx="457200" cy="19343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834D90B-C34F-4837-20B8-B2531D228F27}"/>
                    </a:ext>
                  </a:extLst>
                </p:cNvPr>
                <p:cNvSpPr txBox="1"/>
                <p:nvPr/>
              </p:nvSpPr>
              <p:spPr>
                <a:xfrm>
                  <a:off x="7026778" y="4479547"/>
                  <a:ext cx="705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nsolas" panose="020B0609020204030204" pitchFamily="49" charset="0"/>
                    </a:rPr>
                    <a:t>pay</a:t>
                  </a:r>
                  <a:r>
                    <a:rPr lang="en-US" dirty="0"/>
                    <a:t>()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F5A4069-3434-8759-D6BF-94B2DAC22E7A}"/>
                    </a:ext>
                  </a:extLst>
                </p:cNvPr>
                <p:cNvSpPr txBox="1"/>
                <p:nvPr/>
              </p:nvSpPr>
              <p:spPr>
                <a:xfrm>
                  <a:off x="7141629" y="3932448"/>
                  <a:ext cx="1718740" cy="369332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latin typeface="Consolas" panose="020B0609020204030204" pitchFamily="49" charset="0"/>
                    </a:rPr>
                    <a:t>detectFraud</a:t>
                  </a:r>
                  <a:r>
                    <a:rPr lang="en-US" dirty="0"/>
                    <a:t>()</a:t>
                  </a: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161AED36-6A52-3056-3301-7E9C687B0FEB}"/>
                    </a:ext>
                  </a:extLst>
                </p:cNvPr>
                <p:cNvCxnSpPr>
                  <a:cxnSpLocks/>
                  <a:stCxn id="50" idx="0"/>
                  <a:endCxn id="52" idx="2"/>
                </p:cNvCxnSpPr>
                <p:nvPr/>
              </p:nvCxnSpPr>
              <p:spPr>
                <a:xfrm flipV="1">
                  <a:off x="8000999" y="4301780"/>
                  <a:ext cx="0" cy="322974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A87C2251-8DD1-BAC4-B72D-0282DA38DDF4}"/>
                    </a:ext>
                  </a:extLst>
                </p:cNvPr>
                <p:cNvCxnSpPr>
                  <a:cxnSpLocks/>
                  <a:stCxn id="52" idx="0"/>
                  <a:endCxn id="57" idx="2"/>
                </p:cNvCxnSpPr>
                <p:nvPr/>
              </p:nvCxnSpPr>
              <p:spPr>
                <a:xfrm flipV="1">
                  <a:off x="8000999" y="3613637"/>
                  <a:ext cx="0" cy="318811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82D8395-82B9-3EDA-B219-BF56249EA8DE}"/>
                  </a:ext>
                </a:extLst>
              </p:cNvPr>
              <p:cNvCxnSpPr/>
              <p:nvPr/>
            </p:nvCxnSpPr>
            <p:spPr>
              <a:xfrm flipH="1" flipV="1">
                <a:off x="7993346" y="4818184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F2E0AD6-A1D0-110B-3565-0B5EB0371609}"/>
                </a:ext>
              </a:extLst>
            </p:cNvPr>
            <p:cNvGrpSpPr/>
            <p:nvPr/>
          </p:nvGrpSpPr>
          <p:grpSpPr>
            <a:xfrm>
              <a:off x="7637578" y="1817076"/>
              <a:ext cx="2403231" cy="1590263"/>
              <a:chOff x="7332784" y="2039815"/>
              <a:chExt cx="2403231" cy="1590263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D8A3FA4-A40A-0858-2243-3978513241CD}"/>
                  </a:ext>
                </a:extLst>
              </p:cNvPr>
              <p:cNvSpPr/>
              <p:nvPr/>
            </p:nvSpPr>
            <p:spPr>
              <a:xfrm>
                <a:off x="7332784" y="2039815"/>
                <a:ext cx="2403231" cy="1582615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PaypalProcessor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  <a:endParaRPr lang="en-US" sz="2400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F464D73-C018-F62C-208E-5AF69D92616A}"/>
                  </a:ext>
                </a:extLst>
              </p:cNvPr>
              <p:cNvSpPr/>
              <p:nvPr/>
            </p:nvSpPr>
            <p:spPr>
              <a:xfrm>
                <a:off x="7772399" y="3420207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8E54A58-8B1B-F851-0048-3F895F0BD43D}"/>
                  </a:ext>
                </a:extLst>
              </p:cNvPr>
              <p:cNvSpPr txBox="1"/>
              <p:nvPr/>
            </p:nvSpPr>
            <p:spPr>
              <a:xfrm>
                <a:off x="8285018" y="3260746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pay</a:t>
                </a:r>
                <a:r>
                  <a:rPr lang="en-US" dirty="0"/>
                  <a:t>()</a:t>
                </a: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05EA1C0-3E80-706F-4449-57C3F3693025}"/>
                </a:ext>
              </a:extLst>
            </p:cNvPr>
            <p:cNvSpPr/>
            <p:nvPr/>
          </p:nvSpPr>
          <p:spPr>
            <a:xfrm>
              <a:off x="5998796" y="687728"/>
              <a:ext cx="556203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CurrencyConversionDecorator</a:t>
              </a:r>
              <a:r>
                <a: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85524C-83B5-6616-9473-363B9F04DFB3}"/>
                </a:ext>
              </a:extLst>
            </p:cNvPr>
            <p:cNvSpPr txBox="1"/>
            <p:nvPr/>
          </p:nvSpPr>
          <p:spPr>
            <a:xfrm>
              <a:off x="7699697" y="4950979"/>
              <a:ext cx="1212191" cy="369332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convert</a:t>
              </a:r>
              <a:r>
                <a:rPr lang="en-US" dirty="0"/>
                <a:t>()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8ED3660-7405-4833-7BAA-3BB861766AF2}"/>
                </a:ext>
              </a:extLst>
            </p:cNvPr>
            <p:cNvSpPr/>
            <p:nvPr/>
          </p:nvSpPr>
          <p:spPr>
            <a:xfrm>
              <a:off x="8084106" y="5503986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269361F-A0A9-3D3F-7CC6-D610AF4A191C}"/>
                </a:ext>
              </a:extLst>
            </p:cNvPr>
            <p:cNvCxnSpPr>
              <a:cxnSpLocks/>
              <a:stCxn id="64" idx="0"/>
              <a:endCxn id="63" idx="2"/>
            </p:cNvCxnSpPr>
            <p:nvPr/>
          </p:nvCxnSpPr>
          <p:spPr>
            <a:xfrm flipH="1" flipV="1">
              <a:off x="8305793" y="5320311"/>
              <a:ext cx="6913" cy="18367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879A9E6-C2EE-06A6-CB5D-AAE790A446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5718" y="5697416"/>
              <a:ext cx="0" cy="351692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B3549E4-6F05-A0E8-2F00-5E48C1415302}"/>
                </a:ext>
              </a:extLst>
            </p:cNvPr>
            <p:cNvSpPr txBox="1"/>
            <p:nvPr/>
          </p:nvSpPr>
          <p:spPr>
            <a:xfrm>
              <a:off x="7337433" y="5371504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pay</a:t>
              </a:r>
              <a:r>
                <a:rPr lang="en-US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873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AFDAA-9CDC-1DAE-B637-13C480254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45F283-E558-D3D4-2EA9-40EBBFEE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 visually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E5855FE-E0A7-75F5-56A9-02217E098C03}"/>
              </a:ext>
            </a:extLst>
          </p:cNvPr>
          <p:cNvGrpSpPr/>
          <p:nvPr/>
        </p:nvGrpSpPr>
        <p:grpSpPr>
          <a:xfrm>
            <a:off x="5998796" y="687728"/>
            <a:ext cx="5562036" cy="5361380"/>
            <a:chOff x="5998796" y="687728"/>
            <a:chExt cx="5562036" cy="536138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D7E5958-0E55-A741-1395-120407DB9041}"/>
                </a:ext>
              </a:extLst>
            </p:cNvPr>
            <p:cNvSpPr/>
            <p:nvPr/>
          </p:nvSpPr>
          <p:spPr>
            <a:xfrm>
              <a:off x="6293743" y="696278"/>
              <a:ext cx="4972133" cy="5001138"/>
            </a:xfrm>
            <a:prstGeom prst="rect">
              <a:avLst/>
            </a:prstGeom>
            <a:solidFill>
              <a:srgbClr val="FFB3B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Consolas" panose="020B0609020204030204" pitchFamily="49" charset="0"/>
                </a:rPr>
                <a:t>hget</a:t>
              </a:r>
              <a:endParaRPr lang="en-US" dirty="0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0AD712C-0D3D-84EE-6B6B-0B13C6262018}"/>
                </a:ext>
              </a:extLst>
            </p:cNvPr>
            <p:cNvGrpSpPr/>
            <p:nvPr/>
          </p:nvGrpSpPr>
          <p:grpSpPr>
            <a:xfrm>
              <a:off x="6392789" y="1254368"/>
              <a:ext cx="4892814" cy="3697333"/>
              <a:chOff x="6087995" y="1477107"/>
              <a:chExt cx="4892814" cy="3697333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C3DB3FAD-A1CD-AA21-0FDD-CC5734B48581}"/>
                  </a:ext>
                </a:extLst>
              </p:cNvPr>
              <p:cNvGrpSpPr/>
              <p:nvPr/>
            </p:nvGrpSpPr>
            <p:grpSpPr>
              <a:xfrm>
                <a:off x="6087995" y="1477107"/>
                <a:ext cx="4892814" cy="3371772"/>
                <a:chOff x="6087995" y="1477107"/>
                <a:chExt cx="4892814" cy="3371772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D7026919-283D-0A91-0A95-8FE998EC3CB5}"/>
                    </a:ext>
                  </a:extLst>
                </p:cNvPr>
                <p:cNvSpPr/>
                <p:nvPr/>
              </p:nvSpPr>
              <p:spPr>
                <a:xfrm>
                  <a:off x="6553200" y="1477107"/>
                  <a:ext cx="3962400" cy="334107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latin typeface="Consolas" panose="020B0609020204030204" pitchFamily="49" charset="0"/>
                    </a:rPr>
                    <a:t>hget</a:t>
                  </a:r>
                  <a:endParaRPr lang="en-US" dirty="0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BADFBEA-1DDB-D68D-3704-E87581C9CE8D}"/>
                    </a:ext>
                  </a:extLst>
                </p:cNvPr>
                <p:cNvSpPr/>
                <p:nvPr/>
              </p:nvSpPr>
              <p:spPr>
                <a:xfrm>
                  <a:off x="6087995" y="1507802"/>
                  <a:ext cx="4892814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dirty="0" err="1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FraudDetectionDecorator</a:t>
                  </a:r>
                  <a:r>
                    <a:rPr lang="en-US" sz="28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object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B48F0AE-F8C1-22C1-7661-E2515A211D69}"/>
                    </a:ext>
                  </a:extLst>
                </p:cNvPr>
                <p:cNvSpPr/>
                <p:nvPr/>
              </p:nvSpPr>
              <p:spPr>
                <a:xfrm>
                  <a:off x="7772399" y="4624754"/>
                  <a:ext cx="457200" cy="19343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A7A6ECC-AA5B-C4E5-8C14-611E7B562007}"/>
                    </a:ext>
                  </a:extLst>
                </p:cNvPr>
                <p:cNvSpPr txBox="1"/>
                <p:nvPr/>
              </p:nvSpPr>
              <p:spPr>
                <a:xfrm>
                  <a:off x="7026778" y="4479547"/>
                  <a:ext cx="705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nsolas" panose="020B0609020204030204" pitchFamily="49" charset="0"/>
                    </a:rPr>
                    <a:t>pay</a:t>
                  </a:r>
                  <a:r>
                    <a:rPr lang="en-US" dirty="0"/>
                    <a:t>()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B0AD03F-614A-B779-6875-DD70A735E220}"/>
                    </a:ext>
                  </a:extLst>
                </p:cNvPr>
                <p:cNvSpPr txBox="1"/>
                <p:nvPr/>
              </p:nvSpPr>
              <p:spPr>
                <a:xfrm>
                  <a:off x="7141629" y="3932448"/>
                  <a:ext cx="1718740" cy="369332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latin typeface="Consolas" panose="020B0609020204030204" pitchFamily="49" charset="0"/>
                    </a:rPr>
                    <a:t>detectFraud</a:t>
                  </a:r>
                  <a:r>
                    <a:rPr lang="en-US" dirty="0"/>
                    <a:t>()</a:t>
                  </a: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4CD2557B-10E9-93E5-7BC9-B626866D0089}"/>
                    </a:ext>
                  </a:extLst>
                </p:cNvPr>
                <p:cNvCxnSpPr>
                  <a:cxnSpLocks/>
                  <a:stCxn id="50" idx="0"/>
                  <a:endCxn id="52" idx="2"/>
                </p:cNvCxnSpPr>
                <p:nvPr/>
              </p:nvCxnSpPr>
              <p:spPr>
                <a:xfrm flipV="1">
                  <a:off x="8000999" y="4301780"/>
                  <a:ext cx="0" cy="322974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D5652974-8F9A-C733-D598-FF7879077D91}"/>
                    </a:ext>
                  </a:extLst>
                </p:cNvPr>
                <p:cNvCxnSpPr>
                  <a:cxnSpLocks/>
                  <a:stCxn id="52" idx="0"/>
                  <a:endCxn id="57" idx="2"/>
                </p:cNvCxnSpPr>
                <p:nvPr/>
              </p:nvCxnSpPr>
              <p:spPr>
                <a:xfrm flipV="1">
                  <a:off x="8000999" y="3613637"/>
                  <a:ext cx="0" cy="318811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359683B-804E-9D28-1DDC-2950FD71A520}"/>
                  </a:ext>
                </a:extLst>
              </p:cNvPr>
              <p:cNvCxnSpPr/>
              <p:nvPr/>
            </p:nvCxnSpPr>
            <p:spPr>
              <a:xfrm flipH="1" flipV="1">
                <a:off x="7993346" y="4818184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02DBEDA-B5AD-279C-3C40-77CFCB079EA8}"/>
                </a:ext>
              </a:extLst>
            </p:cNvPr>
            <p:cNvGrpSpPr/>
            <p:nvPr/>
          </p:nvGrpSpPr>
          <p:grpSpPr>
            <a:xfrm>
              <a:off x="7637578" y="1817076"/>
              <a:ext cx="2403231" cy="1590263"/>
              <a:chOff x="7332784" y="2039815"/>
              <a:chExt cx="2403231" cy="1590263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6555E7C-ED2A-C93D-BD17-CB3D9D369964}"/>
                  </a:ext>
                </a:extLst>
              </p:cNvPr>
              <p:cNvSpPr/>
              <p:nvPr/>
            </p:nvSpPr>
            <p:spPr>
              <a:xfrm>
                <a:off x="7332784" y="2039815"/>
                <a:ext cx="2403231" cy="1582615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StripeProcessor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  <a:endParaRPr lang="en-US" sz="2400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5FD0282-1D48-E8C5-D90F-985F0E4753BB}"/>
                  </a:ext>
                </a:extLst>
              </p:cNvPr>
              <p:cNvSpPr/>
              <p:nvPr/>
            </p:nvSpPr>
            <p:spPr>
              <a:xfrm>
                <a:off x="7772399" y="3420207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FBCE7B6-907C-1E80-CF5B-A16639AF3517}"/>
                  </a:ext>
                </a:extLst>
              </p:cNvPr>
              <p:cNvSpPr txBox="1"/>
              <p:nvPr/>
            </p:nvSpPr>
            <p:spPr>
              <a:xfrm>
                <a:off x="8285018" y="3260746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pay</a:t>
                </a:r>
                <a:r>
                  <a:rPr lang="en-US" dirty="0"/>
                  <a:t>()</a:t>
                </a: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E197CF0-57CE-B551-FEB1-9D95A5395BFB}"/>
                </a:ext>
              </a:extLst>
            </p:cNvPr>
            <p:cNvSpPr/>
            <p:nvPr/>
          </p:nvSpPr>
          <p:spPr>
            <a:xfrm>
              <a:off x="5998796" y="687728"/>
              <a:ext cx="556203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CurrencyConversionDecorator</a:t>
              </a:r>
              <a:r>
                <a: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D9B3979-497B-CE97-5399-63C6D3398C6F}"/>
                </a:ext>
              </a:extLst>
            </p:cNvPr>
            <p:cNvSpPr txBox="1"/>
            <p:nvPr/>
          </p:nvSpPr>
          <p:spPr>
            <a:xfrm>
              <a:off x="7699697" y="4950979"/>
              <a:ext cx="1212191" cy="369332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convert</a:t>
              </a:r>
              <a:r>
                <a:rPr lang="en-US" dirty="0"/>
                <a:t>()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C2970A2-F1CB-F764-FBC8-296DDADEBF0A}"/>
                </a:ext>
              </a:extLst>
            </p:cNvPr>
            <p:cNvSpPr/>
            <p:nvPr/>
          </p:nvSpPr>
          <p:spPr>
            <a:xfrm>
              <a:off x="8084106" y="5503986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A77EBA2-47C2-F108-D405-33FAE7B712BC}"/>
                </a:ext>
              </a:extLst>
            </p:cNvPr>
            <p:cNvCxnSpPr>
              <a:cxnSpLocks/>
              <a:stCxn id="64" idx="0"/>
              <a:endCxn id="63" idx="2"/>
            </p:cNvCxnSpPr>
            <p:nvPr/>
          </p:nvCxnSpPr>
          <p:spPr>
            <a:xfrm flipH="1" flipV="1">
              <a:off x="8305793" y="5320311"/>
              <a:ext cx="6913" cy="18367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02E5503-A93A-8D86-F9E1-C6317FEECF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5718" y="5697416"/>
              <a:ext cx="0" cy="351692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D7DAB48-909C-46C4-DFB8-80291EEB69C9}"/>
                </a:ext>
              </a:extLst>
            </p:cNvPr>
            <p:cNvSpPr txBox="1"/>
            <p:nvPr/>
          </p:nvSpPr>
          <p:spPr>
            <a:xfrm>
              <a:off x="7337433" y="5371504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pay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4C98D14-4AE0-2649-5B39-F52145E0D6B5}"/>
              </a:ext>
            </a:extLst>
          </p:cNvPr>
          <p:cNvGrpSpPr/>
          <p:nvPr/>
        </p:nvGrpSpPr>
        <p:grpSpPr>
          <a:xfrm>
            <a:off x="46968" y="687728"/>
            <a:ext cx="5562036" cy="5361380"/>
            <a:chOff x="5998796" y="687728"/>
            <a:chExt cx="5562036" cy="53613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DF30FD8-CDAF-6908-2041-775CA06A8C0F}"/>
                </a:ext>
              </a:extLst>
            </p:cNvPr>
            <p:cNvSpPr/>
            <p:nvPr/>
          </p:nvSpPr>
          <p:spPr>
            <a:xfrm>
              <a:off x="6293743" y="696278"/>
              <a:ext cx="4972133" cy="5001138"/>
            </a:xfrm>
            <a:prstGeom prst="rect">
              <a:avLst/>
            </a:prstGeom>
            <a:solidFill>
              <a:srgbClr val="FFB3B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Consolas" panose="020B0609020204030204" pitchFamily="49" charset="0"/>
                </a:rPr>
                <a:t>hget</a:t>
              </a:r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F51ADBA-99E1-1757-9662-D750FE1E970E}"/>
                </a:ext>
              </a:extLst>
            </p:cNvPr>
            <p:cNvGrpSpPr/>
            <p:nvPr/>
          </p:nvGrpSpPr>
          <p:grpSpPr>
            <a:xfrm>
              <a:off x="6392789" y="1254368"/>
              <a:ext cx="4892814" cy="3697333"/>
              <a:chOff x="6087995" y="1477107"/>
              <a:chExt cx="4892814" cy="369733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C6DCC4B-64DD-CA49-616A-EE952F386DFF}"/>
                  </a:ext>
                </a:extLst>
              </p:cNvPr>
              <p:cNvGrpSpPr/>
              <p:nvPr/>
            </p:nvGrpSpPr>
            <p:grpSpPr>
              <a:xfrm>
                <a:off x="6087995" y="1477107"/>
                <a:ext cx="4892814" cy="3371772"/>
                <a:chOff x="6087995" y="1477107"/>
                <a:chExt cx="4892814" cy="3371772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D2EF6FB-066E-9021-2716-A126EA7D0C65}"/>
                    </a:ext>
                  </a:extLst>
                </p:cNvPr>
                <p:cNvSpPr/>
                <p:nvPr/>
              </p:nvSpPr>
              <p:spPr>
                <a:xfrm>
                  <a:off x="6553200" y="1477107"/>
                  <a:ext cx="3962400" cy="334107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latin typeface="Consolas" panose="020B0609020204030204" pitchFamily="49" charset="0"/>
                    </a:rPr>
                    <a:t>hget</a:t>
                  </a:r>
                  <a:endParaRPr lang="en-US" dirty="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B744518-2D70-3855-F7F2-C9E4678C997C}"/>
                    </a:ext>
                  </a:extLst>
                </p:cNvPr>
                <p:cNvSpPr/>
                <p:nvPr/>
              </p:nvSpPr>
              <p:spPr>
                <a:xfrm>
                  <a:off x="6087995" y="1507802"/>
                  <a:ext cx="4892814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dirty="0" err="1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FraudDetectionDecorator</a:t>
                  </a:r>
                  <a:r>
                    <a:rPr lang="en-US" sz="28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object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48E9523-3C76-ED37-BCBE-F4A7A306477B}"/>
                    </a:ext>
                  </a:extLst>
                </p:cNvPr>
                <p:cNvSpPr/>
                <p:nvPr/>
              </p:nvSpPr>
              <p:spPr>
                <a:xfrm>
                  <a:off x="7772399" y="4624754"/>
                  <a:ext cx="457200" cy="19343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09A07CA-441A-0CA5-9761-4A08FCEAF359}"/>
                    </a:ext>
                  </a:extLst>
                </p:cNvPr>
                <p:cNvSpPr txBox="1"/>
                <p:nvPr/>
              </p:nvSpPr>
              <p:spPr>
                <a:xfrm>
                  <a:off x="7026778" y="4479547"/>
                  <a:ext cx="705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nsolas" panose="020B0609020204030204" pitchFamily="49" charset="0"/>
                    </a:rPr>
                    <a:t>pay</a:t>
                  </a:r>
                  <a:r>
                    <a:rPr lang="en-US" dirty="0"/>
                    <a:t>()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A4CB576-8F70-1CB1-8E33-43A3D5C9D9D0}"/>
                    </a:ext>
                  </a:extLst>
                </p:cNvPr>
                <p:cNvSpPr txBox="1"/>
                <p:nvPr/>
              </p:nvSpPr>
              <p:spPr>
                <a:xfrm>
                  <a:off x="7141629" y="3932448"/>
                  <a:ext cx="1718740" cy="369332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latin typeface="Consolas" panose="020B0609020204030204" pitchFamily="49" charset="0"/>
                    </a:rPr>
                    <a:t>detectFraud</a:t>
                  </a:r>
                  <a:r>
                    <a:rPr lang="en-US" dirty="0"/>
                    <a:t>()</a:t>
                  </a:r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EEE94653-E984-66D2-2033-CFE6E8E31A65}"/>
                    </a:ext>
                  </a:extLst>
                </p:cNvPr>
                <p:cNvCxnSpPr>
                  <a:cxnSpLocks/>
                  <a:stCxn id="20" idx="0"/>
                  <a:endCxn id="28" idx="2"/>
                </p:cNvCxnSpPr>
                <p:nvPr/>
              </p:nvCxnSpPr>
              <p:spPr>
                <a:xfrm flipV="1">
                  <a:off x="8000999" y="4301780"/>
                  <a:ext cx="0" cy="322974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5845490D-470F-F265-55CB-F61705214046}"/>
                    </a:ext>
                  </a:extLst>
                </p:cNvPr>
                <p:cNvCxnSpPr>
                  <a:cxnSpLocks/>
                  <a:stCxn id="28" idx="0"/>
                  <a:endCxn id="14" idx="2"/>
                </p:cNvCxnSpPr>
                <p:nvPr/>
              </p:nvCxnSpPr>
              <p:spPr>
                <a:xfrm flipV="1">
                  <a:off x="8000999" y="3613637"/>
                  <a:ext cx="0" cy="318811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25748477-C562-05EC-B5D8-FB9059F0C6AB}"/>
                  </a:ext>
                </a:extLst>
              </p:cNvPr>
              <p:cNvCxnSpPr/>
              <p:nvPr/>
            </p:nvCxnSpPr>
            <p:spPr>
              <a:xfrm flipH="1" flipV="1">
                <a:off x="7993346" y="4818184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A6ADFC6-E81E-4890-5D3D-984AF73F3506}"/>
                </a:ext>
              </a:extLst>
            </p:cNvPr>
            <p:cNvGrpSpPr/>
            <p:nvPr/>
          </p:nvGrpSpPr>
          <p:grpSpPr>
            <a:xfrm>
              <a:off x="7637578" y="1817076"/>
              <a:ext cx="2403231" cy="1590263"/>
              <a:chOff x="7332784" y="2039815"/>
              <a:chExt cx="2403231" cy="159026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4050B22-46CC-425A-3E1B-3743DFD8803B}"/>
                  </a:ext>
                </a:extLst>
              </p:cNvPr>
              <p:cNvSpPr/>
              <p:nvPr/>
            </p:nvSpPr>
            <p:spPr>
              <a:xfrm>
                <a:off x="7332784" y="2039815"/>
                <a:ext cx="2403231" cy="1582615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PaypalProcessor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  <a:endParaRPr lang="en-US" sz="240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78FA45B-8B25-0098-5899-4052B1A19853}"/>
                  </a:ext>
                </a:extLst>
              </p:cNvPr>
              <p:cNvSpPr/>
              <p:nvPr/>
            </p:nvSpPr>
            <p:spPr>
              <a:xfrm>
                <a:off x="7772399" y="3420207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6E514E-3B7E-3E21-2CC6-4DD855FA8BCF}"/>
                  </a:ext>
                </a:extLst>
              </p:cNvPr>
              <p:cNvSpPr txBox="1"/>
              <p:nvPr/>
            </p:nvSpPr>
            <p:spPr>
              <a:xfrm>
                <a:off x="8285018" y="3260746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pay</a:t>
                </a:r>
                <a:r>
                  <a:rPr lang="en-US" dirty="0"/>
                  <a:t>()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644BE2-A66F-1EE1-C333-D30FA9F1DB18}"/>
                </a:ext>
              </a:extLst>
            </p:cNvPr>
            <p:cNvSpPr/>
            <p:nvPr/>
          </p:nvSpPr>
          <p:spPr>
            <a:xfrm>
              <a:off x="5998796" y="687728"/>
              <a:ext cx="556203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CurrencyConversionDecorator</a:t>
              </a:r>
              <a:r>
                <a: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46DF49-14E6-887E-12D5-6C6F804ED0C7}"/>
                </a:ext>
              </a:extLst>
            </p:cNvPr>
            <p:cNvSpPr txBox="1"/>
            <p:nvPr/>
          </p:nvSpPr>
          <p:spPr>
            <a:xfrm>
              <a:off x="7699697" y="4950979"/>
              <a:ext cx="1212191" cy="369332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convert</a:t>
              </a:r>
              <a:r>
                <a:rPr lang="en-US" dirty="0"/>
                <a:t>()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6419FC-B2B0-4045-A572-9E12A66ED703}"/>
                </a:ext>
              </a:extLst>
            </p:cNvPr>
            <p:cNvSpPr/>
            <p:nvPr/>
          </p:nvSpPr>
          <p:spPr>
            <a:xfrm>
              <a:off x="8084106" y="5503986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BDA20AD-C1DB-CF2F-2175-AAE33FCCCFC0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H="1" flipV="1">
              <a:off x="8305793" y="5320311"/>
              <a:ext cx="6913" cy="18367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7AEFFEE-2CC3-C811-A9E3-6FD93616A1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5718" y="5697416"/>
              <a:ext cx="0" cy="351692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77EA67-9D18-1018-7085-903596862A5B}"/>
                </a:ext>
              </a:extLst>
            </p:cNvPr>
            <p:cNvSpPr txBox="1"/>
            <p:nvPr/>
          </p:nvSpPr>
          <p:spPr>
            <a:xfrm>
              <a:off x="7337433" y="5371504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pay</a:t>
              </a:r>
              <a:r>
                <a:rPr lang="en-US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272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85BFFC-C24C-763C-BC32-77F308FEA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Although decorators can have similar implementations as proxies, decorators have a different purpose. A decorator adds one or more responsibilities to an object, whereas a proxy controls access to an object.</a:t>
            </a:r>
          </a:p>
          <a:p>
            <a:r>
              <a:rPr lang="en-US" dirty="0"/>
              <a:t>Proxies vary in the degree to which they are implemented like a decorator. A protection proxy might be implemented exactly like a decorator. On the other hand, a remote proxy will not contain a direct reference to its real subject but only an indirect reference, such as "host ID and local address on host." A virtual proxy will start off with an indirect reference such as a file name but will eventually obtain and use a direct reference.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8D3D94-723C-6CC7-1561-9DB18E95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Isn’t this a proxy??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8EC6F6-F192-22A0-0549-CDB098D447E1}"/>
              </a:ext>
            </a:extLst>
          </p:cNvPr>
          <p:cNvSpPr txBox="1"/>
          <p:nvPr/>
        </p:nvSpPr>
        <p:spPr>
          <a:xfrm>
            <a:off x="7737230" y="621192"/>
            <a:ext cx="43609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https://www.cs.unc.edu/~stotts/GOF/hires/pat4gfso.htm</a:t>
            </a:r>
          </a:p>
        </p:txBody>
      </p:sp>
    </p:spTree>
    <p:extLst>
      <p:ext uri="{BB962C8B-B14F-4D97-AF65-F5344CB8AC3E}">
        <p14:creationId xmlns:p14="http://schemas.microsoft.com/office/powerpoint/2010/main" val="30378543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A9276-4621-930C-83CF-30F9137AE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890EAD-2143-AB62-6BAB-07ABD478A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additional functionality </a:t>
            </a:r>
            <a:r>
              <a:rPr lang="en-US" dirty="0" err="1"/>
              <a:t>getTag</a:t>
            </a:r>
            <a:r>
              <a:rPr lang="en-US" dirty="0"/>
              <a:t>() to </a:t>
            </a:r>
            <a:r>
              <a:rPr lang="en-US" dirty="0" err="1"/>
              <a:t>SocialMediaContent</a:t>
            </a:r>
            <a:endParaRPr lang="en-US" dirty="0"/>
          </a:p>
          <a:p>
            <a:pPr lvl="1"/>
            <a:r>
              <a:rPr lang="en-US" dirty="0" err="1"/>
              <a:t>getTag</a:t>
            </a:r>
            <a:r>
              <a:rPr lang="en-US" dirty="0"/>
              <a:t>() will consult a locally running LLM instance to get the tag for every social media post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DB0B8F-E6E2-CB1C-181D-F78BB006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HW4: decorator pattern for social media content </a:t>
            </a:r>
          </a:p>
        </p:txBody>
      </p:sp>
    </p:spTree>
    <p:extLst>
      <p:ext uri="{BB962C8B-B14F-4D97-AF65-F5344CB8AC3E}">
        <p14:creationId xmlns:p14="http://schemas.microsoft.com/office/powerpoint/2010/main" val="24962395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EA6CA-C502-B215-28D4-8E3A90D7E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431413-B358-7B96-2DA1-15D1735A4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More flexible than subclassing (inheritance)</a:t>
            </a:r>
          </a:p>
          <a:p>
            <a:r>
              <a:rPr lang="en-US" dirty="0"/>
              <a:t>Decorators also make it easy to add a functionality twice</a:t>
            </a:r>
          </a:p>
          <a:p>
            <a:pPr lvl="1"/>
            <a:r>
              <a:rPr lang="en-US" dirty="0"/>
              <a:t>How would you perform fraud detection twice?</a:t>
            </a:r>
          </a:p>
          <a:p>
            <a:r>
              <a:rPr lang="en-US" dirty="0"/>
              <a:t>Avoids feature-laden classes high up in the hierarchy</a:t>
            </a:r>
          </a:p>
          <a:p>
            <a:pPr lvl="1"/>
            <a:r>
              <a:rPr lang="en-US" dirty="0"/>
              <a:t>No longer necessary to anticipate all possible functionalities during class creation</a:t>
            </a:r>
          </a:p>
          <a:p>
            <a:r>
              <a:rPr lang="en-US" dirty="0"/>
              <a:t>Provides a pay-as-you-go approach</a:t>
            </a:r>
          </a:p>
          <a:p>
            <a:r>
              <a:rPr lang="en-US" dirty="0"/>
              <a:t>Disadvantage – can be hard to learn and debug a system which uses many decorators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E9C358-89FE-591A-034F-50EC0800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4703667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FFC6B-473D-B445-E9DD-BC3C44C17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C2C006-51DE-F4D1-CCFD-657EBE3D6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5F3DB-F229-26E1-E9A2-13545A6BE7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Bridge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951245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3AF53-FD6E-6D1F-7809-187C8E105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035DD-0ECC-6E26-7830-04ED9B9EF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E95E5D-EE1A-16A4-9592-C4B85C43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vehicle class hierarchy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193E25B-5A78-0425-4D70-3D0B1BB66D26}"/>
              </a:ext>
            </a:extLst>
          </p:cNvPr>
          <p:cNvSpPr/>
          <p:nvPr/>
        </p:nvSpPr>
        <p:spPr>
          <a:xfrm>
            <a:off x="3610708" y="1274482"/>
            <a:ext cx="1828800" cy="8557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980A10-A0F9-464D-E0F8-8DF581D4740E}"/>
              </a:ext>
            </a:extLst>
          </p:cNvPr>
          <p:cNvSpPr/>
          <p:nvPr/>
        </p:nvSpPr>
        <p:spPr>
          <a:xfrm>
            <a:off x="2414954" y="2966600"/>
            <a:ext cx="1828800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08EBEE-8181-86E5-7A91-14560D1D2246}"/>
              </a:ext>
            </a:extLst>
          </p:cNvPr>
          <p:cNvSpPr/>
          <p:nvPr/>
        </p:nvSpPr>
        <p:spPr>
          <a:xfrm>
            <a:off x="4829906" y="2966599"/>
            <a:ext cx="2286001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Motorcycle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24F8F8-1642-96E7-977B-6FCAE6232D91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3329354" y="2130267"/>
            <a:ext cx="1195754" cy="836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0DB07C-BC7E-9597-59AA-DA74EA45CF6A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525108" y="2130267"/>
            <a:ext cx="1447799" cy="8363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52B6949-93AB-1E48-CD0E-EACB84DCC383}"/>
              </a:ext>
            </a:extLst>
          </p:cNvPr>
          <p:cNvSpPr txBox="1"/>
          <p:nvPr/>
        </p:nvSpPr>
        <p:spPr>
          <a:xfrm>
            <a:off x="5514426" y="217910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9E340-350D-1A7A-5CF2-A9FAECBB7054}"/>
              </a:ext>
            </a:extLst>
          </p:cNvPr>
          <p:cNvSpPr txBox="1"/>
          <p:nvPr/>
        </p:nvSpPr>
        <p:spPr>
          <a:xfrm>
            <a:off x="2722043" y="218882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34929561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BD506-E79B-B8C5-C951-F31C217EF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004D7-64F9-14BC-286D-E3EE42EA4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E2A881-F182-27D7-D37D-AE7E82F7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vehicle class hierarchy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0FD4838-5CFA-4D4A-0E96-6A560470FC43}"/>
              </a:ext>
            </a:extLst>
          </p:cNvPr>
          <p:cNvSpPr/>
          <p:nvPr/>
        </p:nvSpPr>
        <p:spPr>
          <a:xfrm>
            <a:off x="3610708" y="1274482"/>
            <a:ext cx="1828800" cy="8557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3B7CC1-D45E-D432-9144-188B0EDA02CC}"/>
              </a:ext>
            </a:extLst>
          </p:cNvPr>
          <p:cNvSpPr/>
          <p:nvPr/>
        </p:nvSpPr>
        <p:spPr>
          <a:xfrm>
            <a:off x="2414954" y="2966600"/>
            <a:ext cx="1828800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B51A6F-13E6-1909-4CB5-DB9B0479652A}"/>
              </a:ext>
            </a:extLst>
          </p:cNvPr>
          <p:cNvSpPr/>
          <p:nvPr/>
        </p:nvSpPr>
        <p:spPr>
          <a:xfrm>
            <a:off x="4829907" y="2966599"/>
            <a:ext cx="2382594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Motorcycle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F05C42-1B4E-50FE-8C9D-1B8BB227B906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3329354" y="2130267"/>
            <a:ext cx="1195754" cy="836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6EAD19-03DC-BA2E-B692-3FFA13F87A85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525108" y="2130267"/>
            <a:ext cx="1496096" cy="8363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4E646C-9209-9CF2-2332-956F31C9B10A}"/>
              </a:ext>
            </a:extLst>
          </p:cNvPr>
          <p:cNvSpPr txBox="1"/>
          <p:nvPr/>
        </p:nvSpPr>
        <p:spPr>
          <a:xfrm>
            <a:off x="5514426" y="217910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A0D51-92D3-0D2F-0270-6FA296864F05}"/>
              </a:ext>
            </a:extLst>
          </p:cNvPr>
          <p:cNvSpPr txBox="1"/>
          <p:nvPr/>
        </p:nvSpPr>
        <p:spPr>
          <a:xfrm>
            <a:off x="2722043" y="218882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FB293E-014E-57F4-8281-DC54637B1FC1}"/>
              </a:ext>
            </a:extLst>
          </p:cNvPr>
          <p:cNvSpPr txBox="1"/>
          <p:nvPr/>
        </p:nvSpPr>
        <p:spPr>
          <a:xfrm>
            <a:off x="360607" y="4478144"/>
            <a:ext cx="12097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A car can be either gas or electric. A motorcycle can also be either gas or electric</a:t>
            </a:r>
          </a:p>
        </p:txBody>
      </p:sp>
    </p:spTree>
    <p:extLst>
      <p:ext uri="{BB962C8B-B14F-4D97-AF65-F5344CB8AC3E}">
        <p14:creationId xmlns:p14="http://schemas.microsoft.com/office/powerpoint/2010/main" val="12357519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445B0-BC97-36CA-5B21-483FF65FE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60C32-8D75-70AE-CB02-05F69B498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1FDB29-A0C8-8453-8BBE-265E881F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vehicle class hierarchy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7CE6CA-CF15-2C94-A835-E596FC3255D4}"/>
              </a:ext>
            </a:extLst>
          </p:cNvPr>
          <p:cNvSpPr/>
          <p:nvPr/>
        </p:nvSpPr>
        <p:spPr>
          <a:xfrm>
            <a:off x="3610708" y="1274482"/>
            <a:ext cx="1828800" cy="8557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269BD2-9D80-CBD9-12EB-88583919AE77}"/>
              </a:ext>
            </a:extLst>
          </p:cNvPr>
          <p:cNvSpPr/>
          <p:nvPr/>
        </p:nvSpPr>
        <p:spPr>
          <a:xfrm>
            <a:off x="291098" y="2966600"/>
            <a:ext cx="2227385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ElectricCar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93CFE9-6553-2A4D-1129-310FCCB4E98E}"/>
              </a:ext>
            </a:extLst>
          </p:cNvPr>
          <p:cNvSpPr/>
          <p:nvPr/>
        </p:nvSpPr>
        <p:spPr>
          <a:xfrm>
            <a:off x="5081625" y="2966598"/>
            <a:ext cx="3402500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ElectricMotorcycle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15D31F-686B-0754-48D4-1B1D1C424FD3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1404791" y="2130267"/>
            <a:ext cx="3120317" cy="836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BC6C53-49F7-649B-04A9-391CF208822F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525108" y="2130267"/>
            <a:ext cx="2257767" cy="836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034D5C7-4217-C6F3-5551-BCF35678E6DF}"/>
              </a:ext>
            </a:extLst>
          </p:cNvPr>
          <p:cNvSpPr txBox="1"/>
          <p:nvPr/>
        </p:nvSpPr>
        <p:spPr>
          <a:xfrm>
            <a:off x="6571170" y="2026159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39C294-0B43-CD3B-6360-E6F946D42ECF}"/>
              </a:ext>
            </a:extLst>
          </p:cNvPr>
          <p:cNvSpPr txBox="1"/>
          <p:nvPr/>
        </p:nvSpPr>
        <p:spPr>
          <a:xfrm>
            <a:off x="2380375" y="211441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ED28A-608B-CB64-3F43-331DFD80739F}"/>
              </a:ext>
            </a:extLst>
          </p:cNvPr>
          <p:cNvSpPr txBox="1"/>
          <p:nvPr/>
        </p:nvSpPr>
        <p:spPr>
          <a:xfrm>
            <a:off x="360607" y="4220685"/>
            <a:ext cx="104337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What if we want to add diesel vehicles? </a:t>
            </a:r>
          </a:p>
          <a:p>
            <a:r>
              <a:rPr lang="en-US" sz="2800" b="1" i="1" dirty="0"/>
              <a:t>What about other vehicles like Bicycle which are manually operated?</a:t>
            </a:r>
          </a:p>
          <a:p>
            <a:endParaRPr lang="en-US" sz="2800" b="1" i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2CBD20-7756-9F77-62A5-BF0DA83A4E0E}"/>
              </a:ext>
            </a:extLst>
          </p:cNvPr>
          <p:cNvSpPr/>
          <p:nvPr/>
        </p:nvSpPr>
        <p:spPr>
          <a:xfrm>
            <a:off x="2722043" y="2966599"/>
            <a:ext cx="2227385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GasCar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1CAD952-8671-9648-F9ED-8EFFC6D8F62D}"/>
              </a:ext>
            </a:extLst>
          </p:cNvPr>
          <p:cNvSpPr/>
          <p:nvPr/>
        </p:nvSpPr>
        <p:spPr>
          <a:xfrm>
            <a:off x="8685685" y="2966598"/>
            <a:ext cx="3402500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GasMotorcycle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4F4667-03FC-2C6B-2CF5-AC61CBA64D0F}"/>
              </a:ext>
            </a:extLst>
          </p:cNvPr>
          <p:cNvCxnSpPr>
            <a:cxnSpLocks/>
            <a:stCxn id="2" idx="2"/>
            <a:endCxn id="18" idx="0"/>
          </p:cNvCxnSpPr>
          <p:nvPr/>
        </p:nvCxnSpPr>
        <p:spPr>
          <a:xfrm>
            <a:off x="4525108" y="2130267"/>
            <a:ext cx="5861827" cy="836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19D72A-5736-4946-93C8-D0675419BE6B}"/>
              </a:ext>
            </a:extLst>
          </p:cNvPr>
          <p:cNvSpPr txBox="1"/>
          <p:nvPr/>
        </p:nvSpPr>
        <p:spPr>
          <a:xfrm>
            <a:off x="4773927" y="2496379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437E12-0D15-2D00-2AE5-B3DA01C4CEA2}"/>
              </a:ext>
            </a:extLst>
          </p:cNvPr>
          <p:cNvSpPr txBox="1"/>
          <p:nvPr/>
        </p:nvSpPr>
        <p:spPr>
          <a:xfrm>
            <a:off x="3102117" y="254489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AE90CF-2A16-46D4-0291-82243616CE8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flipH="1">
            <a:off x="3835736" y="2130267"/>
            <a:ext cx="689372" cy="8363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1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8A250-9D33-6774-DFC8-01FC13696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45DCA9-2E41-6CA5-EFEF-E87A220B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– single component focus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3BCC5D8-A4D0-D2A2-9515-0BBC5EA48425}"/>
              </a:ext>
            </a:extLst>
          </p:cNvPr>
          <p:cNvSpPr/>
          <p:nvPr/>
        </p:nvSpPr>
        <p:spPr>
          <a:xfrm>
            <a:off x="4313118" y="3429000"/>
            <a:ext cx="3565764" cy="1524144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683F3C8-61F1-6ED4-FC86-60FC2C860D34}"/>
              </a:ext>
            </a:extLst>
          </p:cNvPr>
          <p:cNvSpPr/>
          <p:nvPr/>
        </p:nvSpPr>
        <p:spPr>
          <a:xfrm>
            <a:off x="1050465" y="1007573"/>
            <a:ext cx="213872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 class design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3456C61-6629-DC74-D9C3-0F8598636E77}"/>
              </a:ext>
            </a:extLst>
          </p:cNvPr>
          <p:cNvSpPr/>
          <p:nvPr/>
        </p:nvSpPr>
        <p:spPr>
          <a:xfrm>
            <a:off x="5011921" y="1007573"/>
            <a:ext cx="216815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Annotations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Proxies</a:t>
            </a:r>
            <a:endParaRPr lang="en-US" sz="240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C87673-52DB-87E2-F822-F1E84A75EF49}"/>
              </a:ext>
            </a:extLst>
          </p:cNvPr>
          <p:cNvSpPr/>
          <p:nvPr/>
        </p:nvSpPr>
        <p:spPr>
          <a:xfrm>
            <a:off x="8424805" y="1007573"/>
            <a:ext cx="225856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JUnit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Mock testing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87F5F6F1-E69F-3E81-8A25-D99C0FACC69A}"/>
              </a:ext>
            </a:extLst>
          </p:cNvPr>
          <p:cNvCxnSpPr>
            <a:stCxn id="48" idx="2"/>
            <a:endCxn id="25" idx="1"/>
          </p:cNvCxnSpPr>
          <p:nvPr/>
        </p:nvCxnSpPr>
        <p:spPr>
          <a:xfrm rot="16200000" flipH="1">
            <a:off x="1855556" y="1733510"/>
            <a:ext cx="2721834" cy="219328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7929D3F1-F12B-A10A-65FF-7C6A1DFB4C79}"/>
              </a:ext>
            </a:extLst>
          </p:cNvPr>
          <p:cNvCxnSpPr>
            <a:cxnSpLocks/>
            <a:stCxn id="50" idx="2"/>
            <a:endCxn id="25" idx="0"/>
          </p:cNvCxnSpPr>
          <p:nvPr/>
        </p:nvCxnSpPr>
        <p:spPr>
          <a:xfrm rot="5400000">
            <a:off x="5670117" y="3003116"/>
            <a:ext cx="851767" cy="1270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Connector: Curved 1023">
            <a:extLst>
              <a:ext uri="{FF2B5EF4-FFF2-40B4-BE49-F238E27FC236}">
                <a16:creationId xmlns:a16="http://schemas.microsoft.com/office/drawing/2014/main" id="{E711AE96-35D3-CA4D-3C5B-565CCF7A2DE4}"/>
              </a:ext>
            </a:extLst>
          </p:cNvPr>
          <p:cNvCxnSpPr>
            <a:cxnSpLocks/>
            <a:stCxn id="54" idx="2"/>
            <a:endCxn id="25" idx="3"/>
          </p:cNvCxnSpPr>
          <p:nvPr/>
        </p:nvCxnSpPr>
        <p:spPr>
          <a:xfrm rot="5400000">
            <a:off x="7724901" y="2361884"/>
            <a:ext cx="1983170" cy="167520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9BAB6FBB-265E-8F54-C333-E11C39B9A2B6}"/>
              </a:ext>
            </a:extLst>
          </p:cNvPr>
          <p:cNvCxnSpPr>
            <a:cxnSpLocks/>
            <a:endCxn id="25" idx="3"/>
          </p:cNvCxnSpPr>
          <p:nvPr/>
        </p:nvCxnSpPr>
        <p:spPr>
          <a:xfrm rot="10800000">
            <a:off x="7878882" y="4191073"/>
            <a:ext cx="1347182" cy="111948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39B92E8-2FB5-B877-160D-8FE30F4998B7}"/>
              </a:ext>
            </a:extLst>
          </p:cNvPr>
          <p:cNvSpPr/>
          <p:nvPr/>
        </p:nvSpPr>
        <p:spPr>
          <a:xfrm>
            <a:off x="9221804" y="5079728"/>
            <a:ext cx="21472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 patterns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9E0C2D-2216-5478-C96D-33E34F8BC803}"/>
              </a:ext>
            </a:extLst>
          </p:cNvPr>
          <p:cNvSpPr/>
          <p:nvPr/>
        </p:nvSpPr>
        <p:spPr>
          <a:xfrm>
            <a:off x="8039688" y="4953144"/>
            <a:ext cx="3953019" cy="64219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020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7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4C8D6-CA14-CE8E-74A9-CA2298EDD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DE54-06B8-CAE2-C10B-400EBBD1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E16ED1-2D63-42D5-9B0C-CF1AE861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vehicle class hierarchy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2DE1E0-8833-8776-C25B-515788113524}"/>
              </a:ext>
            </a:extLst>
          </p:cNvPr>
          <p:cNvSpPr/>
          <p:nvPr/>
        </p:nvSpPr>
        <p:spPr>
          <a:xfrm>
            <a:off x="1409385" y="1579036"/>
            <a:ext cx="1499963" cy="477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2614C5-4B93-B29A-0198-BEF3CBB97D66}"/>
              </a:ext>
            </a:extLst>
          </p:cNvPr>
          <p:cNvSpPr/>
          <p:nvPr/>
        </p:nvSpPr>
        <p:spPr>
          <a:xfrm>
            <a:off x="51578" y="2856269"/>
            <a:ext cx="931841" cy="4654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8EE0C2-D55E-81F5-E87A-430739C0B06B}"/>
              </a:ext>
            </a:extLst>
          </p:cNvPr>
          <p:cNvSpPr/>
          <p:nvPr/>
        </p:nvSpPr>
        <p:spPr>
          <a:xfrm>
            <a:off x="5741825" y="2823789"/>
            <a:ext cx="1805065" cy="4772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Electric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EEA740-AAD6-9A63-9D23-677C9CDF4C9A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517499" y="2056256"/>
            <a:ext cx="1641868" cy="800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28C442-2809-91E0-455D-98853B3AE6A7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flipH="1">
            <a:off x="6644358" y="2056256"/>
            <a:ext cx="1283188" cy="7675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45AEAD-5FCB-AE90-4883-13D362994E84}"/>
              </a:ext>
            </a:extLst>
          </p:cNvPr>
          <p:cNvSpPr txBox="1"/>
          <p:nvPr/>
        </p:nvSpPr>
        <p:spPr>
          <a:xfrm>
            <a:off x="6261097" y="219878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5A16D0-CDDF-645E-EF1D-41A92FA6DE1B}"/>
              </a:ext>
            </a:extLst>
          </p:cNvPr>
          <p:cNvSpPr txBox="1"/>
          <p:nvPr/>
        </p:nvSpPr>
        <p:spPr>
          <a:xfrm>
            <a:off x="337161" y="214464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16F206-9575-FAE3-FD1B-D207F4FD47BC}"/>
              </a:ext>
            </a:extLst>
          </p:cNvPr>
          <p:cNvSpPr/>
          <p:nvPr/>
        </p:nvSpPr>
        <p:spPr>
          <a:xfrm>
            <a:off x="1161912" y="2856269"/>
            <a:ext cx="1499964" cy="4654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Bicycle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0C07DB-9AB5-FCFD-F24B-9606CC3FB4FC}"/>
              </a:ext>
            </a:extLst>
          </p:cNvPr>
          <p:cNvSpPr/>
          <p:nvPr/>
        </p:nvSpPr>
        <p:spPr>
          <a:xfrm>
            <a:off x="7755452" y="2824450"/>
            <a:ext cx="997576" cy="46240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8DA568-F019-05FC-2D0E-CAB6CA913975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7927546" y="2056256"/>
            <a:ext cx="326694" cy="768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04995C1-2A03-D256-002F-B583B70D918A}"/>
              </a:ext>
            </a:extLst>
          </p:cNvPr>
          <p:cNvSpPr txBox="1"/>
          <p:nvPr/>
        </p:nvSpPr>
        <p:spPr>
          <a:xfrm>
            <a:off x="3462412" y="225693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A1E3C9-6339-7431-D077-60804C6D3BE0}"/>
              </a:ext>
            </a:extLst>
          </p:cNvPr>
          <p:cNvSpPr txBox="1"/>
          <p:nvPr/>
        </p:nvSpPr>
        <p:spPr>
          <a:xfrm>
            <a:off x="1178714" y="237650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5F44365-265B-B06D-C85E-73105E59DA58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flipH="1">
            <a:off x="1911894" y="2056256"/>
            <a:ext cx="247473" cy="800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BB8CDE-D851-DC94-4033-B2833E04FBD9}"/>
              </a:ext>
            </a:extLst>
          </p:cNvPr>
          <p:cNvSpPr/>
          <p:nvPr/>
        </p:nvSpPr>
        <p:spPr>
          <a:xfrm>
            <a:off x="6644358" y="1579036"/>
            <a:ext cx="2566375" cy="47722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EnergySource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DE49FAC-6E24-CF3D-0023-02405652F5E5}"/>
              </a:ext>
            </a:extLst>
          </p:cNvPr>
          <p:cNvSpPr/>
          <p:nvPr/>
        </p:nvSpPr>
        <p:spPr>
          <a:xfrm>
            <a:off x="8925122" y="2807556"/>
            <a:ext cx="1493088" cy="46240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Diesel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44BC528-3F02-E4D3-93CF-839B49671662}"/>
              </a:ext>
            </a:extLst>
          </p:cNvPr>
          <p:cNvSpPr/>
          <p:nvPr/>
        </p:nvSpPr>
        <p:spPr>
          <a:xfrm>
            <a:off x="10519324" y="2801113"/>
            <a:ext cx="1493088" cy="46240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Manual</a:t>
            </a:r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0A08829-8C42-CAC9-A672-129A0B42F5A3}"/>
              </a:ext>
            </a:extLst>
          </p:cNvPr>
          <p:cNvSpPr/>
          <p:nvPr/>
        </p:nvSpPr>
        <p:spPr>
          <a:xfrm>
            <a:off x="2848903" y="2839648"/>
            <a:ext cx="2285463" cy="4654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Motorcycle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2405CA-4DC0-9FD6-E97E-1EAC4091D069}"/>
              </a:ext>
            </a:extLst>
          </p:cNvPr>
          <p:cNvCxnSpPr>
            <a:cxnSpLocks/>
            <a:stCxn id="2" idx="2"/>
            <a:endCxn id="48" idx="0"/>
          </p:cNvCxnSpPr>
          <p:nvPr/>
        </p:nvCxnSpPr>
        <p:spPr>
          <a:xfrm>
            <a:off x="2159367" y="2056256"/>
            <a:ext cx="1832268" cy="7833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6E64DC1-C0FD-7132-AFBF-A67D637E8A88}"/>
              </a:ext>
            </a:extLst>
          </p:cNvPr>
          <p:cNvSpPr txBox="1"/>
          <p:nvPr/>
        </p:nvSpPr>
        <p:spPr>
          <a:xfrm>
            <a:off x="7243671" y="242036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D27C977-4460-3B6A-5C9A-EF5FF8245B69}"/>
              </a:ext>
            </a:extLst>
          </p:cNvPr>
          <p:cNvCxnSpPr>
            <a:cxnSpLocks/>
            <a:stCxn id="10" idx="2"/>
            <a:endCxn id="29" idx="0"/>
          </p:cNvCxnSpPr>
          <p:nvPr/>
        </p:nvCxnSpPr>
        <p:spPr>
          <a:xfrm>
            <a:off x="7927546" y="2056256"/>
            <a:ext cx="1744120" cy="751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97EFAF5-BDC9-EF60-9805-0A11ACDF7E88}"/>
              </a:ext>
            </a:extLst>
          </p:cNvPr>
          <p:cNvCxnSpPr>
            <a:cxnSpLocks/>
            <a:stCxn id="10" idx="2"/>
            <a:endCxn id="30" idx="0"/>
          </p:cNvCxnSpPr>
          <p:nvPr/>
        </p:nvCxnSpPr>
        <p:spPr>
          <a:xfrm>
            <a:off x="7927546" y="2056256"/>
            <a:ext cx="3338322" cy="7448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76C00DE-7AC5-FF18-EAE4-A873237D1CC5}"/>
              </a:ext>
            </a:extLst>
          </p:cNvPr>
          <p:cNvSpPr txBox="1"/>
          <p:nvPr/>
        </p:nvSpPr>
        <p:spPr>
          <a:xfrm>
            <a:off x="9807578" y="219317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DF5A07E-A9D2-F1AE-48D2-7AEB6FB13B3E}"/>
              </a:ext>
            </a:extLst>
          </p:cNvPr>
          <p:cNvSpPr txBox="1"/>
          <p:nvPr/>
        </p:nvSpPr>
        <p:spPr>
          <a:xfrm>
            <a:off x="8226245" y="241400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789F95E-F8DE-B2AE-7B14-1ED38E8D229B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2909348" y="1817646"/>
            <a:ext cx="3735010" cy="0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7488A16-0D10-2743-5347-339C2C6A925C}"/>
              </a:ext>
            </a:extLst>
          </p:cNvPr>
          <p:cNvSpPr txBox="1"/>
          <p:nvPr/>
        </p:nvSpPr>
        <p:spPr>
          <a:xfrm>
            <a:off x="4197019" y="1449936"/>
            <a:ext cx="9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contains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727DFB0-420D-5421-EE79-5A71520D3DA5}"/>
              </a:ext>
            </a:extLst>
          </p:cNvPr>
          <p:cNvSpPr txBox="1"/>
          <p:nvPr/>
        </p:nvSpPr>
        <p:spPr>
          <a:xfrm>
            <a:off x="1178714" y="3856892"/>
            <a:ext cx="2357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Abstraction*</a:t>
            </a:r>
            <a:endParaRPr lang="en-US" b="1" i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9307D01-6228-6B36-D48A-35BC8E5939D1}"/>
              </a:ext>
            </a:extLst>
          </p:cNvPr>
          <p:cNvSpPr txBox="1"/>
          <p:nvPr/>
        </p:nvSpPr>
        <p:spPr>
          <a:xfrm>
            <a:off x="7194366" y="3807255"/>
            <a:ext cx="2918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Implementation</a:t>
            </a:r>
            <a:endParaRPr lang="en-US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FF4E0-E1F4-2004-0B19-2D3A33287EF9}"/>
              </a:ext>
            </a:extLst>
          </p:cNvPr>
          <p:cNvSpPr txBox="1"/>
          <p:nvPr/>
        </p:nvSpPr>
        <p:spPr>
          <a:xfrm>
            <a:off x="1699846" y="5322277"/>
            <a:ext cx="7477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*Not an abstract class; just means that it abstracts the 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12614640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BFA43-FF90-8EE4-0694-0E76CB34D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57AE6-D4AD-1D5D-2ED8-5125EF0DD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private </a:t>
            </a:r>
            <a:r>
              <a:rPr lang="en-US" dirty="0" err="1"/>
              <a:t>EnergySource</a:t>
            </a:r>
            <a:r>
              <a:rPr lang="en-US" dirty="0"/>
              <a:t> </a:t>
            </a:r>
            <a:r>
              <a:rPr lang="en-US" dirty="0" err="1"/>
              <a:t>energySource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Car extends Vehicle { }</a:t>
            </a:r>
          </a:p>
          <a:p>
            <a:endParaRPr lang="en-US" dirty="0"/>
          </a:p>
          <a:p>
            <a:r>
              <a:rPr lang="en-US" dirty="0"/>
              <a:t>class Bicycle extends Vehicle { } 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EnergySource</a:t>
            </a:r>
            <a:r>
              <a:rPr lang="en-US" dirty="0"/>
              <a:t> {}</a:t>
            </a:r>
          </a:p>
          <a:p>
            <a:endParaRPr lang="en-US" dirty="0"/>
          </a:p>
          <a:p>
            <a:r>
              <a:rPr lang="en-US" dirty="0"/>
              <a:t>class Electric extends </a:t>
            </a:r>
            <a:r>
              <a:rPr lang="en-US" dirty="0" err="1"/>
              <a:t>EnergySource</a:t>
            </a:r>
            <a:r>
              <a:rPr lang="en-US" dirty="0"/>
              <a:t> {}</a:t>
            </a:r>
          </a:p>
          <a:p>
            <a:endParaRPr lang="en-US" dirty="0"/>
          </a:p>
          <a:p>
            <a:r>
              <a:rPr lang="en-US" dirty="0"/>
              <a:t>class Manual extends </a:t>
            </a:r>
            <a:r>
              <a:rPr lang="en-US" dirty="0" err="1"/>
              <a:t>EnergySource</a:t>
            </a:r>
            <a:r>
              <a:rPr lang="en-US" dirty="0"/>
              <a:t> { }</a:t>
            </a:r>
          </a:p>
          <a:p>
            <a:endParaRPr lang="en-US" dirty="0"/>
          </a:p>
          <a:p>
            <a:r>
              <a:rPr lang="en-US" dirty="0"/>
              <a:t>class Diesel extends </a:t>
            </a:r>
            <a:r>
              <a:rPr lang="en-US" dirty="0" err="1"/>
              <a:t>EnergySource</a:t>
            </a:r>
            <a:r>
              <a:rPr lang="en-US" dirty="0"/>
              <a:t> {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B36BB7-AF54-95CB-E8E4-DA9C60AD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vehicle class hierarchy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80F5C60-74E7-E16B-7F9E-B68CEF124CE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Supports adding both new vehicles and new energy sources</a:t>
            </a:r>
          </a:p>
          <a:p>
            <a:r>
              <a:rPr lang="en-US" dirty="0"/>
              <a:t>No class explosion</a:t>
            </a:r>
          </a:p>
          <a:p>
            <a:r>
              <a:rPr lang="en-US" dirty="0"/>
              <a:t>SRP maintained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983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EBDB3-A114-18B9-A72C-754673E8B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CCD6D-F055-8AED-DDC8-E50B2ACCA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a large class or group of classes into two separate hierarchies – abstraction and implementation – which can be developed independently of each other </a:t>
            </a:r>
          </a:p>
          <a:p>
            <a:r>
              <a:rPr lang="en-US" dirty="0"/>
              <a:t>When an abstraction can have one of several possible implementations, the usual way to accommodate them is to use inheritance</a:t>
            </a:r>
          </a:p>
          <a:p>
            <a:r>
              <a:rPr lang="en-US" dirty="0"/>
              <a:t>Inheritance binds an implementation to an abstraction permanently</a:t>
            </a:r>
          </a:p>
          <a:p>
            <a:pPr lvl="1"/>
            <a:r>
              <a:rPr lang="en-US" dirty="0"/>
              <a:t>Need more flexibility in many cases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1F6F0E-322E-0BDF-EC19-8FDC8690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8764858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BB74F9-118B-B86F-23AD-30633906F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Decouples interface (abstraction) and implementation</a:t>
            </a:r>
          </a:p>
          <a:p>
            <a:r>
              <a:rPr lang="en-US" dirty="0"/>
              <a:t>The “implementation” is not bound to the abstraction</a:t>
            </a:r>
          </a:p>
          <a:p>
            <a:pPr lvl="1"/>
            <a:r>
              <a:rPr lang="en-US" dirty="0"/>
              <a:t>For example, you can turn a manual bike to an electric</a:t>
            </a:r>
          </a:p>
          <a:p>
            <a:r>
              <a:rPr lang="en-US" dirty="0"/>
              <a:t>Improved extensibility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9DDE4A-9955-115F-A93D-9282C1DC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0202542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0AF74-4E47-936A-555F-FE6A2E499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B14594-F18F-E64A-FE8C-3361A699D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70" y="785004"/>
            <a:ext cx="3896544" cy="52189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Creational patterns </a:t>
            </a:r>
          </a:p>
          <a:p>
            <a:r>
              <a:rPr lang="en-US" dirty="0"/>
              <a:t>Control how objects are created</a:t>
            </a:r>
          </a:p>
          <a:p>
            <a:r>
              <a:rPr lang="en-US" dirty="0" err="1"/>
              <a:t>E.g</a:t>
            </a:r>
            <a:r>
              <a:rPr lang="en-US" dirty="0"/>
              <a:t>, Factory, Singleton</a:t>
            </a: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D3D752-3028-1557-E7DA-9B0C70E3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 classification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C07C7FA2-BB0C-8ECB-B503-C46FECB9B7B1}"/>
              </a:ext>
            </a:extLst>
          </p:cNvPr>
          <p:cNvSpPr txBox="1">
            <a:spLocks/>
          </p:cNvSpPr>
          <p:nvPr/>
        </p:nvSpPr>
        <p:spPr bwMode="auto">
          <a:xfrm>
            <a:off x="4244627" y="785003"/>
            <a:ext cx="3980160" cy="52189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Structural patterns</a:t>
            </a:r>
          </a:p>
          <a:p>
            <a:r>
              <a:rPr lang="en-US" dirty="0"/>
              <a:t>Control how objects and classes are composed</a:t>
            </a:r>
          </a:p>
          <a:p>
            <a:r>
              <a:rPr lang="en-US" dirty="0"/>
              <a:t>Deal with object relationships</a:t>
            </a:r>
          </a:p>
          <a:p>
            <a:r>
              <a:rPr lang="en-US" dirty="0"/>
              <a:t>E.g., Adapter, Composite, Decorator, Bridge, Facade, Flyweight</a:t>
            </a:r>
          </a:p>
          <a:p>
            <a:pPr lvl="1"/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165EE3D-D5C1-EE67-B1E4-7A941D149680}"/>
              </a:ext>
            </a:extLst>
          </p:cNvPr>
          <p:cNvSpPr txBox="1">
            <a:spLocks/>
          </p:cNvSpPr>
          <p:nvPr/>
        </p:nvSpPr>
        <p:spPr bwMode="auto">
          <a:xfrm>
            <a:off x="8291022" y="785002"/>
            <a:ext cx="3660408" cy="52189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Behavioral patterns</a:t>
            </a:r>
          </a:p>
          <a:p>
            <a:r>
              <a:rPr lang="en-US" dirty="0"/>
              <a:t>Control how objects distribute responsibilities</a:t>
            </a:r>
          </a:p>
          <a:p>
            <a:r>
              <a:rPr lang="en-US" dirty="0"/>
              <a:t>Template method, State, Observer, Visitor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F6ADB2-2090-1FC5-7E0C-71518F2F3D33}"/>
              </a:ext>
            </a:extLst>
          </p:cNvPr>
          <p:cNvSpPr/>
          <p:nvPr/>
        </p:nvSpPr>
        <p:spPr>
          <a:xfrm>
            <a:off x="8106332" y="696277"/>
            <a:ext cx="3980160" cy="537672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1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F0FDA-6722-D0D5-57F2-8636C6823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5AC56-0CD8-A8F2-A5AC-F8BD3A449B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Design patterns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FC79F-1ED4-5D73-207E-35B2ED2CB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037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96140-7524-01A1-0CC4-EBB2FDEBE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AA4E0C-2549-1B16-C72C-6F657412B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70" y="785004"/>
            <a:ext cx="3896544" cy="52189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Creational patterns </a:t>
            </a:r>
          </a:p>
          <a:p>
            <a:r>
              <a:rPr lang="en-US" dirty="0"/>
              <a:t>Control how objects are created</a:t>
            </a:r>
          </a:p>
          <a:p>
            <a:r>
              <a:rPr lang="en-US" dirty="0" err="1"/>
              <a:t>E.g</a:t>
            </a:r>
            <a:r>
              <a:rPr lang="en-US" dirty="0"/>
              <a:t>, Factory, Singleton</a:t>
            </a: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8399B5-443B-B1BD-6EFF-588723DB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 classification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95E1EE0E-6EC8-889B-2F1D-F25684A323C7}"/>
              </a:ext>
            </a:extLst>
          </p:cNvPr>
          <p:cNvSpPr txBox="1">
            <a:spLocks/>
          </p:cNvSpPr>
          <p:nvPr/>
        </p:nvSpPr>
        <p:spPr bwMode="auto">
          <a:xfrm>
            <a:off x="4244627" y="785003"/>
            <a:ext cx="3980160" cy="52189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Structural patterns</a:t>
            </a:r>
          </a:p>
          <a:p>
            <a:r>
              <a:rPr lang="en-US" dirty="0"/>
              <a:t>Control how objects and classes are composed</a:t>
            </a:r>
          </a:p>
          <a:p>
            <a:r>
              <a:rPr lang="en-US" dirty="0"/>
              <a:t>Deal with object relationships</a:t>
            </a:r>
          </a:p>
          <a:p>
            <a:r>
              <a:rPr lang="en-US" dirty="0"/>
              <a:t>E.g., Adapter, Composite, Decorator, Bridge, </a:t>
            </a:r>
            <a:r>
              <a:rPr lang="en-US" u="sng" dirty="0"/>
              <a:t>Facade, Flyweight</a:t>
            </a:r>
          </a:p>
          <a:p>
            <a:pPr lvl="1"/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024ABDE-5C87-2E57-E3FF-41D55E618E19}"/>
              </a:ext>
            </a:extLst>
          </p:cNvPr>
          <p:cNvSpPr txBox="1">
            <a:spLocks/>
          </p:cNvSpPr>
          <p:nvPr/>
        </p:nvSpPr>
        <p:spPr bwMode="auto">
          <a:xfrm>
            <a:off x="8291022" y="785002"/>
            <a:ext cx="3660408" cy="52189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Behavioral patterns</a:t>
            </a:r>
          </a:p>
          <a:p>
            <a:r>
              <a:rPr lang="en-US" dirty="0"/>
              <a:t>Control how objects distribute responsibilities</a:t>
            </a:r>
          </a:p>
          <a:p>
            <a:r>
              <a:rPr lang="en-US" dirty="0"/>
              <a:t>Template method, State, Observer, Visitor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6082A8-4ACE-D1EE-25C9-0D2041F4B117}"/>
              </a:ext>
            </a:extLst>
          </p:cNvPr>
          <p:cNvSpPr/>
          <p:nvPr/>
        </p:nvSpPr>
        <p:spPr>
          <a:xfrm>
            <a:off x="4223988" y="4712677"/>
            <a:ext cx="3980160" cy="1068568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403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DECEA-D492-E249-10B2-D8F7FC86E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EB6E6C-E74A-8338-95A7-D296DC5E0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59E33-2470-8A0E-BF57-2CDDAF214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Facade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0110092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E383CC-9330-F264-9B66-2FD602053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Façade pattern useful for accessing </a:t>
            </a:r>
            <a:r>
              <a:rPr lang="en-US" b="1" i="1" dirty="0"/>
              <a:t>really </a:t>
            </a:r>
            <a:r>
              <a:rPr lang="en-US" dirty="0"/>
              <a:t>complex software systems with many sub-systems</a:t>
            </a:r>
          </a:p>
          <a:p>
            <a:r>
              <a:rPr lang="en-US" dirty="0"/>
              <a:t>Compiler </a:t>
            </a:r>
            <a:r>
              <a:rPr lang="en-US" b="1" i="1" dirty="0"/>
              <a:t>library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Allows clients to use it and add compilation capabilities to their software</a:t>
            </a:r>
          </a:p>
          <a:p>
            <a:r>
              <a:rPr lang="en-US" dirty="0"/>
              <a:t>Consists of different subsystems and classes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F6B14D-A29F-8069-9E2C-E017F3D27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compiler 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09735-B70D-4A76-2143-7E15A93940C0}"/>
              </a:ext>
            </a:extLst>
          </p:cNvPr>
          <p:cNvSpPr/>
          <p:nvPr/>
        </p:nvSpPr>
        <p:spPr>
          <a:xfrm>
            <a:off x="2121713" y="4017505"/>
            <a:ext cx="2028092" cy="6962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Scanner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6C6D47-1D8B-D9B0-B6A5-78FE212BA610}"/>
              </a:ext>
            </a:extLst>
          </p:cNvPr>
          <p:cNvSpPr/>
          <p:nvPr/>
        </p:nvSpPr>
        <p:spPr>
          <a:xfrm>
            <a:off x="2121713" y="5145560"/>
            <a:ext cx="2028092" cy="6962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Parser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C9A41C-D4AE-3DC4-913C-7E3DC3DD81C7}"/>
              </a:ext>
            </a:extLst>
          </p:cNvPr>
          <p:cNvSpPr/>
          <p:nvPr/>
        </p:nvSpPr>
        <p:spPr>
          <a:xfrm>
            <a:off x="5070234" y="5150175"/>
            <a:ext cx="2028092" cy="691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ProgramNode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23B27-A69C-FA98-8CB9-E85A3CFED29A}"/>
              </a:ext>
            </a:extLst>
          </p:cNvPr>
          <p:cNvSpPr/>
          <p:nvPr/>
        </p:nvSpPr>
        <p:spPr>
          <a:xfrm>
            <a:off x="8430130" y="3983440"/>
            <a:ext cx="2028092" cy="691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BytecodeStream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49E730-1AEC-73A0-81E8-25C3F7A39CE9}"/>
              </a:ext>
            </a:extLst>
          </p:cNvPr>
          <p:cNvSpPr/>
          <p:nvPr/>
        </p:nvSpPr>
        <p:spPr>
          <a:xfrm>
            <a:off x="5081954" y="3806208"/>
            <a:ext cx="2028092" cy="6916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ProgramNode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Builder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FB18C3-4FF6-F20C-4B83-64BAB4558490}"/>
              </a:ext>
            </a:extLst>
          </p:cNvPr>
          <p:cNvSpPr/>
          <p:nvPr/>
        </p:nvSpPr>
        <p:spPr>
          <a:xfrm>
            <a:off x="8430130" y="4886117"/>
            <a:ext cx="2028092" cy="691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ObjectWriter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57051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1A863-79C7-0839-A0FB-B34D3C62E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BC0DC9-1F44-8F2F-7507-ECE6C481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client can access each of these subcomponents individually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DAEEAD-B1F4-3A5F-2950-C54CCF8B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compiler library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44C07D4-8056-E6DB-97F5-2F836FE99189}"/>
              </a:ext>
            </a:extLst>
          </p:cNvPr>
          <p:cNvGrpSpPr/>
          <p:nvPr/>
        </p:nvGrpSpPr>
        <p:grpSpPr>
          <a:xfrm>
            <a:off x="2073582" y="1661658"/>
            <a:ext cx="6308416" cy="3014646"/>
            <a:chOff x="2073582" y="1661658"/>
            <a:chExt cx="6308416" cy="3014646"/>
          </a:xfrm>
        </p:grpSpPr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B8088E0F-FF16-68B7-BFDC-421EDAC31F9C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 rot="5400000">
              <a:off x="2089995" y="2341523"/>
              <a:ext cx="2231980" cy="2264806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3CCF2C1-802B-D9F1-EA4D-DD43FFF52F4D}"/>
                </a:ext>
              </a:extLst>
            </p:cNvPr>
            <p:cNvGrpSpPr/>
            <p:nvPr/>
          </p:nvGrpSpPr>
          <p:grpSpPr>
            <a:xfrm>
              <a:off x="2073583" y="1661658"/>
              <a:ext cx="3278851" cy="1800202"/>
              <a:chOff x="2073583" y="1661658"/>
              <a:chExt cx="3278851" cy="1800202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A388847B-FA6A-F33A-8749-2A0C19509778}"/>
                  </a:ext>
                </a:extLst>
              </p:cNvPr>
              <p:cNvGrpSpPr/>
              <p:nvPr/>
            </p:nvGrpSpPr>
            <p:grpSpPr>
              <a:xfrm>
                <a:off x="2073583" y="1661658"/>
                <a:ext cx="3278851" cy="1800202"/>
                <a:chOff x="2073583" y="1661658"/>
                <a:chExt cx="3278851" cy="1800202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0137BC1-5C70-CA99-D12C-F8280C8C4B9C}"/>
                    </a:ext>
                  </a:extLst>
                </p:cNvPr>
                <p:cNvSpPr/>
                <p:nvPr/>
              </p:nvSpPr>
              <p:spPr>
                <a:xfrm>
                  <a:off x="3324342" y="1661658"/>
                  <a:ext cx="2028092" cy="696278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Client</a:t>
                  </a:r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5" name="Connector: Curved 14">
                  <a:extLst>
                    <a:ext uri="{FF2B5EF4-FFF2-40B4-BE49-F238E27FC236}">
                      <a16:creationId xmlns:a16="http://schemas.microsoft.com/office/drawing/2014/main" id="{9EF3D7A5-7AFB-D969-9074-63FD3184FC74}"/>
                    </a:ext>
                  </a:extLst>
                </p:cNvPr>
                <p:cNvCxnSpPr>
                  <a:cxnSpLocks/>
                  <a:stCxn id="13" idx="2"/>
                  <a:endCxn id="6" idx="0"/>
                </p:cNvCxnSpPr>
                <p:nvPr/>
              </p:nvCxnSpPr>
              <p:spPr>
                <a:xfrm rot="5400000">
                  <a:off x="2654023" y="1777495"/>
                  <a:ext cx="1103925" cy="2264806"/>
                </a:xfrm>
                <a:prstGeom prst="curvedConnector3">
                  <a:avLst>
                    <a:gd name="adj1" fmla="val 50000"/>
                  </a:avLst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6578659-709A-3BDE-A1C4-D50BCCCD813C}"/>
                    </a:ext>
                  </a:extLst>
                </p:cNvPr>
                <p:cNvSpPr txBox="1"/>
                <p:nvPr/>
              </p:nvSpPr>
              <p:spPr>
                <a:xfrm>
                  <a:off x="4501662" y="2520462"/>
                  <a:ext cx="7409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i="1" dirty="0"/>
                    <a:t>uses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67A25B-CD68-A896-AD09-A15406FECA77}"/>
                  </a:ext>
                </a:extLst>
              </p:cNvPr>
              <p:cNvSpPr txBox="1"/>
              <p:nvPr/>
            </p:nvSpPr>
            <p:spPr>
              <a:xfrm>
                <a:off x="2440260" y="2448233"/>
                <a:ext cx="7409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/>
                  <a:t>uses</a:t>
                </a:r>
              </a:p>
            </p:txBody>
          </p:sp>
        </p:grp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E357341E-D84D-42B6-6D6F-70088C836FB5}"/>
                </a:ext>
              </a:extLst>
            </p:cNvPr>
            <p:cNvCxnSpPr>
              <a:cxnSpLocks/>
              <a:stCxn id="13" idx="2"/>
              <a:endCxn id="10" idx="0"/>
            </p:cNvCxnSpPr>
            <p:nvPr/>
          </p:nvCxnSpPr>
          <p:spPr>
            <a:xfrm rot="16200000" flipH="1">
              <a:off x="4239791" y="2456532"/>
              <a:ext cx="892628" cy="695435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Curved 30">
              <a:extLst>
                <a:ext uri="{FF2B5EF4-FFF2-40B4-BE49-F238E27FC236}">
                  <a16:creationId xmlns:a16="http://schemas.microsoft.com/office/drawing/2014/main" id="{07FA4AA0-B7A7-74D2-330C-C04312B0F5AA}"/>
                </a:ext>
              </a:extLst>
            </p:cNvPr>
            <p:cNvCxnSpPr>
              <a:cxnSpLocks/>
              <a:stCxn id="13" idx="2"/>
              <a:endCxn id="9" idx="0"/>
            </p:cNvCxnSpPr>
            <p:nvPr/>
          </p:nvCxnSpPr>
          <p:spPr>
            <a:xfrm rot="16200000" flipH="1">
              <a:off x="5825263" y="871060"/>
              <a:ext cx="1069860" cy="4043611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DF982102-4B4A-3861-8E37-036D17931249}"/>
                </a:ext>
              </a:extLst>
            </p:cNvPr>
            <p:cNvCxnSpPr>
              <a:cxnSpLocks/>
              <a:stCxn id="13" idx="2"/>
              <a:endCxn id="11" idx="1"/>
            </p:cNvCxnSpPr>
            <p:nvPr/>
          </p:nvCxnSpPr>
          <p:spPr>
            <a:xfrm rot="16200000" flipH="1">
              <a:off x="4693986" y="2002337"/>
              <a:ext cx="2318369" cy="3029565"/>
            </a:xfrm>
            <a:prstGeom prst="curved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Curved 36">
              <a:extLst>
                <a:ext uri="{FF2B5EF4-FFF2-40B4-BE49-F238E27FC236}">
                  <a16:creationId xmlns:a16="http://schemas.microsoft.com/office/drawing/2014/main" id="{C4D9FA24-7A28-6E14-5E5E-26C79EFC7C1A}"/>
                </a:ext>
              </a:extLst>
            </p:cNvPr>
            <p:cNvCxnSpPr>
              <a:cxnSpLocks/>
              <a:stCxn id="13" idx="2"/>
              <a:endCxn id="8" idx="0"/>
            </p:cNvCxnSpPr>
            <p:nvPr/>
          </p:nvCxnSpPr>
          <p:spPr>
            <a:xfrm rot="16200000" flipH="1">
              <a:off x="3561948" y="3134375"/>
              <a:ext cx="2236595" cy="683715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C2F4C50-38D1-05EA-3B4C-4297E9B563DB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5022103" y="3942226"/>
            <a:ext cx="11720" cy="6523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B0DE38B-C4CC-5CFE-61FB-9C01F32A9DA7}"/>
              </a:ext>
            </a:extLst>
          </p:cNvPr>
          <p:cNvGrpSpPr/>
          <p:nvPr/>
        </p:nvGrpSpPr>
        <p:grpSpPr>
          <a:xfrm>
            <a:off x="787472" y="3059723"/>
            <a:ext cx="9024744" cy="2485633"/>
            <a:chOff x="787472" y="3059723"/>
            <a:chExt cx="9024744" cy="248563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760F5A5-28F8-7310-A234-81EEB38CAE00}"/>
                </a:ext>
              </a:extLst>
            </p:cNvPr>
            <p:cNvGrpSpPr/>
            <p:nvPr/>
          </p:nvGrpSpPr>
          <p:grpSpPr>
            <a:xfrm>
              <a:off x="787472" y="3059723"/>
              <a:ext cx="9024744" cy="2485633"/>
              <a:chOff x="1385349" y="2157046"/>
              <a:chExt cx="9024744" cy="248563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710D4D0-8F7E-5D92-00E6-6714127C6A46}"/>
                  </a:ext>
                </a:extLst>
              </p:cNvPr>
              <p:cNvSpPr/>
              <p:nvPr/>
            </p:nvSpPr>
            <p:spPr>
              <a:xfrm>
                <a:off x="1657413" y="2559184"/>
                <a:ext cx="2028092" cy="69627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Scanner</a:t>
                </a:r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BD9454F-56A0-A445-C59B-86145C247851}"/>
                  </a:ext>
                </a:extLst>
              </p:cNvPr>
              <p:cNvSpPr/>
              <p:nvPr/>
            </p:nvSpPr>
            <p:spPr>
              <a:xfrm>
                <a:off x="1657413" y="3687239"/>
                <a:ext cx="2028092" cy="69627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Parser</a:t>
                </a:r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E7B5BE7-4C98-7009-05CA-543E57174711}"/>
                  </a:ext>
                </a:extLst>
              </p:cNvPr>
              <p:cNvSpPr/>
              <p:nvPr/>
            </p:nvSpPr>
            <p:spPr>
              <a:xfrm>
                <a:off x="4605934" y="3691854"/>
                <a:ext cx="2028092" cy="69166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ProgramNode</a:t>
                </a:r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4C42BF0-CF73-4DDD-AC34-DE478BEB3A20}"/>
                  </a:ext>
                </a:extLst>
              </p:cNvPr>
              <p:cNvSpPr/>
              <p:nvPr/>
            </p:nvSpPr>
            <p:spPr>
              <a:xfrm>
                <a:off x="7965830" y="2525119"/>
                <a:ext cx="2028092" cy="69166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BytecodeStream</a:t>
                </a:r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EA00EDD-0543-1B7E-92EA-1DF7F019D426}"/>
                  </a:ext>
                </a:extLst>
              </p:cNvPr>
              <p:cNvSpPr/>
              <p:nvPr/>
            </p:nvSpPr>
            <p:spPr>
              <a:xfrm>
                <a:off x="4617654" y="2347887"/>
                <a:ext cx="2028092" cy="69166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ProgramNode</a:t>
                </a:r>
                <a:endParaRPr lang="en-US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2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Builder</a:t>
                </a:r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93ADE3E-8723-CB01-2C90-2556AB1D3A10}"/>
                  </a:ext>
                </a:extLst>
              </p:cNvPr>
              <p:cNvSpPr/>
              <p:nvPr/>
            </p:nvSpPr>
            <p:spPr>
              <a:xfrm>
                <a:off x="7965830" y="3427796"/>
                <a:ext cx="2028092" cy="69166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ObjectWriter</a:t>
                </a:r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C5A0FEE-25E2-44A0-2BB8-3E5FDF9434E7}"/>
                  </a:ext>
                </a:extLst>
              </p:cNvPr>
              <p:cNvSpPr/>
              <p:nvPr/>
            </p:nvSpPr>
            <p:spPr>
              <a:xfrm>
                <a:off x="1385349" y="2157046"/>
                <a:ext cx="9024744" cy="248563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751228-077F-C7A2-2D7C-448A741BC2E2}"/>
                  </a:ext>
                </a:extLst>
              </p:cNvPr>
              <p:cNvSpPr txBox="1"/>
              <p:nvPr/>
            </p:nvSpPr>
            <p:spPr>
              <a:xfrm>
                <a:off x="6828261" y="4119459"/>
                <a:ext cx="25770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Compiler library</a:t>
                </a: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B9D0730-B99B-5929-A78C-CDA2FE8428B2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 flipV="1">
              <a:off x="3087628" y="3596395"/>
              <a:ext cx="932149" cy="21360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ED28CC6-538F-493E-56A9-34A845E06576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3087628" y="3810000"/>
              <a:ext cx="920429" cy="113036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1E9EB06-FD31-59A2-C1F3-40DB1F30D2BE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3087628" y="4938055"/>
              <a:ext cx="920429" cy="230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3BE6D8F-0C49-D0AA-2DE9-8098D0FF927E}"/>
                </a:ext>
              </a:extLst>
            </p:cNvPr>
            <p:cNvCxnSpPr>
              <a:cxnSpLocks/>
              <a:stCxn id="10" idx="3"/>
              <a:endCxn id="9" idx="1"/>
            </p:cNvCxnSpPr>
            <p:nvPr/>
          </p:nvCxnSpPr>
          <p:spPr>
            <a:xfrm>
              <a:off x="6047869" y="3596395"/>
              <a:ext cx="1320084" cy="17723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85FA389-E5C2-2203-AF4B-5C7E0E760416}"/>
                </a:ext>
              </a:extLst>
            </p:cNvPr>
            <p:cNvCxnSpPr>
              <a:cxnSpLocks/>
              <a:stCxn id="9" idx="1"/>
              <a:endCxn id="8" idx="3"/>
            </p:cNvCxnSpPr>
            <p:nvPr/>
          </p:nvCxnSpPr>
          <p:spPr>
            <a:xfrm flipH="1">
              <a:off x="6036149" y="3773628"/>
              <a:ext cx="1331804" cy="116673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32C019D-0136-F4D5-1985-20D51FA328F1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 flipV="1">
              <a:off x="6036149" y="4676305"/>
              <a:ext cx="1331804" cy="26405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695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0837A-35AE-298A-5702-4B86A47B1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B449DA-1810-3D6B-270D-67B0FFCD8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design a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 for an application consisting of hundreds of classes </a:t>
            </a:r>
          </a:p>
          <a:p>
            <a:r>
              <a:rPr lang="en-US" dirty="0"/>
              <a:t>To ensure uniformity</a:t>
            </a:r>
          </a:p>
          <a:p>
            <a:pPr lvl="1"/>
            <a:r>
              <a:rPr lang="en-US" dirty="0"/>
              <a:t>At any time, only one object of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 must exist</a:t>
            </a:r>
          </a:p>
          <a:p>
            <a:pPr lvl="1"/>
            <a:r>
              <a:rPr lang="en-US" dirty="0"/>
              <a:t>Any part of the application can access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object</a:t>
            </a:r>
          </a:p>
          <a:p>
            <a:r>
              <a:rPr lang="en-US" dirty="0"/>
              <a:t>How would you design it?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1DF575-1FC0-7869-AC5B-980685FB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design patterns?</a:t>
            </a:r>
          </a:p>
        </p:txBody>
      </p:sp>
    </p:spTree>
    <p:extLst>
      <p:ext uri="{BB962C8B-B14F-4D97-AF65-F5344CB8AC3E}">
        <p14:creationId xmlns:p14="http://schemas.microsoft.com/office/powerpoint/2010/main" val="250843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3BE16-C159-8496-DF45-32AB78C8C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6387A5-0577-5E13-1F1E-9E15E228D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compiler library can expose a “facade” class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D419C8-B37B-1921-6916-1C299A38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compiler library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4311CC-3FC6-BEB8-9DDD-9065BFACB21A}"/>
              </a:ext>
            </a:extLst>
          </p:cNvPr>
          <p:cNvSpPr/>
          <p:nvPr/>
        </p:nvSpPr>
        <p:spPr>
          <a:xfrm>
            <a:off x="5391381" y="1896264"/>
            <a:ext cx="2028092" cy="6962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16AB7A-2E49-7CFE-7189-D9FBF1EFF33D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>
            <a:off x="6405427" y="2592542"/>
            <a:ext cx="7688" cy="5758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EE319A9-1058-89E5-D531-09B3807079BD}"/>
              </a:ext>
            </a:extLst>
          </p:cNvPr>
          <p:cNvSpPr/>
          <p:nvPr/>
        </p:nvSpPr>
        <p:spPr>
          <a:xfrm>
            <a:off x="5399069" y="3168423"/>
            <a:ext cx="2028092" cy="6916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CompilerFacade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D0B56-C159-1F15-1518-346EC8124912}"/>
              </a:ext>
            </a:extLst>
          </p:cNvPr>
          <p:cNvGrpSpPr/>
          <p:nvPr/>
        </p:nvGrpSpPr>
        <p:grpSpPr>
          <a:xfrm>
            <a:off x="2170796" y="2886770"/>
            <a:ext cx="9024744" cy="2923491"/>
            <a:chOff x="787472" y="2621865"/>
            <a:chExt cx="9024744" cy="292349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23EA647-748B-6F5D-02AB-465DAFEE5685}"/>
                </a:ext>
              </a:extLst>
            </p:cNvPr>
            <p:cNvGrpSpPr/>
            <p:nvPr/>
          </p:nvGrpSpPr>
          <p:grpSpPr>
            <a:xfrm>
              <a:off x="787472" y="2621865"/>
              <a:ext cx="9024744" cy="2923491"/>
              <a:chOff x="1385349" y="1719188"/>
              <a:chExt cx="9024744" cy="292349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2570654-EC30-0CAD-A5BE-174365A89DA5}"/>
                  </a:ext>
                </a:extLst>
              </p:cNvPr>
              <p:cNvSpPr/>
              <p:nvPr/>
            </p:nvSpPr>
            <p:spPr>
              <a:xfrm>
                <a:off x="1657413" y="2559184"/>
                <a:ext cx="2028092" cy="69627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Scanner</a:t>
                </a:r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880E8E1-4EA8-9977-CA3A-682B792D8EAC}"/>
                  </a:ext>
                </a:extLst>
              </p:cNvPr>
              <p:cNvSpPr/>
              <p:nvPr/>
            </p:nvSpPr>
            <p:spPr>
              <a:xfrm>
                <a:off x="1657413" y="3687239"/>
                <a:ext cx="2028092" cy="69627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Parser</a:t>
                </a:r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706DE0C-74BE-E55A-0429-0CADBC778144}"/>
                  </a:ext>
                </a:extLst>
              </p:cNvPr>
              <p:cNvSpPr/>
              <p:nvPr/>
            </p:nvSpPr>
            <p:spPr>
              <a:xfrm>
                <a:off x="4605934" y="3691854"/>
                <a:ext cx="2028092" cy="69166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ProgramNode</a:t>
                </a:r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3CBF309-8B44-8BA0-B8C0-FF1467DEC200}"/>
                  </a:ext>
                </a:extLst>
              </p:cNvPr>
              <p:cNvSpPr/>
              <p:nvPr/>
            </p:nvSpPr>
            <p:spPr>
              <a:xfrm>
                <a:off x="7965830" y="2525119"/>
                <a:ext cx="2028092" cy="69166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BytecodeStream</a:t>
                </a:r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B7EB4FD-8667-28BC-FF08-25FB5272AB8C}"/>
                  </a:ext>
                </a:extLst>
              </p:cNvPr>
              <p:cNvSpPr/>
              <p:nvPr/>
            </p:nvSpPr>
            <p:spPr>
              <a:xfrm>
                <a:off x="4614005" y="2909050"/>
                <a:ext cx="2028092" cy="69166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ProgramNode</a:t>
                </a:r>
                <a:endParaRPr lang="en-US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2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Builder</a:t>
                </a:r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94344FF-B2E1-350E-F50E-B99EDED18C1D}"/>
                  </a:ext>
                </a:extLst>
              </p:cNvPr>
              <p:cNvSpPr/>
              <p:nvPr/>
            </p:nvSpPr>
            <p:spPr>
              <a:xfrm>
                <a:off x="7965830" y="3427796"/>
                <a:ext cx="2028092" cy="69166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ObjectWriter</a:t>
                </a:r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0ED45FD-D8FD-8FB6-DA83-3473A80589E2}"/>
                  </a:ext>
                </a:extLst>
              </p:cNvPr>
              <p:cNvSpPr/>
              <p:nvPr/>
            </p:nvSpPr>
            <p:spPr>
              <a:xfrm>
                <a:off x="1385349" y="1719188"/>
                <a:ext cx="9024744" cy="2923491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D5A6C66-39EF-2659-5DEC-31291CF00C5E}"/>
                  </a:ext>
                </a:extLst>
              </p:cNvPr>
              <p:cNvSpPr txBox="1"/>
              <p:nvPr/>
            </p:nvSpPr>
            <p:spPr>
              <a:xfrm>
                <a:off x="6828261" y="4119459"/>
                <a:ext cx="25770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Compiler library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1B421B7-50CA-A4AC-4383-7C1025D8D5FA}"/>
                </a:ext>
              </a:extLst>
            </p:cNvPr>
            <p:cNvCxnSpPr>
              <a:stCxn id="38" idx="3"/>
              <a:endCxn id="42" idx="1"/>
            </p:cNvCxnSpPr>
            <p:nvPr/>
          </p:nvCxnSpPr>
          <p:spPr>
            <a:xfrm>
              <a:off x="3087628" y="3810000"/>
              <a:ext cx="928500" cy="34755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D05B106-9556-5147-93A0-5B18B0C602E1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>
              <a:off x="3087628" y="3810000"/>
              <a:ext cx="920429" cy="113036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9E0D558-B8FD-C9A7-CE5F-487E5A24976F}"/>
                </a:ext>
              </a:extLst>
            </p:cNvPr>
            <p:cNvCxnSpPr>
              <a:cxnSpLocks/>
              <a:stCxn id="39" idx="3"/>
              <a:endCxn id="40" idx="1"/>
            </p:cNvCxnSpPr>
            <p:nvPr/>
          </p:nvCxnSpPr>
          <p:spPr>
            <a:xfrm>
              <a:off x="3087628" y="4938055"/>
              <a:ext cx="920429" cy="230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D86EF66-522D-5E22-8D0F-16C686B81DF3}"/>
                </a:ext>
              </a:extLst>
            </p:cNvPr>
            <p:cNvCxnSpPr>
              <a:cxnSpLocks/>
              <a:stCxn id="42" idx="3"/>
              <a:endCxn id="41" idx="1"/>
            </p:cNvCxnSpPr>
            <p:nvPr/>
          </p:nvCxnSpPr>
          <p:spPr>
            <a:xfrm flipV="1">
              <a:off x="6044220" y="3773628"/>
              <a:ext cx="1323733" cy="38393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FCAD1F3-A0D5-BD04-8213-B620CA3C99F3}"/>
                </a:ext>
              </a:extLst>
            </p:cNvPr>
            <p:cNvCxnSpPr>
              <a:cxnSpLocks/>
              <a:stCxn id="41" idx="1"/>
              <a:endCxn id="40" idx="3"/>
            </p:cNvCxnSpPr>
            <p:nvPr/>
          </p:nvCxnSpPr>
          <p:spPr>
            <a:xfrm flipH="1">
              <a:off x="6036149" y="3773628"/>
              <a:ext cx="1331804" cy="116673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FD78B8C-2870-5574-6FFE-D949CE6808D1}"/>
                </a:ext>
              </a:extLst>
            </p:cNvPr>
            <p:cNvCxnSpPr>
              <a:cxnSpLocks/>
              <a:stCxn id="40" idx="3"/>
              <a:endCxn id="43" idx="1"/>
            </p:cNvCxnSpPr>
            <p:nvPr/>
          </p:nvCxnSpPr>
          <p:spPr>
            <a:xfrm flipV="1">
              <a:off x="6036149" y="4676305"/>
              <a:ext cx="1331804" cy="26405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515804-5BAF-18B8-1F5E-7DD5AA7F8AAD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3370977" y="3514254"/>
            <a:ext cx="2028092" cy="3032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B5FFD1-0C31-E070-30B8-E8D44BA655C5}"/>
              </a:ext>
            </a:extLst>
          </p:cNvPr>
          <p:cNvCxnSpPr>
            <a:cxnSpLocks/>
            <a:stCxn id="23" idx="3"/>
            <a:endCxn id="41" idx="0"/>
          </p:cNvCxnSpPr>
          <p:nvPr/>
        </p:nvCxnSpPr>
        <p:spPr>
          <a:xfrm>
            <a:off x="7427161" y="3514254"/>
            <a:ext cx="2338162" cy="1784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AE5D605-AEF0-40AA-2339-54895DC87CE7}"/>
              </a:ext>
            </a:extLst>
          </p:cNvPr>
          <p:cNvSpPr txBox="1"/>
          <p:nvPr/>
        </p:nvSpPr>
        <p:spPr>
          <a:xfrm>
            <a:off x="6405427" y="2784877"/>
            <a:ext cx="1572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compile()</a:t>
            </a:r>
          </a:p>
        </p:txBody>
      </p:sp>
    </p:spTree>
    <p:extLst>
      <p:ext uri="{BB962C8B-B14F-4D97-AF65-F5344CB8AC3E}">
        <p14:creationId xmlns:p14="http://schemas.microsoft.com/office/powerpoint/2010/main" val="33487925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23318F-0306-5DB4-4D15-5243C53DA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unified interface to a set of interfaces in a subsystem</a:t>
            </a:r>
          </a:p>
          <a:p>
            <a:r>
              <a:rPr lang="en-US" dirty="0"/>
              <a:t>It shields clients from subsystem components, thereby reducing the number of objects that clients deal with and making the subsystem easier to use</a:t>
            </a:r>
          </a:p>
          <a:p>
            <a:r>
              <a:rPr lang="en-US" dirty="0"/>
              <a:t>Weak coupling between the subsystem and the client</a:t>
            </a:r>
          </a:p>
          <a:p>
            <a:pPr lvl="1"/>
            <a:r>
              <a:rPr lang="en-US" dirty="0"/>
              <a:t>Subsystems can change without the client having to worry about it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BBF511-BF0F-565E-6C76-45EF7FB2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5307753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2DA3A-B0AD-E945-E6C7-21BD55AC1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A33CFB-D03A-18A9-AAD9-B4B8AB00F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074BB-E011-C240-C8D3-AEDADE8E70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Flyweight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2093511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99FA5E-984E-F7AB-8B14-99A822695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400" dirty="0"/>
              <a:t>class </a:t>
            </a:r>
            <a:r>
              <a:rPr lang="en-US" sz="1400" dirty="0" err="1"/>
              <a:t>TerrainTile</a:t>
            </a:r>
            <a:r>
              <a:rPr lang="en-US" sz="1400" dirty="0"/>
              <a:t> {</a:t>
            </a:r>
          </a:p>
          <a:p>
            <a:r>
              <a:rPr lang="en-US" sz="1400" dirty="0"/>
              <a:t>	private int </a:t>
            </a:r>
            <a:r>
              <a:rPr lang="en-US" sz="1400" dirty="0" err="1"/>
              <a:t>xLoc</a:t>
            </a:r>
            <a:r>
              <a:rPr lang="en-US" sz="1400" dirty="0"/>
              <a:t>;</a:t>
            </a:r>
          </a:p>
          <a:p>
            <a:r>
              <a:rPr lang="en-US" sz="1400" dirty="0"/>
              <a:t>	private int </a:t>
            </a:r>
            <a:r>
              <a:rPr lang="en-US" sz="1400" dirty="0" err="1"/>
              <a:t>yLoc</a:t>
            </a:r>
            <a:r>
              <a:rPr lang="en-US" sz="1400" dirty="0"/>
              <a:t>;</a:t>
            </a:r>
          </a:p>
          <a:p>
            <a:r>
              <a:rPr lang="en-US" sz="1400" dirty="0"/>
              <a:t>	private Sprite </a:t>
            </a:r>
            <a:r>
              <a:rPr lang="en-US" sz="1400" dirty="0" err="1"/>
              <a:t>terrainSprite</a:t>
            </a:r>
            <a:r>
              <a:rPr lang="en-US" sz="1400" dirty="0"/>
              <a:t>;</a:t>
            </a:r>
          </a:p>
          <a:p>
            <a:r>
              <a:rPr lang="en-US" sz="1400" dirty="0"/>
              <a:t>	public </a:t>
            </a:r>
            <a:r>
              <a:rPr lang="en-US" sz="1400" dirty="0" err="1"/>
              <a:t>TerrainTile</a:t>
            </a:r>
            <a:r>
              <a:rPr lang="en-US" sz="1400" dirty="0"/>
              <a:t>(String </a:t>
            </a:r>
            <a:r>
              <a:rPr lang="en-US" sz="1400" dirty="0" err="1"/>
              <a:t>spriteLocation</a:t>
            </a:r>
            <a:r>
              <a:rPr lang="en-US" sz="1400" dirty="0"/>
              <a:t>) {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this.terrainSprite</a:t>
            </a:r>
            <a:r>
              <a:rPr lang="en-US" sz="1400" dirty="0"/>
              <a:t> = </a:t>
            </a:r>
            <a:r>
              <a:rPr lang="en-US" sz="1400" dirty="0" err="1"/>
              <a:t>Sprite.loadSprite</a:t>
            </a:r>
            <a:r>
              <a:rPr lang="en-US" sz="1400" dirty="0"/>
              <a:t>(</a:t>
            </a:r>
            <a:r>
              <a:rPr lang="en-US" sz="1400" dirty="0" err="1"/>
              <a:t>spriteLocation</a:t>
            </a:r>
            <a:r>
              <a:rPr lang="en-US" sz="1400" dirty="0"/>
              <a:t>);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class </a:t>
            </a:r>
            <a:r>
              <a:rPr lang="en-US" sz="1400" dirty="0" err="1"/>
              <a:t>IndoorTerrainTile</a:t>
            </a:r>
            <a:r>
              <a:rPr lang="en-US" sz="1400" dirty="0"/>
              <a:t> extends </a:t>
            </a:r>
            <a:r>
              <a:rPr lang="en-US" sz="1400" dirty="0" err="1"/>
              <a:t>TerrainTile</a:t>
            </a:r>
            <a:r>
              <a:rPr lang="en-US" sz="1400" dirty="0"/>
              <a:t> {</a:t>
            </a:r>
          </a:p>
          <a:p>
            <a:r>
              <a:rPr lang="en-US" sz="1400" dirty="0"/>
              <a:t>	public </a:t>
            </a:r>
            <a:r>
              <a:rPr lang="en-US" sz="1400" dirty="0" err="1"/>
              <a:t>IndoorTerrainTile</a:t>
            </a:r>
            <a:r>
              <a:rPr lang="en-US" sz="1400" dirty="0"/>
              <a:t>() {</a:t>
            </a:r>
          </a:p>
          <a:p>
            <a:r>
              <a:rPr lang="en-US" sz="1400" dirty="0"/>
              <a:t>		super(“sprites/indoor/”);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class </a:t>
            </a:r>
            <a:r>
              <a:rPr lang="en-US" sz="1400" dirty="0" err="1"/>
              <a:t>OutdoorTerrainTile</a:t>
            </a:r>
            <a:r>
              <a:rPr lang="en-US" sz="1400" dirty="0"/>
              <a:t> extends </a:t>
            </a:r>
            <a:r>
              <a:rPr lang="en-US" sz="1400" dirty="0" err="1"/>
              <a:t>TerrainTile</a:t>
            </a:r>
            <a:r>
              <a:rPr lang="en-US" sz="1400" dirty="0"/>
              <a:t> {</a:t>
            </a:r>
          </a:p>
          <a:p>
            <a:r>
              <a:rPr lang="en-US" sz="1400" dirty="0"/>
              <a:t>	public </a:t>
            </a:r>
            <a:r>
              <a:rPr lang="en-US" sz="1400" dirty="0" err="1"/>
              <a:t>IndoorTerrainTile</a:t>
            </a:r>
            <a:r>
              <a:rPr lang="en-US" sz="1400" dirty="0"/>
              <a:t>() {</a:t>
            </a:r>
          </a:p>
          <a:p>
            <a:r>
              <a:rPr lang="en-US" sz="1400" dirty="0"/>
              <a:t>		super(“sprites/outdoor/”);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class Sprite {</a:t>
            </a:r>
          </a:p>
          <a:p>
            <a:r>
              <a:rPr lang="en-US" sz="1400" dirty="0"/>
              <a:t>	private Image </a:t>
            </a:r>
            <a:r>
              <a:rPr lang="en-US" sz="1400" dirty="0" err="1"/>
              <a:t>spriteImage</a:t>
            </a:r>
            <a:r>
              <a:rPr lang="en-US" sz="1400" dirty="0"/>
              <a:t>; // 4 KB</a:t>
            </a:r>
          </a:p>
          <a:p>
            <a:r>
              <a:rPr lang="en-US" sz="1400" dirty="0"/>
              <a:t>	private Image </a:t>
            </a:r>
            <a:r>
              <a:rPr lang="en-US" sz="1400" dirty="0" err="1"/>
              <a:t>closeUpSpriteImage</a:t>
            </a:r>
            <a:r>
              <a:rPr lang="en-US" sz="1400" dirty="0"/>
              <a:t>; // 4 KB</a:t>
            </a:r>
          </a:p>
          <a:p>
            <a:r>
              <a:rPr lang="en-US" sz="1400" dirty="0"/>
              <a:t>	// getters and setters</a:t>
            </a:r>
          </a:p>
          <a:p>
            <a:r>
              <a:rPr lang="en-US" sz="1400" dirty="0"/>
              <a:t>	static Sprite </a:t>
            </a:r>
            <a:r>
              <a:rPr lang="en-US" sz="1400" dirty="0" err="1"/>
              <a:t>loadSprite</a:t>
            </a:r>
            <a:r>
              <a:rPr lang="en-US" sz="1400" dirty="0"/>
              <a:t>(String path) {</a:t>
            </a:r>
          </a:p>
          <a:p>
            <a:r>
              <a:rPr lang="en-US" sz="1400" dirty="0"/>
              <a:t>		// Load both images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BF1121-1CC2-524E-34D5-CC0DB246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game system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B20D66-7323-4B83-B8C4-9FFBB6005C3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Two types of terrain tiles</a:t>
            </a:r>
          </a:p>
          <a:p>
            <a:r>
              <a:rPr lang="en-US" dirty="0"/>
              <a:t>Each tile contains a sprite</a:t>
            </a:r>
          </a:p>
          <a:p>
            <a:r>
              <a:rPr lang="en-US" dirty="0"/>
              <a:t>Each sprite image is 4 KB</a:t>
            </a:r>
          </a:p>
          <a:p>
            <a:r>
              <a:rPr lang="en-US" b="1" i="1" dirty="0"/>
              <a:t>What happens if there are thousands of tiles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45FF45-9ED4-D624-DA4F-6CB4A110145F}"/>
              </a:ext>
            </a:extLst>
          </p:cNvPr>
          <p:cNvSpPr/>
          <p:nvPr/>
        </p:nvSpPr>
        <p:spPr>
          <a:xfrm>
            <a:off x="6095999" y="689168"/>
            <a:ext cx="5633413" cy="1632001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89F1E9-9721-BEC5-186B-43FD9144E8E4}"/>
              </a:ext>
            </a:extLst>
          </p:cNvPr>
          <p:cNvSpPr/>
          <p:nvPr/>
        </p:nvSpPr>
        <p:spPr>
          <a:xfrm>
            <a:off x="6095998" y="2321169"/>
            <a:ext cx="5633413" cy="1910862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5262CB-5B36-DFE1-DA0E-CA9B1F5C3614}"/>
              </a:ext>
            </a:extLst>
          </p:cNvPr>
          <p:cNvSpPr/>
          <p:nvPr/>
        </p:nvSpPr>
        <p:spPr>
          <a:xfrm>
            <a:off x="6095998" y="4257970"/>
            <a:ext cx="5633413" cy="1510226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0C42BD-97B0-178A-9259-FD54A7F7BCB9}"/>
              </a:ext>
            </a:extLst>
          </p:cNvPr>
          <p:cNvSpPr/>
          <p:nvPr/>
        </p:nvSpPr>
        <p:spPr>
          <a:xfrm>
            <a:off x="6095998" y="1089804"/>
            <a:ext cx="5633413" cy="541825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375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9B8E4D-23FA-35A9-4AED-55586DFB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600" b="1" i="1" dirty="0"/>
              <a:t>// Without flyweight design pattern -&gt; memory wastage</a:t>
            </a:r>
          </a:p>
          <a:p>
            <a:r>
              <a:rPr lang="en-US" sz="1600" dirty="0"/>
              <a:t>class </a:t>
            </a:r>
            <a:r>
              <a:rPr lang="en-US" sz="1600" dirty="0" err="1"/>
              <a:t>TerrainTile</a:t>
            </a:r>
            <a:r>
              <a:rPr lang="en-US" sz="1600" dirty="0"/>
              <a:t> {</a:t>
            </a:r>
          </a:p>
          <a:p>
            <a:r>
              <a:rPr lang="en-US" sz="1600" dirty="0"/>
              <a:t>	private int </a:t>
            </a:r>
            <a:r>
              <a:rPr lang="en-US" sz="1600" dirty="0" err="1"/>
              <a:t>xLoc</a:t>
            </a:r>
            <a:r>
              <a:rPr lang="en-US" sz="1600" dirty="0"/>
              <a:t>;</a:t>
            </a:r>
          </a:p>
          <a:p>
            <a:r>
              <a:rPr lang="en-US" sz="1600" dirty="0"/>
              <a:t>	private int </a:t>
            </a:r>
            <a:r>
              <a:rPr lang="en-US" sz="1600" dirty="0" err="1"/>
              <a:t>yLoc</a:t>
            </a:r>
            <a:r>
              <a:rPr lang="en-US" sz="1600" dirty="0"/>
              <a:t>;</a:t>
            </a:r>
          </a:p>
          <a:p>
            <a:r>
              <a:rPr lang="en-US" sz="1600" dirty="0"/>
              <a:t>	private Sprite </a:t>
            </a:r>
            <a:r>
              <a:rPr lang="en-US" sz="1600" dirty="0" err="1"/>
              <a:t>terrainSprite</a:t>
            </a:r>
            <a:r>
              <a:rPr lang="en-US" sz="1600" dirty="0"/>
              <a:t>;</a:t>
            </a:r>
          </a:p>
          <a:p>
            <a:r>
              <a:rPr lang="en-US" sz="1600" dirty="0"/>
              <a:t>	public </a:t>
            </a:r>
            <a:r>
              <a:rPr lang="en-US" sz="1600" dirty="0" err="1"/>
              <a:t>TerrainTile</a:t>
            </a:r>
            <a:r>
              <a:rPr lang="en-US" sz="1600" dirty="0"/>
              <a:t>(String </a:t>
            </a:r>
            <a:r>
              <a:rPr lang="en-US" sz="1600" dirty="0" err="1"/>
              <a:t>spriteLocation</a:t>
            </a:r>
            <a:r>
              <a:rPr lang="en-US" sz="1600" dirty="0"/>
              <a:t>) {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this.terrainSprite</a:t>
            </a:r>
            <a:r>
              <a:rPr lang="en-US" sz="1600" dirty="0"/>
              <a:t> = </a:t>
            </a:r>
            <a:r>
              <a:rPr lang="en-US" sz="1600" dirty="0" err="1"/>
              <a:t>Sprite.loadSprite</a:t>
            </a:r>
            <a:r>
              <a:rPr lang="en-US" sz="1600" dirty="0"/>
              <a:t>(</a:t>
            </a:r>
            <a:r>
              <a:rPr lang="en-US" sz="1600" dirty="0" err="1"/>
              <a:t>spriteLocation</a:t>
            </a:r>
            <a:r>
              <a:rPr lang="en-US" sz="1600" dirty="0"/>
              <a:t>);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IndoorTerrainTile</a:t>
            </a:r>
            <a:r>
              <a:rPr lang="en-US" dirty="0"/>
              <a:t> extends Terrain {}</a:t>
            </a:r>
          </a:p>
          <a:p>
            <a:r>
              <a:rPr lang="en-US" dirty="0"/>
              <a:t>class </a:t>
            </a:r>
            <a:r>
              <a:rPr lang="en-US" dirty="0" err="1"/>
              <a:t>OutdoorTerrainTile</a:t>
            </a:r>
            <a:r>
              <a:rPr lang="en-US" dirty="0"/>
              <a:t> extends Terrain {}</a:t>
            </a:r>
          </a:p>
          <a:p>
            <a:endParaRPr lang="en-US" sz="1600" dirty="0"/>
          </a:p>
          <a:p>
            <a:endParaRPr lang="en-US" dirty="0"/>
          </a:p>
          <a:p>
            <a:r>
              <a:rPr lang="en-US" b="1" i="1" dirty="0"/>
              <a:t>// With flyweight design pattern</a:t>
            </a:r>
          </a:p>
          <a:p>
            <a:r>
              <a:rPr lang="en-US" dirty="0"/>
              <a:t>class Flyweight {</a:t>
            </a:r>
          </a:p>
          <a:p>
            <a:r>
              <a:rPr lang="en-US" dirty="0"/>
              <a:t>	private Sprite </a:t>
            </a:r>
            <a:r>
              <a:rPr lang="en-US" dirty="0" err="1"/>
              <a:t>terrainSprite</a:t>
            </a:r>
            <a:r>
              <a:rPr lang="en-US" dirty="0"/>
              <a:t>;</a:t>
            </a:r>
          </a:p>
          <a:p>
            <a:r>
              <a:rPr lang="en-US" dirty="0"/>
              <a:t>	public </a:t>
            </a:r>
            <a:r>
              <a:rPr lang="en-US" dirty="0" err="1"/>
              <a:t>FlyWeight</a:t>
            </a:r>
            <a:r>
              <a:rPr lang="en-US" dirty="0"/>
              <a:t>(String key) { // create sprite images</a:t>
            </a:r>
          </a:p>
          <a:p>
            <a:r>
              <a:rPr lang="en-US" dirty="0"/>
              <a:t>	// getters and setters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TerrainTile</a:t>
            </a:r>
            <a:r>
              <a:rPr lang="en-US" dirty="0"/>
              <a:t> {</a:t>
            </a:r>
          </a:p>
          <a:p>
            <a:r>
              <a:rPr lang="en-US" dirty="0"/>
              <a:t>	private int </a:t>
            </a:r>
            <a:r>
              <a:rPr lang="en-US" dirty="0" err="1"/>
              <a:t>xLoc</a:t>
            </a:r>
            <a:r>
              <a:rPr lang="en-US" dirty="0"/>
              <a:t>;</a:t>
            </a:r>
          </a:p>
          <a:p>
            <a:r>
              <a:rPr lang="en-US" dirty="0"/>
              <a:t>	private int </a:t>
            </a:r>
            <a:r>
              <a:rPr lang="en-US" dirty="0" err="1"/>
              <a:t>yLoc</a:t>
            </a:r>
            <a:r>
              <a:rPr lang="en-US" dirty="0"/>
              <a:t>;</a:t>
            </a:r>
          </a:p>
          <a:p>
            <a:r>
              <a:rPr lang="en-US" dirty="0"/>
              <a:t>	// getters and setters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/>
              <a:t>IndoorTerrainTile</a:t>
            </a:r>
            <a:r>
              <a:rPr lang="en-US" dirty="0"/>
              <a:t> extends Terrain {}</a:t>
            </a:r>
          </a:p>
          <a:p>
            <a:r>
              <a:rPr lang="en-US" dirty="0"/>
              <a:t>class </a:t>
            </a:r>
            <a:r>
              <a:rPr lang="en-US" dirty="0" err="1"/>
              <a:t>OutdoorTerrainTile</a:t>
            </a:r>
            <a:r>
              <a:rPr lang="en-US" dirty="0"/>
              <a:t> extends Terrain {}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24FFA3-DEDB-F272-4847-24BE4001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Flyweight design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EB2D2-3C93-B411-F678-9B9A949BC1E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Aims to reduce memory consumption</a:t>
            </a:r>
          </a:p>
          <a:p>
            <a:r>
              <a:rPr lang="en-US" dirty="0"/>
              <a:t>Separate </a:t>
            </a:r>
            <a:r>
              <a:rPr lang="en-US" b="1" i="1" dirty="0"/>
              <a:t>shared </a:t>
            </a:r>
            <a:r>
              <a:rPr lang="en-US" dirty="0"/>
              <a:t>and </a:t>
            </a:r>
            <a:r>
              <a:rPr lang="en-US" b="1" i="1" dirty="0"/>
              <a:t>unique </a:t>
            </a:r>
            <a:r>
              <a:rPr lang="en-US" dirty="0"/>
              <a:t>state</a:t>
            </a:r>
          </a:p>
          <a:p>
            <a:r>
              <a:rPr lang="en-US" dirty="0"/>
              <a:t>Shared state goes into a Flyweight object and is shared by all objects of the same type</a:t>
            </a:r>
          </a:p>
          <a:p>
            <a:pPr lvl="1"/>
            <a:r>
              <a:rPr lang="en-US" dirty="0"/>
              <a:t>Constructor that creates the terrain sprites from the images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49179F-EA94-9EC9-1C2D-9F1F73BA58A7}"/>
              </a:ext>
            </a:extLst>
          </p:cNvPr>
          <p:cNvSpPr/>
          <p:nvPr/>
        </p:nvSpPr>
        <p:spPr>
          <a:xfrm>
            <a:off x="6015487" y="2942492"/>
            <a:ext cx="5633413" cy="1259869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001CA0-7278-D54C-F80F-415448A5A4CA}"/>
              </a:ext>
            </a:extLst>
          </p:cNvPr>
          <p:cNvSpPr/>
          <p:nvPr/>
        </p:nvSpPr>
        <p:spPr>
          <a:xfrm>
            <a:off x="6015487" y="4202361"/>
            <a:ext cx="5633413" cy="1615271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9BDC5C-D55C-0FDE-3890-073276BE45C0}"/>
              </a:ext>
            </a:extLst>
          </p:cNvPr>
          <p:cNvGrpSpPr/>
          <p:nvPr/>
        </p:nvGrpSpPr>
        <p:grpSpPr>
          <a:xfrm>
            <a:off x="6176512" y="1142555"/>
            <a:ext cx="5674612" cy="592461"/>
            <a:chOff x="6176512" y="1142555"/>
            <a:chExt cx="5674612" cy="59246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D1DD0FD-4AD9-635E-0334-2DA766572D80}"/>
                </a:ext>
              </a:extLst>
            </p:cNvPr>
            <p:cNvSpPr/>
            <p:nvPr/>
          </p:nvSpPr>
          <p:spPr>
            <a:xfrm>
              <a:off x="6176512" y="1430940"/>
              <a:ext cx="5633413" cy="304076"/>
            </a:xfrm>
            <a:prstGeom prst="rect">
              <a:avLst/>
            </a:prstGeom>
            <a:noFill/>
            <a:ln w="412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1CC412-2E5C-E286-C9F7-184603BA6230}"/>
                </a:ext>
              </a:extLst>
            </p:cNvPr>
            <p:cNvSpPr txBox="1"/>
            <p:nvPr/>
          </p:nvSpPr>
          <p:spPr>
            <a:xfrm>
              <a:off x="10070124" y="1142555"/>
              <a:ext cx="1781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Shared state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A65A2A-1C4D-B6B8-CB0B-3721ECB4FFC9}"/>
              </a:ext>
            </a:extLst>
          </p:cNvPr>
          <p:cNvGrpSpPr/>
          <p:nvPr/>
        </p:nvGrpSpPr>
        <p:grpSpPr>
          <a:xfrm>
            <a:off x="6176512" y="918634"/>
            <a:ext cx="5686635" cy="685585"/>
            <a:chOff x="6176512" y="1259024"/>
            <a:chExt cx="5686635" cy="47599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F3A1E3-22AA-94A9-C7EA-6F5C024EAE9E}"/>
                </a:ext>
              </a:extLst>
            </p:cNvPr>
            <p:cNvSpPr/>
            <p:nvPr/>
          </p:nvSpPr>
          <p:spPr>
            <a:xfrm>
              <a:off x="6176512" y="1430940"/>
              <a:ext cx="5633413" cy="304076"/>
            </a:xfrm>
            <a:prstGeom prst="rect">
              <a:avLst/>
            </a:prstGeom>
            <a:noFill/>
            <a:ln w="412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F3E7C7-D762-3721-0AA4-F6ECB8B131F9}"/>
                </a:ext>
              </a:extLst>
            </p:cNvPr>
            <p:cNvSpPr txBox="1"/>
            <p:nvPr/>
          </p:nvSpPr>
          <p:spPr>
            <a:xfrm>
              <a:off x="10058101" y="1259024"/>
              <a:ext cx="1805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Unique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326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B7266-9BF3-4ACC-DC84-52D9F70AF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0B07C2-968C-CD39-9215-099D3A6D9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/>
              <a:t>// With flyweight design pattern</a:t>
            </a:r>
          </a:p>
          <a:p>
            <a:r>
              <a:rPr lang="en-US" dirty="0"/>
              <a:t>class Flyweight {</a:t>
            </a:r>
          </a:p>
          <a:p>
            <a:r>
              <a:rPr lang="en-US" dirty="0"/>
              <a:t>	private Sprite </a:t>
            </a:r>
            <a:r>
              <a:rPr lang="en-US" dirty="0" err="1"/>
              <a:t>terrainSprite</a:t>
            </a:r>
            <a:r>
              <a:rPr lang="en-US" dirty="0"/>
              <a:t>;</a:t>
            </a:r>
          </a:p>
          <a:p>
            <a:r>
              <a:rPr lang="en-US" dirty="0"/>
              <a:t>	public </a:t>
            </a:r>
            <a:r>
              <a:rPr lang="en-US" dirty="0" err="1"/>
              <a:t>FlyWeight</a:t>
            </a:r>
            <a:r>
              <a:rPr lang="en-US" dirty="0"/>
              <a:t>(String key) { // create sprite images</a:t>
            </a:r>
          </a:p>
          <a:p>
            <a:r>
              <a:rPr lang="en-US" dirty="0"/>
              <a:t>	// getters and setters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TerrainTile</a:t>
            </a:r>
            <a:r>
              <a:rPr lang="en-US" dirty="0"/>
              <a:t> {</a:t>
            </a:r>
          </a:p>
          <a:p>
            <a:r>
              <a:rPr lang="en-US" dirty="0"/>
              <a:t>	private int </a:t>
            </a:r>
            <a:r>
              <a:rPr lang="en-US" dirty="0" err="1"/>
              <a:t>xLoc</a:t>
            </a:r>
            <a:r>
              <a:rPr lang="en-US" dirty="0"/>
              <a:t>;</a:t>
            </a:r>
          </a:p>
          <a:p>
            <a:r>
              <a:rPr lang="en-US" dirty="0"/>
              <a:t>	private int </a:t>
            </a:r>
            <a:r>
              <a:rPr lang="en-US" dirty="0" err="1"/>
              <a:t>yLoc</a:t>
            </a:r>
            <a:r>
              <a:rPr lang="en-US" dirty="0"/>
              <a:t>;</a:t>
            </a:r>
          </a:p>
          <a:p>
            <a:r>
              <a:rPr lang="en-US" dirty="0"/>
              <a:t>	// getters and setters</a:t>
            </a:r>
          </a:p>
          <a:p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class </a:t>
            </a:r>
            <a:r>
              <a:rPr lang="en-US" dirty="0" err="1"/>
              <a:t>FlyweightFactory</a:t>
            </a:r>
            <a:r>
              <a:rPr lang="en-US" dirty="0"/>
              <a:t> { </a:t>
            </a:r>
          </a:p>
          <a:p>
            <a:r>
              <a:rPr lang="en-US" dirty="0"/>
              <a:t>	private static Map&lt;String, Flyweight&gt; flyweights = new HashMap&lt;&gt;(); </a:t>
            </a:r>
          </a:p>
          <a:p>
            <a:endParaRPr lang="en-US" dirty="0"/>
          </a:p>
          <a:p>
            <a:r>
              <a:rPr lang="en-US" dirty="0"/>
              <a:t>	public static Flyweight </a:t>
            </a:r>
            <a:r>
              <a:rPr lang="en-US" dirty="0" err="1"/>
              <a:t>getFlyweight</a:t>
            </a:r>
            <a:r>
              <a:rPr lang="en-US" dirty="0"/>
              <a:t>(String key) {</a:t>
            </a:r>
          </a:p>
          <a:p>
            <a:r>
              <a:rPr lang="en-US" dirty="0"/>
              <a:t>		if (!</a:t>
            </a:r>
            <a:r>
              <a:rPr lang="en-US" dirty="0" err="1"/>
              <a:t>flyweights.containsKey</a:t>
            </a:r>
            <a:r>
              <a:rPr lang="en-US" dirty="0"/>
              <a:t>(key)) {</a:t>
            </a:r>
          </a:p>
          <a:p>
            <a:r>
              <a:rPr lang="en-US" dirty="0"/>
              <a:t>		  </a:t>
            </a:r>
            <a:r>
              <a:rPr lang="en-US" dirty="0" err="1"/>
              <a:t>flyweights.put</a:t>
            </a:r>
            <a:r>
              <a:rPr lang="en-US" dirty="0"/>
              <a:t>(key, new Flyweight(key)); 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return </a:t>
            </a:r>
            <a:r>
              <a:rPr lang="en-US" dirty="0" err="1"/>
              <a:t>flyweights.get</a:t>
            </a:r>
            <a:r>
              <a:rPr lang="en-US" dirty="0"/>
              <a:t>(key);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2F1DB4-4783-9391-71A4-10C02242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Flyweight design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14E91-063B-D823-2F07-45C33124F52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How does the original object access the shared state?</a:t>
            </a:r>
          </a:p>
          <a:p>
            <a:r>
              <a:rPr lang="en-US" dirty="0" err="1">
                <a:latin typeface="Consolas" panose="020B0609020204030204" pitchFamily="49" charset="0"/>
              </a:rPr>
              <a:t>FlyweightFactory</a:t>
            </a:r>
            <a:r>
              <a:rPr lang="en-US" dirty="0"/>
              <a:t> class creates flyweight objects only if it already isn’t created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1842F-46BB-8E36-C79D-FB8B5F2D0A66}"/>
              </a:ext>
            </a:extLst>
          </p:cNvPr>
          <p:cNvSpPr/>
          <p:nvPr/>
        </p:nvSpPr>
        <p:spPr>
          <a:xfrm>
            <a:off x="6176511" y="3552092"/>
            <a:ext cx="5633413" cy="515816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0DB85-6D52-B31F-B852-346A3E874BD7}"/>
              </a:ext>
            </a:extLst>
          </p:cNvPr>
          <p:cNvSpPr/>
          <p:nvPr/>
        </p:nvSpPr>
        <p:spPr>
          <a:xfrm>
            <a:off x="6176510" y="4103076"/>
            <a:ext cx="5633413" cy="1277815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5332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97FDB-BD36-EA2A-C2F7-294E1ECB3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5643E3-B07D-DC0A-75AD-9CBD3F5BE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// Place an indoor tile</a:t>
            </a:r>
          </a:p>
          <a:p>
            <a:r>
              <a:rPr lang="en-US" dirty="0"/>
              <a:t>	</a:t>
            </a:r>
            <a:r>
              <a:rPr lang="en-US" dirty="0" err="1"/>
              <a:t>IndoorTerrainTile</a:t>
            </a:r>
            <a:r>
              <a:rPr lang="en-US" dirty="0"/>
              <a:t> </a:t>
            </a:r>
            <a:r>
              <a:rPr lang="en-US" dirty="0" err="1"/>
              <a:t>indoorTile</a:t>
            </a:r>
            <a:r>
              <a:rPr lang="en-US" dirty="0"/>
              <a:t> = new </a:t>
            </a:r>
            <a:r>
              <a:rPr lang="en-US" dirty="0" err="1"/>
              <a:t>IndoorTerrainTile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indoorTile.setX</a:t>
            </a:r>
            <a:r>
              <a:rPr lang="en-US" dirty="0"/>
              <a:t>(10);</a:t>
            </a:r>
          </a:p>
          <a:p>
            <a:r>
              <a:rPr lang="en-US" dirty="0"/>
              <a:t>	</a:t>
            </a:r>
            <a:r>
              <a:rPr lang="en-US" dirty="0" err="1"/>
              <a:t>indoorTile.setY</a:t>
            </a:r>
            <a:r>
              <a:rPr lang="en-US" dirty="0"/>
              <a:t>(10);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Flyweight </a:t>
            </a:r>
            <a:r>
              <a:rPr lang="en-US" dirty="0" err="1"/>
              <a:t>indoorTileIcon</a:t>
            </a:r>
            <a:r>
              <a:rPr lang="en-US" dirty="0"/>
              <a:t> = </a:t>
            </a:r>
            <a:r>
              <a:rPr lang="en-US" dirty="0" err="1"/>
              <a:t>FlyweightFactory.getFlyweight</a:t>
            </a:r>
            <a:r>
              <a:rPr lang="en-US" dirty="0"/>
              <a:t>(“indoor);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render(</a:t>
            </a:r>
            <a:r>
              <a:rPr lang="en-US" dirty="0" err="1"/>
              <a:t>indoorTile</a:t>
            </a:r>
            <a:r>
              <a:rPr lang="en-US" dirty="0"/>
              <a:t>, </a:t>
            </a:r>
            <a:r>
              <a:rPr lang="en-US" dirty="0" err="1"/>
              <a:t>indoorTileIcon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// Place outdoor tile</a:t>
            </a:r>
          </a:p>
          <a:p>
            <a:r>
              <a:rPr lang="en-US" dirty="0"/>
              <a:t>	</a:t>
            </a:r>
            <a:r>
              <a:rPr lang="en-US" dirty="0" err="1"/>
              <a:t>OutdoorTerrainTile</a:t>
            </a:r>
            <a:r>
              <a:rPr lang="en-US" dirty="0"/>
              <a:t> </a:t>
            </a:r>
            <a:r>
              <a:rPr lang="en-US" dirty="0" err="1"/>
              <a:t>outdoorTile</a:t>
            </a:r>
            <a:r>
              <a:rPr lang="en-US" dirty="0"/>
              <a:t> = new </a:t>
            </a:r>
            <a:r>
              <a:rPr lang="en-US" dirty="0" err="1"/>
              <a:t>OutdoorTerrainTile</a:t>
            </a:r>
            <a:r>
              <a:rPr lang="en-US" dirty="0"/>
              <a:t>();</a:t>
            </a:r>
          </a:p>
          <a:p>
            <a:r>
              <a:rPr lang="en-US" dirty="0"/>
              <a:t>	// set X and Y</a:t>
            </a:r>
          </a:p>
          <a:p>
            <a:r>
              <a:rPr lang="en-US" dirty="0"/>
              <a:t>	Flyweight </a:t>
            </a:r>
            <a:r>
              <a:rPr lang="en-US" dirty="0" err="1"/>
              <a:t>outdoorTileIcon</a:t>
            </a:r>
            <a:r>
              <a:rPr lang="en-US" dirty="0"/>
              <a:t> = </a:t>
            </a:r>
            <a:r>
              <a:rPr lang="en-US" dirty="0" err="1"/>
              <a:t>FlyweightFactory.getFlyweight</a:t>
            </a:r>
            <a:r>
              <a:rPr lang="en-US" dirty="0"/>
              <a:t>(“outdoor”);</a:t>
            </a:r>
          </a:p>
          <a:p>
            <a:r>
              <a:rPr lang="en-US" dirty="0"/>
              <a:t>	render(</a:t>
            </a:r>
            <a:r>
              <a:rPr lang="en-US" dirty="0" err="1"/>
              <a:t>outdoorTile</a:t>
            </a:r>
            <a:r>
              <a:rPr lang="en-US" dirty="0"/>
              <a:t>, </a:t>
            </a:r>
            <a:r>
              <a:rPr lang="en-US" dirty="0" err="1"/>
              <a:t>outdoorTileIcon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659663-C8D9-76B4-33C6-99AE051FB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78F99A1-7B29-820E-866F-CCFA2C3D4978}"/>
              </a:ext>
            </a:extLst>
          </p:cNvPr>
          <p:cNvSpPr txBox="1">
            <a:spLocks/>
          </p:cNvSpPr>
          <p:nvPr/>
        </p:nvSpPr>
        <p:spPr bwMode="auto">
          <a:xfrm>
            <a:off x="382075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Flyweight {</a:t>
            </a:r>
          </a:p>
          <a:p>
            <a:r>
              <a:rPr lang="en-US" dirty="0"/>
              <a:t>	private Sprite </a:t>
            </a:r>
            <a:r>
              <a:rPr lang="en-US" dirty="0" err="1"/>
              <a:t>terrainSprite</a:t>
            </a:r>
            <a:r>
              <a:rPr lang="en-US" dirty="0"/>
              <a:t>;</a:t>
            </a:r>
          </a:p>
          <a:p>
            <a:r>
              <a:rPr lang="en-US" dirty="0"/>
              <a:t>	public </a:t>
            </a:r>
            <a:r>
              <a:rPr lang="en-US" dirty="0" err="1"/>
              <a:t>FlyWeight</a:t>
            </a:r>
            <a:r>
              <a:rPr lang="en-US" dirty="0"/>
              <a:t>(String key) { // create sprite images</a:t>
            </a:r>
          </a:p>
          <a:p>
            <a:r>
              <a:rPr lang="en-US" dirty="0"/>
              <a:t>	// getters and setters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TerrainTile</a:t>
            </a:r>
            <a:r>
              <a:rPr lang="en-US" dirty="0"/>
              <a:t> {</a:t>
            </a:r>
          </a:p>
          <a:p>
            <a:r>
              <a:rPr lang="en-US" dirty="0"/>
              <a:t>	private int </a:t>
            </a:r>
            <a:r>
              <a:rPr lang="en-US" dirty="0" err="1"/>
              <a:t>xLoc</a:t>
            </a:r>
            <a:r>
              <a:rPr lang="en-US" dirty="0"/>
              <a:t>;</a:t>
            </a:r>
          </a:p>
          <a:p>
            <a:r>
              <a:rPr lang="en-US" dirty="0"/>
              <a:t>	private int </a:t>
            </a:r>
            <a:r>
              <a:rPr lang="en-US" dirty="0" err="1"/>
              <a:t>yLoc</a:t>
            </a:r>
            <a:r>
              <a:rPr lang="en-US" dirty="0"/>
              <a:t>;</a:t>
            </a:r>
          </a:p>
          <a:p>
            <a:r>
              <a:rPr lang="en-US" dirty="0"/>
              <a:t>	// getters and setters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/>
              <a:t>IndoorTerrainTile</a:t>
            </a:r>
            <a:r>
              <a:rPr lang="en-US" dirty="0"/>
              <a:t> extends Terrain {}</a:t>
            </a:r>
          </a:p>
          <a:p>
            <a:r>
              <a:rPr lang="en-US" dirty="0"/>
              <a:t>class </a:t>
            </a:r>
            <a:r>
              <a:rPr lang="en-US" dirty="0" err="1"/>
              <a:t>OutdoorTerrainTile</a:t>
            </a:r>
            <a:r>
              <a:rPr lang="en-US" dirty="0"/>
              <a:t> extends Terrain {}</a:t>
            </a:r>
          </a:p>
          <a:p>
            <a:br>
              <a:rPr lang="en-US" dirty="0"/>
            </a:br>
            <a:r>
              <a:rPr lang="en-US" dirty="0"/>
              <a:t>class </a:t>
            </a:r>
            <a:r>
              <a:rPr lang="en-US" dirty="0" err="1"/>
              <a:t>FlyweightFactory</a:t>
            </a:r>
            <a:r>
              <a:rPr lang="en-US" dirty="0"/>
              <a:t> { </a:t>
            </a:r>
          </a:p>
          <a:p>
            <a:r>
              <a:rPr lang="en-US" dirty="0"/>
              <a:t>	private static Map&lt;String, Flyweight&gt; flyweights = new HashMap&lt;&gt;(); </a:t>
            </a:r>
          </a:p>
          <a:p>
            <a:endParaRPr lang="en-US" dirty="0"/>
          </a:p>
          <a:p>
            <a:r>
              <a:rPr lang="en-US" dirty="0"/>
              <a:t>	public static Flyweight </a:t>
            </a:r>
            <a:r>
              <a:rPr lang="en-US" dirty="0" err="1"/>
              <a:t>getFlyweight</a:t>
            </a:r>
            <a:r>
              <a:rPr lang="en-US" dirty="0"/>
              <a:t>(String key) {</a:t>
            </a:r>
          </a:p>
          <a:p>
            <a:r>
              <a:rPr lang="en-US" dirty="0"/>
              <a:t>		if (!</a:t>
            </a:r>
            <a:r>
              <a:rPr lang="en-US" dirty="0" err="1"/>
              <a:t>flyweights.containsKey</a:t>
            </a:r>
            <a:r>
              <a:rPr lang="en-US" dirty="0"/>
              <a:t>(key)) {</a:t>
            </a:r>
          </a:p>
          <a:p>
            <a:r>
              <a:rPr lang="en-US" dirty="0"/>
              <a:t>		  </a:t>
            </a:r>
            <a:r>
              <a:rPr lang="en-US" dirty="0" err="1"/>
              <a:t>flyweights.put</a:t>
            </a:r>
            <a:r>
              <a:rPr lang="en-US" dirty="0"/>
              <a:t>(key, new Flyweight(key)); 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return </a:t>
            </a:r>
            <a:r>
              <a:rPr lang="en-US" dirty="0" err="1"/>
              <a:t>flyweights.get</a:t>
            </a:r>
            <a:r>
              <a:rPr lang="en-US" dirty="0"/>
              <a:t>(key);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3894DA-F926-4D04-51A8-9846F07A3C8F}"/>
              </a:ext>
            </a:extLst>
          </p:cNvPr>
          <p:cNvSpPr/>
          <p:nvPr/>
        </p:nvSpPr>
        <p:spPr>
          <a:xfrm>
            <a:off x="6096000" y="1254368"/>
            <a:ext cx="5633413" cy="2321169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D44A16-3A92-6279-AC28-4878F2F0ADC9}"/>
              </a:ext>
            </a:extLst>
          </p:cNvPr>
          <p:cNvSpPr/>
          <p:nvPr/>
        </p:nvSpPr>
        <p:spPr>
          <a:xfrm>
            <a:off x="6096000" y="3566358"/>
            <a:ext cx="5633413" cy="2321169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553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C1026-EBE1-6030-41A8-6F591A484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Prevent duplication of state</a:t>
            </a:r>
          </a:p>
          <a:p>
            <a:r>
              <a:rPr lang="en-US" dirty="0"/>
              <a:t>Shared state </a:t>
            </a:r>
            <a:r>
              <a:rPr lang="en-US" b="1" i="1" dirty="0"/>
              <a:t>must </a:t>
            </a:r>
            <a:r>
              <a:rPr lang="en-US" dirty="0"/>
              <a:t>be immutable</a:t>
            </a:r>
          </a:p>
          <a:p>
            <a:r>
              <a:rPr lang="en-US" dirty="0"/>
              <a:t>May introduce runtime costs from indirection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48D845-54E3-1EEA-43ED-9FB3AEBF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0389407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0E132-E183-4AB1-3851-8B1C35E29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87160A-AB66-9D2F-7B9B-47D908FB5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70" y="785004"/>
            <a:ext cx="3896544" cy="52189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Creational patterns </a:t>
            </a:r>
          </a:p>
          <a:p>
            <a:r>
              <a:rPr lang="en-US" dirty="0"/>
              <a:t>Control how objects are created</a:t>
            </a:r>
          </a:p>
          <a:p>
            <a:r>
              <a:rPr lang="en-US" dirty="0" err="1"/>
              <a:t>E.g</a:t>
            </a:r>
            <a:r>
              <a:rPr lang="en-US" dirty="0"/>
              <a:t>, Factory, Singleton</a:t>
            </a: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C28DC0-B66C-4BFC-19E2-FA826BF3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 classification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69B69905-0BA9-C9BB-395C-E3C9D78CA726}"/>
              </a:ext>
            </a:extLst>
          </p:cNvPr>
          <p:cNvSpPr txBox="1">
            <a:spLocks/>
          </p:cNvSpPr>
          <p:nvPr/>
        </p:nvSpPr>
        <p:spPr bwMode="auto">
          <a:xfrm>
            <a:off x="4244627" y="785003"/>
            <a:ext cx="3980160" cy="52189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Structural patterns</a:t>
            </a:r>
          </a:p>
          <a:p>
            <a:r>
              <a:rPr lang="en-US" dirty="0"/>
              <a:t>Control how objects and classes are composed</a:t>
            </a:r>
          </a:p>
          <a:p>
            <a:r>
              <a:rPr lang="en-US" dirty="0"/>
              <a:t>Deal with object relationships</a:t>
            </a:r>
          </a:p>
          <a:p>
            <a:r>
              <a:rPr lang="en-US" dirty="0"/>
              <a:t>E.g., Adapter, Composite, Decorator, Bridge, </a:t>
            </a:r>
            <a:r>
              <a:rPr lang="en-US" u="sng" dirty="0"/>
              <a:t>Facade, Flyweight</a:t>
            </a:r>
          </a:p>
          <a:p>
            <a:pPr lvl="1"/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D7EAD14-EFBA-9791-C658-3DFA7924114D}"/>
              </a:ext>
            </a:extLst>
          </p:cNvPr>
          <p:cNvSpPr txBox="1">
            <a:spLocks/>
          </p:cNvSpPr>
          <p:nvPr/>
        </p:nvSpPr>
        <p:spPr bwMode="auto">
          <a:xfrm>
            <a:off x="8291022" y="785002"/>
            <a:ext cx="3660408" cy="52189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Behavioral patterns</a:t>
            </a:r>
          </a:p>
          <a:p>
            <a:r>
              <a:rPr lang="en-US" dirty="0"/>
              <a:t>Control how objects distribute responsibilities</a:t>
            </a:r>
          </a:p>
          <a:p>
            <a:r>
              <a:rPr lang="en-US" dirty="0"/>
              <a:t>Template method, State, Observer, Visitor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416977-C904-048B-7C50-996F3A318ED6}"/>
              </a:ext>
            </a:extLst>
          </p:cNvPr>
          <p:cNvSpPr/>
          <p:nvPr/>
        </p:nvSpPr>
        <p:spPr>
          <a:xfrm>
            <a:off x="8106332" y="696277"/>
            <a:ext cx="3980160" cy="537672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461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239C65-2941-B8D2-BD48-877222838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Concerned with algorithms and the assignment of responsibilities between objects</a:t>
            </a:r>
          </a:p>
          <a:p>
            <a:r>
              <a:rPr lang="en-US" dirty="0"/>
              <a:t>Behavioral class patterns use inheritance to distribute behavior between classes</a:t>
            </a:r>
          </a:p>
          <a:p>
            <a:r>
              <a:rPr lang="en-US" dirty="0"/>
              <a:t>Behavioral object patterns use object composition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A89E7B-F8FC-0326-3DAE-8BB419B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</a:t>
            </a:r>
          </a:p>
        </p:txBody>
      </p:sp>
    </p:spTree>
    <p:extLst>
      <p:ext uri="{BB962C8B-B14F-4D97-AF65-F5344CB8AC3E}">
        <p14:creationId xmlns:p14="http://schemas.microsoft.com/office/powerpoint/2010/main" val="189439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C8761-B541-1E35-6EE2-292AD8511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2E1326-8AD6-3407-D437-3B4819699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public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outputFile</a:t>
            </a:r>
            <a:r>
              <a:rPr lang="en-US" dirty="0"/>
              <a:t> =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outputFileName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protected finalize() throws Throwable {</a:t>
            </a:r>
          </a:p>
          <a:p>
            <a:r>
              <a:rPr lang="en-US" dirty="0"/>
              <a:t>		try {</a:t>
            </a:r>
          </a:p>
          <a:p>
            <a:r>
              <a:rPr lang="en-US" dirty="0"/>
              <a:t>		    </a:t>
            </a:r>
            <a:r>
              <a:rPr lang="en-US" dirty="0" err="1"/>
              <a:t>outputFile.close</a:t>
            </a:r>
            <a:r>
              <a:rPr lang="en-US" dirty="0"/>
              <a:t>();</a:t>
            </a:r>
          </a:p>
          <a:p>
            <a:r>
              <a:rPr lang="en-US" dirty="0"/>
              <a:t>		} finally {</a:t>
            </a:r>
          </a:p>
          <a:p>
            <a:r>
              <a:rPr lang="en-US" dirty="0"/>
              <a:t>		    </a:t>
            </a:r>
            <a:r>
              <a:rPr lang="en-US" dirty="0" err="1"/>
              <a:t>super.finalize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Logger </a:t>
            </a:r>
            <a:r>
              <a:rPr lang="en-US" dirty="0" err="1"/>
              <a:t>logger</a:t>
            </a:r>
            <a:r>
              <a:rPr lang="en-US" dirty="0"/>
              <a:t> = new Logger(“/</a:t>
            </a:r>
            <a:r>
              <a:rPr lang="en-US" dirty="0" err="1"/>
              <a:t>mypath</a:t>
            </a:r>
            <a:r>
              <a:rPr lang="en-US" dirty="0"/>
              <a:t>”);</a:t>
            </a:r>
          </a:p>
          <a:p>
            <a:r>
              <a:rPr lang="en-US" dirty="0"/>
              <a:t>	</a:t>
            </a:r>
            <a:r>
              <a:rPr lang="en-US" dirty="0" err="1"/>
              <a:t>anotherFunction</a:t>
            </a:r>
            <a:r>
              <a:rPr lang="en-US" dirty="0"/>
              <a:t>(logger);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(Logger logger) {</a:t>
            </a:r>
          </a:p>
          <a:p>
            <a:r>
              <a:rPr lang="en-US" dirty="0"/>
              <a:t>	logger.log(“This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E77B36-BB1B-C9A1-1501-CB9B8187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design patterns?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F90604-FCB9-C174-06A2-4EB382F6A4C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How would you use this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class?</a:t>
            </a:r>
          </a:p>
          <a:p>
            <a:r>
              <a:rPr lang="en-US" dirty="0"/>
              <a:t>Create a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object and pass it in each method declaration?</a:t>
            </a:r>
          </a:p>
          <a:p>
            <a:pPr lvl="1"/>
            <a:r>
              <a:rPr lang="en-US" dirty="0"/>
              <a:t>… very ugly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Also, how would you ensure that a future programmer does not accidentally create a new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Logger</a:t>
            </a:r>
            <a:r>
              <a:rPr lang="en-US" dirty="0">
                <a:sym typeface="Wingdings" panose="05000000000000000000" pitchFamily="2" charset="2"/>
              </a:rPr>
              <a:t> object?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9A16BF-92EB-C6E0-2334-7A26E501C168}"/>
              </a:ext>
            </a:extLst>
          </p:cNvPr>
          <p:cNvSpPr/>
          <p:nvPr/>
        </p:nvSpPr>
        <p:spPr>
          <a:xfrm>
            <a:off x="6176512" y="700892"/>
            <a:ext cx="5261762" cy="343024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9FC2B7-A165-89B7-5F7F-C4DB052D7968}"/>
              </a:ext>
            </a:extLst>
          </p:cNvPr>
          <p:cNvSpPr/>
          <p:nvPr/>
        </p:nvSpPr>
        <p:spPr>
          <a:xfrm>
            <a:off x="6362337" y="4384431"/>
            <a:ext cx="5261762" cy="445477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12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5744A-16D5-5A3A-736B-700617435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926B48-BFCD-68B2-9524-63434C84F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8BAB0-E2CD-3F35-E7D7-CA9D40CC15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Observer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91947710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57FEA-B21C-DFBC-6E64-80C5FB762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7FB3C7-B75B-1478-C6C4-7B34DB1D7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C326E5-BBB5-8E40-4437-C3A9851E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- Graphical views for application data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D6D1900-4D67-C9CE-EB13-644F4556880E}"/>
              </a:ext>
            </a:extLst>
          </p:cNvPr>
          <p:cNvSpPr/>
          <p:nvPr/>
        </p:nvSpPr>
        <p:spPr>
          <a:xfrm>
            <a:off x="4747846" y="4045346"/>
            <a:ext cx="2508739" cy="1512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= 10</a:t>
            </a:r>
          </a:p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= 20</a:t>
            </a:r>
          </a:p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= 30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EA390D8-461E-DB31-944F-6344011CF7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8319009"/>
              </p:ext>
            </p:extLst>
          </p:nvPr>
        </p:nvGraphicFramePr>
        <p:xfrm>
          <a:off x="1246555" y="1258926"/>
          <a:ext cx="2282092" cy="1765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A0B3C4E-AD96-7DE5-03B6-456F7BA707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613115"/>
              </p:ext>
            </p:extLst>
          </p:nvPr>
        </p:nvGraphicFramePr>
        <p:xfrm>
          <a:off x="4861169" y="1258926"/>
          <a:ext cx="2282092" cy="1765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EC4CA9A3-C510-013D-B4EB-B1A5C28F6CE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45109336"/>
                  </p:ext>
                </p:extLst>
              </p:nvPr>
            </p:nvGraphicFramePr>
            <p:xfrm>
              <a:off x="8178800" y="1325903"/>
              <a:ext cx="2282092" cy="176562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EC4CA9A3-C510-013D-B4EB-B1A5C28F6C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78800" y="1325903"/>
                <a:ext cx="2282092" cy="1765627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FFF775-B81D-D332-1656-C6DA5740C622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083169" y="2947308"/>
            <a:ext cx="2032073" cy="1319506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44B8FC-1A0A-24A2-5672-35CFC1E556E3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6002215" y="3024553"/>
            <a:ext cx="1" cy="1020793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D1837B-90E0-5932-E7DD-CFA82664A721}"/>
              </a:ext>
            </a:extLst>
          </p:cNvPr>
          <p:cNvCxnSpPr>
            <a:cxnSpLocks/>
            <a:stCxn id="10" idx="2"/>
            <a:endCxn id="2" idx="7"/>
          </p:cNvCxnSpPr>
          <p:nvPr/>
        </p:nvCxnSpPr>
        <p:spPr>
          <a:xfrm flipH="1">
            <a:off x="6889189" y="3091530"/>
            <a:ext cx="2430657" cy="1175284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A80CF4-2D8C-C913-E3D2-68270DDC91F9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2074985" y="3024553"/>
            <a:ext cx="2672861" cy="177693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3B5957-C764-3D1D-745C-56FB48CAD2C6}"/>
              </a:ext>
            </a:extLst>
          </p:cNvPr>
          <p:cNvCxnSpPr>
            <a:cxnSpLocks/>
          </p:cNvCxnSpPr>
          <p:nvPr/>
        </p:nvCxnSpPr>
        <p:spPr>
          <a:xfrm flipV="1">
            <a:off x="5576276" y="2947308"/>
            <a:ext cx="0" cy="117528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FA4469B-5C1E-400A-9C66-9B070E017977}"/>
              </a:ext>
            </a:extLst>
          </p:cNvPr>
          <p:cNvCxnSpPr>
            <a:cxnSpLocks/>
          </p:cNvCxnSpPr>
          <p:nvPr/>
        </p:nvCxnSpPr>
        <p:spPr>
          <a:xfrm flipV="1">
            <a:off x="6262040" y="2778369"/>
            <a:ext cx="2541991" cy="126697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8C0D48-1758-C56B-A02F-C6FCADEEEA34}"/>
              </a:ext>
            </a:extLst>
          </p:cNvPr>
          <p:cNvCxnSpPr>
            <a:cxnSpLocks/>
          </p:cNvCxnSpPr>
          <p:nvPr/>
        </p:nvCxnSpPr>
        <p:spPr>
          <a:xfrm>
            <a:off x="8763927" y="4496242"/>
            <a:ext cx="555919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EE4A2E-E251-892E-CD0D-DDD2F2B0DCB4}"/>
              </a:ext>
            </a:extLst>
          </p:cNvPr>
          <p:cNvCxnSpPr>
            <a:cxnSpLocks/>
          </p:cNvCxnSpPr>
          <p:nvPr/>
        </p:nvCxnSpPr>
        <p:spPr>
          <a:xfrm>
            <a:off x="8763927" y="5042249"/>
            <a:ext cx="55591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3A8B1BD-1757-7B12-9E3A-02FFDA8F7854}"/>
              </a:ext>
            </a:extLst>
          </p:cNvPr>
          <p:cNvSpPr txBox="1"/>
          <p:nvPr/>
        </p:nvSpPr>
        <p:spPr>
          <a:xfrm>
            <a:off x="9546398" y="4311576"/>
            <a:ext cx="204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Change notification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9D7E48-5F89-FC91-D3B4-4B59D9E7EA67}"/>
              </a:ext>
            </a:extLst>
          </p:cNvPr>
          <p:cNvSpPr txBox="1"/>
          <p:nvPr/>
        </p:nvSpPr>
        <p:spPr>
          <a:xfrm>
            <a:off x="9546398" y="4857583"/>
            <a:ext cx="10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Requests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D0823E-ACD0-B5DE-883A-F7793E24FFD3}"/>
              </a:ext>
            </a:extLst>
          </p:cNvPr>
          <p:cNvSpPr txBox="1"/>
          <p:nvPr/>
        </p:nvSpPr>
        <p:spPr>
          <a:xfrm>
            <a:off x="54685" y="4805131"/>
            <a:ext cx="4876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Every time the data in the model </a:t>
            </a:r>
          </a:p>
          <a:p>
            <a:r>
              <a:rPr lang="en-US" sz="2400" b="1" i="1" dirty="0"/>
              <a:t>changes, the charts must be updated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0E2A4-A9F3-0B0B-4C56-31F572157DED}"/>
              </a:ext>
            </a:extLst>
          </p:cNvPr>
          <p:cNvSpPr txBox="1"/>
          <p:nvPr/>
        </p:nvSpPr>
        <p:spPr>
          <a:xfrm>
            <a:off x="7256585" y="4327159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Model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91940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D3F76-2BA2-D730-916E-343EC051B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748E5E-5F2F-0E8D-880C-54BF5443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one-to-many dependency between objects so that when one object changes state, all its dependents are notified and updated automatically</a:t>
            </a:r>
          </a:p>
          <a:p>
            <a:r>
              <a:rPr lang="en-US" dirty="0"/>
              <a:t>The object being observed is called “subject”</a:t>
            </a:r>
          </a:p>
          <a:p>
            <a:r>
              <a:rPr lang="en-US" dirty="0"/>
              <a:t>The object doing the observing is called “observer”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326D26-0B72-F3F1-82ED-4E5F3FC1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designer pattern</a:t>
            </a:r>
          </a:p>
        </p:txBody>
      </p:sp>
    </p:spTree>
    <p:extLst>
      <p:ext uri="{BB962C8B-B14F-4D97-AF65-F5344CB8AC3E}">
        <p14:creationId xmlns:p14="http://schemas.microsoft.com/office/powerpoint/2010/main" val="414424749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EE862-1DFE-FB82-5615-4A1A621E4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CEDB0F-DCB8-F493-A222-159EC7F88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7C3177-DFEF-979D-5673-2E455CD7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design pattern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49C1FBF-A0B3-5B6E-D6E6-763864AF0846}"/>
              </a:ext>
            </a:extLst>
          </p:cNvPr>
          <p:cNvSpPr/>
          <p:nvPr/>
        </p:nvSpPr>
        <p:spPr>
          <a:xfrm>
            <a:off x="4747846" y="4045346"/>
            <a:ext cx="2508739" cy="1512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= 10</a:t>
            </a:r>
          </a:p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= 20</a:t>
            </a:r>
          </a:p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= 30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6BC1A50-7310-C4C2-0F1E-8F105967D265}"/>
              </a:ext>
            </a:extLst>
          </p:cNvPr>
          <p:cNvGraphicFramePr/>
          <p:nvPr/>
        </p:nvGraphicFramePr>
        <p:xfrm>
          <a:off x="1246555" y="1258926"/>
          <a:ext cx="2282092" cy="1765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A3421F8-67F8-BC7C-7434-87AAE58AA0F2}"/>
              </a:ext>
            </a:extLst>
          </p:cNvPr>
          <p:cNvGraphicFramePr/>
          <p:nvPr/>
        </p:nvGraphicFramePr>
        <p:xfrm>
          <a:off x="4861169" y="1258926"/>
          <a:ext cx="2282092" cy="1765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36026164-CB4A-49D0-9266-095075C9353E}"/>
                  </a:ext>
                </a:extLst>
              </p:cNvPr>
              <p:cNvGraphicFramePr/>
              <p:nvPr/>
            </p:nvGraphicFramePr>
            <p:xfrm>
              <a:off x="8178800" y="1325903"/>
              <a:ext cx="2282092" cy="176562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EC4CA9A3-C510-013D-B4EB-B1A5C28F6C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78800" y="1325903"/>
                <a:ext cx="2282092" cy="1765627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CADCC8-9EBE-837D-4FF2-479205A14365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083169" y="2947308"/>
            <a:ext cx="2032073" cy="1319506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146A33-94FB-CFCE-905E-8A2372A0214E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6002215" y="3024553"/>
            <a:ext cx="1" cy="1020793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BBB97C-B33D-FA27-F3BD-CB733EB3F915}"/>
              </a:ext>
            </a:extLst>
          </p:cNvPr>
          <p:cNvCxnSpPr>
            <a:cxnSpLocks/>
            <a:stCxn id="10" idx="2"/>
            <a:endCxn id="2" idx="7"/>
          </p:cNvCxnSpPr>
          <p:nvPr/>
        </p:nvCxnSpPr>
        <p:spPr>
          <a:xfrm flipH="1">
            <a:off x="6889189" y="3091530"/>
            <a:ext cx="2430657" cy="1175284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978FB3-11FA-9ECD-A2D3-E4E85DE46D18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2074985" y="3024553"/>
            <a:ext cx="2672861" cy="177693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1CE0F2-4C6F-5278-A91A-BB75F35C463F}"/>
              </a:ext>
            </a:extLst>
          </p:cNvPr>
          <p:cNvCxnSpPr>
            <a:cxnSpLocks/>
          </p:cNvCxnSpPr>
          <p:nvPr/>
        </p:nvCxnSpPr>
        <p:spPr>
          <a:xfrm flipV="1">
            <a:off x="5576276" y="2947308"/>
            <a:ext cx="0" cy="117528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3E9C95-B9DD-F419-A3D3-BB56AFF34A77}"/>
              </a:ext>
            </a:extLst>
          </p:cNvPr>
          <p:cNvCxnSpPr>
            <a:cxnSpLocks/>
          </p:cNvCxnSpPr>
          <p:nvPr/>
        </p:nvCxnSpPr>
        <p:spPr>
          <a:xfrm flipV="1">
            <a:off x="6262040" y="2778369"/>
            <a:ext cx="2541991" cy="126697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F6CDF1-04CE-8125-69D5-3FE580EA3DD6}"/>
              </a:ext>
            </a:extLst>
          </p:cNvPr>
          <p:cNvCxnSpPr>
            <a:cxnSpLocks/>
          </p:cNvCxnSpPr>
          <p:nvPr/>
        </p:nvCxnSpPr>
        <p:spPr>
          <a:xfrm>
            <a:off x="8763927" y="4496242"/>
            <a:ext cx="555919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549850-FA2E-69E3-43A6-DF96036AF29A}"/>
              </a:ext>
            </a:extLst>
          </p:cNvPr>
          <p:cNvCxnSpPr>
            <a:cxnSpLocks/>
          </p:cNvCxnSpPr>
          <p:nvPr/>
        </p:nvCxnSpPr>
        <p:spPr>
          <a:xfrm>
            <a:off x="8763927" y="5042249"/>
            <a:ext cx="55591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6FC495B-90DF-5D6E-5F3B-C7F3C7FB3AF9}"/>
              </a:ext>
            </a:extLst>
          </p:cNvPr>
          <p:cNvSpPr txBox="1"/>
          <p:nvPr/>
        </p:nvSpPr>
        <p:spPr>
          <a:xfrm>
            <a:off x="9546398" y="4311576"/>
            <a:ext cx="204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Change notification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451870-693F-FC96-A044-9A5799752F6E}"/>
              </a:ext>
            </a:extLst>
          </p:cNvPr>
          <p:cNvSpPr txBox="1"/>
          <p:nvPr/>
        </p:nvSpPr>
        <p:spPr>
          <a:xfrm>
            <a:off x="9546398" y="4857583"/>
            <a:ext cx="10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Requests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9AD453-E68A-4538-5CC3-176251C65B72}"/>
              </a:ext>
            </a:extLst>
          </p:cNvPr>
          <p:cNvSpPr/>
          <p:nvPr/>
        </p:nvSpPr>
        <p:spPr>
          <a:xfrm>
            <a:off x="4147622" y="3751634"/>
            <a:ext cx="3855128" cy="2136584"/>
          </a:xfrm>
          <a:prstGeom prst="rect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FD95F-C076-6512-C87E-6DCF8072E396}"/>
              </a:ext>
            </a:extLst>
          </p:cNvPr>
          <p:cNvSpPr txBox="1"/>
          <p:nvPr/>
        </p:nvSpPr>
        <p:spPr>
          <a:xfrm>
            <a:off x="2729722" y="4824155"/>
            <a:ext cx="1269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Subject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157B90-75E0-64F6-35A9-F7B0959C1BEF}"/>
              </a:ext>
            </a:extLst>
          </p:cNvPr>
          <p:cNvSpPr/>
          <p:nvPr/>
        </p:nvSpPr>
        <p:spPr>
          <a:xfrm>
            <a:off x="715592" y="839179"/>
            <a:ext cx="9809996" cy="2136584"/>
          </a:xfrm>
          <a:prstGeom prst="rect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C2FDB5-393F-E88D-2049-EF35002A78A6}"/>
              </a:ext>
            </a:extLst>
          </p:cNvPr>
          <p:cNvSpPr txBox="1"/>
          <p:nvPr/>
        </p:nvSpPr>
        <p:spPr>
          <a:xfrm>
            <a:off x="3712534" y="948527"/>
            <a:ext cx="1732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Observers</a:t>
            </a:r>
          </a:p>
        </p:txBody>
      </p:sp>
    </p:spTree>
    <p:extLst>
      <p:ext uri="{BB962C8B-B14F-4D97-AF65-F5344CB8AC3E}">
        <p14:creationId xmlns:p14="http://schemas.microsoft.com/office/powerpoint/2010/main" val="146972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8" grpId="0" animBg="1"/>
      <p:bldP spid="11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5571FB0-F97C-FA99-0564-D4BD64824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839642" cy="50464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DataModel</a:t>
            </a:r>
            <a:r>
              <a:rPr lang="en-US" dirty="0"/>
              <a:t> {</a:t>
            </a:r>
          </a:p>
          <a:p>
            <a:r>
              <a:rPr lang="en-US" dirty="0"/>
              <a:t>    private int a, b, c;</a:t>
            </a:r>
          </a:p>
          <a:p>
            <a:r>
              <a:rPr lang="en-US" dirty="0"/>
              <a:t>    private List&lt;Observer&gt; observers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endParaRPr lang="en-US" dirty="0"/>
          </a:p>
          <a:p>
            <a:r>
              <a:rPr lang="en-US" dirty="0"/>
              <a:t>    // Add observer</a:t>
            </a:r>
          </a:p>
          <a:p>
            <a:r>
              <a:rPr lang="en-US" dirty="0"/>
              <a:t>    public void </a:t>
            </a:r>
            <a:r>
              <a:rPr lang="en-US" dirty="0" err="1"/>
              <a:t>addObserver</a:t>
            </a:r>
            <a:r>
              <a:rPr lang="en-US" dirty="0"/>
              <a:t>(Observer observer) {</a:t>
            </a:r>
          </a:p>
          <a:p>
            <a:r>
              <a:rPr lang="en-US" dirty="0"/>
              <a:t>        </a:t>
            </a:r>
            <a:r>
              <a:rPr lang="en-US" dirty="0" err="1"/>
              <a:t>observers.add</a:t>
            </a:r>
            <a:r>
              <a:rPr lang="en-US" dirty="0"/>
              <a:t>(observer);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Remove observer</a:t>
            </a:r>
          </a:p>
          <a:p>
            <a:r>
              <a:rPr lang="en-US" dirty="0"/>
              <a:t>    public void </a:t>
            </a:r>
            <a:r>
              <a:rPr lang="en-US" dirty="0" err="1"/>
              <a:t>removeObserver</a:t>
            </a:r>
            <a:r>
              <a:rPr lang="en-US" dirty="0"/>
              <a:t>(Observer observer) {</a:t>
            </a:r>
          </a:p>
          <a:p>
            <a:r>
              <a:rPr lang="en-US" dirty="0"/>
              <a:t>        </a:t>
            </a:r>
            <a:r>
              <a:rPr lang="en-US" dirty="0" err="1"/>
              <a:t>observers.remove</a:t>
            </a:r>
            <a:r>
              <a:rPr lang="en-US" dirty="0"/>
              <a:t>(observer);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	// Notify observers</a:t>
            </a:r>
          </a:p>
          <a:p>
            <a:r>
              <a:rPr lang="en-US" dirty="0"/>
              <a:t>    private void </a:t>
            </a:r>
            <a:r>
              <a:rPr lang="en-US" dirty="0" err="1"/>
              <a:t>notifyObservers</a:t>
            </a:r>
            <a:r>
              <a:rPr lang="en-US" dirty="0"/>
              <a:t>() {</a:t>
            </a:r>
          </a:p>
          <a:p>
            <a:r>
              <a:rPr lang="en-US" dirty="0"/>
              <a:t>        for (Observer </a:t>
            </a:r>
            <a:r>
              <a:rPr lang="en-US" dirty="0" err="1"/>
              <a:t>observer</a:t>
            </a:r>
            <a:r>
              <a:rPr lang="en-US" dirty="0"/>
              <a:t> : observers) {</a:t>
            </a:r>
          </a:p>
          <a:p>
            <a:r>
              <a:rPr lang="en-US" dirty="0"/>
              <a:t>            </a:t>
            </a:r>
            <a:r>
              <a:rPr lang="en-US" dirty="0" err="1"/>
              <a:t>observer.update</a:t>
            </a:r>
            <a:r>
              <a:rPr lang="en-US" dirty="0"/>
              <a:t>(a, b, c);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// Set data and notify observers</a:t>
            </a:r>
          </a:p>
          <a:p>
            <a:r>
              <a:rPr lang="en-US" dirty="0"/>
              <a:t>    public void </a:t>
            </a:r>
            <a:r>
              <a:rPr lang="en-US" dirty="0" err="1"/>
              <a:t>setData</a:t>
            </a:r>
            <a:r>
              <a:rPr lang="en-US" dirty="0"/>
              <a:t>(int a, int b, int c) {</a:t>
            </a:r>
          </a:p>
          <a:p>
            <a:r>
              <a:rPr lang="en-US" dirty="0"/>
              <a:t>        </a:t>
            </a:r>
            <a:r>
              <a:rPr lang="en-US" dirty="0" err="1"/>
              <a:t>this.a</a:t>
            </a:r>
            <a:r>
              <a:rPr lang="en-US" dirty="0"/>
              <a:t> = a;</a:t>
            </a:r>
          </a:p>
          <a:p>
            <a:r>
              <a:rPr lang="en-US" dirty="0"/>
              <a:t>        </a:t>
            </a:r>
            <a:r>
              <a:rPr lang="en-US" dirty="0" err="1"/>
              <a:t>this.b</a:t>
            </a:r>
            <a:r>
              <a:rPr lang="en-US" dirty="0"/>
              <a:t> = b;</a:t>
            </a:r>
          </a:p>
          <a:p>
            <a:r>
              <a:rPr lang="en-US" dirty="0"/>
              <a:t>        </a:t>
            </a:r>
            <a:r>
              <a:rPr lang="en-US" dirty="0" err="1"/>
              <a:t>this.c</a:t>
            </a:r>
            <a:r>
              <a:rPr lang="en-US" dirty="0"/>
              <a:t> = c;</a:t>
            </a:r>
          </a:p>
          <a:p>
            <a:r>
              <a:rPr lang="en-US" dirty="0"/>
              <a:t>        </a:t>
            </a:r>
            <a:r>
              <a:rPr lang="en-US" dirty="0" err="1"/>
              <a:t>notifyObservers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10F0BC5-95F0-9D5B-2D06-30CECB93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views for application data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AE3DB8D-9814-3979-7254-C02F9FE61C7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The subject contains a list of observers and provides an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r>
              <a:rPr lang="en-US" dirty="0"/>
              <a:t> API for observers to register and deregister</a:t>
            </a:r>
          </a:p>
          <a:p>
            <a:r>
              <a:rPr lang="en-US" dirty="0"/>
              <a:t>Also provides a </a:t>
            </a:r>
            <a:r>
              <a:rPr lang="en-US" dirty="0">
                <a:latin typeface="Consolas" panose="020B0609020204030204" pitchFamily="49" charset="0"/>
              </a:rPr>
              <a:t>notify() </a:t>
            </a:r>
            <a:r>
              <a:rPr lang="en-US" dirty="0"/>
              <a:t>API to notify the observers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notify()</a:t>
            </a:r>
            <a:r>
              <a:rPr lang="en-US" dirty="0"/>
              <a:t> API is invoked when the data is updated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274FDB-C260-AA92-202C-BDAFECC03CA9}"/>
              </a:ext>
            </a:extLst>
          </p:cNvPr>
          <p:cNvSpPr/>
          <p:nvPr/>
        </p:nvSpPr>
        <p:spPr>
          <a:xfrm>
            <a:off x="6453378" y="1474172"/>
            <a:ext cx="5356548" cy="2757859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83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ED9C9-3819-5982-16E4-7380B30D3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CC9C93D-5A01-4FAE-8A4C-D386BDABD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// Observer Interface</a:t>
            </a:r>
          </a:p>
          <a:p>
            <a:r>
              <a:rPr lang="en-US" dirty="0"/>
              <a:t>interface Observer {</a:t>
            </a:r>
          </a:p>
          <a:p>
            <a:r>
              <a:rPr lang="en-US" dirty="0"/>
              <a:t>    void update(int a, int b, int c);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Concrete Observer</a:t>
            </a:r>
          </a:p>
          <a:p>
            <a:r>
              <a:rPr lang="en-US" dirty="0"/>
              <a:t>class </a:t>
            </a:r>
            <a:r>
              <a:rPr lang="en-US" dirty="0" err="1"/>
              <a:t>BarChart</a:t>
            </a:r>
            <a:r>
              <a:rPr lang="en-US" dirty="0"/>
              <a:t> implements Observer {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update(int a, int b, int c) {</a:t>
            </a:r>
          </a:p>
          <a:p>
            <a:r>
              <a:rPr lang="en-US" dirty="0"/>
              <a:t>		// Render the bar chart here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PieChart</a:t>
            </a:r>
            <a:r>
              <a:rPr lang="en-US" dirty="0"/>
              <a:t> implements Observer {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update(int a, int b, int c) {</a:t>
            </a:r>
          </a:p>
          <a:p>
            <a:r>
              <a:rPr lang="en-US" dirty="0"/>
              <a:t>		// Render the pie chart here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083A6C3-1565-2713-835E-979C8A58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views for application data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F7544DA-F620-244B-1AE0-3AE4DCD350B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Observers extend the </a:t>
            </a:r>
            <a:r>
              <a:rPr lang="en-US" dirty="0">
                <a:latin typeface="Consolas" panose="020B0609020204030204" pitchFamily="49" charset="0"/>
              </a:rPr>
              <a:t>Observer</a:t>
            </a:r>
            <a:r>
              <a:rPr lang="en-US" dirty="0"/>
              <a:t> interface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6799B4-C051-61D0-1A05-07348E06708B}"/>
              </a:ext>
            </a:extLst>
          </p:cNvPr>
          <p:cNvSpPr/>
          <p:nvPr/>
        </p:nvSpPr>
        <p:spPr>
          <a:xfrm>
            <a:off x="6176511" y="740640"/>
            <a:ext cx="5194873" cy="1217114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133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37DE2-1567-99E8-6891-F76D26B78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B91C304-D9BF-57A9-926A-D412EF2F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ObserverPatternExample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// Create the subject</a:t>
            </a:r>
          </a:p>
          <a:p>
            <a:r>
              <a:rPr lang="en-US" dirty="0"/>
              <a:t>        </a:t>
            </a:r>
            <a:r>
              <a:rPr lang="en-US" dirty="0" err="1"/>
              <a:t>DataModel</a:t>
            </a:r>
            <a:r>
              <a:rPr lang="en-US" dirty="0"/>
              <a:t> </a:t>
            </a:r>
            <a:r>
              <a:rPr lang="en-US" dirty="0" err="1"/>
              <a:t>dataModel</a:t>
            </a:r>
            <a:r>
              <a:rPr lang="en-US" dirty="0"/>
              <a:t> = new </a:t>
            </a:r>
            <a:r>
              <a:rPr lang="en-US" dirty="0" err="1"/>
              <a:t>DataModel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    // Create observers</a:t>
            </a:r>
          </a:p>
          <a:p>
            <a:r>
              <a:rPr lang="en-US" dirty="0"/>
              <a:t>        </a:t>
            </a:r>
            <a:r>
              <a:rPr lang="en-US" dirty="0" err="1"/>
              <a:t>BarChart</a:t>
            </a:r>
            <a:r>
              <a:rPr lang="en-US" dirty="0"/>
              <a:t> </a:t>
            </a:r>
            <a:r>
              <a:rPr lang="en-US" dirty="0" err="1"/>
              <a:t>barChart</a:t>
            </a:r>
            <a:r>
              <a:rPr lang="en-US" dirty="0"/>
              <a:t> = new </a:t>
            </a:r>
            <a:r>
              <a:rPr lang="en-US" dirty="0" err="1"/>
              <a:t>BarChart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PieChart</a:t>
            </a:r>
            <a:r>
              <a:rPr lang="en-US" dirty="0"/>
              <a:t> </a:t>
            </a:r>
            <a:r>
              <a:rPr lang="en-US" dirty="0" err="1"/>
              <a:t>pieChart</a:t>
            </a:r>
            <a:r>
              <a:rPr lang="en-US" dirty="0"/>
              <a:t> = new </a:t>
            </a:r>
            <a:r>
              <a:rPr lang="en-US" dirty="0" err="1"/>
              <a:t>PieChart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    // Attach observers to the subject</a:t>
            </a:r>
          </a:p>
          <a:p>
            <a:r>
              <a:rPr lang="en-US" dirty="0"/>
              <a:t>        </a:t>
            </a:r>
            <a:r>
              <a:rPr lang="en-US" dirty="0" err="1"/>
              <a:t>dataModel.addObserver</a:t>
            </a:r>
            <a:r>
              <a:rPr lang="en-US" dirty="0"/>
              <a:t>(</a:t>
            </a:r>
            <a:r>
              <a:rPr lang="en-US" dirty="0" err="1"/>
              <a:t>barChart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dataModel.addObserver</a:t>
            </a:r>
            <a:r>
              <a:rPr lang="en-US" dirty="0"/>
              <a:t>(</a:t>
            </a:r>
            <a:r>
              <a:rPr lang="en-US" dirty="0" err="1"/>
              <a:t>pieChart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// Update data</a:t>
            </a:r>
          </a:p>
          <a:p>
            <a:r>
              <a:rPr lang="en-US" dirty="0"/>
              <a:t>        </a:t>
            </a:r>
            <a:r>
              <a:rPr lang="en-US" dirty="0" err="1"/>
              <a:t>dataModel.setData</a:t>
            </a:r>
            <a:r>
              <a:rPr lang="en-US" dirty="0"/>
              <a:t>(10, 20, 30);</a:t>
            </a:r>
          </a:p>
          <a:p>
            <a:r>
              <a:rPr lang="en-US" dirty="0"/>
              <a:t>        </a:t>
            </a:r>
            <a:r>
              <a:rPr lang="en-US" dirty="0" err="1"/>
              <a:t>dataModel.setData</a:t>
            </a:r>
            <a:r>
              <a:rPr lang="en-US" dirty="0"/>
              <a:t>(15, 25, 35);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AA74ABF-7228-B52A-75B1-A547A699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views for application data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FD1D916-D7CA-B1FA-C1A6-8D96A21D439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The observers register with the subject</a:t>
            </a:r>
          </a:p>
          <a:p>
            <a:r>
              <a:rPr lang="en-US" dirty="0"/>
              <a:t>When the subject’s data changes, the observers are notified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0D6AA5-E2BE-DB13-934B-0E46BFBFC565}"/>
              </a:ext>
            </a:extLst>
          </p:cNvPr>
          <p:cNvSpPr/>
          <p:nvPr/>
        </p:nvSpPr>
        <p:spPr>
          <a:xfrm>
            <a:off x="6629223" y="1985815"/>
            <a:ext cx="4812499" cy="1859354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9B9024-9616-5012-F0C9-A4D283E25300}"/>
              </a:ext>
            </a:extLst>
          </p:cNvPr>
          <p:cNvSpPr/>
          <p:nvPr/>
        </p:nvSpPr>
        <p:spPr>
          <a:xfrm>
            <a:off x="6629223" y="3861507"/>
            <a:ext cx="4812499" cy="1050462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168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0FD23-F3FA-F75E-3B5D-87FD82337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F33B1FC-18EA-AA20-9496-189C486FD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coupling between the subject and observers</a:t>
            </a:r>
          </a:p>
          <a:p>
            <a:r>
              <a:rPr lang="en-US" dirty="0"/>
              <a:t>Support for broadcast communication</a:t>
            </a:r>
          </a:p>
          <a:p>
            <a:r>
              <a:rPr lang="en-US" dirty="0"/>
              <a:t>Possible disadvantage</a:t>
            </a:r>
          </a:p>
          <a:p>
            <a:pPr lvl="1"/>
            <a:r>
              <a:rPr lang="en-US" dirty="0"/>
              <a:t>Can cause cascading updates without the subject’s knowledge</a:t>
            </a:r>
          </a:p>
          <a:p>
            <a:pPr lvl="1"/>
            <a:r>
              <a:rPr lang="en-US" dirty="0"/>
              <a:t>Data model updates data can trigger many other observers to update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0090385-5B8E-32B6-A554-CC8A842D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7262833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37817-F541-094D-15C6-132B75899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312DE-3AEC-3BDA-8ED7-13190CC9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C5899-434F-8263-3BA4-0D3FE66069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State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38316467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140594-18AE-1DB6-B639-CA473060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media player state diagram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4BDF25-9DC2-70D0-9485-86B14E559A21}"/>
              </a:ext>
            </a:extLst>
          </p:cNvPr>
          <p:cNvSpPr/>
          <p:nvPr/>
        </p:nvSpPr>
        <p:spPr>
          <a:xfrm>
            <a:off x="2042160" y="2209800"/>
            <a:ext cx="1676400" cy="1264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STOPPED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909AC9-5032-2EA1-9848-06CA963FDB77}"/>
              </a:ext>
            </a:extLst>
          </p:cNvPr>
          <p:cNvSpPr/>
          <p:nvPr/>
        </p:nvSpPr>
        <p:spPr>
          <a:xfrm>
            <a:off x="5166360" y="2209800"/>
            <a:ext cx="1676400" cy="1264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PLAYING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57F97D-CE65-81FC-876D-B74BE2E3C0BA}"/>
              </a:ext>
            </a:extLst>
          </p:cNvPr>
          <p:cNvSpPr/>
          <p:nvPr/>
        </p:nvSpPr>
        <p:spPr>
          <a:xfrm>
            <a:off x="8488680" y="2209800"/>
            <a:ext cx="1676400" cy="1264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PAUSED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963CFB-2691-1F4E-AA33-B1552EA5EB2E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3718560" y="284226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F77E0B-9BAC-E1FA-A0AE-5E799E179E29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6842760" y="2842260"/>
            <a:ext cx="1645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568C909E-6BA5-EAFF-1505-9944B3F4E6CC}"/>
              </a:ext>
            </a:extLst>
          </p:cNvPr>
          <p:cNvCxnSpPr>
            <a:cxnSpLocks/>
            <a:stCxn id="7" idx="0"/>
            <a:endCxn id="6" idx="0"/>
          </p:cNvCxnSpPr>
          <p:nvPr/>
        </p:nvCxnSpPr>
        <p:spPr>
          <a:xfrm rot="16200000" flipV="1">
            <a:off x="4442460" y="647700"/>
            <a:ext cx="12700" cy="312420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4FC65BE6-F108-AD67-B0BD-0904D75F2B7A}"/>
              </a:ext>
            </a:extLst>
          </p:cNvPr>
          <p:cNvCxnSpPr>
            <a:cxnSpLocks/>
            <a:stCxn id="8" idx="3"/>
            <a:endCxn id="7" idx="4"/>
          </p:cNvCxnSpPr>
          <p:nvPr/>
        </p:nvCxnSpPr>
        <p:spPr>
          <a:xfrm rot="5400000">
            <a:off x="7276751" y="2017287"/>
            <a:ext cx="185243" cy="2729623"/>
          </a:xfrm>
          <a:prstGeom prst="curvedConnector3">
            <a:avLst>
              <a:gd name="adj1" fmla="val 2234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0021E542-EEEC-16E2-80A6-225FA24BA9DB}"/>
              </a:ext>
            </a:extLst>
          </p:cNvPr>
          <p:cNvCxnSpPr>
            <a:cxnSpLocks/>
            <a:stCxn id="8" idx="4"/>
            <a:endCxn id="6" idx="4"/>
          </p:cNvCxnSpPr>
          <p:nvPr/>
        </p:nvCxnSpPr>
        <p:spPr>
          <a:xfrm rot="5400000">
            <a:off x="6103620" y="251460"/>
            <a:ext cx="12700" cy="6446520"/>
          </a:xfrm>
          <a:prstGeom prst="curvedConnector3">
            <a:avLst>
              <a:gd name="adj1" fmla="val 1188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83B58A-B923-3CB7-34F9-18283A7D53EF}"/>
              </a:ext>
            </a:extLst>
          </p:cNvPr>
          <p:cNvSpPr txBox="1"/>
          <p:nvPr/>
        </p:nvSpPr>
        <p:spPr>
          <a:xfrm>
            <a:off x="3927804" y="2866410"/>
            <a:ext cx="819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play</a:t>
            </a:r>
            <a:endParaRPr lang="en-US" b="1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A4E675-EE04-27B3-96D9-195BEFB3D39F}"/>
              </a:ext>
            </a:extLst>
          </p:cNvPr>
          <p:cNvSpPr txBox="1"/>
          <p:nvPr/>
        </p:nvSpPr>
        <p:spPr>
          <a:xfrm>
            <a:off x="7166304" y="2884279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pause</a:t>
            </a:r>
            <a:endParaRPr lang="en-US" b="1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152A6C-1A8E-9B32-519D-BD2E6B4C22FA}"/>
              </a:ext>
            </a:extLst>
          </p:cNvPr>
          <p:cNvSpPr txBox="1"/>
          <p:nvPr/>
        </p:nvSpPr>
        <p:spPr>
          <a:xfrm>
            <a:off x="3802769" y="1352569"/>
            <a:ext cx="820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stop</a:t>
            </a:r>
            <a:endParaRPr lang="en-US" b="1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57601A-279B-A98F-838E-775903AFA01B}"/>
              </a:ext>
            </a:extLst>
          </p:cNvPr>
          <p:cNvSpPr txBox="1"/>
          <p:nvPr/>
        </p:nvSpPr>
        <p:spPr>
          <a:xfrm>
            <a:off x="5699473" y="4463921"/>
            <a:ext cx="820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stop</a:t>
            </a:r>
            <a:endParaRPr lang="en-US" b="1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787ACB-8144-0C63-783C-27D27D200654}"/>
              </a:ext>
            </a:extLst>
          </p:cNvPr>
          <p:cNvSpPr txBox="1"/>
          <p:nvPr/>
        </p:nvSpPr>
        <p:spPr>
          <a:xfrm>
            <a:off x="7166304" y="3678042"/>
            <a:ext cx="819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play</a:t>
            </a:r>
            <a:endParaRPr lang="en-US" b="1" i="1" dirty="0"/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F0C6A11B-8012-04E4-A772-ED2CEE7CE14E}"/>
              </a:ext>
            </a:extLst>
          </p:cNvPr>
          <p:cNvCxnSpPr>
            <a:cxnSpLocks/>
            <a:stCxn id="7" idx="7"/>
            <a:endCxn id="7" idx="6"/>
          </p:cNvCxnSpPr>
          <p:nvPr/>
        </p:nvCxnSpPr>
        <p:spPr>
          <a:xfrm rot="16200000" flipH="1">
            <a:off x="6496399" y="2495900"/>
            <a:ext cx="447217" cy="245503"/>
          </a:xfrm>
          <a:prstGeom prst="curvedConnector4">
            <a:avLst>
              <a:gd name="adj1" fmla="val -92537"/>
              <a:gd name="adj2" fmla="val 1931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55CCB-E1D5-0A5E-366B-257295DEDE73}"/>
              </a:ext>
            </a:extLst>
          </p:cNvPr>
          <p:cNvSpPr txBox="1"/>
          <p:nvPr/>
        </p:nvSpPr>
        <p:spPr>
          <a:xfrm>
            <a:off x="6842759" y="1483981"/>
            <a:ext cx="819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play</a:t>
            </a:r>
            <a:endParaRPr lang="en-US" b="1" i="1" dirty="0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BA9A7B5-9DCE-EAA7-4C02-2EC91F703673}"/>
              </a:ext>
            </a:extLst>
          </p:cNvPr>
          <p:cNvCxnSpPr>
            <a:cxnSpLocks/>
            <a:stCxn id="6" idx="1"/>
            <a:endCxn id="6" idx="2"/>
          </p:cNvCxnSpPr>
          <p:nvPr/>
        </p:nvCxnSpPr>
        <p:spPr>
          <a:xfrm rot="16200000" flipH="1" flipV="1">
            <a:off x="1941303" y="2495899"/>
            <a:ext cx="447217" cy="245503"/>
          </a:xfrm>
          <a:prstGeom prst="curvedConnector4">
            <a:avLst>
              <a:gd name="adj1" fmla="val -92537"/>
              <a:gd name="adj2" fmla="val 1931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96E342-2285-E37B-A97D-42A28ABE45ED}"/>
              </a:ext>
            </a:extLst>
          </p:cNvPr>
          <p:cNvSpPr txBox="1"/>
          <p:nvPr/>
        </p:nvSpPr>
        <p:spPr>
          <a:xfrm>
            <a:off x="667714" y="1440481"/>
            <a:ext cx="1961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pause/stop</a:t>
            </a:r>
            <a:endParaRPr lang="en-US" b="1" i="1" dirty="0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7413ED1-97A8-DB5E-C907-14EE66DA266A}"/>
              </a:ext>
            </a:extLst>
          </p:cNvPr>
          <p:cNvCxnSpPr>
            <a:cxnSpLocks/>
            <a:stCxn id="8" idx="0"/>
            <a:endCxn id="8" idx="7"/>
          </p:cNvCxnSpPr>
          <p:nvPr/>
        </p:nvCxnSpPr>
        <p:spPr>
          <a:xfrm rot="16200000" flipH="1">
            <a:off x="9530606" y="2006073"/>
            <a:ext cx="185243" cy="592697"/>
          </a:xfrm>
          <a:prstGeom prst="curvedConnector3">
            <a:avLst>
              <a:gd name="adj1" fmla="val -2246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36E54A1-E31B-F4DC-DD8C-760E6673F861}"/>
              </a:ext>
            </a:extLst>
          </p:cNvPr>
          <p:cNvSpPr txBox="1"/>
          <p:nvPr/>
        </p:nvSpPr>
        <p:spPr>
          <a:xfrm>
            <a:off x="9847886" y="1483981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pause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637267299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11463</TotalTime>
  <Words>10121</Words>
  <Application>Microsoft Office PowerPoint</Application>
  <PresentationFormat>Widescreen</PresentationFormat>
  <Paragraphs>1928</Paragraphs>
  <Slides>131</Slides>
  <Notes>71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131</vt:i4>
      </vt:variant>
    </vt:vector>
  </HeadingPairs>
  <TitlesOfParts>
    <vt:vector size="137" baseType="lpstr">
      <vt:lpstr>Arial</vt:lpstr>
      <vt:lpstr>Calibri</vt:lpstr>
      <vt:lpstr>Consolas</vt:lpstr>
      <vt:lpstr>Helvetica</vt:lpstr>
      <vt:lpstr>Wingdings</vt:lpstr>
      <vt:lpstr>Preso 2022 Watertower Stats</vt:lpstr>
      <vt:lpstr>PowerPoint Presentation</vt:lpstr>
      <vt:lpstr>What are design patterns?</vt:lpstr>
      <vt:lpstr>What are design patterns?</vt:lpstr>
      <vt:lpstr>Social media platform</vt:lpstr>
      <vt:lpstr>OO, testing, reflection – single component focus</vt:lpstr>
      <vt:lpstr>Software architecture</vt:lpstr>
      <vt:lpstr>Design patterns – single component focus</vt:lpstr>
      <vt:lpstr>Why do we need design patterns?</vt:lpstr>
      <vt:lpstr>Why do we need design patterns?</vt:lpstr>
      <vt:lpstr>Question</vt:lpstr>
      <vt:lpstr>static field</vt:lpstr>
      <vt:lpstr>static field</vt:lpstr>
      <vt:lpstr>Preventing misuse</vt:lpstr>
      <vt:lpstr>Solution: singleton design pattern</vt:lpstr>
      <vt:lpstr>Solution: singleton design pattern</vt:lpstr>
      <vt:lpstr>Why do we need design patterns?</vt:lpstr>
      <vt:lpstr>Why should we study design patterns?</vt:lpstr>
      <vt:lpstr>Design pattern classification</vt:lpstr>
      <vt:lpstr>Creational patterns </vt:lpstr>
      <vt:lpstr>PowerPoint Presentation</vt:lpstr>
      <vt:lpstr>Case study: UI toolkit</vt:lpstr>
      <vt:lpstr>Abstract factory pattern for UI toolkit</vt:lpstr>
      <vt:lpstr>Abstract factory pattern for UI toolkit</vt:lpstr>
      <vt:lpstr>Abstract factory</vt:lpstr>
      <vt:lpstr>Characteristics</vt:lpstr>
      <vt:lpstr>Characteristics</vt:lpstr>
      <vt:lpstr>Characteristics</vt:lpstr>
      <vt:lpstr>Structural patterns</vt:lpstr>
      <vt:lpstr>PowerPoint Presentation</vt:lpstr>
      <vt:lpstr>Adapter design pattern</vt:lpstr>
      <vt:lpstr>Adapter design pattern</vt:lpstr>
      <vt:lpstr>Payment interface adapter</vt:lpstr>
      <vt:lpstr>Adapter design pattern</vt:lpstr>
      <vt:lpstr>Payment interface adapter</vt:lpstr>
      <vt:lpstr>What did we achieve?</vt:lpstr>
      <vt:lpstr>Payment interface adapter</vt:lpstr>
      <vt:lpstr>Adapter vs. proxy design pattern</vt:lpstr>
      <vt:lpstr>Characteristics</vt:lpstr>
      <vt:lpstr>PowerPoint Presentation</vt:lpstr>
      <vt:lpstr>Announcements</vt:lpstr>
      <vt:lpstr>Agenda</vt:lpstr>
      <vt:lpstr>Design pattern classification</vt:lpstr>
      <vt:lpstr>PowerPoint Presentation</vt:lpstr>
      <vt:lpstr>Case study: social media posts</vt:lpstr>
      <vt:lpstr>Composite design pattern for social media post</vt:lpstr>
      <vt:lpstr>Benefits</vt:lpstr>
      <vt:lpstr>Benefits</vt:lpstr>
      <vt:lpstr>Benefits</vt:lpstr>
      <vt:lpstr>Composite design pattern</vt:lpstr>
      <vt:lpstr>Characteristics</vt:lpstr>
      <vt:lpstr>PowerPoint Presentation</vt:lpstr>
      <vt:lpstr>Decorator design pattern</vt:lpstr>
      <vt:lpstr>Case study – fraud detecting payment processor</vt:lpstr>
      <vt:lpstr>Subclass?</vt:lpstr>
      <vt:lpstr>Problem 1: breaks SRP</vt:lpstr>
      <vt:lpstr>Problem 2: class explosion</vt:lpstr>
      <vt:lpstr>Fraud detection decorator for payment processor</vt:lpstr>
      <vt:lpstr>Fraud detection decorator for payment processor</vt:lpstr>
      <vt:lpstr>Fraud detection decorator for payment processor</vt:lpstr>
      <vt:lpstr>Fraud detection decorator for payment processor</vt:lpstr>
      <vt:lpstr>Decorators visually</vt:lpstr>
      <vt:lpstr>Decorators visually</vt:lpstr>
      <vt:lpstr>Isn’t this a proxy??</vt:lpstr>
      <vt:lpstr>HW4: decorator pattern for social media content </vt:lpstr>
      <vt:lpstr>Characteristics</vt:lpstr>
      <vt:lpstr>PowerPoint Presentation</vt:lpstr>
      <vt:lpstr>Case study: vehicle class hierarchy</vt:lpstr>
      <vt:lpstr>Case study: vehicle class hierarchy</vt:lpstr>
      <vt:lpstr>Case study: vehicle class hierarchy</vt:lpstr>
      <vt:lpstr>Case study: vehicle class hierarchy</vt:lpstr>
      <vt:lpstr>Case study: vehicle class hierarchy</vt:lpstr>
      <vt:lpstr>Bridge design pattern</vt:lpstr>
      <vt:lpstr>Characteristics</vt:lpstr>
      <vt:lpstr>Design pattern classification</vt:lpstr>
      <vt:lpstr>PowerPoint Presentation</vt:lpstr>
      <vt:lpstr>Design pattern classification</vt:lpstr>
      <vt:lpstr>PowerPoint Presentation</vt:lpstr>
      <vt:lpstr>Case study – compiler library</vt:lpstr>
      <vt:lpstr>Case study – compiler library</vt:lpstr>
      <vt:lpstr>Case study – compiler library</vt:lpstr>
      <vt:lpstr>Characteristics</vt:lpstr>
      <vt:lpstr>PowerPoint Presentation</vt:lpstr>
      <vt:lpstr>Case study – game system</vt:lpstr>
      <vt:lpstr>Flyweight design pattern</vt:lpstr>
      <vt:lpstr>Flyweight design pattern</vt:lpstr>
      <vt:lpstr>Putting it all together</vt:lpstr>
      <vt:lpstr>Characteristics</vt:lpstr>
      <vt:lpstr>Design pattern classification</vt:lpstr>
      <vt:lpstr>Behavioral pattern</vt:lpstr>
      <vt:lpstr>PowerPoint Presentation</vt:lpstr>
      <vt:lpstr>Case study - Graphical views for application data</vt:lpstr>
      <vt:lpstr>Observer designer pattern</vt:lpstr>
      <vt:lpstr>Observer design pattern</vt:lpstr>
      <vt:lpstr>Graphical views for application data</vt:lpstr>
      <vt:lpstr>Graphical views for application data</vt:lpstr>
      <vt:lpstr>Graphical views for application data</vt:lpstr>
      <vt:lpstr>Characteristics</vt:lpstr>
      <vt:lpstr>PowerPoint Presentation</vt:lpstr>
      <vt:lpstr>Case study: media player state diagram</vt:lpstr>
      <vt:lpstr>Media player states</vt:lpstr>
      <vt:lpstr>Without design pattern</vt:lpstr>
      <vt:lpstr>With state design pattern</vt:lpstr>
      <vt:lpstr>With state design pattern</vt:lpstr>
      <vt:lpstr>State design pattern</vt:lpstr>
      <vt:lpstr>Characteristics</vt:lpstr>
      <vt:lpstr>PowerPoint Presentation</vt:lpstr>
      <vt:lpstr>Case study: find all paths from source to destination</vt:lpstr>
      <vt:lpstr>Case study: find all paths from source to destination</vt:lpstr>
      <vt:lpstr>Case study: find all paths from source to destination</vt:lpstr>
      <vt:lpstr>Template method design pattern</vt:lpstr>
      <vt:lpstr>Characteristics</vt:lpstr>
      <vt:lpstr>PowerPoint Presentation</vt:lpstr>
      <vt:lpstr>Case study – transform nested shapes</vt:lpstr>
      <vt:lpstr>Case study – transform nested shapes</vt:lpstr>
      <vt:lpstr>Case study – transform nested shapes</vt:lpstr>
      <vt:lpstr>Design option 1</vt:lpstr>
      <vt:lpstr>Design option 1</vt:lpstr>
      <vt:lpstr>Disadvantages</vt:lpstr>
      <vt:lpstr>Visitor design pattern</vt:lpstr>
      <vt:lpstr>Visitor design pattern</vt:lpstr>
      <vt:lpstr>Visitor design pattern</vt:lpstr>
      <vt:lpstr>Visitor design pattern</vt:lpstr>
      <vt:lpstr>Visitor pattern – full code</vt:lpstr>
      <vt:lpstr>Visitor design pattern</vt:lpstr>
      <vt:lpstr>High-level case study – compiler code generation</vt:lpstr>
      <vt:lpstr>ASTVisitor</vt:lpstr>
      <vt:lpstr>ASTVisitor</vt:lpstr>
      <vt:lpstr>Summary</vt:lpstr>
      <vt:lpstr>With visitor design pattern</vt:lpstr>
      <vt:lpstr>With visitor design pattern</vt:lpstr>
      <vt:lpstr>With visitor design pattern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1378</cp:revision>
  <dcterms:created xsi:type="dcterms:W3CDTF">2019-06-30T03:25:06Z</dcterms:created>
  <dcterms:modified xsi:type="dcterms:W3CDTF">2025-02-26T04:52:00Z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